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7" r:id="rId25"/>
    <p:sldId id="355" r:id="rId26"/>
    <p:sldId id="356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FFFF"/>
    <a:srgbClr val="00CCFF"/>
    <a:srgbClr val="FFFF6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028" autoAdjust="0"/>
    <p:restoredTop sz="94660"/>
  </p:normalViewPr>
  <p:slideViewPr>
    <p:cSldViewPr>
      <p:cViewPr varScale="1">
        <p:scale>
          <a:sx n="107" d="100"/>
          <a:sy n="107" d="100"/>
        </p:scale>
        <p:origin x="132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1.wmf"/><Relationship Id="rId4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9A9A4-B994-4798-A4A8-6E83E7D3CC1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60AA3-E94D-49F5-A40C-55AACE2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42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58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20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127000" y="76200"/>
            <a:ext cx="8542338" cy="1052513"/>
            <a:chOff x="127000" y="76200"/>
            <a:chExt cx="8542338" cy="1052513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ltGray">
            <a:xfrm>
              <a:off x="417513" y="184150"/>
              <a:ext cx="438150" cy="4746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ltGray">
            <a:xfrm>
              <a:off x="800100" y="1841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ltGray">
            <a:xfrm>
              <a:off x="541338" y="606425"/>
              <a:ext cx="422275" cy="47466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ltGray">
            <a:xfrm>
              <a:off x="911225" y="6064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ltGray">
            <a:xfrm>
              <a:off x="127000" y="533400"/>
              <a:ext cx="560388" cy="42227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gray">
            <a:xfrm>
              <a:off x="762000" y="76200"/>
              <a:ext cx="31750" cy="1052513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C9C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gray">
            <a:xfrm>
              <a:off x="442913" y="866775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A2B9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ltGray">
            <a:xfrm>
              <a:off x="417513" y="184150"/>
              <a:ext cx="438150" cy="4746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ltGray">
            <a:xfrm>
              <a:off x="800100" y="1841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rgbClr val="FFC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ltGray">
            <a:xfrm>
              <a:off x="541338" y="606425"/>
              <a:ext cx="422275" cy="47466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ltGray">
            <a:xfrm>
              <a:off x="911225" y="6064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ltGray">
            <a:xfrm>
              <a:off x="127000" y="533400"/>
              <a:ext cx="560388" cy="422275"/>
            </a:xfrm>
            <a:prstGeom prst="rect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89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gray">
            <a:xfrm>
              <a:off x="762000" y="76200"/>
              <a:ext cx="31750" cy="1052513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C9C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gray">
            <a:xfrm>
              <a:off x="442913" y="866775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A2B9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77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3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3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2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69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51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0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2447F-C214-4A37-A1CB-B2824AB667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85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7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oleObject" Target="../embeddings/oleObject40.bin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5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7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8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17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1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32656"/>
            <a:ext cx="6406479" cy="6081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 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球面与球面系统的基点和基面</a:t>
            </a:r>
          </a:p>
        </p:txBody>
      </p:sp>
      <p:sp>
        <p:nvSpPr>
          <p:cNvPr id="5" name="矩形 4"/>
          <p:cNvSpPr/>
          <p:nvPr/>
        </p:nvSpPr>
        <p:spPr>
          <a:xfrm>
            <a:off x="494866" y="1074473"/>
            <a:ext cx="3736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rgbClr val="008080"/>
              </a:buClr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2.5.1 </a:t>
            </a:r>
            <a:r>
              <a:rPr lang="zh-CN" altLang="en-US" sz="24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单个折射球面的主点</a:t>
            </a:r>
            <a:endParaRPr lang="en-US" altLang="zh-CN" sz="24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1950" y="1700808"/>
            <a:ext cx="644229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主平面上</a:t>
            </a:r>
            <a:r>
              <a:rPr kumimoji="1"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β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由近轴区横向放大率公式：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043212"/>
              </p:ext>
            </p:extLst>
          </p:nvPr>
        </p:nvGraphicFramePr>
        <p:xfrm>
          <a:off x="494866" y="2362608"/>
          <a:ext cx="3958406" cy="1040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" name="Equation" r:id="rId3" imgW="1650960" imgH="431640" progId="Equation.DSMT4">
                  <p:embed/>
                </p:oleObj>
              </mc:Choice>
              <mc:Fallback>
                <p:oleObj name="Equation" r:id="rId3" imgW="1650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66" y="2362608"/>
                        <a:ext cx="3958406" cy="1040058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494866" y="3694906"/>
            <a:ext cx="4055823" cy="960438"/>
            <a:chOff x="814" y="1750"/>
            <a:chExt cx="2056" cy="605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814" y="1872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将</a:t>
              </a:r>
            </a:p>
          </p:txBody>
        </p:sp>
        <p:graphicFrame>
          <p:nvGraphicFramePr>
            <p:cNvPr id="1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0466341"/>
                </p:ext>
              </p:extLst>
            </p:nvPr>
          </p:nvGraphicFramePr>
          <p:xfrm>
            <a:off x="1071" y="1750"/>
            <a:ext cx="1799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" name="Equation" r:id="rId5" imgW="1015920" imgH="431640" progId="Equation.DSMT4">
                    <p:embed/>
                  </p:oleObj>
                </mc:Choice>
                <mc:Fallback>
                  <p:oleObj name="Equation" r:id="rId5" imgW="10159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" y="1750"/>
                          <a:ext cx="1799" cy="605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09688" y="48768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两边同乘以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3276600" y="4892675"/>
          <a:ext cx="6731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" name="Equation" r:id="rId7" imgW="291973" imgH="228501" progId="Equation.DSMT4">
                  <p:embed/>
                </p:oleObj>
              </mc:Choice>
              <mc:Fallback>
                <p:oleObj name="Equation" r:id="rId7" imgW="291973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92675"/>
                        <a:ext cx="6731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469223"/>
              </p:ext>
            </p:extLst>
          </p:nvPr>
        </p:nvGraphicFramePr>
        <p:xfrm>
          <a:off x="510574" y="5517232"/>
          <a:ext cx="39258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" name="Equation" r:id="rId9" imgW="1396394" imgH="393529" progId="Equation.DSMT4">
                  <p:embed/>
                </p:oleObj>
              </mc:Choice>
              <mc:Fallback>
                <p:oleObj name="Equation" r:id="rId9" imgW="1396394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74" y="5517232"/>
                        <a:ext cx="3925887" cy="8763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075791"/>
              </p:ext>
            </p:extLst>
          </p:nvPr>
        </p:nvGraphicFramePr>
        <p:xfrm>
          <a:off x="4850717" y="5107781"/>
          <a:ext cx="1674813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" name="Equation" r:id="rId11" imgW="888614" imgH="863225" progId="Equation.DSMT4">
                  <p:embed/>
                </p:oleObj>
              </mc:Choice>
              <mc:Fallback>
                <p:oleObj name="Equation" r:id="rId11" imgW="888614" imgH="8632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717" y="5107781"/>
                        <a:ext cx="1674813" cy="1625600"/>
                      </a:xfrm>
                      <a:prstGeom prst="rect">
                        <a:avLst/>
                      </a:prstGeom>
                      <a:solidFill>
                        <a:srgbClr val="00B050">
                          <a:alpha val="2509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48880"/>
            <a:ext cx="4265613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4758379" y="5877272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756943" y="5138608"/>
            <a:ext cx="21568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8080"/>
              </a:buClr>
              <a:defRPr/>
            </a:pPr>
            <a:r>
              <a:rPr lang="zh-CN" altLang="en-US" kern="0" dirty="0">
                <a:latin typeface="Arial"/>
                <a:ea typeface="黑体"/>
              </a:rPr>
              <a:t>物方主点</a:t>
            </a:r>
            <a:r>
              <a:rPr lang="en-US" altLang="zh-CN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H</a:t>
            </a:r>
            <a:r>
              <a:rPr lang="zh-CN" altLang="en-US" kern="0" dirty="0">
                <a:latin typeface="Arial"/>
                <a:ea typeface="黑体"/>
              </a:rPr>
              <a:t>，</a:t>
            </a:r>
            <a:endParaRPr lang="en-US" altLang="zh-CN" kern="0" dirty="0">
              <a:latin typeface="Arial"/>
              <a:ea typeface="黑体"/>
            </a:endParaRPr>
          </a:p>
          <a:p>
            <a:pPr>
              <a:buClr>
                <a:srgbClr val="008080"/>
              </a:buClr>
              <a:defRPr/>
            </a:pPr>
            <a:r>
              <a:rPr lang="zh-CN" altLang="en-US" kern="0" dirty="0">
                <a:latin typeface="Arial"/>
                <a:ea typeface="黑体"/>
              </a:rPr>
              <a:t>像方主点</a:t>
            </a:r>
            <a:r>
              <a:rPr lang="en-US" altLang="zh-CN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Hˊ</a:t>
            </a:r>
            <a:endParaRPr lang="en-US" altLang="zh-CN" kern="0" dirty="0">
              <a:latin typeface="Arial"/>
              <a:ea typeface="黑体"/>
              <a:cs typeface="Arial" charset="0"/>
            </a:endParaRPr>
          </a:p>
          <a:p>
            <a:pPr>
              <a:buClr>
                <a:srgbClr val="008080"/>
              </a:buClr>
              <a:defRPr/>
            </a:pPr>
            <a:r>
              <a:rPr lang="zh-CN" altLang="en-US" kern="0" dirty="0">
                <a:latin typeface="Arial"/>
                <a:ea typeface="黑体"/>
                <a:cs typeface="Arial" charset="0"/>
              </a:rPr>
              <a:t>球面顶点</a:t>
            </a:r>
            <a:r>
              <a:rPr lang="en-US" altLang="zh-CN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O </a:t>
            </a:r>
            <a:r>
              <a:rPr lang="zh-CN" altLang="en-US" kern="0" dirty="0">
                <a:latin typeface="Arial"/>
                <a:ea typeface="黑体"/>
                <a:cs typeface="Arial" charset="0"/>
              </a:rPr>
              <a:t>相重合，物方和像方主平面</a:t>
            </a:r>
          </a:p>
          <a:p>
            <a:pPr>
              <a:buClr>
                <a:srgbClr val="008080"/>
              </a:buClr>
              <a:defRPr/>
            </a:pPr>
            <a:r>
              <a:rPr lang="zh-CN" altLang="en-US" kern="0" dirty="0">
                <a:latin typeface="Arial"/>
                <a:ea typeface="黑体"/>
                <a:cs typeface="Arial" charset="0"/>
              </a:rPr>
              <a:t>切于球面顶点</a:t>
            </a:r>
            <a:r>
              <a:rPr lang="en-US" altLang="zh-CN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O</a:t>
            </a:r>
            <a:r>
              <a:rPr lang="zh-CN" altLang="en-US" kern="0" dirty="0">
                <a:latin typeface="Arial"/>
                <a:ea typeface="黑体"/>
                <a:cs typeface="Arial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5457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55576" y="990600"/>
            <a:ext cx="230202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）双凹透镜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83568" y="1484784"/>
            <a:ext cx="8045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双凹透镜的 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＜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＞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所以不管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为何值， 恒有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f′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＜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400" baseline="-25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′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＜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400" baseline="-25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＞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即双凹透镜的二主平面均位于透镜的内部</a:t>
            </a:r>
            <a:r>
              <a:rPr kumimoji="0"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752600" y="2924944"/>
            <a:ext cx="5267672" cy="3617913"/>
            <a:chOff x="1156" y="1075"/>
            <a:chExt cx="3788" cy="262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162" y="1075"/>
              <a:ext cx="3782" cy="2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028" y="2383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</a:rPr>
                <a:t>H'</a:t>
              </a:r>
              <a:endParaRPr lang="en-US" altLang="zh-CN" sz="1600" b="1" i="1" dirty="0">
                <a:latin typeface="Times New Roman" pitchFamily="18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541" y="1443"/>
              <a:ext cx="2161" cy="907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656" y="1572"/>
              <a:ext cx="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774" y="1572"/>
              <a:ext cx="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900" y="1572"/>
              <a:ext cx="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026" y="1572"/>
              <a:ext cx="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152" y="1572"/>
              <a:ext cx="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78" y="1572"/>
              <a:ext cx="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156" y="2348"/>
              <a:ext cx="376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859" y="3401"/>
              <a:ext cx="18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298" y="1419"/>
              <a:ext cx="224" cy="1860"/>
            </a:xfrm>
            <a:custGeom>
              <a:avLst/>
              <a:gdLst>
                <a:gd name="T0" fmla="*/ 0 w 1042"/>
                <a:gd name="T1" fmla="*/ 0 h 8677"/>
                <a:gd name="T2" fmla="*/ 0 w 1042"/>
                <a:gd name="T3" fmla="*/ 0 h 8677"/>
                <a:gd name="T4" fmla="*/ 0 w 1042"/>
                <a:gd name="T5" fmla="*/ 0 h 8677"/>
                <a:gd name="T6" fmla="*/ 0 w 1042"/>
                <a:gd name="T7" fmla="*/ 0 h 8677"/>
                <a:gd name="T8" fmla="*/ 0 w 1042"/>
                <a:gd name="T9" fmla="*/ 0 h 8677"/>
                <a:gd name="T10" fmla="*/ 0 w 1042"/>
                <a:gd name="T11" fmla="*/ 0 h 8677"/>
                <a:gd name="T12" fmla="*/ 0 w 1042"/>
                <a:gd name="T13" fmla="*/ 0 h 86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2"/>
                <a:gd name="T22" fmla="*/ 0 h 8677"/>
                <a:gd name="T23" fmla="*/ 1042 w 1042"/>
                <a:gd name="T24" fmla="*/ 8677 h 867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2" h="8677">
                  <a:moveTo>
                    <a:pt x="968" y="0"/>
                  </a:moveTo>
                  <a:lnTo>
                    <a:pt x="426" y="1395"/>
                  </a:lnTo>
                  <a:lnTo>
                    <a:pt x="101" y="2855"/>
                  </a:lnTo>
                  <a:lnTo>
                    <a:pt x="0" y="4347"/>
                  </a:lnTo>
                  <a:lnTo>
                    <a:pt x="127" y="5838"/>
                  </a:lnTo>
                  <a:lnTo>
                    <a:pt x="477" y="7293"/>
                  </a:lnTo>
                  <a:lnTo>
                    <a:pt x="1042" y="8677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290" y="1572"/>
              <a:ext cx="1366" cy="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682" y="2131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371" y="3552"/>
              <a:ext cx="180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371" y="2350"/>
              <a:ext cx="1" cy="1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1371" y="3534"/>
              <a:ext cx="79" cy="17"/>
            </a:xfrm>
            <a:custGeom>
              <a:avLst/>
              <a:gdLst>
                <a:gd name="T0" fmla="*/ 0 w 375"/>
                <a:gd name="T1" fmla="*/ 0 h 73"/>
                <a:gd name="T2" fmla="*/ 0 w 375"/>
                <a:gd name="T3" fmla="*/ 0 h 73"/>
                <a:gd name="T4" fmla="*/ 0 w 375"/>
                <a:gd name="T5" fmla="*/ 0 h 73"/>
                <a:gd name="T6" fmla="*/ 0 w 37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73"/>
                <a:gd name="T14" fmla="*/ 375 w 375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73">
                  <a:moveTo>
                    <a:pt x="375" y="0"/>
                  </a:moveTo>
                  <a:lnTo>
                    <a:pt x="0" y="73"/>
                  </a:lnTo>
                  <a:lnTo>
                    <a:pt x="375" y="73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1371" y="3534"/>
              <a:ext cx="79" cy="17"/>
            </a:xfrm>
            <a:custGeom>
              <a:avLst/>
              <a:gdLst>
                <a:gd name="T0" fmla="*/ 0 w 375"/>
                <a:gd name="T1" fmla="*/ 0 h 73"/>
                <a:gd name="T2" fmla="*/ 0 w 375"/>
                <a:gd name="T3" fmla="*/ 0 h 73"/>
                <a:gd name="T4" fmla="*/ 0 w 375"/>
                <a:gd name="T5" fmla="*/ 0 h 73"/>
                <a:gd name="T6" fmla="*/ 0 w 37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73"/>
                <a:gd name="T14" fmla="*/ 375 w 375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73">
                  <a:moveTo>
                    <a:pt x="375" y="0"/>
                  </a:moveTo>
                  <a:lnTo>
                    <a:pt x="0" y="73"/>
                  </a:lnTo>
                  <a:lnTo>
                    <a:pt x="375" y="73"/>
                  </a:lnTo>
                  <a:lnTo>
                    <a:pt x="375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1371" y="3551"/>
              <a:ext cx="79" cy="1"/>
            </a:xfrm>
            <a:custGeom>
              <a:avLst/>
              <a:gdLst>
                <a:gd name="T0" fmla="*/ 0 w 375"/>
                <a:gd name="T1" fmla="*/ 0 h 1"/>
                <a:gd name="T2" fmla="*/ 0 w 375"/>
                <a:gd name="T3" fmla="*/ 1 h 1"/>
                <a:gd name="T4" fmla="*/ 0 w 375"/>
                <a:gd name="T5" fmla="*/ 1 h 1"/>
                <a:gd name="T6" fmla="*/ 0 w 37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1"/>
                <a:gd name="T14" fmla="*/ 375 w 37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1">
                  <a:moveTo>
                    <a:pt x="0" y="0"/>
                  </a:moveTo>
                  <a:lnTo>
                    <a:pt x="4" y="1"/>
                  </a:lnTo>
                  <a:lnTo>
                    <a:pt x="37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1371" y="3551"/>
              <a:ext cx="79" cy="1"/>
            </a:xfrm>
            <a:custGeom>
              <a:avLst/>
              <a:gdLst>
                <a:gd name="T0" fmla="*/ 0 w 375"/>
                <a:gd name="T1" fmla="*/ 0 h 1"/>
                <a:gd name="T2" fmla="*/ 0 w 375"/>
                <a:gd name="T3" fmla="*/ 1 h 1"/>
                <a:gd name="T4" fmla="*/ 0 w 375"/>
                <a:gd name="T5" fmla="*/ 1 h 1"/>
                <a:gd name="T6" fmla="*/ 0 w 37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1"/>
                <a:gd name="T14" fmla="*/ 375 w 37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1">
                  <a:moveTo>
                    <a:pt x="0" y="0"/>
                  </a:moveTo>
                  <a:lnTo>
                    <a:pt x="4" y="1"/>
                  </a:lnTo>
                  <a:lnTo>
                    <a:pt x="375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1371" y="3551"/>
              <a:ext cx="79" cy="1"/>
            </a:xfrm>
            <a:custGeom>
              <a:avLst/>
              <a:gdLst>
                <a:gd name="T0" fmla="*/ 0 w 375"/>
                <a:gd name="T1" fmla="*/ 0 h 1"/>
                <a:gd name="T2" fmla="*/ 0 w 375"/>
                <a:gd name="T3" fmla="*/ 0 h 1"/>
                <a:gd name="T4" fmla="*/ 0 w 375"/>
                <a:gd name="T5" fmla="*/ 1 h 1"/>
                <a:gd name="T6" fmla="*/ 0 w 37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1"/>
                <a:gd name="T14" fmla="*/ 375 w 37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1">
                  <a:moveTo>
                    <a:pt x="0" y="0"/>
                  </a:moveTo>
                  <a:lnTo>
                    <a:pt x="375" y="0"/>
                  </a:lnTo>
                  <a:lnTo>
                    <a:pt x="37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1371" y="3551"/>
              <a:ext cx="79" cy="1"/>
            </a:xfrm>
            <a:custGeom>
              <a:avLst/>
              <a:gdLst>
                <a:gd name="T0" fmla="*/ 0 w 375"/>
                <a:gd name="T1" fmla="*/ 0 h 1"/>
                <a:gd name="T2" fmla="*/ 0 w 375"/>
                <a:gd name="T3" fmla="*/ 0 h 1"/>
                <a:gd name="T4" fmla="*/ 0 w 375"/>
                <a:gd name="T5" fmla="*/ 1 h 1"/>
                <a:gd name="T6" fmla="*/ 0 w 37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1"/>
                <a:gd name="T14" fmla="*/ 375 w 37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1">
                  <a:moveTo>
                    <a:pt x="0" y="0"/>
                  </a:moveTo>
                  <a:lnTo>
                    <a:pt x="375" y="0"/>
                  </a:lnTo>
                  <a:lnTo>
                    <a:pt x="375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1371" y="3551"/>
              <a:ext cx="79" cy="1"/>
            </a:xfrm>
            <a:custGeom>
              <a:avLst/>
              <a:gdLst>
                <a:gd name="T0" fmla="*/ 0 w 371"/>
                <a:gd name="T1" fmla="*/ 0 h 1"/>
                <a:gd name="T2" fmla="*/ 0 w 371"/>
                <a:gd name="T3" fmla="*/ 0 h 1"/>
                <a:gd name="T4" fmla="*/ 0 w 371"/>
                <a:gd name="T5" fmla="*/ 0 h 1"/>
                <a:gd name="T6" fmla="*/ 0 w 37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1"/>
                <a:gd name="T13" fmla="*/ 0 h 1"/>
                <a:gd name="T14" fmla="*/ 371 w 37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1" h="1">
                  <a:moveTo>
                    <a:pt x="0" y="0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1371" y="3551"/>
              <a:ext cx="79" cy="1"/>
            </a:xfrm>
            <a:custGeom>
              <a:avLst/>
              <a:gdLst>
                <a:gd name="T0" fmla="*/ 0 w 371"/>
                <a:gd name="T1" fmla="*/ 0 h 1"/>
                <a:gd name="T2" fmla="*/ 0 w 371"/>
                <a:gd name="T3" fmla="*/ 0 h 1"/>
                <a:gd name="T4" fmla="*/ 0 w 371"/>
                <a:gd name="T5" fmla="*/ 0 h 1"/>
                <a:gd name="T6" fmla="*/ 0 w 37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1"/>
                <a:gd name="T13" fmla="*/ 0 h 1"/>
                <a:gd name="T14" fmla="*/ 371 w 37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1" h="1">
                  <a:moveTo>
                    <a:pt x="0" y="0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371" y="3551"/>
              <a:ext cx="79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1371" y="3551"/>
              <a:ext cx="79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371" y="3551"/>
              <a:ext cx="79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1371" y="3551"/>
              <a:ext cx="79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1371" y="3551"/>
              <a:ext cx="79" cy="15"/>
            </a:xfrm>
            <a:custGeom>
              <a:avLst/>
              <a:gdLst>
                <a:gd name="T0" fmla="*/ 0 w 371"/>
                <a:gd name="T1" fmla="*/ 0 h 67"/>
                <a:gd name="T2" fmla="*/ 0 w 371"/>
                <a:gd name="T3" fmla="*/ 0 h 67"/>
                <a:gd name="T4" fmla="*/ 0 w 371"/>
                <a:gd name="T5" fmla="*/ 0 h 67"/>
                <a:gd name="T6" fmla="*/ 0 w 371"/>
                <a:gd name="T7" fmla="*/ 0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1"/>
                <a:gd name="T13" fmla="*/ 0 h 67"/>
                <a:gd name="T14" fmla="*/ 371 w 371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1" h="67">
                  <a:moveTo>
                    <a:pt x="0" y="0"/>
                  </a:moveTo>
                  <a:lnTo>
                    <a:pt x="371" y="0"/>
                  </a:lnTo>
                  <a:lnTo>
                    <a:pt x="371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876" y="2380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lang="en-US" altLang="zh-CN" sz="1600" b="1" i="1" dirty="0">
                <a:latin typeface="Times New Roman" pitchFamily="18" charset="0"/>
              </a:endParaRPr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1371" y="3551"/>
              <a:ext cx="79" cy="15"/>
            </a:xfrm>
            <a:custGeom>
              <a:avLst/>
              <a:gdLst>
                <a:gd name="T0" fmla="*/ 0 w 371"/>
                <a:gd name="T1" fmla="*/ 0 h 67"/>
                <a:gd name="T2" fmla="*/ 0 w 371"/>
                <a:gd name="T3" fmla="*/ 0 h 67"/>
                <a:gd name="T4" fmla="*/ 0 w 371"/>
                <a:gd name="T5" fmla="*/ 0 h 67"/>
                <a:gd name="T6" fmla="*/ 0 w 371"/>
                <a:gd name="T7" fmla="*/ 0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1"/>
                <a:gd name="T13" fmla="*/ 0 h 67"/>
                <a:gd name="T14" fmla="*/ 371 w 371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1" h="67">
                  <a:moveTo>
                    <a:pt x="0" y="0"/>
                  </a:moveTo>
                  <a:lnTo>
                    <a:pt x="371" y="0"/>
                  </a:lnTo>
                  <a:lnTo>
                    <a:pt x="371" y="6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2532" y="1419"/>
              <a:ext cx="180" cy="1860"/>
            </a:xfrm>
            <a:custGeom>
              <a:avLst/>
              <a:gdLst>
                <a:gd name="T0" fmla="*/ 0 w 841"/>
                <a:gd name="T1" fmla="*/ 0 h 8677"/>
                <a:gd name="T2" fmla="*/ 0 w 841"/>
                <a:gd name="T3" fmla="*/ 0 h 8677"/>
                <a:gd name="T4" fmla="*/ 0 w 841"/>
                <a:gd name="T5" fmla="*/ 0 h 8677"/>
                <a:gd name="T6" fmla="*/ 0 w 841"/>
                <a:gd name="T7" fmla="*/ 0 h 8677"/>
                <a:gd name="T8" fmla="*/ 0 w 841"/>
                <a:gd name="T9" fmla="*/ 0 h 8677"/>
                <a:gd name="T10" fmla="*/ 0 w 841"/>
                <a:gd name="T11" fmla="*/ 0 h 86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1"/>
                <a:gd name="T19" fmla="*/ 0 h 8677"/>
                <a:gd name="T20" fmla="*/ 841 w 841"/>
                <a:gd name="T21" fmla="*/ 8677 h 86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1" h="8677">
                  <a:moveTo>
                    <a:pt x="25" y="8677"/>
                  </a:moveTo>
                  <a:lnTo>
                    <a:pt x="568" y="6984"/>
                  </a:lnTo>
                  <a:lnTo>
                    <a:pt x="841" y="5225"/>
                  </a:lnTo>
                  <a:lnTo>
                    <a:pt x="835" y="3447"/>
                  </a:lnTo>
                  <a:lnTo>
                    <a:pt x="553" y="169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3175" y="1152"/>
              <a:ext cx="1" cy="24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2038" y="3315"/>
              <a:ext cx="1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- f '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2861" y="1168"/>
              <a:ext cx="1" cy="232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3097" y="3537"/>
              <a:ext cx="79" cy="14"/>
            </a:xfrm>
            <a:custGeom>
              <a:avLst/>
              <a:gdLst>
                <a:gd name="T0" fmla="*/ 0 w 371"/>
                <a:gd name="T1" fmla="*/ 0 h 67"/>
                <a:gd name="T2" fmla="*/ 0 w 371"/>
                <a:gd name="T3" fmla="*/ 0 h 67"/>
                <a:gd name="T4" fmla="*/ 0 w 371"/>
                <a:gd name="T5" fmla="*/ 0 h 67"/>
                <a:gd name="T6" fmla="*/ 0 w 371"/>
                <a:gd name="T7" fmla="*/ 0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1"/>
                <a:gd name="T13" fmla="*/ 0 h 67"/>
                <a:gd name="T14" fmla="*/ 371 w 371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1" h="67">
                  <a:moveTo>
                    <a:pt x="0" y="0"/>
                  </a:moveTo>
                  <a:lnTo>
                    <a:pt x="0" y="67"/>
                  </a:lnTo>
                  <a:lnTo>
                    <a:pt x="371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3097" y="3537"/>
              <a:ext cx="79" cy="14"/>
            </a:xfrm>
            <a:custGeom>
              <a:avLst/>
              <a:gdLst>
                <a:gd name="T0" fmla="*/ 0 w 371"/>
                <a:gd name="T1" fmla="*/ 0 h 67"/>
                <a:gd name="T2" fmla="*/ 0 w 371"/>
                <a:gd name="T3" fmla="*/ 0 h 67"/>
                <a:gd name="T4" fmla="*/ 0 w 371"/>
                <a:gd name="T5" fmla="*/ 0 h 67"/>
                <a:gd name="T6" fmla="*/ 0 w 371"/>
                <a:gd name="T7" fmla="*/ 0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1"/>
                <a:gd name="T13" fmla="*/ 0 h 67"/>
                <a:gd name="T14" fmla="*/ 371 w 371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1" h="67">
                  <a:moveTo>
                    <a:pt x="0" y="0"/>
                  </a:moveTo>
                  <a:lnTo>
                    <a:pt x="0" y="67"/>
                  </a:lnTo>
                  <a:lnTo>
                    <a:pt x="371" y="6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3097" y="3551"/>
              <a:ext cx="79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3097" y="3551"/>
              <a:ext cx="79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3097" y="3551"/>
              <a:ext cx="79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3097" y="3551"/>
              <a:ext cx="79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3097" y="3551"/>
              <a:ext cx="81" cy="1"/>
            </a:xfrm>
            <a:custGeom>
              <a:avLst/>
              <a:gdLst>
                <a:gd name="T0" fmla="*/ 0 w 375"/>
                <a:gd name="T1" fmla="*/ 0 h 1"/>
                <a:gd name="T2" fmla="*/ 0 w 375"/>
                <a:gd name="T3" fmla="*/ 1 h 1"/>
                <a:gd name="T4" fmla="*/ 0 w 375"/>
                <a:gd name="T5" fmla="*/ 1 h 1"/>
                <a:gd name="T6" fmla="*/ 0 w 37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1"/>
                <a:gd name="T14" fmla="*/ 375 w 37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1">
                  <a:moveTo>
                    <a:pt x="0" y="0"/>
                  </a:moveTo>
                  <a:lnTo>
                    <a:pt x="0" y="1"/>
                  </a:lnTo>
                  <a:lnTo>
                    <a:pt x="37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3097" y="3551"/>
              <a:ext cx="81" cy="1"/>
            </a:xfrm>
            <a:custGeom>
              <a:avLst/>
              <a:gdLst>
                <a:gd name="T0" fmla="*/ 0 w 375"/>
                <a:gd name="T1" fmla="*/ 0 h 1"/>
                <a:gd name="T2" fmla="*/ 0 w 375"/>
                <a:gd name="T3" fmla="*/ 1 h 1"/>
                <a:gd name="T4" fmla="*/ 0 w 375"/>
                <a:gd name="T5" fmla="*/ 1 h 1"/>
                <a:gd name="T6" fmla="*/ 0 w 37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1"/>
                <a:gd name="T14" fmla="*/ 375 w 37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1">
                  <a:moveTo>
                    <a:pt x="0" y="0"/>
                  </a:moveTo>
                  <a:lnTo>
                    <a:pt x="0" y="1"/>
                  </a:lnTo>
                  <a:lnTo>
                    <a:pt x="375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3097" y="3551"/>
              <a:ext cx="81" cy="1"/>
            </a:xfrm>
            <a:custGeom>
              <a:avLst/>
              <a:gdLst>
                <a:gd name="T0" fmla="*/ 0 w 375"/>
                <a:gd name="T1" fmla="*/ 0 h 1"/>
                <a:gd name="T2" fmla="*/ 0 w 375"/>
                <a:gd name="T3" fmla="*/ 0 h 1"/>
                <a:gd name="T4" fmla="*/ 0 w 375"/>
                <a:gd name="T5" fmla="*/ 1 h 1"/>
                <a:gd name="T6" fmla="*/ 0 w 37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1"/>
                <a:gd name="T14" fmla="*/ 375 w 37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1">
                  <a:moveTo>
                    <a:pt x="0" y="0"/>
                  </a:moveTo>
                  <a:lnTo>
                    <a:pt x="371" y="0"/>
                  </a:lnTo>
                  <a:lnTo>
                    <a:pt x="37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3097" y="3551"/>
              <a:ext cx="81" cy="1"/>
            </a:xfrm>
            <a:custGeom>
              <a:avLst/>
              <a:gdLst>
                <a:gd name="T0" fmla="*/ 0 w 375"/>
                <a:gd name="T1" fmla="*/ 0 h 1"/>
                <a:gd name="T2" fmla="*/ 0 w 375"/>
                <a:gd name="T3" fmla="*/ 0 h 1"/>
                <a:gd name="T4" fmla="*/ 0 w 375"/>
                <a:gd name="T5" fmla="*/ 1 h 1"/>
                <a:gd name="T6" fmla="*/ 0 w 37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1"/>
                <a:gd name="T14" fmla="*/ 375 w 37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1">
                  <a:moveTo>
                    <a:pt x="0" y="0"/>
                  </a:moveTo>
                  <a:lnTo>
                    <a:pt x="371" y="0"/>
                  </a:lnTo>
                  <a:lnTo>
                    <a:pt x="375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3097" y="3551"/>
              <a:ext cx="81" cy="16"/>
            </a:xfrm>
            <a:custGeom>
              <a:avLst/>
              <a:gdLst>
                <a:gd name="T0" fmla="*/ 0 w 375"/>
                <a:gd name="T1" fmla="*/ 0 h 73"/>
                <a:gd name="T2" fmla="*/ 0 w 375"/>
                <a:gd name="T3" fmla="*/ 0 h 73"/>
                <a:gd name="T4" fmla="*/ 0 w 375"/>
                <a:gd name="T5" fmla="*/ 0 h 73"/>
                <a:gd name="T6" fmla="*/ 0 w 37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73"/>
                <a:gd name="T14" fmla="*/ 375 w 375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73">
                  <a:moveTo>
                    <a:pt x="0" y="0"/>
                  </a:moveTo>
                  <a:lnTo>
                    <a:pt x="375" y="0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3097" y="3551"/>
              <a:ext cx="81" cy="16"/>
            </a:xfrm>
            <a:custGeom>
              <a:avLst/>
              <a:gdLst>
                <a:gd name="T0" fmla="*/ 0 w 375"/>
                <a:gd name="T1" fmla="*/ 0 h 73"/>
                <a:gd name="T2" fmla="*/ 0 w 375"/>
                <a:gd name="T3" fmla="*/ 0 h 73"/>
                <a:gd name="T4" fmla="*/ 0 w 375"/>
                <a:gd name="T5" fmla="*/ 0 h 73"/>
                <a:gd name="T6" fmla="*/ 0 w 37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73"/>
                <a:gd name="T14" fmla="*/ 375 w 375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73">
                  <a:moveTo>
                    <a:pt x="0" y="0"/>
                  </a:moveTo>
                  <a:lnTo>
                    <a:pt x="375" y="0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2861" y="3384"/>
              <a:ext cx="81" cy="17"/>
            </a:xfrm>
            <a:custGeom>
              <a:avLst/>
              <a:gdLst>
                <a:gd name="T0" fmla="*/ 0 w 375"/>
                <a:gd name="T1" fmla="*/ 0 h 73"/>
                <a:gd name="T2" fmla="*/ 0 w 375"/>
                <a:gd name="T3" fmla="*/ 0 h 73"/>
                <a:gd name="T4" fmla="*/ 0 w 375"/>
                <a:gd name="T5" fmla="*/ 0 h 73"/>
                <a:gd name="T6" fmla="*/ 0 w 37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73"/>
                <a:gd name="T14" fmla="*/ 375 w 375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73">
                  <a:moveTo>
                    <a:pt x="375" y="0"/>
                  </a:moveTo>
                  <a:lnTo>
                    <a:pt x="0" y="73"/>
                  </a:lnTo>
                  <a:lnTo>
                    <a:pt x="375" y="73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2861" y="3384"/>
              <a:ext cx="81" cy="17"/>
            </a:xfrm>
            <a:custGeom>
              <a:avLst/>
              <a:gdLst>
                <a:gd name="T0" fmla="*/ 0 w 375"/>
                <a:gd name="T1" fmla="*/ 0 h 73"/>
                <a:gd name="T2" fmla="*/ 0 w 375"/>
                <a:gd name="T3" fmla="*/ 0 h 73"/>
                <a:gd name="T4" fmla="*/ 0 w 375"/>
                <a:gd name="T5" fmla="*/ 0 h 73"/>
                <a:gd name="T6" fmla="*/ 0 w 37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73"/>
                <a:gd name="T14" fmla="*/ 375 w 375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73">
                  <a:moveTo>
                    <a:pt x="375" y="0"/>
                  </a:moveTo>
                  <a:lnTo>
                    <a:pt x="0" y="73"/>
                  </a:lnTo>
                  <a:lnTo>
                    <a:pt x="375" y="73"/>
                  </a:lnTo>
                  <a:lnTo>
                    <a:pt x="375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2861" y="3401"/>
              <a:ext cx="81" cy="1"/>
            </a:xfrm>
            <a:custGeom>
              <a:avLst/>
              <a:gdLst>
                <a:gd name="T0" fmla="*/ 0 w 375"/>
                <a:gd name="T1" fmla="*/ 0 h 1"/>
                <a:gd name="T2" fmla="*/ 0 w 375"/>
                <a:gd name="T3" fmla="*/ 1 h 1"/>
                <a:gd name="T4" fmla="*/ 0 w 375"/>
                <a:gd name="T5" fmla="*/ 1 h 1"/>
                <a:gd name="T6" fmla="*/ 0 w 37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1"/>
                <a:gd name="T14" fmla="*/ 375 w 37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1">
                  <a:moveTo>
                    <a:pt x="0" y="0"/>
                  </a:moveTo>
                  <a:lnTo>
                    <a:pt x="4" y="1"/>
                  </a:lnTo>
                  <a:lnTo>
                    <a:pt x="37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2861" y="3401"/>
              <a:ext cx="81" cy="1"/>
            </a:xfrm>
            <a:custGeom>
              <a:avLst/>
              <a:gdLst>
                <a:gd name="T0" fmla="*/ 0 w 375"/>
                <a:gd name="T1" fmla="*/ 0 h 1"/>
                <a:gd name="T2" fmla="*/ 0 w 375"/>
                <a:gd name="T3" fmla="*/ 1 h 1"/>
                <a:gd name="T4" fmla="*/ 0 w 375"/>
                <a:gd name="T5" fmla="*/ 1 h 1"/>
                <a:gd name="T6" fmla="*/ 0 w 37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1"/>
                <a:gd name="T14" fmla="*/ 375 w 37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1">
                  <a:moveTo>
                    <a:pt x="0" y="0"/>
                  </a:moveTo>
                  <a:lnTo>
                    <a:pt x="4" y="1"/>
                  </a:lnTo>
                  <a:lnTo>
                    <a:pt x="375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2861" y="3401"/>
              <a:ext cx="81" cy="1"/>
            </a:xfrm>
            <a:custGeom>
              <a:avLst/>
              <a:gdLst>
                <a:gd name="T0" fmla="*/ 0 w 375"/>
                <a:gd name="T1" fmla="*/ 0 h 1"/>
                <a:gd name="T2" fmla="*/ 0 w 375"/>
                <a:gd name="T3" fmla="*/ 0 h 1"/>
                <a:gd name="T4" fmla="*/ 0 w 375"/>
                <a:gd name="T5" fmla="*/ 1 h 1"/>
                <a:gd name="T6" fmla="*/ 0 w 37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1"/>
                <a:gd name="T14" fmla="*/ 375 w 37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1">
                  <a:moveTo>
                    <a:pt x="0" y="0"/>
                  </a:moveTo>
                  <a:lnTo>
                    <a:pt x="375" y="0"/>
                  </a:lnTo>
                  <a:lnTo>
                    <a:pt x="37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2861" y="3401"/>
              <a:ext cx="81" cy="1"/>
            </a:xfrm>
            <a:custGeom>
              <a:avLst/>
              <a:gdLst>
                <a:gd name="T0" fmla="*/ 0 w 375"/>
                <a:gd name="T1" fmla="*/ 0 h 1"/>
                <a:gd name="T2" fmla="*/ 0 w 375"/>
                <a:gd name="T3" fmla="*/ 0 h 1"/>
                <a:gd name="T4" fmla="*/ 0 w 375"/>
                <a:gd name="T5" fmla="*/ 1 h 1"/>
                <a:gd name="T6" fmla="*/ 0 w 37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1"/>
                <a:gd name="T14" fmla="*/ 375 w 37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1">
                  <a:moveTo>
                    <a:pt x="0" y="0"/>
                  </a:moveTo>
                  <a:lnTo>
                    <a:pt x="375" y="0"/>
                  </a:lnTo>
                  <a:lnTo>
                    <a:pt x="375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2862" y="3401"/>
              <a:ext cx="80" cy="1"/>
            </a:xfrm>
            <a:custGeom>
              <a:avLst/>
              <a:gdLst>
                <a:gd name="T0" fmla="*/ 0 w 371"/>
                <a:gd name="T1" fmla="*/ 0 h 1"/>
                <a:gd name="T2" fmla="*/ 0 w 371"/>
                <a:gd name="T3" fmla="*/ 0 h 1"/>
                <a:gd name="T4" fmla="*/ 0 w 371"/>
                <a:gd name="T5" fmla="*/ 0 h 1"/>
                <a:gd name="T6" fmla="*/ 0 w 37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1"/>
                <a:gd name="T13" fmla="*/ 0 h 1"/>
                <a:gd name="T14" fmla="*/ 371 w 37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1" h="1">
                  <a:moveTo>
                    <a:pt x="0" y="0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2862" y="3401"/>
              <a:ext cx="80" cy="1"/>
            </a:xfrm>
            <a:custGeom>
              <a:avLst/>
              <a:gdLst>
                <a:gd name="T0" fmla="*/ 0 w 371"/>
                <a:gd name="T1" fmla="*/ 0 h 1"/>
                <a:gd name="T2" fmla="*/ 0 w 371"/>
                <a:gd name="T3" fmla="*/ 0 h 1"/>
                <a:gd name="T4" fmla="*/ 0 w 371"/>
                <a:gd name="T5" fmla="*/ 0 h 1"/>
                <a:gd name="T6" fmla="*/ 0 w 37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1"/>
                <a:gd name="T13" fmla="*/ 0 h 1"/>
                <a:gd name="T14" fmla="*/ 371 w 37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1" h="1">
                  <a:moveTo>
                    <a:pt x="0" y="0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2862" y="3401"/>
              <a:ext cx="80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2862" y="3401"/>
              <a:ext cx="80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2862" y="3401"/>
              <a:ext cx="80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2862" y="3401"/>
              <a:ext cx="80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2862" y="3401"/>
              <a:ext cx="80" cy="15"/>
            </a:xfrm>
            <a:custGeom>
              <a:avLst/>
              <a:gdLst>
                <a:gd name="T0" fmla="*/ 0 w 371"/>
                <a:gd name="T1" fmla="*/ 0 h 68"/>
                <a:gd name="T2" fmla="*/ 0 w 371"/>
                <a:gd name="T3" fmla="*/ 0 h 68"/>
                <a:gd name="T4" fmla="*/ 0 w 371"/>
                <a:gd name="T5" fmla="*/ 0 h 68"/>
                <a:gd name="T6" fmla="*/ 0 w 371"/>
                <a:gd name="T7" fmla="*/ 0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1"/>
                <a:gd name="T13" fmla="*/ 0 h 68"/>
                <a:gd name="T14" fmla="*/ 371 w 371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1" h="68">
                  <a:moveTo>
                    <a:pt x="0" y="0"/>
                  </a:moveTo>
                  <a:lnTo>
                    <a:pt x="371" y="0"/>
                  </a:lnTo>
                  <a:lnTo>
                    <a:pt x="371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2862" y="3401"/>
              <a:ext cx="80" cy="15"/>
            </a:xfrm>
            <a:custGeom>
              <a:avLst/>
              <a:gdLst>
                <a:gd name="T0" fmla="*/ 0 w 371"/>
                <a:gd name="T1" fmla="*/ 0 h 68"/>
                <a:gd name="T2" fmla="*/ 0 w 371"/>
                <a:gd name="T3" fmla="*/ 0 h 68"/>
                <a:gd name="T4" fmla="*/ 0 w 371"/>
                <a:gd name="T5" fmla="*/ 0 h 68"/>
                <a:gd name="T6" fmla="*/ 0 w 371"/>
                <a:gd name="T7" fmla="*/ 0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1"/>
                <a:gd name="T13" fmla="*/ 0 h 68"/>
                <a:gd name="T14" fmla="*/ 371 w 371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1" h="68">
                  <a:moveTo>
                    <a:pt x="0" y="0"/>
                  </a:moveTo>
                  <a:lnTo>
                    <a:pt x="371" y="0"/>
                  </a:lnTo>
                  <a:lnTo>
                    <a:pt x="371" y="6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 flipV="1">
              <a:off x="1371" y="1434"/>
              <a:ext cx="2130" cy="91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6"/>
            <p:cNvSpPr>
              <a:spLocks/>
            </p:cNvSpPr>
            <p:nvPr/>
          </p:nvSpPr>
          <p:spPr bwMode="auto">
            <a:xfrm>
              <a:off x="2176" y="1557"/>
              <a:ext cx="79" cy="15"/>
            </a:xfrm>
            <a:custGeom>
              <a:avLst/>
              <a:gdLst>
                <a:gd name="T0" fmla="*/ 0 w 371"/>
                <a:gd name="T1" fmla="*/ 0 h 68"/>
                <a:gd name="T2" fmla="*/ 0 w 371"/>
                <a:gd name="T3" fmla="*/ 0 h 68"/>
                <a:gd name="T4" fmla="*/ 0 w 371"/>
                <a:gd name="T5" fmla="*/ 0 h 68"/>
                <a:gd name="T6" fmla="*/ 0 w 371"/>
                <a:gd name="T7" fmla="*/ 0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1"/>
                <a:gd name="T13" fmla="*/ 0 h 68"/>
                <a:gd name="T14" fmla="*/ 371 w 371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1" h="68">
                  <a:moveTo>
                    <a:pt x="0" y="0"/>
                  </a:moveTo>
                  <a:lnTo>
                    <a:pt x="0" y="68"/>
                  </a:lnTo>
                  <a:lnTo>
                    <a:pt x="371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2176" y="1557"/>
              <a:ext cx="79" cy="15"/>
            </a:xfrm>
            <a:custGeom>
              <a:avLst/>
              <a:gdLst>
                <a:gd name="T0" fmla="*/ 0 w 371"/>
                <a:gd name="T1" fmla="*/ 0 h 68"/>
                <a:gd name="T2" fmla="*/ 0 w 371"/>
                <a:gd name="T3" fmla="*/ 0 h 68"/>
                <a:gd name="T4" fmla="*/ 0 w 371"/>
                <a:gd name="T5" fmla="*/ 0 h 68"/>
                <a:gd name="T6" fmla="*/ 0 w 371"/>
                <a:gd name="T7" fmla="*/ 0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1"/>
                <a:gd name="T13" fmla="*/ 0 h 68"/>
                <a:gd name="T14" fmla="*/ 371 w 371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1" h="68">
                  <a:moveTo>
                    <a:pt x="0" y="0"/>
                  </a:moveTo>
                  <a:lnTo>
                    <a:pt x="0" y="68"/>
                  </a:lnTo>
                  <a:lnTo>
                    <a:pt x="371" y="6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2176" y="1572"/>
              <a:ext cx="79" cy="1"/>
            </a:xfrm>
            <a:custGeom>
              <a:avLst/>
              <a:gdLst>
                <a:gd name="T0" fmla="*/ 0 w 371"/>
                <a:gd name="T1" fmla="*/ 0 h 1"/>
                <a:gd name="T2" fmla="*/ 0 w 371"/>
                <a:gd name="T3" fmla="*/ 0 h 1"/>
                <a:gd name="T4" fmla="*/ 0 w 371"/>
                <a:gd name="T5" fmla="*/ 0 h 1"/>
                <a:gd name="T6" fmla="*/ 0 w 37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1"/>
                <a:gd name="T13" fmla="*/ 0 h 1"/>
                <a:gd name="T14" fmla="*/ 371 w 37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1" h="1">
                  <a:moveTo>
                    <a:pt x="0" y="0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auto">
            <a:xfrm>
              <a:off x="2176" y="1572"/>
              <a:ext cx="79" cy="1"/>
            </a:xfrm>
            <a:custGeom>
              <a:avLst/>
              <a:gdLst>
                <a:gd name="T0" fmla="*/ 0 w 371"/>
                <a:gd name="T1" fmla="*/ 0 h 1"/>
                <a:gd name="T2" fmla="*/ 0 w 371"/>
                <a:gd name="T3" fmla="*/ 0 h 1"/>
                <a:gd name="T4" fmla="*/ 0 w 371"/>
                <a:gd name="T5" fmla="*/ 0 h 1"/>
                <a:gd name="T6" fmla="*/ 0 w 37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1"/>
                <a:gd name="T13" fmla="*/ 0 h 1"/>
                <a:gd name="T14" fmla="*/ 371 w 37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1" h="1">
                  <a:moveTo>
                    <a:pt x="0" y="0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2176" y="1572"/>
              <a:ext cx="79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74" name="Rectangle 71"/>
            <p:cNvSpPr>
              <a:spLocks noChangeArrowheads="1"/>
            </p:cNvSpPr>
            <p:nvPr/>
          </p:nvSpPr>
          <p:spPr bwMode="auto">
            <a:xfrm>
              <a:off x="2176" y="1572"/>
              <a:ext cx="79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2176" y="1572"/>
              <a:ext cx="79" cy="1"/>
            </a:xfrm>
            <a:custGeom>
              <a:avLst/>
              <a:gdLst>
                <a:gd name="T0" fmla="*/ 0 w 375"/>
                <a:gd name="T1" fmla="*/ 0 h 1"/>
                <a:gd name="T2" fmla="*/ 0 w 375"/>
                <a:gd name="T3" fmla="*/ 0 h 1"/>
                <a:gd name="T4" fmla="*/ 0 w 375"/>
                <a:gd name="T5" fmla="*/ 0 h 1"/>
                <a:gd name="T6" fmla="*/ 0 w 37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1"/>
                <a:gd name="T14" fmla="*/ 375 w 37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1">
                  <a:moveTo>
                    <a:pt x="0" y="0"/>
                  </a:moveTo>
                  <a:lnTo>
                    <a:pt x="0" y="0"/>
                  </a:lnTo>
                  <a:lnTo>
                    <a:pt x="3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2176" y="1572"/>
              <a:ext cx="79" cy="1"/>
            </a:xfrm>
            <a:custGeom>
              <a:avLst/>
              <a:gdLst>
                <a:gd name="T0" fmla="*/ 0 w 375"/>
                <a:gd name="T1" fmla="*/ 0 h 1"/>
                <a:gd name="T2" fmla="*/ 0 w 375"/>
                <a:gd name="T3" fmla="*/ 0 h 1"/>
                <a:gd name="T4" fmla="*/ 0 w 375"/>
                <a:gd name="T5" fmla="*/ 0 h 1"/>
                <a:gd name="T6" fmla="*/ 0 w 37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1"/>
                <a:gd name="T14" fmla="*/ 375 w 37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1">
                  <a:moveTo>
                    <a:pt x="0" y="0"/>
                  </a:moveTo>
                  <a:lnTo>
                    <a:pt x="0" y="0"/>
                  </a:lnTo>
                  <a:lnTo>
                    <a:pt x="37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2176" y="1572"/>
              <a:ext cx="79" cy="1"/>
            </a:xfrm>
            <a:custGeom>
              <a:avLst/>
              <a:gdLst>
                <a:gd name="T0" fmla="*/ 0 w 375"/>
                <a:gd name="T1" fmla="*/ 0 h 1"/>
                <a:gd name="T2" fmla="*/ 0 w 375"/>
                <a:gd name="T3" fmla="*/ 0 h 1"/>
                <a:gd name="T4" fmla="*/ 0 w 375"/>
                <a:gd name="T5" fmla="*/ 0 h 1"/>
                <a:gd name="T6" fmla="*/ 0 w 37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1"/>
                <a:gd name="T14" fmla="*/ 375 w 37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1">
                  <a:moveTo>
                    <a:pt x="0" y="0"/>
                  </a:moveTo>
                  <a:lnTo>
                    <a:pt x="371" y="0"/>
                  </a:lnTo>
                  <a:lnTo>
                    <a:pt x="3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2176" y="1572"/>
              <a:ext cx="79" cy="1"/>
            </a:xfrm>
            <a:custGeom>
              <a:avLst/>
              <a:gdLst>
                <a:gd name="T0" fmla="*/ 0 w 375"/>
                <a:gd name="T1" fmla="*/ 0 h 1"/>
                <a:gd name="T2" fmla="*/ 0 w 375"/>
                <a:gd name="T3" fmla="*/ 0 h 1"/>
                <a:gd name="T4" fmla="*/ 0 w 375"/>
                <a:gd name="T5" fmla="*/ 0 h 1"/>
                <a:gd name="T6" fmla="*/ 0 w 37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1"/>
                <a:gd name="T14" fmla="*/ 375 w 37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1">
                  <a:moveTo>
                    <a:pt x="0" y="0"/>
                  </a:moveTo>
                  <a:lnTo>
                    <a:pt x="371" y="0"/>
                  </a:lnTo>
                  <a:lnTo>
                    <a:pt x="37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2176" y="1572"/>
              <a:ext cx="79" cy="15"/>
            </a:xfrm>
            <a:custGeom>
              <a:avLst/>
              <a:gdLst>
                <a:gd name="T0" fmla="*/ 0 w 375"/>
                <a:gd name="T1" fmla="*/ 0 h 75"/>
                <a:gd name="T2" fmla="*/ 0 w 375"/>
                <a:gd name="T3" fmla="*/ 0 h 75"/>
                <a:gd name="T4" fmla="*/ 0 w 375"/>
                <a:gd name="T5" fmla="*/ 0 h 75"/>
                <a:gd name="T6" fmla="*/ 0 w 375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75"/>
                <a:gd name="T14" fmla="*/ 375 w 37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75">
                  <a:moveTo>
                    <a:pt x="0" y="0"/>
                  </a:moveTo>
                  <a:lnTo>
                    <a:pt x="375" y="0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auto">
            <a:xfrm>
              <a:off x="2176" y="1572"/>
              <a:ext cx="79" cy="15"/>
            </a:xfrm>
            <a:custGeom>
              <a:avLst/>
              <a:gdLst>
                <a:gd name="T0" fmla="*/ 0 w 375"/>
                <a:gd name="T1" fmla="*/ 0 h 75"/>
                <a:gd name="T2" fmla="*/ 0 w 375"/>
                <a:gd name="T3" fmla="*/ 0 h 75"/>
                <a:gd name="T4" fmla="*/ 0 w 375"/>
                <a:gd name="T5" fmla="*/ 0 h 75"/>
                <a:gd name="T6" fmla="*/ 0 w 375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75"/>
                <a:gd name="T14" fmla="*/ 375 w 37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75">
                  <a:moveTo>
                    <a:pt x="0" y="0"/>
                  </a:moveTo>
                  <a:lnTo>
                    <a:pt x="375" y="0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1329" y="214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F'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82" name="Line 79"/>
            <p:cNvSpPr>
              <a:spLocks noChangeShapeType="1"/>
            </p:cNvSpPr>
            <p:nvPr/>
          </p:nvSpPr>
          <p:spPr bwMode="auto">
            <a:xfrm>
              <a:off x="2536" y="1419"/>
              <a:ext cx="96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3810" y="317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 f 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>
              <a:off x="3355" y="1572"/>
              <a:ext cx="1544" cy="1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82"/>
            <p:cNvSpPr>
              <a:spLocks noChangeShapeType="1"/>
            </p:cNvSpPr>
            <p:nvPr/>
          </p:nvSpPr>
          <p:spPr bwMode="auto">
            <a:xfrm>
              <a:off x="4702" y="2350"/>
              <a:ext cx="2" cy="11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4623" y="3386"/>
              <a:ext cx="78" cy="15"/>
            </a:xfrm>
            <a:custGeom>
              <a:avLst/>
              <a:gdLst>
                <a:gd name="T0" fmla="*/ 0 w 370"/>
                <a:gd name="T1" fmla="*/ 0 h 67"/>
                <a:gd name="T2" fmla="*/ 0 w 370"/>
                <a:gd name="T3" fmla="*/ 0 h 67"/>
                <a:gd name="T4" fmla="*/ 0 w 370"/>
                <a:gd name="T5" fmla="*/ 0 h 67"/>
                <a:gd name="T6" fmla="*/ 0 w 370"/>
                <a:gd name="T7" fmla="*/ 0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0"/>
                <a:gd name="T13" fmla="*/ 0 h 67"/>
                <a:gd name="T14" fmla="*/ 370 w 3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0" h="67">
                  <a:moveTo>
                    <a:pt x="0" y="0"/>
                  </a:moveTo>
                  <a:lnTo>
                    <a:pt x="0" y="67"/>
                  </a:lnTo>
                  <a:lnTo>
                    <a:pt x="37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4"/>
            <p:cNvSpPr>
              <a:spLocks/>
            </p:cNvSpPr>
            <p:nvPr/>
          </p:nvSpPr>
          <p:spPr bwMode="auto">
            <a:xfrm>
              <a:off x="4623" y="3386"/>
              <a:ext cx="78" cy="15"/>
            </a:xfrm>
            <a:custGeom>
              <a:avLst/>
              <a:gdLst>
                <a:gd name="T0" fmla="*/ 0 w 370"/>
                <a:gd name="T1" fmla="*/ 0 h 67"/>
                <a:gd name="T2" fmla="*/ 0 w 370"/>
                <a:gd name="T3" fmla="*/ 0 h 67"/>
                <a:gd name="T4" fmla="*/ 0 w 370"/>
                <a:gd name="T5" fmla="*/ 0 h 67"/>
                <a:gd name="T6" fmla="*/ 0 w 370"/>
                <a:gd name="T7" fmla="*/ 0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0"/>
                <a:gd name="T13" fmla="*/ 0 h 67"/>
                <a:gd name="T14" fmla="*/ 370 w 3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0" h="67">
                  <a:moveTo>
                    <a:pt x="0" y="0"/>
                  </a:moveTo>
                  <a:lnTo>
                    <a:pt x="0" y="67"/>
                  </a:lnTo>
                  <a:lnTo>
                    <a:pt x="370" y="6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4623" y="3401"/>
              <a:ext cx="78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4623" y="3401"/>
              <a:ext cx="78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4623" y="3401"/>
              <a:ext cx="78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4623" y="3401"/>
              <a:ext cx="78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4623" y="3401"/>
              <a:ext cx="79" cy="1"/>
            </a:xfrm>
            <a:custGeom>
              <a:avLst/>
              <a:gdLst>
                <a:gd name="T0" fmla="*/ 0 w 375"/>
                <a:gd name="T1" fmla="*/ 0 h 2"/>
                <a:gd name="T2" fmla="*/ 0 w 375"/>
                <a:gd name="T3" fmla="*/ 1 h 2"/>
                <a:gd name="T4" fmla="*/ 0 w 375"/>
                <a:gd name="T5" fmla="*/ 1 h 2"/>
                <a:gd name="T6" fmla="*/ 0 w 37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2"/>
                <a:gd name="T14" fmla="*/ 375 w 37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2">
                  <a:moveTo>
                    <a:pt x="0" y="0"/>
                  </a:moveTo>
                  <a:lnTo>
                    <a:pt x="0" y="2"/>
                  </a:lnTo>
                  <a:lnTo>
                    <a:pt x="37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0"/>
            <p:cNvSpPr>
              <a:spLocks/>
            </p:cNvSpPr>
            <p:nvPr/>
          </p:nvSpPr>
          <p:spPr bwMode="auto">
            <a:xfrm>
              <a:off x="4623" y="3401"/>
              <a:ext cx="79" cy="1"/>
            </a:xfrm>
            <a:custGeom>
              <a:avLst/>
              <a:gdLst>
                <a:gd name="T0" fmla="*/ 0 w 375"/>
                <a:gd name="T1" fmla="*/ 0 h 2"/>
                <a:gd name="T2" fmla="*/ 0 w 375"/>
                <a:gd name="T3" fmla="*/ 1 h 2"/>
                <a:gd name="T4" fmla="*/ 0 w 375"/>
                <a:gd name="T5" fmla="*/ 1 h 2"/>
                <a:gd name="T6" fmla="*/ 0 w 37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2"/>
                <a:gd name="T14" fmla="*/ 375 w 37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2">
                  <a:moveTo>
                    <a:pt x="0" y="0"/>
                  </a:moveTo>
                  <a:lnTo>
                    <a:pt x="0" y="2"/>
                  </a:lnTo>
                  <a:lnTo>
                    <a:pt x="375" y="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4623" y="3401"/>
              <a:ext cx="79" cy="1"/>
            </a:xfrm>
            <a:custGeom>
              <a:avLst/>
              <a:gdLst>
                <a:gd name="T0" fmla="*/ 0 w 375"/>
                <a:gd name="T1" fmla="*/ 0 h 2"/>
                <a:gd name="T2" fmla="*/ 0 w 375"/>
                <a:gd name="T3" fmla="*/ 0 h 2"/>
                <a:gd name="T4" fmla="*/ 0 w 375"/>
                <a:gd name="T5" fmla="*/ 1 h 2"/>
                <a:gd name="T6" fmla="*/ 0 w 37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2"/>
                <a:gd name="T14" fmla="*/ 375 w 37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2">
                  <a:moveTo>
                    <a:pt x="0" y="0"/>
                  </a:moveTo>
                  <a:lnTo>
                    <a:pt x="370" y="0"/>
                  </a:lnTo>
                  <a:lnTo>
                    <a:pt x="37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4623" y="3401"/>
              <a:ext cx="79" cy="1"/>
            </a:xfrm>
            <a:custGeom>
              <a:avLst/>
              <a:gdLst>
                <a:gd name="T0" fmla="*/ 0 w 375"/>
                <a:gd name="T1" fmla="*/ 0 h 2"/>
                <a:gd name="T2" fmla="*/ 0 w 375"/>
                <a:gd name="T3" fmla="*/ 0 h 2"/>
                <a:gd name="T4" fmla="*/ 0 w 375"/>
                <a:gd name="T5" fmla="*/ 1 h 2"/>
                <a:gd name="T6" fmla="*/ 0 w 37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2"/>
                <a:gd name="T14" fmla="*/ 375 w 37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2">
                  <a:moveTo>
                    <a:pt x="0" y="0"/>
                  </a:moveTo>
                  <a:lnTo>
                    <a:pt x="370" y="0"/>
                  </a:lnTo>
                  <a:lnTo>
                    <a:pt x="375" y="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4623" y="3401"/>
              <a:ext cx="79" cy="16"/>
            </a:xfrm>
            <a:custGeom>
              <a:avLst/>
              <a:gdLst>
                <a:gd name="T0" fmla="*/ 0 w 375"/>
                <a:gd name="T1" fmla="*/ 0 h 73"/>
                <a:gd name="T2" fmla="*/ 0 w 375"/>
                <a:gd name="T3" fmla="*/ 0 h 73"/>
                <a:gd name="T4" fmla="*/ 0 w 375"/>
                <a:gd name="T5" fmla="*/ 0 h 73"/>
                <a:gd name="T6" fmla="*/ 0 w 37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73"/>
                <a:gd name="T14" fmla="*/ 375 w 375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73">
                  <a:moveTo>
                    <a:pt x="0" y="0"/>
                  </a:moveTo>
                  <a:lnTo>
                    <a:pt x="375" y="0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4623" y="3401"/>
              <a:ext cx="79" cy="16"/>
            </a:xfrm>
            <a:custGeom>
              <a:avLst/>
              <a:gdLst>
                <a:gd name="T0" fmla="*/ 0 w 375"/>
                <a:gd name="T1" fmla="*/ 0 h 73"/>
                <a:gd name="T2" fmla="*/ 0 w 375"/>
                <a:gd name="T3" fmla="*/ 0 h 73"/>
                <a:gd name="T4" fmla="*/ 0 w 375"/>
                <a:gd name="T5" fmla="*/ 0 h 73"/>
                <a:gd name="T6" fmla="*/ 0 w 37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73"/>
                <a:gd name="T14" fmla="*/ 375 w 375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73">
                  <a:moveTo>
                    <a:pt x="0" y="0"/>
                  </a:moveTo>
                  <a:lnTo>
                    <a:pt x="375" y="0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auto">
            <a:xfrm>
              <a:off x="3914" y="1555"/>
              <a:ext cx="79" cy="17"/>
            </a:xfrm>
            <a:custGeom>
              <a:avLst/>
              <a:gdLst>
                <a:gd name="T0" fmla="*/ 0 w 375"/>
                <a:gd name="T1" fmla="*/ 0 h 73"/>
                <a:gd name="T2" fmla="*/ 0 w 375"/>
                <a:gd name="T3" fmla="*/ 0 h 73"/>
                <a:gd name="T4" fmla="*/ 0 w 375"/>
                <a:gd name="T5" fmla="*/ 0 h 73"/>
                <a:gd name="T6" fmla="*/ 0 w 37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73"/>
                <a:gd name="T14" fmla="*/ 375 w 375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73">
                  <a:moveTo>
                    <a:pt x="375" y="0"/>
                  </a:moveTo>
                  <a:lnTo>
                    <a:pt x="0" y="73"/>
                  </a:lnTo>
                  <a:lnTo>
                    <a:pt x="375" y="73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auto">
            <a:xfrm>
              <a:off x="3914" y="1555"/>
              <a:ext cx="79" cy="17"/>
            </a:xfrm>
            <a:custGeom>
              <a:avLst/>
              <a:gdLst>
                <a:gd name="T0" fmla="*/ 0 w 375"/>
                <a:gd name="T1" fmla="*/ 0 h 73"/>
                <a:gd name="T2" fmla="*/ 0 w 375"/>
                <a:gd name="T3" fmla="*/ 0 h 73"/>
                <a:gd name="T4" fmla="*/ 0 w 375"/>
                <a:gd name="T5" fmla="*/ 0 h 73"/>
                <a:gd name="T6" fmla="*/ 0 w 37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73"/>
                <a:gd name="T14" fmla="*/ 375 w 375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73">
                  <a:moveTo>
                    <a:pt x="375" y="0"/>
                  </a:moveTo>
                  <a:lnTo>
                    <a:pt x="0" y="73"/>
                  </a:lnTo>
                  <a:lnTo>
                    <a:pt x="375" y="73"/>
                  </a:lnTo>
                  <a:lnTo>
                    <a:pt x="375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3914" y="1572"/>
              <a:ext cx="79" cy="1"/>
            </a:xfrm>
            <a:custGeom>
              <a:avLst/>
              <a:gdLst>
                <a:gd name="T0" fmla="*/ 0 w 375"/>
                <a:gd name="T1" fmla="*/ 0 h 1"/>
                <a:gd name="T2" fmla="*/ 0 w 375"/>
                <a:gd name="T3" fmla="*/ 1 h 1"/>
                <a:gd name="T4" fmla="*/ 0 w 375"/>
                <a:gd name="T5" fmla="*/ 1 h 1"/>
                <a:gd name="T6" fmla="*/ 0 w 37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1"/>
                <a:gd name="T14" fmla="*/ 375 w 37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1">
                  <a:moveTo>
                    <a:pt x="0" y="0"/>
                  </a:moveTo>
                  <a:lnTo>
                    <a:pt x="5" y="1"/>
                  </a:lnTo>
                  <a:lnTo>
                    <a:pt x="37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3914" y="1572"/>
              <a:ext cx="79" cy="1"/>
            </a:xfrm>
            <a:custGeom>
              <a:avLst/>
              <a:gdLst>
                <a:gd name="T0" fmla="*/ 0 w 375"/>
                <a:gd name="T1" fmla="*/ 0 h 1"/>
                <a:gd name="T2" fmla="*/ 0 w 375"/>
                <a:gd name="T3" fmla="*/ 1 h 1"/>
                <a:gd name="T4" fmla="*/ 0 w 375"/>
                <a:gd name="T5" fmla="*/ 1 h 1"/>
                <a:gd name="T6" fmla="*/ 0 w 37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1"/>
                <a:gd name="T14" fmla="*/ 375 w 37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1">
                  <a:moveTo>
                    <a:pt x="0" y="0"/>
                  </a:moveTo>
                  <a:lnTo>
                    <a:pt x="5" y="1"/>
                  </a:lnTo>
                  <a:lnTo>
                    <a:pt x="375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3914" y="1572"/>
              <a:ext cx="79" cy="1"/>
            </a:xfrm>
            <a:custGeom>
              <a:avLst/>
              <a:gdLst>
                <a:gd name="T0" fmla="*/ 0 w 375"/>
                <a:gd name="T1" fmla="*/ 0 h 1"/>
                <a:gd name="T2" fmla="*/ 0 w 375"/>
                <a:gd name="T3" fmla="*/ 0 h 1"/>
                <a:gd name="T4" fmla="*/ 0 w 375"/>
                <a:gd name="T5" fmla="*/ 1 h 1"/>
                <a:gd name="T6" fmla="*/ 0 w 37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1"/>
                <a:gd name="T14" fmla="*/ 375 w 37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1">
                  <a:moveTo>
                    <a:pt x="0" y="0"/>
                  </a:moveTo>
                  <a:lnTo>
                    <a:pt x="375" y="0"/>
                  </a:lnTo>
                  <a:lnTo>
                    <a:pt x="37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auto">
            <a:xfrm>
              <a:off x="3914" y="1572"/>
              <a:ext cx="79" cy="1"/>
            </a:xfrm>
            <a:custGeom>
              <a:avLst/>
              <a:gdLst>
                <a:gd name="T0" fmla="*/ 0 w 375"/>
                <a:gd name="T1" fmla="*/ 0 h 1"/>
                <a:gd name="T2" fmla="*/ 0 w 375"/>
                <a:gd name="T3" fmla="*/ 0 h 1"/>
                <a:gd name="T4" fmla="*/ 0 w 375"/>
                <a:gd name="T5" fmla="*/ 1 h 1"/>
                <a:gd name="T6" fmla="*/ 0 w 37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1"/>
                <a:gd name="T14" fmla="*/ 375 w 37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1">
                  <a:moveTo>
                    <a:pt x="0" y="0"/>
                  </a:moveTo>
                  <a:lnTo>
                    <a:pt x="375" y="0"/>
                  </a:lnTo>
                  <a:lnTo>
                    <a:pt x="375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01"/>
            <p:cNvSpPr>
              <a:spLocks/>
            </p:cNvSpPr>
            <p:nvPr/>
          </p:nvSpPr>
          <p:spPr bwMode="auto">
            <a:xfrm>
              <a:off x="3915" y="1572"/>
              <a:ext cx="78" cy="1"/>
            </a:xfrm>
            <a:custGeom>
              <a:avLst/>
              <a:gdLst>
                <a:gd name="T0" fmla="*/ 0 w 370"/>
                <a:gd name="T1" fmla="*/ 0 h 1"/>
                <a:gd name="T2" fmla="*/ 0 w 370"/>
                <a:gd name="T3" fmla="*/ 0 h 1"/>
                <a:gd name="T4" fmla="*/ 0 w 370"/>
                <a:gd name="T5" fmla="*/ 0 h 1"/>
                <a:gd name="T6" fmla="*/ 0 w 370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0"/>
                <a:gd name="T13" fmla="*/ 0 h 1"/>
                <a:gd name="T14" fmla="*/ 370 w 370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0" h="1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auto">
            <a:xfrm>
              <a:off x="3915" y="1572"/>
              <a:ext cx="78" cy="1"/>
            </a:xfrm>
            <a:custGeom>
              <a:avLst/>
              <a:gdLst>
                <a:gd name="T0" fmla="*/ 0 w 370"/>
                <a:gd name="T1" fmla="*/ 0 h 1"/>
                <a:gd name="T2" fmla="*/ 0 w 370"/>
                <a:gd name="T3" fmla="*/ 0 h 1"/>
                <a:gd name="T4" fmla="*/ 0 w 370"/>
                <a:gd name="T5" fmla="*/ 0 h 1"/>
                <a:gd name="T6" fmla="*/ 0 w 370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0"/>
                <a:gd name="T13" fmla="*/ 0 h 1"/>
                <a:gd name="T14" fmla="*/ 370 w 370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0" h="1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Rectangle 103"/>
            <p:cNvSpPr>
              <a:spLocks noChangeArrowheads="1"/>
            </p:cNvSpPr>
            <p:nvPr/>
          </p:nvSpPr>
          <p:spPr bwMode="auto">
            <a:xfrm>
              <a:off x="3915" y="1572"/>
              <a:ext cx="78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07" name="Rectangle 104"/>
            <p:cNvSpPr>
              <a:spLocks noChangeArrowheads="1"/>
            </p:cNvSpPr>
            <p:nvPr/>
          </p:nvSpPr>
          <p:spPr bwMode="auto">
            <a:xfrm>
              <a:off x="3915" y="1572"/>
              <a:ext cx="78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auto">
            <a:xfrm>
              <a:off x="3915" y="1572"/>
              <a:ext cx="78" cy="15"/>
            </a:xfrm>
            <a:custGeom>
              <a:avLst/>
              <a:gdLst>
                <a:gd name="T0" fmla="*/ 0 w 370"/>
                <a:gd name="T1" fmla="*/ 0 h 67"/>
                <a:gd name="T2" fmla="*/ 0 w 370"/>
                <a:gd name="T3" fmla="*/ 0 h 67"/>
                <a:gd name="T4" fmla="*/ 0 w 370"/>
                <a:gd name="T5" fmla="*/ 0 h 67"/>
                <a:gd name="T6" fmla="*/ 0 w 370"/>
                <a:gd name="T7" fmla="*/ 0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0"/>
                <a:gd name="T13" fmla="*/ 0 h 67"/>
                <a:gd name="T14" fmla="*/ 370 w 3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0" h="67">
                  <a:moveTo>
                    <a:pt x="0" y="0"/>
                  </a:moveTo>
                  <a:lnTo>
                    <a:pt x="370" y="0"/>
                  </a:lnTo>
                  <a:lnTo>
                    <a:pt x="37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3915" y="1572"/>
              <a:ext cx="78" cy="15"/>
            </a:xfrm>
            <a:custGeom>
              <a:avLst/>
              <a:gdLst>
                <a:gd name="T0" fmla="*/ 0 w 370"/>
                <a:gd name="T1" fmla="*/ 0 h 67"/>
                <a:gd name="T2" fmla="*/ 0 w 370"/>
                <a:gd name="T3" fmla="*/ 0 h 67"/>
                <a:gd name="T4" fmla="*/ 0 w 370"/>
                <a:gd name="T5" fmla="*/ 0 h 67"/>
                <a:gd name="T6" fmla="*/ 0 w 370"/>
                <a:gd name="T7" fmla="*/ 0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0"/>
                <a:gd name="T13" fmla="*/ 0 h 67"/>
                <a:gd name="T14" fmla="*/ 370 w 3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0" h="67">
                  <a:moveTo>
                    <a:pt x="0" y="0"/>
                  </a:moveTo>
                  <a:lnTo>
                    <a:pt x="370" y="0"/>
                  </a:lnTo>
                  <a:lnTo>
                    <a:pt x="370" y="6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07"/>
            <p:cNvSpPr>
              <a:spLocks noChangeShapeType="1"/>
            </p:cNvSpPr>
            <p:nvPr/>
          </p:nvSpPr>
          <p:spPr bwMode="auto">
            <a:xfrm>
              <a:off x="2536" y="3279"/>
              <a:ext cx="969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 flipV="1">
              <a:off x="2614" y="1434"/>
              <a:ext cx="882" cy="14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09"/>
            <p:cNvSpPr>
              <a:spLocks noChangeShapeType="1"/>
            </p:cNvSpPr>
            <p:nvPr/>
          </p:nvSpPr>
          <p:spPr bwMode="auto">
            <a:xfrm flipH="1" flipV="1">
              <a:off x="2545" y="1446"/>
              <a:ext cx="876" cy="126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 flipV="1">
              <a:off x="3493" y="1272"/>
              <a:ext cx="388" cy="16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11"/>
            <p:cNvSpPr>
              <a:spLocks noChangeShapeType="1"/>
            </p:cNvSpPr>
            <p:nvPr/>
          </p:nvSpPr>
          <p:spPr bwMode="auto">
            <a:xfrm flipH="1" flipV="1">
              <a:off x="2210" y="1306"/>
              <a:ext cx="338" cy="14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Freeform 112"/>
            <p:cNvSpPr>
              <a:spLocks/>
            </p:cNvSpPr>
            <p:nvPr/>
          </p:nvSpPr>
          <p:spPr bwMode="auto">
            <a:xfrm>
              <a:off x="3911" y="1258"/>
              <a:ext cx="1" cy="2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0 w 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2"/>
                <a:gd name="T14" fmla="*/ 3 w 3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113"/>
            <p:cNvSpPr>
              <a:spLocks/>
            </p:cNvSpPr>
            <p:nvPr/>
          </p:nvSpPr>
          <p:spPr bwMode="auto">
            <a:xfrm>
              <a:off x="3911" y="1258"/>
              <a:ext cx="1" cy="2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0 w 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2"/>
                <a:gd name="T14" fmla="*/ 3 w 3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14"/>
            <p:cNvSpPr>
              <a:spLocks/>
            </p:cNvSpPr>
            <p:nvPr/>
          </p:nvSpPr>
          <p:spPr bwMode="auto">
            <a:xfrm>
              <a:off x="3833" y="1258"/>
              <a:ext cx="78" cy="20"/>
            </a:xfrm>
            <a:custGeom>
              <a:avLst/>
              <a:gdLst>
                <a:gd name="T0" fmla="*/ 0 w 368"/>
                <a:gd name="T1" fmla="*/ 0 h 86"/>
                <a:gd name="T2" fmla="*/ 0 w 368"/>
                <a:gd name="T3" fmla="*/ 0 h 86"/>
                <a:gd name="T4" fmla="*/ 0 w 368"/>
                <a:gd name="T5" fmla="*/ 0 h 86"/>
                <a:gd name="T6" fmla="*/ 0 w 368"/>
                <a:gd name="T7" fmla="*/ 0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"/>
                <a:gd name="T13" fmla="*/ 0 h 86"/>
                <a:gd name="T14" fmla="*/ 368 w 368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" h="86">
                  <a:moveTo>
                    <a:pt x="368" y="0"/>
                  </a:moveTo>
                  <a:lnTo>
                    <a:pt x="0" y="86"/>
                  </a:lnTo>
                  <a:lnTo>
                    <a:pt x="170" y="86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3833" y="1258"/>
              <a:ext cx="78" cy="20"/>
            </a:xfrm>
            <a:custGeom>
              <a:avLst/>
              <a:gdLst>
                <a:gd name="T0" fmla="*/ 0 w 368"/>
                <a:gd name="T1" fmla="*/ 0 h 86"/>
                <a:gd name="T2" fmla="*/ 0 w 368"/>
                <a:gd name="T3" fmla="*/ 0 h 86"/>
                <a:gd name="T4" fmla="*/ 0 w 368"/>
                <a:gd name="T5" fmla="*/ 0 h 86"/>
                <a:gd name="T6" fmla="*/ 0 w 368"/>
                <a:gd name="T7" fmla="*/ 0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8"/>
                <a:gd name="T13" fmla="*/ 0 h 86"/>
                <a:gd name="T14" fmla="*/ 368 w 368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8" h="86">
                  <a:moveTo>
                    <a:pt x="368" y="0"/>
                  </a:moveTo>
                  <a:lnTo>
                    <a:pt x="0" y="86"/>
                  </a:lnTo>
                  <a:lnTo>
                    <a:pt x="170" y="86"/>
                  </a:lnTo>
                  <a:lnTo>
                    <a:pt x="368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6"/>
            <p:cNvSpPr>
              <a:spLocks/>
            </p:cNvSpPr>
            <p:nvPr/>
          </p:nvSpPr>
          <p:spPr bwMode="auto">
            <a:xfrm>
              <a:off x="3869" y="1258"/>
              <a:ext cx="42" cy="20"/>
            </a:xfrm>
            <a:custGeom>
              <a:avLst/>
              <a:gdLst>
                <a:gd name="T0" fmla="*/ 0 w 198"/>
                <a:gd name="T1" fmla="*/ 0 h 86"/>
                <a:gd name="T2" fmla="*/ 0 w 198"/>
                <a:gd name="T3" fmla="*/ 0 h 86"/>
                <a:gd name="T4" fmla="*/ 0 w 198"/>
                <a:gd name="T5" fmla="*/ 0 h 86"/>
                <a:gd name="T6" fmla="*/ 0 w 198"/>
                <a:gd name="T7" fmla="*/ 0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86"/>
                <a:gd name="T14" fmla="*/ 198 w 198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86">
                  <a:moveTo>
                    <a:pt x="198" y="0"/>
                  </a:moveTo>
                  <a:lnTo>
                    <a:pt x="0" y="86"/>
                  </a:lnTo>
                  <a:lnTo>
                    <a:pt x="75" y="86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auto">
            <a:xfrm>
              <a:off x="3869" y="1258"/>
              <a:ext cx="42" cy="20"/>
            </a:xfrm>
            <a:custGeom>
              <a:avLst/>
              <a:gdLst>
                <a:gd name="T0" fmla="*/ 0 w 198"/>
                <a:gd name="T1" fmla="*/ 0 h 86"/>
                <a:gd name="T2" fmla="*/ 0 w 198"/>
                <a:gd name="T3" fmla="*/ 0 h 86"/>
                <a:gd name="T4" fmla="*/ 0 w 198"/>
                <a:gd name="T5" fmla="*/ 0 h 86"/>
                <a:gd name="T6" fmla="*/ 0 w 198"/>
                <a:gd name="T7" fmla="*/ 0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86"/>
                <a:gd name="T14" fmla="*/ 198 w 198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86">
                  <a:moveTo>
                    <a:pt x="198" y="0"/>
                  </a:moveTo>
                  <a:lnTo>
                    <a:pt x="0" y="86"/>
                  </a:lnTo>
                  <a:lnTo>
                    <a:pt x="75" y="86"/>
                  </a:lnTo>
                  <a:lnTo>
                    <a:pt x="198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3885" y="1258"/>
              <a:ext cx="26" cy="20"/>
            </a:xfrm>
            <a:custGeom>
              <a:avLst/>
              <a:gdLst>
                <a:gd name="T0" fmla="*/ 0 w 125"/>
                <a:gd name="T1" fmla="*/ 0 h 86"/>
                <a:gd name="T2" fmla="*/ 0 w 125"/>
                <a:gd name="T3" fmla="*/ 0 h 86"/>
                <a:gd name="T4" fmla="*/ 0 w 125"/>
                <a:gd name="T5" fmla="*/ 0 h 86"/>
                <a:gd name="T6" fmla="*/ 0 w 125"/>
                <a:gd name="T7" fmla="*/ 0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86"/>
                <a:gd name="T14" fmla="*/ 125 w 125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86">
                  <a:moveTo>
                    <a:pt x="123" y="0"/>
                  </a:moveTo>
                  <a:lnTo>
                    <a:pt x="125" y="0"/>
                  </a:lnTo>
                  <a:lnTo>
                    <a:pt x="0" y="8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19"/>
            <p:cNvSpPr>
              <a:spLocks/>
            </p:cNvSpPr>
            <p:nvPr/>
          </p:nvSpPr>
          <p:spPr bwMode="auto">
            <a:xfrm>
              <a:off x="3885" y="1258"/>
              <a:ext cx="26" cy="20"/>
            </a:xfrm>
            <a:custGeom>
              <a:avLst/>
              <a:gdLst>
                <a:gd name="T0" fmla="*/ 0 w 125"/>
                <a:gd name="T1" fmla="*/ 0 h 86"/>
                <a:gd name="T2" fmla="*/ 0 w 125"/>
                <a:gd name="T3" fmla="*/ 0 h 86"/>
                <a:gd name="T4" fmla="*/ 0 w 125"/>
                <a:gd name="T5" fmla="*/ 0 h 86"/>
                <a:gd name="T6" fmla="*/ 0 w 125"/>
                <a:gd name="T7" fmla="*/ 0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86"/>
                <a:gd name="T14" fmla="*/ 125 w 125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86">
                  <a:moveTo>
                    <a:pt x="123" y="0"/>
                  </a:moveTo>
                  <a:lnTo>
                    <a:pt x="125" y="0"/>
                  </a:lnTo>
                  <a:lnTo>
                    <a:pt x="0" y="86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0"/>
            <p:cNvSpPr>
              <a:spLocks/>
            </p:cNvSpPr>
            <p:nvPr/>
          </p:nvSpPr>
          <p:spPr bwMode="auto">
            <a:xfrm>
              <a:off x="3833" y="1278"/>
              <a:ext cx="36" cy="12"/>
            </a:xfrm>
            <a:custGeom>
              <a:avLst/>
              <a:gdLst>
                <a:gd name="T0" fmla="*/ 0 w 170"/>
                <a:gd name="T1" fmla="*/ 0 h 62"/>
                <a:gd name="T2" fmla="*/ 0 w 170"/>
                <a:gd name="T3" fmla="*/ 0 h 62"/>
                <a:gd name="T4" fmla="*/ 0 w 170"/>
                <a:gd name="T5" fmla="*/ 0 h 62"/>
                <a:gd name="T6" fmla="*/ 0 w 170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62"/>
                <a:gd name="T14" fmla="*/ 170 w 170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62">
                  <a:moveTo>
                    <a:pt x="0" y="0"/>
                  </a:moveTo>
                  <a:lnTo>
                    <a:pt x="170" y="0"/>
                  </a:lnTo>
                  <a:lnTo>
                    <a:pt x="27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auto">
            <a:xfrm>
              <a:off x="3833" y="1278"/>
              <a:ext cx="36" cy="12"/>
            </a:xfrm>
            <a:custGeom>
              <a:avLst/>
              <a:gdLst>
                <a:gd name="T0" fmla="*/ 0 w 170"/>
                <a:gd name="T1" fmla="*/ 0 h 62"/>
                <a:gd name="T2" fmla="*/ 0 w 170"/>
                <a:gd name="T3" fmla="*/ 0 h 62"/>
                <a:gd name="T4" fmla="*/ 0 w 170"/>
                <a:gd name="T5" fmla="*/ 0 h 62"/>
                <a:gd name="T6" fmla="*/ 0 w 170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62"/>
                <a:gd name="T14" fmla="*/ 170 w 170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62">
                  <a:moveTo>
                    <a:pt x="0" y="0"/>
                  </a:moveTo>
                  <a:lnTo>
                    <a:pt x="170" y="0"/>
                  </a:lnTo>
                  <a:lnTo>
                    <a:pt x="27" y="6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2"/>
            <p:cNvSpPr>
              <a:spLocks/>
            </p:cNvSpPr>
            <p:nvPr/>
          </p:nvSpPr>
          <p:spPr bwMode="auto">
            <a:xfrm>
              <a:off x="3837" y="1278"/>
              <a:ext cx="32" cy="12"/>
            </a:xfrm>
            <a:custGeom>
              <a:avLst/>
              <a:gdLst>
                <a:gd name="T0" fmla="*/ 0 w 143"/>
                <a:gd name="T1" fmla="*/ 0 h 62"/>
                <a:gd name="T2" fmla="*/ 0 w 143"/>
                <a:gd name="T3" fmla="*/ 0 h 62"/>
                <a:gd name="T4" fmla="*/ 0 w 143"/>
                <a:gd name="T5" fmla="*/ 0 h 62"/>
                <a:gd name="T6" fmla="*/ 0 w 143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"/>
                <a:gd name="T13" fmla="*/ 0 h 62"/>
                <a:gd name="T14" fmla="*/ 143 w 143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" h="62">
                  <a:moveTo>
                    <a:pt x="143" y="0"/>
                  </a:moveTo>
                  <a:lnTo>
                    <a:pt x="0" y="62"/>
                  </a:lnTo>
                  <a:lnTo>
                    <a:pt x="129" y="6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auto">
            <a:xfrm>
              <a:off x="3837" y="1278"/>
              <a:ext cx="32" cy="12"/>
            </a:xfrm>
            <a:custGeom>
              <a:avLst/>
              <a:gdLst>
                <a:gd name="T0" fmla="*/ 0 w 143"/>
                <a:gd name="T1" fmla="*/ 0 h 62"/>
                <a:gd name="T2" fmla="*/ 0 w 143"/>
                <a:gd name="T3" fmla="*/ 0 h 62"/>
                <a:gd name="T4" fmla="*/ 0 w 143"/>
                <a:gd name="T5" fmla="*/ 0 h 62"/>
                <a:gd name="T6" fmla="*/ 0 w 143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"/>
                <a:gd name="T13" fmla="*/ 0 h 62"/>
                <a:gd name="T14" fmla="*/ 143 w 143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" h="62">
                  <a:moveTo>
                    <a:pt x="143" y="0"/>
                  </a:moveTo>
                  <a:lnTo>
                    <a:pt x="0" y="62"/>
                  </a:lnTo>
                  <a:lnTo>
                    <a:pt x="129" y="62"/>
                  </a:lnTo>
                  <a:lnTo>
                    <a:pt x="143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Freeform 124"/>
            <p:cNvSpPr>
              <a:spLocks/>
            </p:cNvSpPr>
            <p:nvPr/>
          </p:nvSpPr>
          <p:spPr bwMode="auto">
            <a:xfrm>
              <a:off x="3866" y="1278"/>
              <a:ext cx="19" cy="12"/>
            </a:xfrm>
            <a:custGeom>
              <a:avLst/>
              <a:gdLst>
                <a:gd name="T0" fmla="*/ 0 w 89"/>
                <a:gd name="T1" fmla="*/ 0 h 62"/>
                <a:gd name="T2" fmla="*/ 0 w 89"/>
                <a:gd name="T3" fmla="*/ 0 h 62"/>
                <a:gd name="T4" fmla="*/ 0 w 89"/>
                <a:gd name="T5" fmla="*/ 0 h 62"/>
                <a:gd name="T6" fmla="*/ 0 w 89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62"/>
                <a:gd name="T14" fmla="*/ 89 w 89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62">
                  <a:moveTo>
                    <a:pt x="14" y="0"/>
                  </a:moveTo>
                  <a:lnTo>
                    <a:pt x="89" y="0"/>
                  </a:lnTo>
                  <a:lnTo>
                    <a:pt x="0" y="6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Freeform 125"/>
            <p:cNvSpPr>
              <a:spLocks/>
            </p:cNvSpPr>
            <p:nvPr/>
          </p:nvSpPr>
          <p:spPr bwMode="auto">
            <a:xfrm>
              <a:off x="3866" y="1278"/>
              <a:ext cx="19" cy="12"/>
            </a:xfrm>
            <a:custGeom>
              <a:avLst/>
              <a:gdLst>
                <a:gd name="T0" fmla="*/ 0 w 89"/>
                <a:gd name="T1" fmla="*/ 0 h 62"/>
                <a:gd name="T2" fmla="*/ 0 w 89"/>
                <a:gd name="T3" fmla="*/ 0 h 62"/>
                <a:gd name="T4" fmla="*/ 0 w 89"/>
                <a:gd name="T5" fmla="*/ 0 h 62"/>
                <a:gd name="T6" fmla="*/ 0 w 89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62"/>
                <a:gd name="T14" fmla="*/ 89 w 89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62">
                  <a:moveTo>
                    <a:pt x="14" y="0"/>
                  </a:moveTo>
                  <a:lnTo>
                    <a:pt x="89" y="0"/>
                  </a:lnTo>
                  <a:lnTo>
                    <a:pt x="0" y="62"/>
                  </a:lnTo>
                  <a:lnTo>
                    <a:pt x="14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26"/>
            <p:cNvSpPr>
              <a:spLocks/>
            </p:cNvSpPr>
            <p:nvPr/>
          </p:nvSpPr>
          <p:spPr bwMode="auto">
            <a:xfrm>
              <a:off x="3837" y="1290"/>
              <a:ext cx="29" cy="15"/>
            </a:xfrm>
            <a:custGeom>
              <a:avLst/>
              <a:gdLst>
                <a:gd name="T0" fmla="*/ 0 w 129"/>
                <a:gd name="T1" fmla="*/ 0 h 68"/>
                <a:gd name="T2" fmla="*/ 0 w 129"/>
                <a:gd name="T3" fmla="*/ 0 h 68"/>
                <a:gd name="T4" fmla="*/ 0 w 129"/>
                <a:gd name="T5" fmla="*/ 0 h 68"/>
                <a:gd name="T6" fmla="*/ 0 w 129"/>
                <a:gd name="T7" fmla="*/ 0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"/>
                <a:gd name="T13" fmla="*/ 0 h 68"/>
                <a:gd name="T14" fmla="*/ 129 w 129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" h="68">
                  <a:moveTo>
                    <a:pt x="0" y="0"/>
                  </a:moveTo>
                  <a:lnTo>
                    <a:pt x="129" y="0"/>
                  </a:lnTo>
                  <a:lnTo>
                    <a:pt x="3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7"/>
            <p:cNvSpPr>
              <a:spLocks/>
            </p:cNvSpPr>
            <p:nvPr/>
          </p:nvSpPr>
          <p:spPr bwMode="auto">
            <a:xfrm>
              <a:off x="3837" y="1290"/>
              <a:ext cx="29" cy="15"/>
            </a:xfrm>
            <a:custGeom>
              <a:avLst/>
              <a:gdLst>
                <a:gd name="T0" fmla="*/ 0 w 129"/>
                <a:gd name="T1" fmla="*/ 0 h 68"/>
                <a:gd name="T2" fmla="*/ 0 w 129"/>
                <a:gd name="T3" fmla="*/ 0 h 68"/>
                <a:gd name="T4" fmla="*/ 0 w 129"/>
                <a:gd name="T5" fmla="*/ 0 h 68"/>
                <a:gd name="T6" fmla="*/ 0 w 129"/>
                <a:gd name="T7" fmla="*/ 0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"/>
                <a:gd name="T13" fmla="*/ 0 h 68"/>
                <a:gd name="T14" fmla="*/ 129 w 129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" h="68">
                  <a:moveTo>
                    <a:pt x="0" y="0"/>
                  </a:moveTo>
                  <a:lnTo>
                    <a:pt x="129" y="0"/>
                  </a:lnTo>
                  <a:lnTo>
                    <a:pt x="30" y="6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8"/>
            <p:cNvSpPr>
              <a:spLocks/>
            </p:cNvSpPr>
            <p:nvPr/>
          </p:nvSpPr>
          <p:spPr bwMode="auto">
            <a:xfrm>
              <a:off x="3220" y="1462"/>
              <a:ext cx="81" cy="2"/>
            </a:xfrm>
            <a:custGeom>
              <a:avLst/>
              <a:gdLst>
                <a:gd name="T0" fmla="*/ 0 w 377"/>
                <a:gd name="T1" fmla="*/ 0 h 10"/>
                <a:gd name="T2" fmla="*/ 0 w 377"/>
                <a:gd name="T3" fmla="*/ 0 h 10"/>
                <a:gd name="T4" fmla="*/ 0 w 377"/>
                <a:gd name="T5" fmla="*/ 0 h 10"/>
                <a:gd name="T6" fmla="*/ 0 w 377"/>
                <a:gd name="T7" fmla="*/ 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10"/>
                <a:gd name="T14" fmla="*/ 377 w 377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10">
                  <a:moveTo>
                    <a:pt x="0" y="0"/>
                  </a:moveTo>
                  <a:lnTo>
                    <a:pt x="1" y="10"/>
                  </a:lnTo>
                  <a:lnTo>
                    <a:pt x="37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29"/>
            <p:cNvSpPr>
              <a:spLocks/>
            </p:cNvSpPr>
            <p:nvPr/>
          </p:nvSpPr>
          <p:spPr bwMode="auto">
            <a:xfrm>
              <a:off x="3220" y="1462"/>
              <a:ext cx="81" cy="2"/>
            </a:xfrm>
            <a:custGeom>
              <a:avLst/>
              <a:gdLst>
                <a:gd name="T0" fmla="*/ 0 w 377"/>
                <a:gd name="T1" fmla="*/ 0 h 10"/>
                <a:gd name="T2" fmla="*/ 0 w 377"/>
                <a:gd name="T3" fmla="*/ 0 h 10"/>
                <a:gd name="T4" fmla="*/ 0 w 377"/>
                <a:gd name="T5" fmla="*/ 0 h 10"/>
                <a:gd name="T6" fmla="*/ 0 w 377"/>
                <a:gd name="T7" fmla="*/ 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10"/>
                <a:gd name="T14" fmla="*/ 377 w 377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10">
                  <a:moveTo>
                    <a:pt x="0" y="0"/>
                  </a:moveTo>
                  <a:lnTo>
                    <a:pt x="1" y="10"/>
                  </a:lnTo>
                  <a:lnTo>
                    <a:pt x="377" y="1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0"/>
            <p:cNvSpPr>
              <a:spLocks/>
            </p:cNvSpPr>
            <p:nvPr/>
          </p:nvSpPr>
          <p:spPr bwMode="auto">
            <a:xfrm>
              <a:off x="3220" y="1464"/>
              <a:ext cx="81" cy="1"/>
            </a:xfrm>
            <a:custGeom>
              <a:avLst/>
              <a:gdLst>
                <a:gd name="T0" fmla="*/ 0 w 375"/>
                <a:gd name="T1" fmla="*/ 0 h 1"/>
                <a:gd name="T2" fmla="*/ 0 w 375"/>
                <a:gd name="T3" fmla="*/ 0 h 1"/>
                <a:gd name="T4" fmla="*/ 0 w 375"/>
                <a:gd name="T5" fmla="*/ 0 h 1"/>
                <a:gd name="T6" fmla="*/ 0 w 37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1"/>
                <a:gd name="T14" fmla="*/ 375 w 37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1">
                  <a:moveTo>
                    <a:pt x="0" y="0"/>
                  </a:moveTo>
                  <a:lnTo>
                    <a:pt x="0" y="0"/>
                  </a:lnTo>
                  <a:lnTo>
                    <a:pt x="3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1"/>
            <p:cNvSpPr>
              <a:spLocks/>
            </p:cNvSpPr>
            <p:nvPr/>
          </p:nvSpPr>
          <p:spPr bwMode="auto">
            <a:xfrm>
              <a:off x="3220" y="1464"/>
              <a:ext cx="81" cy="1"/>
            </a:xfrm>
            <a:custGeom>
              <a:avLst/>
              <a:gdLst>
                <a:gd name="T0" fmla="*/ 0 w 375"/>
                <a:gd name="T1" fmla="*/ 0 h 1"/>
                <a:gd name="T2" fmla="*/ 0 w 375"/>
                <a:gd name="T3" fmla="*/ 0 h 1"/>
                <a:gd name="T4" fmla="*/ 0 w 375"/>
                <a:gd name="T5" fmla="*/ 0 h 1"/>
                <a:gd name="T6" fmla="*/ 0 w 37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1"/>
                <a:gd name="T14" fmla="*/ 375 w 37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1">
                  <a:moveTo>
                    <a:pt x="0" y="0"/>
                  </a:moveTo>
                  <a:lnTo>
                    <a:pt x="0" y="0"/>
                  </a:lnTo>
                  <a:lnTo>
                    <a:pt x="37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2"/>
            <p:cNvSpPr>
              <a:spLocks/>
            </p:cNvSpPr>
            <p:nvPr/>
          </p:nvSpPr>
          <p:spPr bwMode="auto">
            <a:xfrm>
              <a:off x="3220" y="1464"/>
              <a:ext cx="81" cy="1"/>
            </a:xfrm>
            <a:custGeom>
              <a:avLst/>
              <a:gdLst>
                <a:gd name="T0" fmla="*/ 0 w 376"/>
                <a:gd name="T1" fmla="*/ 0 h 1"/>
                <a:gd name="T2" fmla="*/ 0 w 376"/>
                <a:gd name="T3" fmla="*/ 0 h 1"/>
                <a:gd name="T4" fmla="*/ 0 w 376"/>
                <a:gd name="T5" fmla="*/ 0 h 1"/>
                <a:gd name="T6" fmla="*/ 0 w 376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6"/>
                <a:gd name="T13" fmla="*/ 0 h 1"/>
                <a:gd name="T14" fmla="*/ 376 w 37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6" h="1">
                  <a:moveTo>
                    <a:pt x="0" y="0"/>
                  </a:moveTo>
                  <a:lnTo>
                    <a:pt x="376" y="0"/>
                  </a:lnTo>
                  <a:lnTo>
                    <a:pt x="3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3"/>
            <p:cNvSpPr>
              <a:spLocks/>
            </p:cNvSpPr>
            <p:nvPr/>
          </p:nvSpPr>
          <p:spPr bwMode="auto">
            <a:xfrm>
              <a:off x="3220" y="1464"/>
              <a:ext cx="81" cy="1"/>
            </a:xfrm>
            <a:custGeom>
              <a:avLst/>
              <a:gdLst>
                <a:gd name="T0" fmla="*/ 0 w 376"/>
                <a:gd name="T1" fmla="*/ 0 h 1"/>
                <a:gd name="T2" fmla="*/ 0 w 376"/>
                <a:gd name="T3" fmla="*/ 0 h 1"/>
                <a:gd name="T4" fmla="*/ 0 w 376"/>
                <a:gd name="T5" fmla="*/ 0 h 1"/>
                <a:gd name="T6" fmla="*/ 0 w 376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6"/>
                <a:gd name="T13" fmla="*/ 0 h 1"/>
                <a:gd name="T14" fmla="*/ 376 w 37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6" h="1">
                  <a:moveTo>
                    <a:pt x="0" y="0"/>
                  </a:moveTo>
                  <a:lnTo>
                    <a:pt x="376" y="0"/>
                  </a:lnTo>
                  <a:lnTo>
                    <a:pt x="37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4"/>
            <p:cNvSpPr>
              <a:spLocks/>
            </p:cNvSpPr>
            <p:nvPr/>
          </p:nvSpPr>
          <p:spPr bwMode="auto">
            <a:xfrm>
              <a:off x="3301" y="1464"/>
              <a:ext cx="1" cy="1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0 w 4"/>
                <a:gd name="T5" fmla="*/ 0 h 1"/>
                <a:gd name="T6" fmla="*/ 0 w 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"/>
                <a:gd name="T14" fmla="*/ 4 w 4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">
                  <a:moveTo>
                    <a:pt x="1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5"/>
            <p:cNvSpPr>
              <a:spLocks/>
            </p:cNvSpPr>
            <p:nvPr/>
          </p:nvSpPr>
          <p:spPr bwMode="auto">
            <a:xfrm>
              <a:off x="3301" y="1464"/>
              <a:ext cx="1" cy="1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0 w 4"/>
                <a:gd name="T5" fmla="*/ 0 h 1"/>
                <a:gd name="T6" fmla="*/ 0 w 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"/>
                <a:gd name="T14" fmla="*/ 4 w 4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">
                  <a:moveTo>
                    <a:pt x="1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136"/>
            <p:cNvSpPr>
              <a:spLocks/>
            </p:cNvSpPr>
            <p:nvPr/>
          </p:nvSpPr>
          <p:spPr bwMode="auto">
            <a:xfrm>
              <a:off x="3220" y="1464"/>
              <a:ext cx="81" cy="12"/>
            </a:xfrm>
            <a:custGeom>
              <a:avLst/>
              <a:gdLst>
                <a:gd name="T0" fmla="*/ 0 w 375"/>
                <a:gd name="T1" fmla="*/ 0 h 56"/>
                <a:gd name="T2" fmla="*/ 0 w 375"/>
                <a:gd name="T3" fmla="*/ 0 h 56"/>
                <a:gd name="T4" fmla="*/ 0 w 375"/>
                <a:gd name="T5" fmla="*/ 0 h 56"/>
                <a:gd name="T6" fmla="*/ 0 w 375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56"/>
                <a:gd name="T14" fmla="*/ 375 w 375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56">
                  <a:moveTo>
                    <a:pt x="0" y="0"/>
                  </a:moveTo>
                  <a:lnTo>
                    <a:pt x="375" y="0"/>
                  </a:lnTo>
                  <a:lnTo>
                    <a:pt x="1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137"/>
            <p:cNvSpPr>
              <a:spLocks/>
            </p:cNvSpPr>
            <p:nvPr/>
          </p:nvSpPr>
          <p:spPr bwMode="auto">
            <a:xfrm>
              <a:off x="3220" y="1464"/>
              <a:ext cx="81" cy="12"/>
            </a:xfrm>
            <a:custGeom>
              <a:avLst/>
              <a:gdLst>
                <a:gd name="T0" fmla="*/ 0 w 375"/>
                <a:gd name="T1" fmla="*/ 0 h 56"/>
                <a:gd name="T2" fmla="*/ 0 w 375"/>
                <a:gd name="T3" fmla="*/ 0 h 56"/>
                <a:gd name="T4" fmla="*/ 0 w 375"/>
                <a:gd name="T5" fmla="*/ 0 h 56"/>
                <a:gd name="T6" fmla="*/ 0 w 375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56"/>
                <a:gd name="T14" fmla="*/ 375 w 375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56">
                  <a:moveTo>
                    <a:pt x="0" y="0"/>
                  </a:moveTo>
                  <a:lnTo>
                    <a:pt x="375" y="0"/>
                  </a:lnTo>
                  <a:lnTo>
                    <a:pt x="10" y="5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38"/>
            <p:cNvSpPr>
              <a:spLocks/>
            </p:cNvSpPr>
            <p:nvPr/>
          </p:nvSpPr>
          <p:spPr bwMode="auto">
            <a:xfrm>
              <a:off x="3223" y="1464"/>
              <a:ext cx="78" cy="12"/>
            </a:xfrm>
            <a:custGeom>
              <a:avLst/>
              <a:gdLst>
                <a:gd name="T0" fmla="*/ 0 w 365"/>
                <a:gd name="T1" fmla="*/ 0 h 56"/>
                <a:gd name="T2" fmla="*/ 0 w 365"/>
                <a:gd name="T3" fmla="*/ 0 h 56"/>
                <a:gd name="T4" fmla="*/ 0 w 365"/>
                <a:gd name="T5" fmla="*/ 0 h 56"/>
                <a:gd name="T6" fmla="*/ 0 w 365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5"/>
                <a:gd name="T13" fmla="*/ 0 h 56"/>
                <a:gd name="T14" fmla="*/ 365 w 365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5" h="56">
                  <a:moveTo>
                    <a:pt x="365" y="0"/>
                  </a:moveTo>
                  <a:lnTo>
                    <a:pt x="0" y="56"/>
                  </a:lnTo>
                  <a:lnTo>
                    <a:pt x="214" y="56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39"/>
            <p:cNvSpPr>
              <a:spLocks/>
            </p:cNvSpPr>
            <p:nvPr/>
          </p:nvSpPr>
          <p:spPr bwMode="auto">
            <a:xfrm>
              <a:off x="3223" y="1464"/>
              <a:ext cx="78" cy="12"/>
            </a:xfrm>
            <a:custGeom>
              <a:avLst/>
              <a:gdLst>
                <a:gd name="T0" fmla="*/ 0 w 365"/>
                <a:gd name="T1" fmla="*/ 0 h 56"/>
                <a:gd name="T2" fmla="*/ 0 w 365"/>
                <a:gd name="T3" fmla="*/ 0 h 56"/>
                <a:gd name="T4" fmla="*/ 0 w 365"/>
                <a:gd name="T5" fmla="*/ 0 h 56"/>
                <a:gd name="T6" fmla="*/ 0 w 365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5"/>
                <a:gd name="T13" fmla="*/ 0 h 56"/>
                <a:gd name="T14" fmla="*/ 365 w 365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5" h="56">
                  <a:moveTo>
                    <a:pt x="365" y="0"/>
                  </a:moveTo>
                  <a:lnTo>
                    <a:pt x="0" y="56"/>
                  </a:lnTo>
                  <a:lnTo>
                    <a:pt x="214" y="56"/>
                  </a:lnTo>
                  <a:lnTo>
                    <a:pt x="365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0"/>
            <p:cNvSpPr>
              <a:spLocks/>
            </p:cNvSpPr>
            <p:nvPr/>
          </p:nvSpPr>
          <p:spPr bwMode="auto">
            <a:xfrm>
              <a:off x="3268" y="1464"/>
              <a:ext cx="34" cy="12"/>
            </a:xfrm>
            <a:custGeom>
              <a:avLst/>
              <a:gdLst>
                <a:gd name="T0" fmla="*/ 0 w 155"/>
                <a:gd name="T1" fmla="*/ 0 h 56"/>
                <a:gd name="T2" fmla="*/ 0 w 155"/>
                <a:gd name="T3" fmla="*/ 0 h 56"/>
                <a:gd name="T4" fmla="*/ 0 w 155"/>
                <a:gd name="T5" fmla="*/ 0 h 56"/>
                <a:gd name="T6" fmla="*/ 0 w 155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"/>
                <a:gd name="T13" fmla="*/ 0 h 56"/>
                <a:gd name="T14" fmla="*/ 155 w 155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" h="56">
                  <a:moveTo>
                    <a:pt x="151" y="0"/>
                  </a:moveTo>
                  <a:lnTo>
                    <a:pt x="155" y="0"/>
                  </a:lnTo>
                  <a:lnTo>
                    <a:pt x="0" y="5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1"/>
            <p:cNvSpPr>
              <a:spLocks/>
            </p:cNvSpPr>
            <p:nvPr/>
          </p:nvSpPr>
          <p:spPr bwMode="auto">
            <a:xfrm>
              <a:off x="3268" y="1464"/>
              <a:ext cx="34" cy="12"/>
            </a:xfrm>
            <a:custGeom>
              <a:avLst/>
              <a:gdLst>
                <a:gd name="T0" fmla="*/ 0 w 155"/>
                <a:gd name="T1" fmla="*/ 0 h 56"/>
                <a:gd name="T2" fmla="*/ 0 w 155"/>
                <a:gd name="T3" fmla="*/ 0 h 56"/>
                <a:gd name="T4" fmla="*/ 0 w 155"/>
                <a:gd name="T5" fmla="*/ 0 h 56"/>
                <a:gd name="T6" fmla="*/ 0 w 155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"/>
                <a:gd name="T13" fmla="*/ 0 h 56"/>
                <a:gd name="T14" fmla="*/ 155 w 155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" h="56">
                  <a:moveTo>
                    <a:pt x="151" y="0"/>
                  </a:moveTo>
                  <a:lnTo>
                    <a:pt x="155" y="0"/>
                  </a:lnTo>
                  <a:lnTo>
                    <a:pt x="0" y="56"/>
                  </a:lnTo>
                  <a:lnTo>
                    <a:pt x="151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2"/>
            <p:cNvSpPr>
              <a:spLocks/>
            </p:cNvSpPr>
            <p:nvPr/>
          </p:nvSpPr>
          <p:spPr bwMode="auto">
            <a:xfrm>
              <a:off x="3223" y="1476"/>
              <a:ext cx="45" cy="16"/>
            </a:xfrm>
            <a:custGeom>
              <a:avLst/>
              <a:gdLst>
                <a:gd name="T0" fmla="*/ 0 w 214"/>
                <a:gd name="T1" fmla="*/ 0 h 74"/>
                <a:gd name="T2" fmla="*/ 0 w 214"/>
                <a:gd name="T3" fmla="*/ 0 h 74"/>
                <a:gd name="T4" fmla="*/ 0 w 214"/>
                <a:gd name="T5" fmla="*/ 0 h 74"/>
                <a:gd name="T6" fmla="*/ 0 w 214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4"/>
                <a:gd name="T13" fmla="*/ 0 h 74"/>
                <a:gd name="T14" fmla="*/ 214 w 214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4" h="74">
                  <a:moveTo>
                    <a:pt x="0" y="0"/>
                  </a:moveTo>
                  <a:lnTo>
                    <a:pt x="214" y="0"/>
                  </a:lnTo>
                  <a:lnTo>
                    <a:pt x="11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3"/>
            <p:cNvSpPr>
              <a:spLocks/>
            </p:cNvSpPr>
            <p:nvPr/>
          </p:nvSpPr>
          <p:spPr bwMode="auto">
            <a:xfrm>
              <a:off x="3223" y="1476"/>
              <a:ext cx="45" cy="16"/>
            </a:xfrm>
            <a:custGeom>
              <a:avLst/>
              <a:gdLst>
                <a:gd name="T0" fmla="*/ 0 w 214"/>
                <a:gd name="T1" fmla="*/ 0 h 74"/>
                <a:gd name="T2" fmla="*/ 0 w 214"/>
                <a:gd name="T3" fmla="*/ 0 h 74"/>
                <a:gd name="T4" fmla="*/ 0 w 214"/>
                <a:gd name="T5" fmla="*/ 0 h 74"/>
                <a:gd name="T6" fmla="*/ 0 w 214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4"/>
                <a:gd name="T13" fmla="*/ 0 h 74"/>
                <a:gd name="T14" fmla="*/ 214 w 214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4" h="74">
                  <a:moveTo>
                    <a:pt x="0" y="0"/>
                  </a:moveTo>
                  <a:lnTo>
                    <a:pt x="214" y="0"/>
                  </a:lnTo>
                  <a:lnTo>
                    <a:pt x="11" y="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4"/>
            <p:cNvSpPr>
              <a:spLocks/>
            </p:cNvSpPr>
            <p:nvPr/>
          </p:nvSpPr>
          <p:spPr bwMode="auto">
            <a:xfrm>
              <a:off x="2200" y="1300"/>
              <a:ext cx="1" cy="2"/>
            </a:xfrm>
            <a:custGeom>
              <a:avLst/>
              <a:gdLst>
                <a:gd name="T0" fmla="*/ 0 w 11"/>
                <a:gd name="T1" fmla="*/ 0 h 2"/>
                <a:gd name="T2" fmla="*/ 0 w 11"/>
                <a:gd name="T3" fmla="*/ 2 h 2"/>
                <a:gd name="T4" fmla="*/ 0 w 11"/>
                <a:gd name="T5" fmla="*/ 2 h 2"/>
                <a:gd name="T6" fmla="*/ 0 w 1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2"/>
                <a:gd name="T14" fmla="*/ 11 w 11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2">
                  <a:moveTo>
                    <a:pt x="0" y="0"/>
                  </a:moveTo>
                  <a:lnTo>
                    <a:pt x="4" y="2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5"/>
            <p:cNvSpPr>
              <a:spLocks/>
            </p:cNvSpPr>
            <p:nvPr/>
          </p:nvSpPr>
          <p:spPr bwMode="auto">
            <a:xfrm>
              <a:off x="2200" y="1300"/>
              <a:ext cx="1" cy="2"/>
            </a:xfrm>
            <a:custGeom>
              <a:avLst/>
              <a:gdLst>
                <a:gd name="T0" fmla="*/ 0 w 11"/>
                <a:gd name="T1" fmla="*/ 0 h 2"/>
                <a:gd name="T2" fmla="*/ 0 w 11"/>
                <a:gd name="T3" fmla="*/ 2 h 2"/>
                <a:gd name="T4" fmla="*/ 0 w 11"/>
                <a:gd name="T5" fmla="*/ 2 h 2"/>
                <a:gd name="T6" fmla="*/ 0 w 1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2"/>
                <a:gd name="T14" fmla="*/ 11 w 11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2">
                  <a:moveTo>
                    <a:pt x="0" y="0"/>
                  </a:moveTo>
                  <a:lnTo>
                    <a:pt x="4" y="2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46"/>
            <p:cNvSpPr>
              <a:spLocks/>
            </p:cNvSpPr>
            <p:nvPr/>
          </p:nvSpPr>
          <p:spPr bwMode="auto">
            <a:xfrm>
              <a:off x="2200" y="1302"/>
              <a:ext cx="39" cy="16"/>
            </a:xfrm>
            <a:custGeom>
              <a:avLst/>
              <a:gdLst>
                <a:gd name="T0" fmla="*/ 0 w 181"/>
                <a:gd name="T1" fmla="*/ 0 h 78"/>
                <a:gd name="T2" fmla="*/ 0 w 181"/>
                <a:gd name="T3" fmla="*/ 0 h 78"/>
                <a:gd name="T4" fmla="*/ 0 w 181"/>
                <a:gd name="T5" fmla="*/ 0 h 78"/>
                <a:gd name="T6" fmla="*/ 0 w 181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1"/>
                <a:gd name="T13" fmla="*/ 0 h 78"/>
                <a:gd name="T14" fmla="*/ 181 w 181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1" h="78">
                  <a:moveTo>
                    <a:pt x="0" y="0"/>
                  </a:moveTo>
                  <a:lnTo>
                    <a:pt x="117" y="78"/>
                  </a:lnTo>
                  <a:lnTo>
                    <a:pt x="181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7"/>
            <p:cNvSpPr>
              <a:spLocks/>
            </p:cNvSpPr>
            <p:nvPr/>
          </p:nvSpPr>
          <p:spPr bwMode="auto">
            <a:xfrm>
              <a:off x="2200" y="1302"/>
              <a:ext cx="39" cy="16"/>
            </a:xfrm>
            <a:custGeom>
              <a:avLst/>
              <a:gdLst>
                <a:gd name="T0" fmla="*/ 0 w 181"/>
                <a:gd name="T1" fmla="*/ 0 h 78"/>
                <a:gd name="T2" fmla="*/ 0 w 181"/>
                <a:gd name="T3" fmla="*/ 0 h 78"/>
                <a:gd name="T4" fmla="*/ 0 w 181"/>
                <a:gd name="T5" fmla="*/ 0 h 78"/>
                <a:gd name="T6" fmla="*/ 0 w 181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1"/>
                <a:gd name="T13" fmla="*/ 0 h 78"/>
                <a:gd name="T14" fmla="*/ 181 w 181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1" h="78">
                  <a:moveTo>
                    <a:pt x="0" y="0"/>
                  </a:moveTo>
                  <a:lnTo>
                    <a:pt x="117" y="78"/>
                  </a:lnTo>
                  <a:lnTo>
                    <a:pt x="181" y="7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148"/>
            <p:cNvSpPr>
              <a:spLocks/>
            </p:cNvSpPr>
            <p:nvPr/>
          </p:nvSpPr>
          <p:spPr bwMode="auto">
            <a:xfrm>
              <a:off x="2200" y="1302"/>
              <a:ext cx="79" cy="16"/>
            </a:xfrm>
            <a:custGeom>
              <a:avLst/>
              <a:gdLst>
                <a:gd name="T0" fmla="*/ 0 w 370"/>
                <a:gd name="T1" fmla="*/ 0 h 78"/>
                <a:gd name="T2" fmla="*/ 0 w 370"/>
                <a:gd name="T3" fmla="*/ 0 h 78"/>
                <a:gd name="T4" fmla="*/ 0 w 370"/>
                <a:gd name="T5" fmla="*/ 0 h 78"/>
                <a:gd name="T6" fmla="*/ 0 w 370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0"/>
                <a:gd name="T13" fmla="*/ 0 h 78"/>
                <a:gd name="T14" fmla="*/ 370 w 370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0" h="78">
                  <a:moveTo>
                    <a:pt x="0" y="0"/>
                  </a:moveTo>
                  <a:lnTo>
                    <a:pt x="181" y="78"/>
                  </a:lnTo>
                  <a:lnTo>
                    <a:pt x="37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149"/>
            <p:cNvSpPr>
              <a:spLocks/>
            </p:cNvSpPr>
            <p:nvPr/>
          </p:nvSpPr>
          <p:spPr bwMode="auto">
            <a:xfrm>
              <a:off x="2200" y="1302"/>
              <a:ext cx="79" cy="16"/>
            </a:xfrm>
            <a:custGeom>
              <a:avLst/>
              <a:gdLst>
                <a:gd name="T0" fmla="*/ 0 w 370"/>
                <a:gd name="T1" fmla="*/ 0 h 78"/>
                <a:gd name="T2" fmla="*/ 0 w 370"/>
                <a:gd name="T3" fmla="*/ 0 h 78"/>
                <a:gd name="T4" fmla="*/ 0 w 370"/>
                <a:gd name="T5" fmla="*/ 0 h 78"/>
                <a:gd name="T6" fmla="*/ 0 w 370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0"/>
                <a:gd name="T13" fmla="*/ 0 h 78"/>
                <a:gd name="T14" fmla="*/ 370 w 370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0" h="78">
                  <a:moveTo>
                    <a:pt x="0" y="0"/>
                  </a:moveTo>
                  <a:lnTo>
                    <a:pt x="181" y="78"/>
                  </a:lnTo>
                  <a:lnTo>
                    <a:pt x="370" y="7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150"/>
            <p:cNvSpPr>
              <a:spLocks/>
            </p:cNvSpPr>
            <p:nvPr/>
          </p:nvSpPr>
          <p:spPr bwMode="auto">
            <a:xfrm>
              <a:off x="2200" y="1302"/>
              <a:ext cx="79" cy="16"/>
            </a:xfrm>
            <a:custGeom>
              <a:avLst/>
              <a:gdLst>
                <a:gd name="T0" fmla="*/ 0 w 370"/>
                <a:gd name="T1" fmla="*/ 0 h 78"/>
                <a:gd name="T2" fmla="*/ 0 w 370"/>
                <a:gd name="T3" fmla="*/ 0 h 78"/>
                <a:gd name="T4" fmla="*/ 0 w 370"/>
                <a:gd name="T5" fmla="*/ 0 h 78"/>
                <a:gd name="T6" fmla="*/ 0 w 370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0"/>
                <a:gd name="T13" fmla="*/ 0 h 78"/>
                <a:gd name="T14" fmla="*/ 370 w 370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0" h="78">
                  <a:moveTo>
                    <a:pt x="0" y="0"/>
                  </a:moveTo>
                  <a:lnTo>
                    <a:pt x="7" y="0"/>
                  </a:lnTo>
                  <a:lnTo>
                    <a:pt x="37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1"/>
            <p:cNvSpPr>
              <a:spLocks/>
            </p:cNvSpPr>
            <p:nvPr/>
          </p:nvSpPr>
          <p:spPr bwMode="auto">
            <a:xfrm>
              <a:off x="2200" y="1302"/>
              <a:ext cx="79" cy="16"/>
            </a:xfrm>
            <a:custGeom>
              <a:avLst/>
              <a:gdLst>
                <a:gd name="T0" fmla="*/ 0 w 370"/>
                <a:gd name="T1" fmla="*/ 0 h 78"/>
                <a:gd name="T2" fmla="*/ 0 w 370"/>
                <a:gd name="T3" fmla="*/ 0 h 78"/>
                <a:gd name="T4" fmla="*/ 0 w 370"/>
                <a:gd name="T5" fmla="*/ 0 h 78"/>
                <a:gd name="T6" fmla="*/ 0 w 370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0"/>
                <a:gd name="T13" fmla="*/ 0 h 78"/>
                <a:gd name="T14" fmla="*/ 370 w 370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0" h="78">
                  <a:moveTo>
                    <a:pt x="0" y="0"/>
                  </a:moveTo>
                  <a:lnTo>
                    <a:pt x="7" y="0"/>
                  </a:lnTo>
                  <a:lnTo>
                    <a:pt x="370" y="7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2"/>
            <p:cNvSpPr>
              <a:spLocks/>
            </p:cNvSpPr>
            <p:nvPr/>
          </p:nvSpPr>
          <p:spPr bwMode="auto">
            <a:xfrm>
              <a:off x="2225" y="1318"/>
              <a:ext cx="48" cy="14"/>
            </a:xfrm>
            <a:custGeom>
              <a:avLst/>
              <a:gdLst>
                <a:gd name="T0" fmla="*/ 0 w 224"/>
                <a:gd name="T1" fmla="*/ 0 h 68"/>
                <a:gd name="T2" fmla="*/ 0 w 224"/>
                <a:gd name="T3" fmla="*/ 0 h 68"/>
                <a:gd name="T4" fmla="*/ 0 w 224"/>
                <a:gd name="T5" fmla="*/ 0 h 68"/>
                <a:gd name="T6" fmla="*/ 0 w 224"/>
                <a:gd name="T7" fmla="*/ 0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68"/>
                <a:gd name="T14" fmla="*/ 224 w 224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68">
                  <a:moveTo>
                    <a:pt x="0" y="0"/>
                  </a:moveTo>
                  <a:lnTo>
                    <a:pt x="104" y="68"/>
                  </a:lnTo>
                  <a:lnTo>
                    <a:pt x="224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3"/>
            <p:cNvSpPr>
              <a:spLocks/>
            </p:cNvSpPr>
            <p:nvPr/>
          </p:nvSpPr>
          <p:spPr bwMode="auto">
            <a:xfrm>
              <a:off x="2225" y="1318"/>
              <a:ext cx="48" cy="14"/>
            </a:xfrm>
            <a:custGeom>
              <a:avLst/>
              <a:gdLst>
                <a:gd name="T0" fmla="*/ 0 w 224"/>
                <a:gd name="T1" fmla="*/ 0 h 68"/>
                <a:gd name="T2" fmla="*/ 0 w 224"/>
                <a:gd name="T3" fmla="*/ 0 h 68"/>
                <a:gd name="T4" fmla="*/ 0 w 224"/>
                <a:gd name="T5" fmla="*/ 0 h 68"/>
                <a:gd name="T6" fmla="*/ 0 w 224"/>
                <a:gd name="T7" fmla="*/ 0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68"/>
                <a:gd name="T14" fmla="*/ 224 w 224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68">
                  <a:moveTo>
                    <a:pt x="0" y="0"/>
                  </a:moveTo>
                  <a:lnTo>
                    <a:pt x="104" y="68"/>
                  </a:lnTo>
                  <a:lnTo>
                    <a:pt x="224" y="6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4"/>
            <p:cNvSpPr>
              <a:spLocks/>
            </p:cNvSpPr>
            <p:nvPr/>
          </p:nvSpPr>
          <p:spPr bwMode="auto">
            <a:xfrm>
              <a:off x="2225" y="1318"/>
              <a:ext cx="48" cy="14"/>
            </a:xfrm>
            <a:custGeom>
              <a:avLst/>
              <a:gdLst>
                <a:gd name="T0" fmla="*/ 0 w 224"/>
                <a:gd name="T1" fmla="*/ 0 h 68"/>
                <a:gd name="T2" fmla="*/ 0 w 224"/>
                <a:gd name="T3" fmla="*/ 0 h 68"/>
                <a:gd name="T4" fmla="*/ 0 w 224"/>
                <a:gd name="T5" fmla="*/ 0 h 68"/>
                <a:gd name="T6" fmla="*/ 0 w 224"/>
                <a:gd name="T7" fmla="*/ 0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68"/>
                <a:gd name="T14" fmla="*/ 224 w 224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68">
                  <a:moveTo>
                    <a:pt x="0" y="0"/>
                  </a:moveTo>
                  <a:lnTo>
                    <a:pt x="64" y="0"/>
                  </a:lnTo>
                  <a:lnTo>
                    <a:pt x="224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5"/>
            <p:cNvSpPr>
              <a:spLocks/>
            </p:cNvSpPr>
            <p:nvPr/>
          </p:nvSpPr>
          <p:spPr bwMode="auto">
            <a:xfrm>
              <a:off x="2225" y="1318"/>
              <a:ext cx="48" cy="14"/>
            </a:xfrm>
            <a:custGeom>
              <a:avLst/>
              <a:gdLst>
                <a:gd name="T0" fmla="*/ 0 w 224"/>
                <a:gd name="T1" fmla="*/ 0 h 68"/>
                <a:gd name="T2" fmla="*/ 0 w 224"/>
                <a:gd name="T3" fmla="*/ 0 h 68"/>
                <a:gd name="T4" fmla="*/ 0 w 224"/>
                <a:gd name="T5" fmla="*/ 0 h 68"/>
                <a:gd name="T6" fmla="*/ 0 w 224"/>
                <a:gd name="T7" fmla="*/ 0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68"/>
                <a:gd name="T14" fmla="*/ 224 w 224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68">
                  <a:moveTo>
                    <a:pt x="0" y="0"/>
                  </a:moveTo>
                  <a:lnTo>
                    <a:pt x="64" y="0"/>
                  </a:lnTo>
                  <a:lnTo>
                    <a:pt x="224" y="6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6"/>
            <p:cNvSpPr>
              <a:spLocks/>
            </p:cNvSpPr>
            <p:nvPr/>
          </p:nvSpPr>
          <p:spPr bwMode="auto">
            <a:xfrm>
              <a:off x="2239" y="1318"/>
              <a:ext cx="40" cy="14"/>
            </a:xfrm>
            <a:custGeom>
              <a:avLst/>
              <a:gdLst>
                <a:gd name="T0" fmla="*/ 0 w 189"/>
                <a:gd name="T1" fmla="*/ 0 h 68"/>
                <a:gd name="T2" fmla="*/ 0 w 189"/>
                <a:gd name="T3" fmla="*/ 0 h 68"/>
                <a:gd name="T4" fmla="*/ 0 w 189"/>
                <a:gd name="T5" fmla="*/ 0 h 68"/>
                <a:gd name="T6" fmla="*/ 0 w 189"/>
                <a:gd name="T7" fmla="*/ 0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9"/>
                <a:gd name="T13" fmla="*/ 0 h 68"/>
                <a:gd name="T14" fmla="*/ 189 w 189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9" h="68">
                  <a:moveTo>
                    <a:pt x="0" y="0"/>
                  </a:moveTo>
                  <a:lnTo>
                    <a:pt x="189" y="0"/>
                  </a:lnTo>
                  <a:lnTo>
                    <a:pt x="16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7"/>
            <p:cNvSpPr>
              <a:spLocks/>
            </p:cNvSpPr>
            <p:nvPr/>
          </p:nvSpPr>
          <p:spPr bwMode="auto">
            <a:xfrm>
              <a:off x="2239" y="1318"/>
              <a:ext cx="40" cy="14"/>
            </a:xfrm>
            <a:custGeom>
              <a:avLst/>
              <a:gdLst>
                <a:gd name="T0" fmla="*/ 0 w 189"/>
                <a:gd name="T1" fmla="*/ 0 h 68"/>
                <a:gd name="T2" fmla="*/ 0 w 189"/>
                <a:gd name="T3" fmla="*/ 0 h 68"/>
                <a:gd name="T4" fmla="*/ 0 w 189"/>
                <a:gd name="T5" fmla="*/ 0 h 68"/>
                <a:gd name="T6" fmla="*/ 0 w 189"/>
                <a:gd name="T7" fmla="*/ 0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9"/>
                <a:gd name="T13" fmla="*/ 0 h 68"/>
                <a:gd name="T14" fmla="*/ 189 w 189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9" h="68">
                  <a:moveTo>
                    <a:pt x="0" y="0"/>
                  </a:moveTo>
                  <a:lnTo>
                    <a:pt x="189" y="0"/>
                  </a:lnTo>
                  <a:lnTo>
                    <a:pt x="160" y="6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58"/>
            <p:cNvSpPr>
              <a:spLocks/>
            </p:cNvSpPr>
            <p:nvPr/>
          </p:nvSpPr>
          <p:spPr bwMode="auto">
            <a:xfrm>
              <a:off x="2248" y="1332"/>
              <a:ext cx="25" cy="13"/>
            </a:xfrm>
            <a:custGeom>
              <a:avLst/>
              <a:gdLst>
                <a:gd name="T0" fmla="*/ 0 w 120"/>
                <a:gd name="T1" fmla="*/ 0 h 62"/>
                <a:gd name="T2" fmla="*/ 0 w 120"/>
                <a:gd name="T3" fmla="*/ 0 h 62"/>
                <a:gd name="T4" fmla="*/ 0 w 120"/>
                <a:gd name="T5" fmla="*/ 0 h 62"/>
                <a:gd name="T6" fmla="*/ 0 w 120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"/>
                <a:gd name="T13" fmla="*/ 0 h 62"/>
                <a:gd name="T14" fmla="*/ 120 w 120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" h="62">
                  <a:moveTo>
                    <a:pt x="0" y="0"/>
                  </a:moveTo>
                  <a:lnTo>
                    <a:pt x="120" y="0"/>
                  </a:lnTo>
                  <a:lnTo>
                    <a:pt x="94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59"/>
            <p:cNvSpPr>
              <a:spLocks/>
            </p:cNvSpPr>
            <p:nvPr/>
          </p:nvSpPr>
          <p:spPr bwMode="auto">
            <a:xfrm>
              <a:off x="2248" y="1332"/>
              <a:ext cx="25" cy="13"/>
            </a:xfrm>
            <a:custGeom>
              <a:avLst/>
              <a:gdLst>
                <a:gd name="T0" fmla="*/ 0 w 120"/>
                <a:gd name="T1" fmla="*/ 0 h 62"/>
                <a:gd name="T2" fmla="*/ 0 w 120"/>
                <a:gd name="T3" fmla="*/ 0 h 62"/>
                <a:gd name="T4" fmla="*/ 0 w 120"/>
                <a:gd name="T5" fmla="*/ 0 h 62"/>
                <a:gd name="T6" fmla="*/ 0 w 120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"/>
                <a:gd name="T13" fmla="*/ 0 h 62"/>
                <a:gd name="T14" fmla="*/ 120 w 120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" h="62">
                  <a:moveTo>
                    <a:pt x="0" y="0"/>
                  </a:moveTo>
                  <a:lnTo>
                    <a:pt x="120" y="0"/>
                  </a:lnTo>
                  <a:lnTo>
                    <a:pt x="94" y="6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Freeform 160"/>
            <p:cNvSpPr>
              <a:spLocks/>
            </p:cNvSpPr>
            <p:nvPr/>
          </p:nvSpPr>
          <p:spPr bwMode="auto">
            <a:xfrm>
              <a:off x="2723" y="1465"/>
              <a:ext cx="81" cy="5"/>
            </a:xfrm>
            <a:custGeom>
              <a:avLst/>
              <a:gdLst>
                <a:gd name="T0" fmla="*/ 0 w 381"/>
                <a:gd name="T1" fmla="*/ 0 h 19"/>
                <a:gd name="T2" fmla="*/ 0 w 381"/>
                <a:gd name="T3" fmla="*/ 0 h 19"/>
                <a:gd name="T4" fmla="*/ 0 w 381"/>
                <a:gd name="T5" fmla="*/ 0 h 19"/>
                <a:gd name="T6" fmla="*/ 0 w 381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1"/>
                <a:gd name="T13" fmla="*/ 0 h 19"/>
                <a:gd name="T14" fmla="*/ 381 w 381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1" h="19">
                  <a:moveTo>
                    <a:pt x="381" y="0"/>
                  </a:moveTo>
                  <a:lnTo>
                    <a:pt x="0" y="19"/>
                  </a:lnTo>
                  <a:lnTo>
                    <a:pt x="379" y="19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Freeform 161"/>
            <p:cNvSpPr>
              <a:spLocks/>
            </p:cNvSpPr>
            <p:nvPr/>
          </p:nvSpPr>
          <p:spPr bwMode="auto">
            <a:xfrm>
              <a:off x="2723" y="1465"/>
              <a:ext cx="81" cy="5"/>
            </a:xfrm>
            <a:custGeom>
              <a:avLst/>
              <a:gdLst>
                <a:gd name="T0" fmla="*/ 0 w 381"/>
                <a:gd name="T1" fmla="*/ 0 h 19"/>
                <a:gd name="T2" fmla="*/ 0 w 381"/>
                <a:gd name="T3" fmla="*/ 0 h 19"/>
                <a:gd name="T4" fmla="*/ 0 w 381"/>
                <a:gd name="T5" fmla="*/ 0 h 19"/>
                <a:gd name="T6" fmla="*/ 0 w 381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1"/>
                <a:gd name="T13" fmla="*/ 0 h 19"/>
                <a:gd name="T14" fmla="*/ 381 w 381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1" h="19">
                  <a:moveTo>
                    <a:pt x="381" y="0"/>
                  </a:moveTo>
                  <a:lnTo>
                    <a:pt x="0" y="19"/>
                  </a:lnTo>
                  <a:lnTo>
                    <a:pt x="379" y="19"/>
                  </a:lnTo>
                  <a:lnTo>
                    <a:pt x="381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Freeform 162"/>
            <p:cNvSpPr>
              <a:spLocks/>
            </p:cNvSpPr>
            <p:nvPr/>
          </p:nvSpPr>
          <p:spPr bwMode="auto">
            <a:xfrm>
              <a:off x="2723" y="1470"/>
              <a:ext cx="81" cy="1"/>
            </a:xfrm>
            <a:custGeom>
              <a:avLst/>
              <a:gdLst>
                <a:gd name="T0" fmla="*/ 0 w 379"/>
                <a:gd name="T1" fmla="*/ 0 h 1"/>
                <a:gd name="T2" fmla="*/ 0 w 379"/>
                <a:gd name="T3" fmla="*/ 1 h 1"/>
                <a:gd name="T4" fmla="*/ 0 w 379"/>
                <a:gd name="T5" fmla="*/ 1 h 1"/>
                <a:gd name="T6" fmla="*/ 0 w 379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9"/>
                <a:gd name="T13" fmla="*/ 0 h 1"/>
                <a:gd name="T14" fmla="*/ 379 w 379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9" h="1">
                  <a:moveTo>
                    <a:pt x="0" y="0"/>
                  </a:moveTo>
                  <a:lnTo>
                    <a:pt x="4" y="1"/>
                  </a:lnTo>
                  <a:lnTo>
                    <a:pt x="37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Freeform 163"/>
            <p:cNvSpPr>
              <a:spLocks/>
            </p:cNvSpPr>
            <p:nvPr/>
          </p:nvSpPr>
          <p:spPr bwMode="auto">
            <a:xfrm>
              <a:off x="2723" y="1470"/>
              <a:ext cx="81" cy="1"/>
            </a:xfrm>
            <a:custGeom>
              <a:avLst/>
              <a:gdLst>
                <a:gd name="T0" fmla="*/ 0 w 379"/>
                <a:gd name="T1" fmla="*/ 0 h 1"/>
                <a:gd name="T2" fmla="*/ 0 w 379"/>
                <a:gd name="T3" fmla="*/ 1 h 1"/>
                <a:gd name="T4" fmla="*/ 0 w 379"/>
                <a:gd name="T5" fmla="*/ 1 h 1"/>
                <a:gd name="T6" fmla="*/ 0 w 379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9"/>
                <a:gd name="T13" fmla="*/ 0 h 1"/>
                <a:gd name="T14" fmla="*/ 379 w 379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9" h="1">
                  <a:moveTo>
                    <a:pt x="0" y="0"/>
                  </a:moveTo>
                  <a:lnTo>
                    <a:pt x="4" y="1"/>
                  </a:lnTo>
                  <a:lnTo>
                    <a:pt x="379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64"/>
            <p:cNvSpPr>
              <a:spLocks/>
            </p:cNvSpPr>
            <p:nvPr/>
          </p:nvSpPr>
          <p:spPr bwMode="auto">
            <a:xfrm>
              <a:off x="2723" y="1470"/>
              <a:ext cx="81" cy="1"/>
            </a:xfrm>
            <a:custGeom>
              <a:avLst/>
              <a:gdLst>
                <a:gd name="T0" fmla="*/ 0 w 379"/>
                <a:gd name="T1" fmla="*/ 0 h 1"/>
                <a:gd name="T2" fmla="*/ 0 w 379"/>
                <a:gd name="T3" fmla="*/ 0 h 1"/>
                <a:gd name="T4" fmla="*/ 0 w 379"/>
                <a:gd name="T5" fmla="*/ 1 h 1"/>
                <a:gd name="T6" fmla="*/ 0 w 379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9"/>
                <a:gd name="T13" fmla="*/ 0 h 1"/>
                <a:gd name="T14" fmla="*/ 379 w 379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9" h="1">
                  <a:moveTo>
                    <a:pt x="0" y="0"/>
                  </a:moveTo>
                  <a:lnTo>
                    <a:pt x="379" y="0"/>
                  </a:lnTo>
                  <a:lnTo>
                    <a:pt x="37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65"/>
            <p:cNvSpPr>
              <a:spLocks/>
            </p:cNvSpPr>
            <p:nvPr/>
          </p:nvSpPr>
          <p:spPr bwMode="auto">
            <a:xfrm>
              <a:off x="2723" y="1470"/>
              <a:ext cx="81" cy="1"/>
            </a:xfrm>
            <a:custGeom>
              <a:avLst/>
              <a:gdLst>
                <a:gd name="T0" fmla="*/ 0 w 379"/>
                <a:gd name="T1" fmla="*/ 0 h 1"/>
                <a:gd name="T2" fmla="*/ 0 w 379"/>
                <a:gd name="T3" fmla="*/ 0 h 1"/>
                <a:gd name="T4" fmla="*/ 0 w 379"/>
                <a:gd name="T5" fmla="*/ 1 h 1"/>
                <a:gd name="T6" fmla="*/ 0 w 379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9"/>
                <a:gd name="T13" fmla="*/ 0 h 1"/>
                <a:gd name="T14" fmla="*/ 379 w 379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9" h="1">
                  <a:moveTo>
                    <a:pt x="0" y="0"/>
                  </a:moveTo>
                  <a:lnTo>
                    <a:pt x="379" y="0"/>
                  </a:lnTo>
                  <a:lnTo>
                    <a:pt x="379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66"/>
            <p:cNvSpPr>
              <a:spLocks/>
            </p:cNvSpPr>
            <p:nvPr/>
          </p:nvSpPr>
          <p:spPr bwMode="auto">
            <a:xfrm>
              <a:off x="2723" y="1470"/>
              <a:ext cx="79" cy="12"/>
            </a:xfrm>
            <a:custGeom>
              <a:avLst/>
              <a:gdLst>
                <a:gd name="T0" fmla="*/ 0 w 366"/>
                <a:gd name="T1" fmla="*/ 0 h 53"/>
                <a:gd name="T2" fmla="*/ 0 w 366"/>
                <a:gd name="T3" fmla="*/ 0 h 53"/>
                <a:gd name="T4" fmla="*/ 0 w 366"/>
                <a:gd name="T5" fmla="*/ 0 h 53"/>
                <a:gd name="T6" fmla="*/ 0 w 366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6"/>
                <a:gd name="T13" fmla="*/ 0 h 53"/>
                <a:gd name="T14" fmla="*/ 366 w 366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6" h="53">
                  <a:moveTo>
                    <a:pt x="0" y="0"/>
                  </a:moveTo>
                  <a:lnTo>
                    <a:pt x="158" y="53"/>
                  </a:lnTo>
                  <a:lnTo>
                    <a:pt x="366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67"/>
            <p:cNvSpPr>
              <a:spLocks/>
            </p:cNvSpPr>
            <p:nvPr/>
          </p:nvSpPr>
          <p:spPr bwMode="auto">
            <a:xfrm>
              <a:off x="2723" y="1470"/>
              <a:ext cx="79" cy="12"/>
            </a:xfrm>
            <a:custGeom>
              <a:avLst/>
              <a:gdLst>
                <a:gd name="T0" fmla="*/ 0 w 366"/>
                <a:gd name="T1" fmla="*/ 0 h 53"/>
                <a:gd name="T2" fmla="*/ 0 w 366"/>
                <a:gd name="T3" fmla="*/ 0 h 53"/>
                <a:gd name="T4" fmla="*/ 0 w 366"/>
                <a:gd name="T5" fmla="*/ 0 h 53"/>
                <a:gd name="T6" fmla="*/ 0 w 366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6"/>
                <a:gd name="T13" fmla="*/ 0 h 53"/>
                <a:gd name="T14" fmla="*/ 366 w 366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6" h="53">
                  <a:moveTo>
                    <a:pt x="0" y="0"/>
                  </a:moveTo>
                  <a:lnTo>
                    <a:pt x="158" y="53"/>
                  </a:lnTo>
                  <a:lnTo>
                    <a:pt x="366" y="5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68"/>
            <p:cNvSpPr>
              <a:spLocks/>
            </p:cNvSpPr>
            <p:nvPr/>
          </p:nvSpPr>
          <p:spPr bwMode="auto">
            <a:xfrm>
              <a:off x="2723" y="1470"/>
              <a:ext cx="81" cy="12"/>
            </a:xfrm>
            <a:custGeom>
              <a:avLst/>
              <a:gdLst>
                <a:gd name="T0" fmla="*/ 0 w 375"/>
                <a:gd name="T1" fmla="*/ 0 h 53"/>
                <a:gd name="T2" fmla="*/ 0 w 375"/>
                <a:gd name="T3" fmla="*/ 0 h 53"/>
                <a:gd name="T4" fmla="*/ 0 w 375"/>
                <a:gd name="T5" fmla="*/ 0 h 53"/>
                <a:gd name="T6" fmla="*/ 0 w 37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53"/>
                <a:gd name="T14" fmla="*/ 375 w 375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53">
                  <a:moveTo>
                    <a:pt x="0" y="0"/>
                  </a:moveTo>
                  <a:lnTo>
                    <a:pt x="375" y="0"/>
                  </a:lnTo>
                  <a:lnTo>
                    <a:pt x="366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69"/>
            <p:cNvSpPr>
              <a:spLocks/>
            </p:cNvSpPr>
            <p:nvPr/>
          </p:nvSpPr>
          <p:spPr bwMode="auto">
            <a:xfrm>
              <a:off x="2723" y="1470"/>
              <a:ext cx="81" cy="12"/>
            </a:xfrm>
            <a:custGeom>
              <a:avLst/>
              <a:gdLst>
                <a:gd name="T0" fmla="*/ 0 w 375"/>
                <a:gd name="T1" fmla="*/ 0 h 53"/>
                <a:gd name="T2" fmla="*/ 0 w 375"/>
                <a:gd name="T3" fmla="*/ 0 h 53"/>
                <a:gd name="T4" fmla="*/ 0 w 375"/>
                <a:gd name="T5" fmla="*/ 0 h 53"/>
                <a:gd name="T6" fmla="*/ 0 w 37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53"/>
                <a:gd name="T14" fmla="*/ 375 w 375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53">
                  <a:moveTo>
                    <a:pt x="0" y="0"/>
                  </a:moveTo>
                  <a:lnTo>
                    <a:pt x="375" y="0"/>
                  </a:lnTo>
                  <a:lnTo>
                    <a:pt x="366" y="5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0"/>
            <p:cNvSpPr>
              <a:spLocks/>
            </p:cNvSpPr>
            <p:nvPr/>
          </p:nvSpPr>
          <p:spPr bwMode="auto">
            <a:xfrm>
              <a:off x="2757" y="1482"/>
              <a:ext cx="45" cy="13"/>
            </a:xfrm>
            <a:custGeom>
              <a:avLst/>
              <a:gdLst>
                <a:gd name="T0" fmla="*/ 0 w 208"/>
                <a:gd name="T1" fmla="*/ 0 h 66"/>
                <a:gd name="T2" fmla="*/ 0 w 208"/>
                <a:gd name="T3" fmla="*/ 0 h 66"/>
                <a:gd name="T4" fmla="*/ 0 w 208"/>
                <a:gd name="T5" fmla="*/ 0 h 66"/>
                <a:gd name="T6" fmla="*/ 0 w 208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"/>
                <a:gd name="T13" fmla="*/ 0 h 66"/>
                <a:gd name="T14" fmla="*/ 208 w 208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" h="66">
                  <a:moveTo>
                    <a:pt x="0" y="0"/>
                  </a:moveTo>
                  <a:lnTo>
                    <a:pt x="208" y="0"/>
                  </a:lnTo>
                  <a:lnTo>
                    <a:pt x="199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1"/>
            <p:cNvSpPr>
              <a:spLocks/>
            </p:cNvSpPr>
            <p:nvPr/>
          </p:nvSpPr>
          <p:spPr bwMode="auto">
            <a:xfrm>
              <a:off x="2757" y="1482"/>
              <a:ext cx="45" cy="13"/>
            </a:xfrm>
            <a:custGeom>
              <a:avLst/>
              <a:gdLst>
                <a:gd name="T0" fmla="*/ 0 w 208"/>
                <a:gd name="T1" fmla="*/ 0 h 66"/>
                <a:gd name="T2" fmla="*/ 0 w 208"/>
                <a:gd name="T3" fmla="*/ 0 h 66"/>
                <a:gd name="T4" fmla="*/ 0 w 208"/>
                <a:gd name="T5" fmla="*/ 0 h 66"/>
                <a:gd name="T6" fmla="*/ 0 w 208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"/>
                <a:gd name="T13" fmla="*/ 0 h 66"/>
                <a:gd name="T14" fmla="*/ 208 w 208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" h="66">
                  <a:moveTo>
                    <a:pt x="0" y="0"/>
                  </a:moveTo>
                  <a:lnTo>
                    <a:pt x="208" y="0"/>
                  </a:lnTo>
                  <a:lnTo>
                    <a:pt x="199" y="6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75" name="对象 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169179"/>
              </p:ext>
            </p:extLst>
          </p:nvPr>
        </p:nvGraphicFramePr>
        <p:xfrm>
          <a:off x="1207343" y="-27384"/>
          <a:ext cx="66770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name="Equation" r:id="rId3" imgW="2413000" imgH="444500" progId="Equation.DSMT4">
                  <p:embed/>
                </p:oleObj>
              </mc:Choice>
              <mc:Fallback>
                <p:oleObj name="Equation" r:id="rId3" imgW="2413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343" y="-27384"/>
                        <a:ext cx="6677025" cy="10112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" name="椭圆 175"/>
          <p:cNvSpPr/>
          <p:nvPr/>
        </p:nvSpPr>
        <p:spPr>
          <a:xfrm>
            <a:off x="4221820" y="46187"/>
            <a:ext cx="64807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6382060" y="478235"/>
            <a:ext cx="2532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68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980728"/>
            <a:ext cx="2518048" cy="560859"/>
          </a:xfrm>
        </p:spPr>
        <p:txBody>
          <a:bodyPr/>
          <a:lstStyle/>
          <a:p>
            <a:pPr algn="l"/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）平凸透镜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28800" y="1592263"/>
            <a:ext cx="434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这种透镜的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&gt; 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＝∞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916113" y="2338388"/>
            <a:ext cx="4256087" cy="2170732"/>
            <a:chOff x="1407" y="1422"/>
            <a:chExt cx="3336" cy="1662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407" y="2245"/>
              <a:ext cx="3336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570" y="2054"/>
              <a:ext cx="6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endParaRPr lang="en-US" altLang="zh-CN" sz="1600" i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793" y="1422"/>
              <a:ext cx="251" cy="1662"/>
            </a:xfrm>
            <a:custGeom>
              <a:avLst/>
              <a:gdLst>
                <a:gd name="T0" fmla="*/ 0 w 843"/>
                <a:gd name="T1" fmla="*/ 0 h 5547"/>
                <a:gd name="T2" fmla="*/ 0 w 843"/>
                <a:gd name="T3" fmla="*/ 0 h 5547"/>
                <a:gd name="T4" fmla="*/ 0 w 843"/>
                <a:gd name="T5" fmla="*/ 0 h 5547"/>
                <a:gd name="T6" fmla="*/ 0 w 843"/>
                <a:gd name="T7" fmla="*/ 0 h 5547"/>
                <a:gd name="T8" fmla="*/ 0 w 843"/>
                <a:gd name="T9" fmla="*/ 0 h 5547"/>
                <a:gd name="T10" fmla="*/ 0 w 843"/>
                <a:gd name="T11" fmla="*/ 0 h 5547"/>
                <a:gd name="T12" fmla="*/ 0 w 843"/>
                <a:gd name="T13" fmla="*/ 0 h 5547"/>
                <a:gd name="T14" fmla="*/ 0 w 843"/>
                <a:gd name="T15" fmla="*/ 0 h 5547"/>
                <a:gd name="T16" fmla="*/ 0 w 843"/>
                <a:gd name="T17" fmla="*/ 0 h 55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3"/>
                <a:gd name="T28" fmla="*/ 0 h 5547"/>
                <a:gd name="T29" fmla="*/ 843 w 843"/>
                <a:gd name="T30" fmla="*/ 5547 h 55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3" h="5547">
                  <a:moveTo>
                    <a:pt x="843" y="0"/>
                  </a:moveTo>
                  <a:lnTo>
                    <a:pt x="481" y="638"/>
                  </a:lnTo>
                  <a:lnTo>
                    <a:pt x="216" y="1324"/>
                  </a:lnTo>
                  <a:lnTo>
                    <a:pt x="55" y="2040"/>
                  </a:lnTo>
                  <a:lnTo>
                    <a:pt x="0" y="2773"/>
                  </a:lnTo>
                  <a:lnTo>
                    <a:pt x="55" y="3507"/>
                  </a:lnTo>
                  <a:lnTo>
                    <a:pt x="216" y="4223"/>
                  </a:lnTo>
                  <a:lnTo>
                    <a:pt x="481" y="4909"/>
                  </a:lnTo>
                  <a:lnTo>
                    <a:pt x="843" y="5547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044" y="3076"/>
              <a:ext cx="362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612" y="2064"/>
              <a:ext cx="10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F'</a:t>
              </a:r>
              <a:endParaRPr lang="en-US" altLang="zh-CN" sz="1600" i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3039" y="1434"/>
              <a:ext cx="3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406" y="1422"/>
              <a:ext cx="2" cy="16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079500" y="4664075"/>
            <a:ext cx="7073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由透镜的焦距公式右边的分子、分母同除 </a:t>
            </a:r>
            <a:r>
              <a:rPr lang="en-US" altLang="zh-CN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有：</a:t>
            </a:r>
            <a:endParaRPr lang="zh-CN" altLang="en-US" sz="1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1828800" y="5281613"/>
          <a:ext cx="5902325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" name="Equation" r:id="rId3" imgW="2133600" imgH="660400" progId="Equation.DSMT4">
                  <p:embed/>
                </p:oleObj>
              </mc:Choice>
              <mc:Fallback>
                <p:oleObj name="Equation" r:id="rId3" imgW="21336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281613"/>
                        <a:ext cx="5902325" cy="150336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034771"/>
              </p:ext>
            </p:extLst>
          </p:nvPr>
        </p:nvGraphicFramePr>
        <p:xfrm>
          <a:off x="5063282" y="1500188"/>
          <a:ext cx="27749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4" name="Equation" r:id="rId3" imgW="1002865" imgH="418918" progId="Equation.DSMT4">
                  <p:embed/>
                </p:oleObj>
              </mc:Choice>
              <mc:Fallback>
                <p:oleObj name="Equation" r:id="rId3" imgW="1002865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3282" y="1500188"/>
                        <a:ext cx="277495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536" y="1700808"/>
            <a:ext cx="43924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当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＝∞ 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时，上式可以写成：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909763" y="2454275"/>
            <a:ext cx="4738687" cy="1428750"/>
            <a:chOff x="1248" y="2592"/>
            <a:chExt cx="2986" cy="900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248" y="2592"/>
              <a:ext cx="28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将此式代入主点位置公式得：</a:t>
              </a:r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1680" y="2928"/>
            <a:ext cx="1040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85" name="Equation" r:id="rId5" imgW="596641" imgH="393529" progId="Equation.DSMT4">
                    <p:embed/>
                  </p:oleObj>
                </mc:Choice>
                <mc:Fallback>
                  <p:oleObj name="Equation" r:id="rId5" imgW="596641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928"/>
                          <a:ext cx="1040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5"/>
            <p:cNvGraphicFramePr>
              <a:graphicFrameLocks noChangeAspect="1"/>
            </p:cNvGraphicFramePr>
            <p:nvPr/>
          </p:nvGraphicFramePr>
          <p:xfrm>
            <a:off x="3504" y="3024"/>
            <a:ext cx="730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86" name="Equation" r:id="rId7" imgW="418918" imgH="215806" progId="Equation.3">
                    <p:embed/>
                  </p:oleObj>
                </mc:Choice>
                <mc:Fallback>
                  <p:oleObj name="Equation" r:id="rId7" imgW="418918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024"/>
                          <a:ext cx="730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87338" y="3859213"/>
            <a:ext cx="82518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凸透镜恒为正透镜，其焦距与厚度无关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。两个主平面一个与球面顶点相切，另一个位于透镜内部。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5070475" y="4341813"/>
            <a:ext cx="4032250" cy="2555875"/>
            <a:chOff x="1383" y="1185"/>
            <a:chExt cx="3425" cy="2204"/>
          </a:xfrm>
        </p:grpSpPr>
        <p:sp>
          <p:nvSpPr>
            <p:cNvPr id="12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83" y="1188"/>
              <a:ext cx="3425" cy="2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040" y="2093"/>
              <a:ext cx="18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H'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1407" y="2245"/>
              <a:ext cx="3336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3203" y="3179"/>
              <a:ext cx="1343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1557" y="2054"/>
              <a:ext cx="1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1599" y="3179"/>
              <a:ext cx="1194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1599" y="2245"/>
              <a:ext cx="2" cy="1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1596" y="3162"/>
              <a:ext cx="73" cy="14"/>
            </a:xfrm>
            <a:custGeom>
              <a:avLst/>
              <a:gdLst>
                <a:gd name="T0" fmla="*/ 0 w 237"/>
                <a:gd name="T1" fmla="*/ 0 h 47"/>
                <a:gd name="T2" fmla="*/ 0 w 237"/>
                <a:gd name="T3" fmla="*/ 0 h 47"/>
                <a:gd name="T4" fmla="*/ 0 w 237"/>
                <a:gd name="T5" fmla="*/ 0 h 47"/>
                <a:gd name="T6" fmla="*/ 0 w 237"/>
                <a:gd name="T7" fmla="*/ 0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7"/>
                <a:gd name="T13" fmla="*/ 0 h 47"/>
                <a:gd name="T14" fmla="*/ 237 w 237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7" h="47">
                  <a:moveTo>
                    <a:pt x="237" y="0"/>
                  </a:moveTo>
                  <a:lnTo>
                    <a:pt x="0" y="47"/>
                  </a:lnTo>
                  <a:lnTo>
                    <a:pt x="237" y="47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1596" y="3162"/>
              <a:ext cx="73" cy="14"/>
            </a:xfrm>
            <a:custGeom>
              <a:avLst/>
              <a:gdLst>
                <a:gd name="T0" fmla="*/ 0 w 237"/>
                <a:gd name="T1" fmla="*/ 0 h 47"/>
                <a:gd name="T2" fmla="*/ 0 w 237"/>
                <a:gd name="T3" fmla="*/ 0 h 47"/>
                <a:gd name="T4" fmla="*/ 0 w 237"/>
                <a:gd name="T5" fmla="*/ 0 h 47"/>
                <a:gd name="T6" fmla="*/ 0 w 237"/>
                <a:gd name="T7" fmla="*/ 0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7"/>
                <a:gd name="T13" fmla="*/ 0 h 47"/>
                <a:gd name="T14" fmla="*/ 237 w 237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7" h="47">
                  <a:moveTo>
                    <a:pt x="237" y="0"/>
                  </a:moveTo>
                  <a:lnTo>
                    <a:pt x="0" y="47"/>
                  </a:lnTo>
                  <a:lnTo>
                    <a:pt x="237" y="47"/>
                  </a:lnTo>
                  <a:lnTo>
                    <a:pt x="237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1596" y="3176"/>
              <a:ext cx="73" cy="3"/>
            </a:xfrm>
            <a:custGeom>
              <a:avLst/>
              <a:gdLst>
                <a:gd name="T0" fmla="*/ 0 w 237"/>
                <a:gd name="T1" fmla="*/ 0 h 3"/>
                <a:gd name="T2" fmla="*/ 0 w 237"/>
                <a:gd name="T3" fmla="*/ 0 h 3"/>
                <a:gd name="T4" fmla="*/ 0 w 237"/>
                <a:gd name="T5" fmla="*/ 0 h 3"/>
                <a:gd name="T6" fmla="*/ 0 w 237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7"/>
                <a:gd name="T13" fmla="*/ 0 h 3"/>
                <a:gd name="T14" fmla="*/ 237 w 237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7" h="3">
                  <a:moveTo>
                    <a:pt x="0" y="0"/>
                  </a:moveTo>
                  <a:lnTo>
                    <a:pt x="3" y="0"/>
                  </a:lnTo>
                  <a:lnTo>
                    <a:pt x="2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1596" y="3176"/>
              <a:ext cx="73" cy="3"/>
            </a:xfrm>
            <a:custGeom>
              <a:avLst/>
              <a:gdLst>
                <a:gd name="T0" fmla="*/ 0 w 237"/>
                <a:gd name="T1" fmla="*/ 0 h 3"/>
                <a:gd name="T2" fmla="*/ 0 w 237"/>
                <a:gd name="T3" fmla="*/ 0 h 3"/>
                <a:gd name="T4" fmla="*/ 0 w 237"/>
                <a:gd name="T5" fmla="*/ 0 h 3"/>
                <a:gd name="T6" fmla="*/ 0 w 237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7"/>
                <a:gd name="T13" fmla="*/ 0 h 3"/>
                <a:gd name="T14" fmla="*/ 237 w 237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7" h="3">
                  <a:moveTo>
                    <a:pt x="0" y="0"/>
                  </a:moveTo>
                  <a:lnTo>
                    <a:pt x="3" y="0"/>
                  </a:lnTo>
                  <a:lnTo>
                    <a:pt x="23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1596" y="3176"/>
              <a:ext cx="73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1596" y="3176"/>
              <a:ext cx="73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1599" y="3176"/>
              <a:ext cx="70" cy="3"/>
            </a:xfrm>
            <a:custGeom>
              <a:avLst/>
              <a:gdLst>
                <a:gd name="T0" fmla="*/ 0 w 234"/>
                <a:gd name="T1" fmla="*/ 0 h 3"/>
                <a:gd name="T2" fmla="*/ 0 w 234"/>
                <a:gd name="T3" fmla="*/ 0 h 3"/>
                <a:gd name="T4" fmla="*/ 0 w 234"/>
                <a:gd name="T5" fmla="*/ 0 h 3"/>
                <a:gd name="T6" fmla="*/ 0 w 23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4"/>
                <a:gd name="T13" fmla="*/ 0 h 3"/>
                <a:gd name="T14" fmla="*/ 234 w 234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4" h="3">
                  <a:moveTo>
                    <a:pt x="0" y="0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1599" y="3176"/>
              <a:ext cx="70" cy="3"/>
            </a:xfrm>
            <a:custGeom>
              <a:avLst/>
              <a:gdLst>
                <a:gd name="T0" fmla="*/ 0 w 234"/>
                <a:gd name="T1" fmla="*/ 0 h 3"/>
                <a:gd name="T2" fmla="*/ 0 w 234"/>
                <a:gd name="T3" fmla="*/ 0 h 3"/>
                <a:gd name="T4" fmla="*/ 0 w 234"/>
                <a:gd name="T5" fmla="*/ 0 h 3"/>
                <a:gd name="T6" fmla="*/ 0 w 23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4"/>
                <a:gd name="T13" fmla="*/ 0 h 3"/>
                <a:gd name="T14" fmla="*/ 234 w 234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4" h="3">
                  <a:moveTo>
                    <a:pt x="0" y="0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1599" y="3176"/>
              <a:ext cx="70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1599" y="3176"/>
              <a:ext cx="70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1599" y="3176"/>
              <a:ext cx="70" cy="13"/>
            </a:xfrm>
            <a:custGeom>
              <a:avLst/>
              <a:gdLst>
                <a:gd name="T0" fmla="*/ 0 w 234"/>
                <a:gd name="T1" fmla="*/ 0 h 43"/>
                <a:gd name="T2" fmla="*/ 0 w 234"/>
                <a:gd name="T3" fmla="*/ 0 h 43"/>
                <a:gd name="T4" fmla="*/ 0 w 234"/>
                <a:gd name="T5" fmla="*/ 0 h 43"/>
                <a:gd name="T6" fmla="*/ 0 w 234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4"/>
                <a:gd name="T13" fmla="*/ 0 h 43"/>
                <a:gd name="T14" fmla="*/ 234 w 23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4" h="43">
                  <a:moveTo>
                    <a:pt x="0" y="0"/>
                  </a:moveTo>
                  <a:lnTo>
                    <a:pt x="234" y="0"/>
                  </a:lnTo>
                  <a:lnTo>
                    <a:pt x="234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2649" y="2082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H 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1599" y="3176"/>
              <a:ext cx="70" cy="13"/>
            </a:xfrm>
            <a:custGeom>
              <a:avLst/>
              <a:gdLst>
                <a:gd name="T0" fmla="*/ 0 w 234"/>
                <a:gd name="T1" fmla="*/ 0 h 43"/>
                <a:gd name="T2" fmla="*/ 0 w 234"/>
                <a:gd name="T3" fmla="*/ 0 h 43"/>
                <a:gd name="T4" fmla="*/ 0 w 234"/>
                <a:gd name="T5" fmla="*/ 0 h 43"/>
                <a:gd name="T6" fmla="*/ 0 w 234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4"/>
                <a:gd name="T13" fmla="*/ 0 h 43"/>
                <a:gd name="T14" fmla="*/ 234 w 23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4" h="43">
                  <a:moveTo>
                    <a:pt x="0" y="0"/>
                  </a:moveTo>
                  <a:lnTo>
                    <a:pt x="234" y="0"/>
                  </a:lnTo>
                  <a:lnTo>
                    <a:pt x="234" y="4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2793" y="1422"/>
              <a:ext cx="251" cy="1662"/>
            </a:xfrm>
            <a:custGeom>
              <a:avLst/>
              <a:gdLst>
                <a:gd name="T0" fmla="*/ 0 w 843"/>
                <a:gd name="T1" fmla="*/ 0 h 5547"/>
                <a:gd name="T2" fmla="*/ 0 w 843"/>
                <a:gd name="T3" fmla="*/ 0 h 5547"/>
                <a:gd name="T4" fmla="*/ 0 w 843"/>
                <a:gd name="T5" fmla="*/ 0 h 5547"/>
                <a:gd name="T6" fmla="*/ 0 w 843"/>
                <a:gd name="T7" fmla="*/ 0 h 5547"/>
                <a:gd name="T8" fmla="*/ 0 w 843"/>
                <a:gd name="T9" fmla="*/ 0 h 5547"/>
                <a:gd name="T10" fmla="*/ 0 w 843"/>
                <a:gd name="T11" fmla="*/ 0 h 5547"/>
                <a:gd name="T12" fmla="*/ 0 w 843"/>
                <a:gd name="T13" fmla="*/ 0 h 5547"/>
                <a:gd name="T14" fmla="*/ 0 w 843"/>
                <a:gd name="T15" fmla="*/ 0 h 5547"/>
                <a:gd name="T16" fmla="*/ 0 w 843"/>
                <a:gd name="T17" fmla="*/ 0 h 55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3"/>
                <a:gd name="T28" fmla="*/ 0 h 5547"/>
                <a:gd name="T29" fmla="*/ 843 w 843"/>
                <a:gd name="T30" fmla="*/ 5547 h 55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3" h="5547">
                  <a:moveTo>
                    <a:pt x="843" y="0"/>
                  </a:moveTo>
                  <a:lnTo>
                    <a:pt x="481" y="638"/>
                  </a:lnTo>
                  <a:lnTo>
                    <a:pt x="216" y="1324"/>
                  </a:lnTo>
                  <a:lnTo>
                    <a:pt x="55" y="2040"/>
                  </a:lnTo>
                  <a:lnTo>
                    <a:pt x="0" y="2773"/>
                  </a:lnTo>
                  <a:lnTo>
                    <a:pt x="55" y="3507"/>
                  </a:lnTo>
                  <a:lnTo>
                    <a:pt x="216" y="4223"/>
                  </a:lnTo>
                  <a:lnTo>
                    <a:pt x="481" y="4909"/>
                  </a:lnTo>
                  <a:lnTo>
                    <a:pt x="843" y="5547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3201" y="1185"/>
              <a:ext cx="2" cy="20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2165" y="2963"/>
              <a:ext cx="20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- f 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>
              <a:off x="2793" y="1201"/>
              <a:ext cx="3" cy="205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3044" y="3076"/>
              <a:ext cx="362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2723" y="3165"/>
              <a:ext cx="70" cy="11"/>
            </a:xfrm>
            <a:custGeom>
              <a:avLst/>
              <a:gdLst>
                <a:gd name="T0" fmla="*/ 0 w 234"/>
                <a:gd name="T1" fmla="*/ 0 h 43"/>
                <a:gd name="T2" fmla="*/ 0 w 234"/>
                <a:gd name="T3" fmla="*/ 0 h 43"/>
                <a:gd name="T4" fmla="*/ 0 w 234"/>
                <a:gd name="T5" fmla="*/ 0 h 43"/>
                <a:gd name="T6" fmla="*/ 0 w 234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4"/>
                <a:gd name="T13" fmla="*/ 0 h 43"/>
                <a:gd name="T14" fmla="*/ 234 w 23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4" h="43">
                  <a:moveTo>
                    <a:pt x="0" y="0"/>
                  </a:moveTo>
                  <a:lnTo>
                    <a:pt x="0" y="43"/>
                  </a:lnTo>
                  <a:lnTo>
                    <a:pt x="234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2723" y="3165"/>
              <a:ext cx="70" cy="11"/>
            </a:xfrm>
            <a:custGeom>
              <a:avLst/>
              <a:gdLst>
                <a:gd name="T0" fmla="*/ 0 w 234"/>
                <a:gd name="T1" fmla="*/ 0 h 43"/>
                <a:gd name="T2" fmla="*/ 0 w 234"/>
                <a:gd name="T3" fmla="*/ 0 h 43"/>
                <a:gd name="T4" fmla="*/ 0 w 234"/>
                <a:gd name="T5" fmla="*/ 0 h 43"/>
                <a:gd name="T6" fmla="*/ 0 w 234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4"/>
                <a:gd name="T13" fmla="*/ 0 h 43"/>
                <a:gd name="T14" fmla="*/ 234 w 23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4" h="43">
                  <a:moveTo>
                    <a:pt x="0" y="0"/>
                  </a:moveTo>
                  <a:lnTo>
                    <a:pt x="0" y="43"/>
                  </a:lnTo>
                  <a:lnTo>
                    <a:pt x="234" y="4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2723" y="3176"/>
              <a:ext cx="70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2723" y="3176"/>
              <a:ext cx="70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2723" y="3176"/>
              <a:ext cx="70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2723" y="3176"/>
              <a:ext cx="70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2723" y="3176"/>
              <a:ext cx="70" cy="3"/>
            </a:xfrm>
            <a:custGeom>
              <a:avLst/>
              <a:gdLst>
                <a:gd name="T0" fmla="*/ 0 w 238"/>
                <a:gd name="T1" fmla="*/ 0 h 3"/>
                <a:gd name="T2" fmla="*/ 0 w 238"/>
                <a:gd name="T3" fmla="*/ 0 h 3"/>
                <a:gd name="T4" fmla="*/ 0 w 238"/>
                <a:gd name="T5" fmla="*/ 0 h 3"/>
                <a:gd name="T6" fmla="*/ 0 w 238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3"/>
                <a:gd name="T14" fmla="*/ 238 w 238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3">
                  <a:moveTo>
                    <a:pt x="0" y="0"/>
                  </a:moveTo>
                  <a:lnTo>
                    <a:pt x="0" y="0"/>
                  </a:lnTo>
                  <a:lnTo>
                    <a:pt x="2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2723" y="3176"/>
              <a:ext cx="70" cy="3"/>
            </a:xfrm>
            <a:custGeom>
              <a:avLst/>
              <a:gdLst>
                <a:gd name="T0" fmla="*/ 0 w 238"/>
                <a:gd name="T1" fmla="*/ 0 h 3"/>
                <a:gd name="T2" fmla="*/ 0 w 238"/>
                <a:gd name="T3" fmla="*/ 0 h 3"/>
                <a:gd name="T4" fmla="*/ 0 w 238"/>
                <a:gd name="T5" fmla="*/ 0 h 3"/>
                <a:gd name="T6" fmla="*/ 0 w 238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3"/>
                <a:gd name="T14" fmla="*/ 238 w 238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3">
                  <a:moveTo>
                    <a:pt x="0" y="0"/>
                  </a:moveTo>
                  <a:lnTo>
                    <a:pt x="0" y="0"/>
                  </a:lnTo>
                  <a:lnTo>
                    <a:pt x="23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2723" y="3176"/>
              <a:ext cx="70" cy="3"/>
            </a:xfrm>
            <a:custGeom>
              <a:avLst/>
              <a:gdLst>
                <a:gd name="T0" fmla="*/ 0 w 238"/>
                <a:gd name="T1" fmla="*/ 0 h 3"/>
                <a:gd name="T2" fmla="*/ 0 w 238"/>
                <a:gd name="T3" fmla="*/ 0 h 3"/>
                <a:gd name="T4" fmla="*/ 0 w 238"/>
                <a:gd name="T5" fmla="*/ 0 h 3"/>
                <a:gd name="T6" fmla="*/ 0 w 238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3"/>
                <a:gd name="T14" fmla="*/ 238 w 238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3">
                  <a:moveTo>
                    <a:pt x="0" y="0"/>
                  </a:moveTo>
                  <a:lnTo>
                    <a:pt x="234" y="0"/>
                  </a:lnTo>
                  <a:lnTo>
                    <a:pt x="2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2723" y="3176"/>
              <a:ext cx="70" cy="3"/>
            </a:xfrm>
            <a:custGeom>
              <a:avLst/>
              <a:gdLst>
                <a:gd name="T0" fmla="*/ 0 w 238"/>
                <a:gd name="T1" fmla="*/ 0 h 3"/>
                <a:gd name="T2" fmla="*/ 0 w 238"/>
                <a:gd name="T3" fmla="*/ 0 h 3"/>
                <a:gd name="T4" fmla="*/ 0 w 238"/>
                <a:gd name="T5" fmla="*/ 0 h 3"/>
                <a:gd name="T6" fmla="*/ 0 w 238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3"/>
                <a:gd name="T14" fmla="*/ 238 w 238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3">
                  <a:moveTo>
                    <a:pt x="0" y="0"/>
                  </a:moveTo>
                  <a:lnTo>
                    <a:pt x="234" y="0"/>
                  </a:lnTo>
                  <a:lnTo>
                    <a:pt x="23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2723" y="3176"/>
              <a:ext cx="70" cy="16"/>
            </a:xfrm>
            <a:custGeom>
              <a:avLst/>
              <a:gdLst>
                <a:gd name="T0" fmla="*/ 0 w 238"/>
                <a:gd name="T1" fmla="*/ 0 h 47"/>
                <a:gd name="T2" fmla="*/ 0 w 238"/>
                <a:gd name="T3" fmla="*/ 0 h 47"/>
                <a:gd name="T4" fmla="*/ 0 w 238"/>
                <a:gd name="T5" fmla="*/ 0 h 47"/>
                <a:gd name="T6" fmla="*/ 0 w 238"/>
                <a:gd name="T7" fmla="*/ 0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47"/>
                <a:gd name="T14" fmla="*/ 238 w 23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47">
                  <a:moveTo>
                    <a:pt x="0" y="0"/>
                  </a:moveTo>
                  <a:lnTo>
                    <a:pt x="238" y="0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2723" y="3176"/>
              <a:ext cx="70" cy="16"/>
            </a:xfrm>
            <a:custGeom>
              <a:avLst/>
              <a:gdLst>
                <a:gd name="T0" fmla="*/ 0 w 238"/>
                <a:gd name="T1" fmla="*/ 0 h 47"/>
                <a:gd name="T2" fmla="*/ 0 w 238"/>
                <a:gd name="T3" fmla="*/ 0 h 47"/>
                <a:gd name="T4" fmla="*/ 0 w 238"/>
                <a:gd name="T5" fmla="*/ 0 h 47"/>
                <a:gd name="T6" fmla="*/ 0 w 238"/>
                <a:gd name="T7" fmla="*/ 0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47"/>
                <a:gd name="T14" fmla="*/ 238 w 23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47">
                  <a:moveTo>
                    <a:pt x="0" y="0"/>
                  </a:moveTo>
                  <a:lnTo>
                    <a:pt x="238" y="0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3201" y="3162"/>
              <a:ext cx="70" cy="17"/>
            </a:xfrm>
            <a:custGeom>
              <a:avLst/>
              <a:gdLst>
                <a:gd name="T0" fmla="*/ 0 w 237"/>
                <a:gd name="T1" fmla="*/ 0 h 47"/>
                <a:gd name="T2" fmla="*/ 0 w 237"/>
                <a:gd name="T3" fmla="*/ 0 h 47"/>
                <a:gd name="T4" fmla="*/ 0 w 237"/>
                <a:gd name="T5" fmla="*/ 0 h 47"/>
                <a:gd name="T6" fmla="*/ 0 w 237"/>
                <a:gd name="T7" fmla="*/ 0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7"/>
                <a:gd name="T13" fmla="*/ 0 h 47"/>
                <a:gd name="T14" fmla="*/ 237 w 237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7" h="47">
                  <a:moveTo>
                    <a:pt x="237" y="0"/>
                  </a:moveTo>
                  <a:lnTo>
                    <a:pt x="0" y="47"/>
                  </a:lnTo>
                  <a:lnTo>
                    <a:pt x="237" y="47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3201" y="3162"/>
              <a:ext cx="70" cy="17"/>
            </a:xfrm>
            <a:custGeom>
              <a:avLst/>
              <a:gdLst>
                <a:gd name="T0" fmla="*/ 0 w 237"/>
                <a:gd name="T1" fmla="*/ 0 h 47"/>
                <a:gd name="T2" fmla="*/ 0 w 237"/>
                <a:gd name="T3" fmla="*/ 0 h 47"/>
                <a:gd name="T4" fmla="*/ 0 w 237"/>
                <a:gd name="T5" fmla="*/ 0 h 47"/>
                <a:gd name="T6" fmla="*/ 0 w 237"/>
                <a:gd name="T7" fmla="*/ 0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7"/>
                <a:gd name="T13" fmla="*/ 0 h 47"/>
                <a:gd name="T14" fmla="*/ 237 w 237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7" h="47">
                  <a:moveTo>
                    <a:pt x="237" y="0"/>
                  </a:moveTo>
                  <a:lnTo>
                    <a:pt x="0" y="47"/>
                  </a:lnTo>
                  <a:lnTo>
                    <a:pt x="237" y="47"/>
                  </a:lnTo>
                  <a:lnTo>
                    <a:pt x="237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3201" y="3179"/>
              <a:ext cx="70" cy="2"/>
            </a:xfrm>
            <a:custGeom>
              <a:avLst/>
              <a:gdLst>
                <a:gd name="T0" fmla="*/ 0 w 237"/>
                <a:gd name="T1" fmla="*/ 0 h 2"/>
                <a:gd name="T2" fmla="*/ 0 w 237"/>
                <a:gd name="T3" fmla="*/ 0 h 2"/>
                <a:gd name="T4" fmla="*/ 0 w 237"/>
                <a:gd name="T5" fmla="*/ 0 h 2"/>
                <a:gd name="T6" fmla="*/ 0 w 237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7"/>
                <a:gd name="T13" fmla="*/ 0 h 2"/>
                <a:gd name="T14" fmla="*/ 237 w 237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7" h="2">
                  <a:moveTo>
                    <a:pt x="0" y="0"/>
                  </a:moveTo>
                  <a:lnTo>
                    <a:pt x="3" y="0"/>
                  </a:lnTo>
                  <a:lnTo>
                    <a:pt x="2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3201" y="3179"/>
              <a:ext cx="70" cy="2"/>
            </a:xfrm>
            <a:custGeom>
              <a:avLst/>
              <a:gdLst>
                <a:gd name="T0" fmla="*/ 0 w 237"/>
                <a:gd name="T1" fmla="*/ 0 h 2"/>
                <a:gd name="T2" fmla="*/ 0 w 237"/>
                <a:gd name="T3" fmla="*/ 0 h 2"/>
                <a:gd name="T4" fmla="*/ 0 w 237"/>
                <a:gd name="T5" fmla="*/ 0 h 2"/>
                <a:gd name="T6" fmla="*/ 0 w 237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7"/>
                <a:gd name="T13" fmla="*/ 0 h 2"/>
                <a:gd name="T14" fmla="*/ 237 w 237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7" h="2">
                  <a:moveTo>
                    <a:pt x="0" y="0"/>
                  </a:moveTo>
                  <a:lnTo>
                    <a:pt x="3" y="0"/>
                  </a:lnTo>
                  <a:lnTo>
                    <a:pt x="23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3201" y="3179"/>
              <a:ext cx="70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54" name="Rectangle 46"/>
            <p:cNvSpPr>
              <a:spLocks noChangeArrowheads="1"/>
            </p:cNvSpPr>
            <p:nvPr/>
          </p:nvSpPr>
          <p:spPr bwMode="auto">
            <a:xfrm>
              <a:off x="3201" y="3179"/>
              <a:ext cx="70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3201" y="3179"/>
              <a:ext cx="70" cy="2"/>
            </a:xfrm>
            <a:custGeom>
              <a:avLst/>
              <a:gdLst>
                <a:gd name="T0" fmla="*/ 0 w 234"/>
                <a:gd name="T1" fmla="*/ 0 h 2"/>
                <a:gd name="T2" fmla="*/ 0 w 234"/>
                <a:gd name="T3" fmla="*/ 0 h 2"/>
                <a:gd name="T4" fmla="*/ 0 w 234"/>
                <a:gd name="T5" fmla="*/ 0 h 2"/>
                <a:gd name="T6" fmla="*/ 0 w 234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4"/>
                <a:gd name="T13" fmla="*/ 0 h 2"/>
                <a:gd name="T14" fmla="*/ 234 w 234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4" h="2">
                  <a:moveTo>
                    <a:pt x="0" y="0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3201" y="3179"/>
              <a:ext cx="70" cy="2"/>
            </a:xfrm>
            <a:custGeom>
              <a:avLst/>
              <a:gdLst>
                <a:gd name="T0" fmla="*/ 0 w 234"/>
                <a:gd name="T1" fmla="*/ 0 h 2"/>
                <a:gd name="T2" fmla="*/ 0 w 234"/>
                <a:gd name="T3" fmla="*/ 0 h 2"/>
                <a:gd name="T4" fmla="*/ 0 w 234"/>
                <a:gd name="T5" fmla="*/ 0 h 2"/>
                <a:gd name="T6" fmla="*/ 0 w 234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4"/>
                <a:gd name="T13" fmla="*/ 0 h 2"/>
                <a:gd name="T14" fmla="*/ 234 w 234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4" h="2">
                  <a:moveTo>
                    <a:pt x="0" y="0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Rectangle 49"/>
            <p:cNvSpPr>
              <a:spLocks noChangeArrowheads="1"/>
            </p:cNvSpPr>
            <p:nvPr/>
          </p:nvSpPr>
          <p:spPr bwMode="auto">
            <a:xfrm>
              <a:off x="3201" y="3179"/>
              <a:ext cx="70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58" name="Rectangle 50"/>
            <p:cNvSpPr>
              <a:spLocks noChangeArrowheads="1"/>
            </p:cNvSpPr>
            <p:nvPr/>
          </p:nvSpPr>
          <p:spPr bwMode="auto">
            <a:xfrm>
              <a:off x="3201" y="3179"/>
              <a:ext cx="70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3201" y="3179"/>
              <a:ext cx="70" cy="10"/>
            </a:xfrm>
            <a:custGeom>
              <a:avLst/>
              <a:gdLst>
                <a:gd name="T0" fmla="*/ 0 w 234"/>
                <a:gd name="T1" fmla="*/ 0 h 43"/>
                <a:gd name="T2" fmla="*/ 0 w 234"/>
                <a:gd name="T3" fmla="*/ 0 h 43"/>
                <a:gd name="T4" fmla="*/ 0 w 234"/>
                <a:gd name="T5" fmla="*/ 0 h 43"/>
                <a:gd name="T6" fmla="*/ 0 w 234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4"/>
                <a:gd name="T13" fmla="*/ 0 h 43"/>
                <a:gd name="T14" fmla="*/ 234 w 23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4" h="43">
                  <a:moveTo>
                    <a:pt x="0" y="0"/>
                  </a:moveTo>
                  <a:lnTo>
                    <a:pt x="234" y="0"/>
                  </a:lnTo>
                  <a:lnTo>
                    <a:pt x="234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3201" y="3179"/>
              <a:ext cx="70" cy="10"/>
            </a:xfrm>
            <a:custGeom>
              <a:avLst/>
              <a:gdLst>
                <a:gd name="T0" fmla="*/ 0 w 234"/>
                <a:gd name="T1" fmla="*/ 0 h 43"/>
                <a:gd name="T2" fmla="*/ 0 w 234"/>
                <a:gd name="T3" fmla="*/ 0 h 43"/>
                <a:gd name="T4" fmla="*/ 0 w 234"/>
                <a:gd name="T5" fmla="*/ 0 h 43"/>
                <a:gd name="T6" fmla="*/ 0 w 234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4"/>
                <a:gd name="T13" fmla="*/ 0 h 43"/>
                <a:gd name="T14" fmla="*/ 234 w 23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4" h="43">
                  <a:moveTo>
                    <a:pt x="0" y="0"/>
                  </a:moveTo>
                  <a:lnTo>
                    <a:pt x="234" y="0"/>
                  </a:lnTo>
                  <a:lnTo>
                    <a:pt x="234" y="4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4592" y="2062"/>
              <a:ext cx="16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F'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3727" y="2982"/>
              <a:ext cx="19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 f '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63" name="Line 55"/>
            <p:cNvSpPr>
              <a:spLocks noChangeShapeType="1"/>
            </p:cNvSpPr>
            <p:nvPr/>
          </p:nvSpPr>
          <p:spPr bwMode="auto">
            <a:xfrm flipV="1">
              <a:off x="3039" y="1434"/>
              <a:ext cx="3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56"/>
            <p:cNvSpPr>
              <a:spLocks noChangeShapeType="1"/>
            </p:cNvSpPr>
            <p:nvPr/>
          </p:nvSpPr>
          <p:spPr bwMode="auto">
            <a:xfrm>
              <a:off x="4546" y="2245"/>
              <a:ext cx="3" cy="10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7"/>
            <p:cNvSpPr>
              <a:spLocks/>
            </p:cNvSpPr>
            <p:nvPr/>
          </p:nvSpPr>
          <p:spPr bwMode="auto">
            <a:xfrm>
              <a:off x="4476" y="3165"/>
              <a:ext cx="70" cy="14"/>
            </a:xfrm>
            <a:custGeom>
              <a:avLst/>
              <a:gdLst>
                <a:gd name="T0" fmla="*/ 0 w 235"/>
                <a:gd name="T1" fmla="*/ 0 h 42"/>
                <a:gd name="T2" fmla="*/ 0 w 235"/>
                <a:gd name="T3" fmla="*/ 0 h 42"/>
                <a:gd name="T4" fmla="*/ 0 w 235"/>
                <a:gd name="T5" fmla="*/ 0 h 42"/>
                <a:gd name="T6" fmla="*/ 0 w 235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"/>
                <a:gd name="T13" fmla="*/ 0 h 42"/>
                <a:gd name="T14" fmla="*/ 235 w 235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" h="42">
                  <a:moveTo>
                    <a:pt x="0" y="0"/>
                  </a:moveTo>
                  <a:lnTo>
                    <a:pt x="0" y="42"/>
                  </a:lnTo>
                  <a:lnTo>
                    <a:pt x="235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8"/>
            <p:cNvSpPr>
              <a:spLocks/>
            </p:cNvSpPr>
            <p:nvPr/>
          </p:nvSpPr>
          <p:spPr bwMode="auto">
            <a:xfrm>
              <a:off x="4476" y="3165"/>
              <a:ext cx="70" cy="14"/>
            </a:xfrm>
            <a:custGeom>
              <a:avLst/>
              <a:gdLst>
                <a:gd name="T0" fmla="*/ 0 w 235"/>
                <a:gd name="T1" fmla="*/ 0 h 42"/>
                <a:gd name="T2" fmla="*/ 0 w 235"/>
                <a:gd name="T3" fmla="*/ 0 h 42"/>
                <a:gd name="T4" fmla="*/ 0 w 235"/>
                <a:gd name="T5" fmla="*/ 0 h 42"/>
                <a:gd name="T6" fmla="*/ 0 w 235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"/>
                <a:gd name="T13" fmla="*/ 0 h 42"/>
                <a:gd name="T14" fmla="*/ 235 w 235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" h="42">
                  <a:moveTo>
                    <a:pt x="0" y="0"/>
                  </a:moveTo>
                  <a:lnTo>
                    <a:pt x="0" y="42"/>
                  </a:lnTo>
                  <a:lnTo>
                    <a:pt x="235" y="4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59"/>
            <p:cNvSpPr>
              <a:spLocks noChangeArrowheads="1"/>
            </p:cNvSpPr>
            <p:nvPr/>
          </p:nvSpPr>
          <p:spPr bwMode="auto">
            <a:xfrm>
              <a:off x="4476" y="3179"/>
              <a:ext cx="70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68" name="Rectangle 60"/>
            <p:cNvSpPr>
              <a:spLocks noChangeArrowheads="1"/>
            </p:cNvSpPr>
            <p:nvPr/>
          </p:nvSpPr>
          <p:spPr bwMode="auto">
            <a:xfrm>
              <a:off x="4476" y="3179"/>
              <a:ext cx="70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69" name="Rectangle 61"/>
            <p:cNvSpPr>
              <a:spLocks noChangeArrowheads="1"/>
            </p:cNvSpPr>
            <p:nvPr/>
          </p:nvSpPr>
          <p:spPr bwMode="auto">
            <a:xfrm>
              <a:off x="4476" y="3179"/>
              <a:ext cx="70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70" name="Rectangle 62"/>
            <p:cNvSpPr>
              <a:spLocks noChangeArrowheads="1"/>
            </p:cNvSpPr>
            <p:nvPr/>
          </p:nvSpPr>
          <p:spPr bwMode="auto">
            <a:xfrm>
              <a:off x="4476" y="3179"/>
              <a:ext cx="70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71" name="Freeform 63"/>
            <p:cNvSpPr>
              <a:spLocks/>
            </p:cNvSpPr>
            <p:nvPr/>
          </p:nvSpPr>
          <p:spPr bwMode="auto">
            <a:xfrm>
              <a:off x="4476" y="3179"/>
              <a:ext cx="70" cy="2"/>
            </a:xfrm>
            <a:custGeom>
              <a:avLst/>
              <a:gdLst>
                <a:gd name="T0" fmla="*/ 0 w 237"/>
                <a:gd name="T1" fmla="*/ 0 h 1"/>
                <a:gd name="T2" fmla="*/ 0 w 237"/>
                <a:gd name="T3" fmla="*/ 512 h 1"/>
                <a:gd name="T4" fmla="*/ 0 w 237"/>
                <a:gd name="T5" fmla="*/ 512 h 1"/>
                <a:gd name="T6" fmla="*/ 0 w 237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7"/>
                <a:gd name="T13" fmla="*/ 0 h 1"/>
                <a:gd name="T14" fmla="*/ 237 w 237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7" h="1">
                  <a:moveTo>
                    <a:pt x="0" y="0"/>
                  </a:moveTo>
                  <a:lnTo>
                    <a:pt x="0" y="1"/>
                  </a:lnTo>
                  <a:lnTo>
                    <a:pt x="237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64"/>
            <p:cNvSpPr>
              <a:spLocks/>
            </p:cNvSpPr>
            <p:nvPr/>
          </p:nvSpPr>
          <p:spPr bwMode="auto">
            <a:xfrm>
              <a:off x="4476" y="3179"/>
              <a:ext cx="70" cy="2"/>
            </a:xfrm>
            <a:custGeom>
              <a:avLst/>
              <a:gdLst>
                <a:gd name="T0" fmla="*/ 0 w 237"/>
                <a:gd name="T1" fmla="*/ 0 h 1"/>
                <a:gd name="T2" fmla="*/ 0 w 237"/>
                <a:gd name="T3" fmla="*/ 512 h 1"/>
                <a:gd name="T4" fmla="*/ 0 w 237"/>
                <a:gd name="T5" fmla="*/ 512 h 1"/>
                <a:gd name="T6" fmla="*/ 0 w 237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7"/>
                <a:gd name="T13" fmla="*/ 0 h 1"/>
                <a:gd name="T14" fmla="*/ 237 w 237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7" h="1">
                  <a:moveTo>
                    <a:pt x="0" y="0"/>
                  </a:moveTo>
                  <a:lnTo>
                    <a:pt x="0" y="1"/>
                  </a:lnTo>
                  <a:lnTo>
                    <a:pt x="237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65"/>
            <p:cNvSpPr>
              <a:spLocks/>
            </p:cNvSpPr>
            <p:nvPr/>
          </p:nvSpPr>
          <p:spPr bwMode="auto">
            <a:xfrm>
              <a:off x="4476" y="3179"/>
              <a:ext cx="70" cy="2"/>
            </a:xfrm>
            <a:custGeom>
              <a:avLst/>
              <a:gdLst>
                <a:gd name="T0" fmla="*/ 0 w 237"/>
                <a:gd name="T1" fmla="*/ 0 h 1"/>
                <a:gd name="T2" fmla="*/ 0 w 237"/>
                <a:gd name="T3" fmla="*/ 0 h 1"/>
                <a:gd name="T4" fmla="*/ 0 w 237"/>
                <a:gd name="T5" fmla="*/ 512 h 1"/>
                <a:gd name="T6" fmla="*/ 0 w 237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7"/>
                <a:gd name="T13" fmla="*/ 0 h 1"/>
                <a:gd name="T14" fmla="*/ 237 w 237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7" h="1">
                  <a:moveTo>
                    <a:pt x="0" y="0"/>
                  </a:moveTo>
                  <a:lnTo>
                    <a:pt x="235" y="0"/>
                  </a:lnTo>
                  <a:lnTo>
                    <a:pt x="237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66"/>
            <p:cNvSpPr>
              <a:spLocks/>
            </p:cNvSpPr>
            <p:nvPr/>
          </p:nvSpPr>
          <p:spPr bwMode="auto">
            <a:xfrm>
              <a:off x="4476" y="3179"/>
              <a:ext cx="70" cy="2"/>
            </a:xfrm>
            <a:custGeom>
              <a:avLst/>
              <a:gdLst>
                <a:gd name="T0" fmla="*/ 0 w 237"/>
                <a:gd name="T1" fmla="*/ 0 h 1"/>
                <a:gd name="T2" fmla="*/ 0 w 237"/>
                <a:gd name="T3" fmla="*/ 0 h 1"/>
                <a:gd name="T4" fmla="*/ 0 w 237"/>
                <a:gd name="T5" fmla="*/ 512 h 1"/>
                <a:gd name="T6" fmla="*/ 0 w 237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7"/>
                <a:gd name="T13" fmla="*/ 0 h 1"/>
                <a:gd name="T14" fmla="*/ 237 w 237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7" h="1">
                  <a:moveTo>
                    <a:pt x="0" y="0"/>
                  </a:moveTo>
                  <a:lnTo>
                    <a:pt x="235" y="0"/>
                  </a:lnTo>
                  <a:lnTo>
                    <a:pt x="237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67"/>
            <p:cNvSpPr>
              <a:spLocks/>
            </p:cNvSpPr>
            <p:nvPr/>
          </p:nvSpPr>
          <p:spPr bwMode="auto">
            <a:xfrm>
              <a:off x="4476" y="3179"/>
              <a:ext cx="70" cy="13"/>
            </a:xfrm>
            <a:custGeom>
              <a:avLst/>
              <a:gdLst>
                <a:gd name="T0" fmla="*/ 0 w 237"/>
                <a:gd name="T1" fmla="*/ 0 h 46"/>
                <a:gd name="T2" fmla="*/ 0 w 237"/>
                <a:gd name="T3" fmla="*/ 0 h 46"/>
                <a:gd name="T4" fmla="*/ 0 w 237"/>
                <a:gd name="T5" fmla="*/ 0 h 46"/>
                <a:gd name="T6" fmla="*/ 0 w 237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7"/>
                <a:gd name="T13" fmla="*/ 0 h 46"/>
                <a:gd name="T14" fmla="*/ 237 w 23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7" h="46">
                  <a:moveTo>
                    <a:pt x="0" y="0"/>
                  </a:moveTo>
                  <a:lnTo>
                    <a:pt x="237" y="0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68"/>
            <p:cNvSpPr>
              <a:spLocks/>
            </p:cNvSpPr>
            <p:nvPr/>
          </p:nvSpPr>
          <p:spPr bwMode="auto">
            <a:xfrm>
              <a:off x="4476" y="3179"/>
              <a:ext cx="70" cy="13"/>
            </a:xfrm>
            <a:custGeom>
              <a:avLst/>
              <a:gdLst>
                <a:gd name="T0" fmla="*/ 0 w 237"/>
                <a:gd name="T1" fmla="*/ 0 h 46"/>
                <a:gd name="T2" fmla="*/ 0 w 237"/>
                <a:gd name="T3" fmla="*/ 0 h 46"/>
                <a:gd name="T4" fmla="*/ 0 w 237"/>
                <a:gd name="T5" fmla="*/ 0 h 46"/>
                <a:gd name="T6" fmla="*/ 0 w 237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7"/>
                <a:gd name="T13" fmla="*/ 0 h 46"/>
                <a:gd name="T14" fmla="*/ 237 w 23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7" h="46">
                  <a:moveTo>
                    <a:pt x="0" y="0"/>
                  </a:moveTo>
                  <a:lnTo>
                    <a:pt x="237" y="0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69"/>
            <p:cNvSpPr>
              <a:spLocks noChangeShapeType="1"/>
            </p:cNvSpPr>
            <p:nvPr/>
          </p:nvSpPr>
          <p:spPr bwMode="auto">
            <a:xfrm>
              <a:off x="3406" y="1422"/>
              <a:ext cx="2" cy="16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413727"/>
              </p:ext>
            </p:extLst>
          </p:nvPr>
        </p:nvGraphicFramePr>
        <p:xfrm>
          <a:off x="1475656" y="116632"/>
          <a:ext cx="5902325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7" name="Equation" r:id="rId9" imgW="2133600" imgH="660400" progId="Equation.DSMT4">
                  <p:embed/>
                </p:oleObj>
              </mc:Choice>
              <mc:Fallback>
                <p:oleObj name="Equation" r:id="rId9" imgW="2133600" imgH="660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16632"/>
                        <a:ext cx="5902325" cy="150336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21201709"/>
              </p:ext>
            </p:extLst>
          </p:nvPr>
        </p:nvGraphicFramePr>
        <p:xfrm>
          <a:off x="260350" y="4881563"/>
          <a:ext cx="473551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8" name="Equation" r:id="rId11" imgW="2539800" imgH="939600" progId="Equation.DSMT4">
                  <p:embed/>
                </p:oleObj>
              </mc:Choice>
              <mc:Fallback>
                <p:oleObj name="Equation" r:id="rId11" imgW="2539800" imgH="939600" progId="Equation.DSMT4">
                  <p:embed/>
                  <p:pic>
                    <p:nvPicPr>
                      <p:cNvPr id="0" name="对象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4881563"/>
                        <a:ext cx="4735513" cy="17526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782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14400" y="914400"/>
            <a:ext cx="250547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）平凹透镜</a:t>
            </a:r>
          </a:p>
        </p:txBody>
      </p:sp>
      <p:sp>
        <p:nvSpPr>
          <p:cNvPr id="76" name="Text Box 4"/>
          <p:cNvSpPr txBox="1">
            <a:spLocks noChangeArrowheads="1"/>
          </p:cNvSpPr>
          <p:nvPr/>
        </p:nvSpPr>
        <p:spPr bwMode="auto">
          <a:xfrm>
            <a:off x="395536" y="1766206"/>
            <a:ext cx="45624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微软雅黑" pitchFamily="34" charset="-122"/>
                <a:ea typeface="微软雅黑" pitchFamily="34" charset="-122"/>
              </a:rPr>
              <a:t>对于平凹透镜，有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＜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=∞</a:t>
            </a:r>
            <a:r>
              <a:rPr kumimoji="0"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</a:p>
        </p:txBody>
      </p:sp>
      <p:graphicFrame>
        <p:nvGraphicFramePr>
          <p:cNvPr id="7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376938"/>
              </p:ext>
            </p:extLst>
          </p:nvPr>
        </p:nvGraphicFramePr>
        <p:xfrm>
          <a:off x="914400" y="2682249"/>
          <a:ext cx="35496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" name="Equation" r:id="rId3" imgW="1612900" imgH="393700" progId="Equation.3">
                  <p:embed/>
                </p:oleObj>
              </mc:Choice>
              <mc:Fallback>
                <p:oleObj name="Equation" r:id="rId3" imgW="1612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82249"/>
                        <a:ext cx="35496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179512" y="5301208"/>
            <a:ext cx="83820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微软雅黑" pitchFamily="34" charset="-122"/>
                <a:ea typeface="微软雅黑" pitchFamily="34" charset="-122"/>
              </a:rPr>
              <a:t>即平凹透镜总为</a:t>
            </a:r>
            <a:r>
              <a:rPr kumimoji="0" lang="zh-CN" altLang="en-US" sz="2400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负透镜</a:t>
            </a:r>
            <a:r>
              <a:rPr kumimoji="0" lang="zh-CN" altLang="en-US" sz="2400" dirty="0">
                <a:latin typeface="微软雅黑" pitchFamily="34" charset="-122"/>
                <a:ea typeface="微软雅黑" pitchFamily="34" charset="-122"/>
              </a:rPr>
              <a:t>，其像方主平面位于透镜内部，物方主平面和球面顶点相切。</a:t>
            </a:r>
          </a:p>
        </p:txBody>
      </p:sp>
      <p:grpSp>
        <p:nvGrpSpPr>
          <p:cNvPr id="79" name="Group 9"/>
          <p:cNvGrpSpPr>
            <a:grpSpLocks/>
          </p:cNvGrpSpPr>
          <p:nvPr/>
        </p:nvGrpSpPr>
        <p:grpSpPr bwMode="auto">
          <a:xfrm>
            <a:off x="5483547" y="2060848"/>
            <a:ext cx="3336925" cy="2905125"/>
            <a:chOff x="3424" y="2341"/>
            <a:chExt cx="2102" cy="1830"/>
          </a:xfrm>
        </p:grpSpPr>
        <p:pic>
          <p:nvPicPr>
            <p:cNvPr id="80" name="Picture 7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2341"/>
              <a:ext cx="1630" cy="1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Text Box 8"/>
            <p:cNvSpPr txBox="1">
              <a:spLocks noChangeArrowheads="1"/>
            </p:cNvSpPr>
            <p:nvPr/>
          </p:nvSpPr>
          <p:spPr bwMode="auto">
            <a:xfrm>
              <a:off x="5216" y="2749"/>
              <a:ext cx="310" cy="1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平凹透镜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98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6" grpId="0"/>
      <p:bldP spid="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77863" y="98072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）弯月凸形透镜</a:t>
            </a:r>
          </a:p>
        </p:txBody>
      </p: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2084388" y="1447800"/>
            <a:ext cx="3994150" cy="2586038"/>
            <a:chOff x="1542" y="2165"/>
            <a:chExt cx="2517" cy="1629"/>
          </a:xfrm>
        </p:grpSpPr>
        <p:sp>
          <p:nvSpPr>
            <p:cNvPr id="6" name="AutoShape 71"/>
            <p:cNvSpPr>
              <a:spLocks noChangeAspect="1" noChangeArrowheads="1" noTextEdit="1"/>
            </p:cNvSpPr>
            <p:nvPr/>
          </p:nvSpPr>
          <p:spPr bwMode="auto">
            <a:xfrm>
              <a:off x="1542" y="2165"/>
              <a:ext cx="2353" cy="1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72"/>
            <p:cNvSpPr>
              <a:spLocks noChangeArrowheads="1"/>
            </p:cNvSpPr>
            <p:nvPr/>
          </p:nvSpPr>
          <p:spPr bwMode="auto">
            <a:xfrm>
              <a:off x="2155" y="3481"/>
              <a:ext cx="1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itchFamily="18" charset="0"/>
                </a:rPr>
                <a:t>- f </a:t>
              </a:r>
              <a:endParaRPr lang="en-US" altLang="zh-CN" sz="1600" i="1">
                <a:latin typeface="Times New Roman" pitchFamily="18" charset="0"/>
              </a:endParaRPr>
            </a:p>
          </p:txBody>
        </p:sp>
        <p:sp>
          <p:nvSpPr>
            <p:cNvPr id="8" name="Line 73"/>
            <p:cNvSpPr>
              <a:spLocks noChangeShapeType="1"/>
            </p:cNvSpPr>
            <p:nvPr/>
          </p:nvSpPr>
          <p:spPr bwMode="auto">
            <a:xfrm>
              <a:off x="1592" y="2950"/>
              <a:ext cx="246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74"/>
            <p:cNvSpPr>
              <a:spLocks noChangeArrowheads="1"/>
            </p:cNvSpPr>
            <p:nvPr/>
          </p:nvSpPr>
          <p:spPr bwMode="auto">
            <a:xfrm>
              <a:off x="1706" y="2808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 sz="1600" i="1">
                <a:latin typeface="Times New Roman" pitchFamily="18" charset="0"/>
              </a:endParaRPr>
            </a:p>
          </p:txBody>
        </p:sp>
        <p:sp>
          <p:nvSpPr>
            <p:cNvPr id="10" name="Line 75"/>
            <p:cNvSpPr>
              <a:spLocks noChangeShapeType="1"/>
            </p:cNvSpPr>
            <p:nvPr/>
          </p:nvSpPr>
          <p:spPr bwMode="auto">
            <a:xfrm>
              <a:off x="1734" y="3638"/>
              <a:ext cx="768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76"/>
            <p:cNvSpPr>
              <a:spLocks/>
            </p:cNvSpPr>
            <p:nvPr/>
          </p:nvSpPr>
          <p:spPr bwMode="auto">
            <a:xfrm>
              <a:off x="1734" y="3628"/>
              <a:ext cx="52" cy="10"/>
            </a:xfrm>
            <a:custGeom>
              <a:avLst/>
              <a:gdLst>
                <a:gd name="T0" fmla="*/ 0 w 184"/>
                <a:gd name="T1" fmla="*/ 0 h 37"/>
                <a:gd name="T2" fmla="*/ 0 w 184"/>
                <a:gd name="T3" fmla="*/ 0 h 37"/>
                <a:gd name="T4" fmla="*/ 0 w 184"/>
                <a:gd name="T5" fmla="*/ 0 h 37"/>
                <a:gd name="T6" fmla="*/ 0 w 184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37"/>
                <a:gd name="T14" fmla="*/ 184 w 184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37">
                  <a:moveTo>
                    <a:pt x="184" y="0"/>
                  </a:moveTo>
                  <a:lnTo>
                    <a:pt x="0" y="37"/>
                  </a:lnTo>
                  <a:lnTo>
                    <a:pt x="184" y="37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77"/>
            <p:cNvSpPr>
              <a:spLocks/>
            </p:cNvSpPr>
            <p:nvPr/>
          </p:nvSpPr>
          <p:spPr bwMode="auto">
            <a:xfrm>
              <a:off x="1734" y="3628"/>
              <a:ext cx="52" cy="10"/>
            </a:xfrm>
            <a:custGeom>
              <a:avLst/>
              <a:gdLst>
                <a:gd name="T0" fmla="*/ 0 w 184"/>
                <a:gd name="T1" fmla="*/ 0 h 37"/>
                <a:gd name="T2" fmla="*/ 0 w 184"/>
                <a:gd name="T3" fmla="*/ 0 h 37"/>
                <a:gd name="T4" fmla="*/ 0 w 184"/>
                <a:gd name="T5" fmla="*/ 0 h 37"/>
                <a:gd name="T6" fmla="*/ 0 w 184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37"/>
                <a:gd name="T14" fmla="*/ 184 w 184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37">
                  <a:moveTo>
                    <a:pt x="184" y="0"/>
                  </a:moveTo>
                  <a:lnTo>
                    <a:pt x="0" y="37"/>
                  </a:lnTo>
                  <a:lnTo>
                    <a:pt x="184" y="37"/>
                  </a:lnTo>
                  <a:lnTo>
                    <a:pt x="184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78"/>
            <p:cNvSpPr>
              <a:spLocks/>
            </p:cNvSpPr>
            <p:nvPr/>
          </p:nvSpPr>
          <p:spPr bwMode="auto">
            <a:xfrm>
              <a:off x="1734" y="3638"/>
              <a:ext cx="52" cy="2"/>
            </a:xfrm>
            <a:custGeom>
              <a:avLst/>
              <a:gdLst>
                <a:gd name="T0" fmla="*/ 0 w 184"/>
                <a:gd name="T1" fmla="*/ 0 h 2"/>
                <a:gd name="T2" fmla="*/ 0 w 184"/>
                <a:gd name="T3" fmla="*/ 0 h 2"/>
                <a:gd name="T4" fmla="*/ 0 w 184"/>
                <a:gd name="T5" fmla="*/ 0 h 2"/>
                <a:gd name="T6" fmla="*/ 0 w 184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2"/>
                <a:gd name="T14" fmla="*/ 184 w 184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2">
                  <a:moveTo>
                    <a:pt x="0" y="0"/>
                  </a:moveTo>
                  <a:lnTo>
                    <a:pt x="1" y="0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79"/>
            <p:cNvSpPr>
              <a:spLocks/>
            </p:cNvSpPr>
            <p:nvPr/>
          </p:nvSpPr>
          <p:spPr bwMode="auto">
            <a:xfrm>
              <a:off x="1734" y="3638"/>
              <a:ext cx="52" cy="2"/>
            </a:xfrm>
            <a:custGeom>
              <a:avLst/>
              <a:gdLst>
                <a:gd name="T0" fmla="*/ 0 w 184"/>
                <a:gd name="T1" fmla="*/ 0 h 2"/>
                <a:gd name="T2" fmla="*/ 0 w 184"/>
                <a:gd name="T3" fmla="*/ 0 h 2"/>
                <a:gd name="T4" fmla="*/ 0 w 184"/>
                <a:gd name="T5" fmla="*/ 0 h 2"/>
                <a:gd name="T6" fmla="*/ 0 w 184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2"/>
                <a:gd name="T14" fmla="*/ 184 w 184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2">
                  <a:moveTo>
                    <a:pt x="0" y="0"/>
                  </a:moveTo>
                  <a:lnTo>
                    <a:pt x="1" y="0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80"/>
            <p:cNvSpPr>
              <a:spLocks noChangeArrowheads="1"/>
            </p:cNvSpPr>
            <p:nvPr/>
          </p:nvSpPr>
          <p:spPr bwMode="auto">
            <a:xfrm>
              <a:off x="1734" y="3638"/>
              <a:ext cx="52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6" name="Rectangle 81"/>
            <p:cNvSpPr>
              <a:spLocks noChangeArrowheads="1"/>
            </p:cNvSpPr>
            <p:nvPr/>
          </p:nvSpPr>
          <p:spPr bwMode="auto">
            <a:xfrm>
              <a:off x="1734" y="3638"/>
              <a:ext cx="52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7" name="Freeform 82"/>
            <p:cNvSpPr>
              <a:spLocks/>
            </p:cNvSpPr>
            <p:nvPr/>
          </p:nvSpPr>
          <p:spPr bwMode="auto">
            <a:xfrm>
              <a:off x="1734" y="3638"/>
              <a:ext cx="52" cy="2"/>
            </a:xfrm>
            <a:custGeom>
              <a:avLst/>
              <a:gdLst>
                <a:gd name="T0" fmla="*/ 0 w 183"/>
                <a:gd name="T1" fmla="*/ 0 h 2"/>
                <a:gd name="T2" fmla="*/ 0 w 183"/>
                <a:gd name="T3" fmla="*/ 0 h 2"/>
                <a:gd name="T4" fmla="*/ 0 w 183"/>
                <a:gd name="T5" fmla="*/ 0 h 2"/>
                <a:gd name="T6" fmla="*/ 0 w 18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2"/>
                <a:gd name="T14" fmla="*/ 183 w 183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2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83"/>
            <p:cNvSpPr>
              <a:spLocks/>
            </p:cNvSpPr>
            <p:nvPr/>
          </p:nvSpPr>
          <p:spPr bwMode="auto">
            <a:xfrm>
              <a:off x="1734" y="3638"/>
              <a:ext cx="52" cy="2"/>
            </a:xfrm>
            <a:custGeom>
              <a:avLst/>
              <a:gdLst>
                <a:gd name="T0" fmla="*/ 0 w 183"/>
                <a:gd name="T1" fmla="*/ 0 h 2"/>
                <a:gd name="T2" fmla="*/ 0 w 183"/>
                <a:gd name="T3" fmla="*/ 0 h 2"/>
                <a:gd name="T4" fmla="*/ 0 w 183"/>
                <a:gd name="T5" fmla="*/ 0 h 2"/>
                <a:gd name="T6" fmla="*/ 0 w 18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2"/>
                <a:gd name="T14" fmla="*/ 183 w 183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2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84"/>
            <p:cNvSpPr>
              <a:spLocks noChangeArrowheads="1"/>
            </p:cNvSpPr>
            <p:nvPr/>
          </p:nvSpPr>
          <p:spPr bwMode="auto">
            <a:xfrm>
              <a:off x="1734" y="3638"/>
              <a:ext cx="52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20" name="Rectangle 85"/>
            <p:cNvSpPr>
              <a:spLocks noChangeArrowheads="1"/>
            </p:cNvSpPr>
            <p:nvPr/>
          </p:nvSpPr>
          <p:spPr bwMode="auto">
            <a:xfrm>
              <a:off x="1734" y="3638"/>
              <a:ext cx="52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21" name="Rectangle 86"/>
            <p:cNvSpPr>
              <a:spLocks noChangeArrowheads="1"/>
            </p:cNvSpPr>
            <p:nvPr/>
          </p:nvSpPr>
          <p:spPr bwMode="auto">
            <a:xfrm>
              <a:off x="1734" y="3638"/>
              <a:ext cx="52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22" name="Rectangle 87"/>
            <p:cNvSpPr>
              <a:spLocks noChangeArrowheads="1"/>
            </p:cNvSpPr>
            <p:nvPr/>
          </p:nvSpPr>
          <p:spPr bwMode="auto">
            <a:xfrm>
              <a:off x="1734" y="3638"/>
              <a:ext cx="52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23" name="Freeform 88"/>
            <p:cNvSpPr>
              <a:spLocks/>
            </p:cNvSpPr>
            <p:nvPr/>
          </p:nvSpPr>
          <p:spPr bwMode="auto">
            <a:xfrm>
              <a:off x="1734" y="3638"/>
              <a:ext cx="52" cy="10"/>
            </a:xfrm>
            <a:custGeom>
              <a:avLst/>
              <a:gdLst>
                <a:gd name="T0" fmla="*/ 0 w 183"/>
                <a:gd name="T1" fmla="*/ 0 h 33"/>
                <a:gd name="T2" fmla="*/ 0 w 183"/>
                <a:gd name="T3" fmla="*/ 0 h 33"/>
                <a:gd name="T4" fmla="*/ 0 w 183"/>
                <a:gd name="T5" fmla="*/ 0 h 33"/>
                <a:gd name="T6" fmla="*/ 0 w 183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33"/>
                <a:gd name="T14" fmla="*/ 183 w 183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33">
                  <a:moveTo>
                    <a:pt x="0" y="0"/>
                  </a:moveTo>
                  <a:lnTo>
                    <a:pt x="183" y="0"/>
                  </a:lnTo>
                  <a:lnTo>
                    <a:pt x="183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9"/>
            <p:cNvSpPr>
              <a:spLocks/>
            </p:cNvSpPr>
            <p:nvPr/>
          </p:nvSpPr>
          <p:spPr bwMode="auto">
            <a:xfrm>
              <a:off x="1734" y="3638"/>
              <a:ext cx="52" cy="10"/>
            </a:xfrm>
            <a:custGeom>
              <a:avLst/>
              <a:gdLst>
                <a:gd name="T0" fmla="*/ 0 w 183"/>
                <a:gd name="T1" fmla="*/ 0 h 33"/>
                <a:gd name="T2" fmla="*/ 0 w 183"/>
                <a:gd name="T3" fmla="*/ 0 h 33"/>
                <a:gd name="T4" fmla="*/ 0 w 183"/>
                <a:gd name="T5" fmla="*/ 0 h 33"/>
                <a:gd name="T6" fmla="*/ 0 w 183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33"/>
                <a:gd name="T14" fmla="*/ 183 w 183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33">
                  <a:moveTo>
                    <a:pt x="0" y="0"/>
                  </a:moveTo>
                  <a:lnTo>
                    <a:pt x="183" y="0"/>
                  </a:lnTo>
                  <a:lnTo>
                    <a:pt x="183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90"/>
            <p:cNvSpPr>
              <a:spLocks noChangeShapeType="1"/>
            </p:cNvSpPr>
            <p:nvPr/>
          </p:nvSpPr>
          <p:spPr bwMode="auto">
            <a:xfrm>
              <a:off x="1734" y="2952"/>
              <a:ext cx="2" cy="7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91"/>
            <p:cNvSpPr>
              <a:spLocks noChangeShapeType="1"/>
            </p:cNvSpPr>
            <p:nvPr/>
          </p:nvSpPr>
          <p:spPr bwMode="auto">
            <a:xfrm>
              <a:off x="2714" y="3638"/>
              <a:ext cx="852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92"/>
            <p:cNvSpPr>
              <a:spLocks noChangeShapeType="1"/>
            </p:cNvSpPr>
            <p:nvPr/>
          </p:nvSpPr>
          <p:spPr bwMode="auto">
            <a:xfrm>
              <a:off x="2714" y="2167"/>
              <a:ext cx="2" cy="152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93"/>
            <p:cNvSpPr>
              <a:spLocks noChangeShapeType="1"/>
            </p:cNvSpPr>
            <p:nvPr/>
          </p:nvSpPr>
          <p:spPr bwMode="auto">
            <a:xfrm>
              <a:off x="2502" y="2177"/>
              <a:ext cx="2" cy="152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94"/>
            <p:cNvSpPr>
              <a:spLocks/>
            </p:cNvSpPr>
            <p:nvPr/>
          </p:nvSpPr>
          <p:spPr bwMode="auto">
            <a:xfrm>
              <a:off x="2805" y="2341"/>
              <a:ext cx="320" cy="1229"/>
            </a:xfrm>
            <a:custGeom>
              <a:avLst/>
              <a:gdLst>
                <a:gd name="T0" fmla="*/ 0 w 1120"/>
                <a:gd name="T1" fmla="*/ 0 h 4312"/>
                <a:gd name="T2" fmla="*/ 0 w 1120"/>
                <a:gd name="T3" fmla="*/ 0 h 4312"/>
                <a:gd name="T4" fmla="*/ 0 w 1120"/>
                <a:gd name="T5" fmla="*/ 0 h 4312"/>
                <a:gd name="T6" fmla="*/ 0 w 1120"/>
                <a:gd name="T7" fmla="*/ 0 h 4312"/>
                <a:gd name="T8" fmla="*/ 0 w 1120"/>
                <a:gd name="T9" fmla="*/ 0 h 4312"/>
                <a:gd name="T10" fmla="*/ 0 w 1120"/>
                <a:gd name="T11" fmla="*/ 0 h 4312"/>
                <a:gd name="T12" fmla="*/ 0 w 1120"/>
                <a:gd name="T13" fmla="*/ 0 h 4312"/>
                <a:gd name="T14" fmla="*/ 0 w 1120"/>
                <a:gd name="T15" fmla="*/ 0 h 4312"/>
                <a:gd name="T16" fmla="*/ 0 w 1120"/>
                <a:gd name="T17" fmla="*/ 0 h 4312"/>
                <a:gd name="T18" fmla="*/ 0 w 1120"/>
                <a:gd name="T19" fmla="*/ 0 h 4312"/>
                <a:gd name="T20" fmla="*/ 0 w 1120"/>
                <a:gd name="T21" fmla="*/ 0 h 43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20"/>
                <a:gd name="T34" fmla="*/ 0 h 4312"/>
                <a:gd name="T35" fmla="*/ 1120 w 1120"/>
                <a:gd name="T36" fmla="*/ 4312 h 43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20" h="4312">
                  <a:moveTo>
                    <a:pt x="1057" y="0"/>
                  </a:moveTo>
                  <a:lnTo>
                    <a:pt x="689" y="339"/>
                  </a:lnTo>
                  <a:lnTo>
                    <a:pt x="389" y="740"/>
                  </a:lnTo>
                  <a:lnTo>
                    <a:pt x="170" y="1191"/>
                  </a:lnTo>
                  <a:lnTo>
                    <a:pt x="39" y="1673"/>
                  </a:lnTo>
                  <a:lnTo>
                    <a:pt x="0" y="2173"/>
                  </a:lnTo>
                  <a:lnTo>
                    <a:pt x="53" y="2670"/>
                  </a:lnTo>
                  <a:lnTo>
                    <a:pt x="200" y="3149"/>
                  </a:lnTo>
                  <a:lnTo>
                    <a:pt x="431" y="3592"/>
                  </a:lnTo>
                  <a:lnTo>
                    <a:pt x="742" y="3984"/>
                  </a:lnTo>
                  <a:lnTo>
                    <a:pt x="1120" y="4312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95"/>
            <p:cNvSpPr>
              <a:spLocks/>
            </p:cNvSpPr>
            <p:nvPr/>
          </p:nvSpPr>
          <p:spPr bwMode="auto">
            <a:xfrm>
              <a:off x="2448" y="3628"/>
              <a:ext cx="52" cy="10"/>
            </a:xfrm>
            <a:custGeom>
              <a:avLst/>
              <a:gdLst>
                <a:gd name="T0" fmla="*/ 0 w 184"/>
                <a:gd name="T1" fmla="*/ 0 h 34"/>
                <a:gd name="T2" fmla="*/ 0 w 184"/>
                <a:gd name="T3" fmla="*/ 0 h 34"/>
                <a:gd name="T4" fmla="*/ 0 w 184"/>
                <a:gd name="T5" fmla="*/ 0 h 34"/>
                <a:gd name="T6" fmla="*/ 0 w 184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34"/>
                <a:gd name="T14" fmla="*/ 184 w 184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34">
                  <a:moveTo>
                    <a:pt x="0" y="0"/>
                  </a:moveTo>
                  <a:lnTo>
                    <a:pt x="0" y="34"/>
                  </a:lnTo>
                  <a:lnTo>
                    <a:pt x="184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96"/>
            <p:cNvSpPr>
              <a:spLocks/>
            </p:cNvSpPr>
            <p:nvPr/>
          </p:nvSpPr>
          <p:spPr bwMode="auto">
            <a:xfrm>
              <a:off x="2448" y="3628"/>
              <a:ext cx="52" cy="10"/>
            </a:xfrm>
            <a:custGeom>
              <a:avLst/>
              <a:gdLst>
                <a:gd name="T0" fmla="*/ 0 w 184"/>
                <a:gd name="T1" fmla="*/ 0 h 34"/>
                <a:gd name="T2" fmla="*/ 0 w 184"/>
                <a:gd name="T3" fmla="*/ 0 h 34"/>
                <a:gd name="T4" fmla="*/ 0 w 184"/>
                <a:gd name="T5" fmla="*/ 0 h 34"/>
                <a:gd name="T6" fmla="*/ 0 w 184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34"/>
                <a:gd name="T14" fmla="*/ 184 w 184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34">
                  <a:moveTo>
                    <a:pt x="0" y="0"/>
                  </a:moveTo>
                  <a:lnTo>
                    <a:pt x="0" y="34"/>
                  </a:lnTo>
                  <a:lnTo>
                    <a:pt x="184" y="3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7"/>
            <p:cNvSpPr>
              <a:spLocks/>
            </p:cNvSpPr>
            <p:nvPr/>
          </p:nvSpPr>
          <p:spPr bwMode="auto">
            <a:xfrm>
              <a:off x="2448" y="3638"/>
              <a:ext cx="52" cy="2"/>
            </a:xfrm>
            <a:custGeom>
              <a:avLst/>
              <a:gdLst>
                <a:gd name="T0" fmla="*/ 0 w 184"/>
                <a:gd name="T1" fmla="*/ 0 h 2"/>
                <a:gd name="T2" fmla="*/ 0 w 184"/>
                <a:gd name="T3" fmla="*/ 0 h 2"/>
                <a:gd name="T4" fmla="*/ 0 w 184"/>
                <a:gd name="T5" fmla="*/ 0 h 2"/>
                <a:gd name="T6" fmla="*/ 0 w 184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2"/>
                <a:gd name="T14" fmla="*/ 184 w 184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2">
                  <a:moveTo>
                    <a:pt x="0" y="0"/>
                  </a:moveTo>
                  <a:lnTo>
                    <a:pt x="0" y="0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8"/>
            <p:cNvSpPr>
              <a:spLocks/>
            </p:cNvSpPr>
            <p:nvPr/>
          </p:nvSpPr>
          <p:spPr bwMode="auto">
            <a:xfrm>
              <a:off x="2448" y="3638"/>
              <a:ext cx="52" cy="2"/>
            </a:xfrm>
            <a:custGeom>
              <a:avLst/>
              <a:gdLst>
                <a:gd name="T0" fmla="*/ 0 w 184"/>
                <a:gd name="T1" fmla="*/ 0 h 2"/>
                <a:gd name="T2" fmla="*/ 0 w 184"/>
                <a:gd name="T3" fmla="*/ 0 h 2"/>
                <a:gd name="T4" fmla="*/ 0 w 184"/>
                <a:gd name="T5" fmla="*/ 0 h 2"/>
                <a:gd name="T6" fmla="*/ 0 w 184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2"/>
                <a:gd name="T14" fmla="*/ 184 w 184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2">
                  <a:moveTo>
                    <a:pt x="0" y="0"/>
                  </a:moveTo>
                  <a:lnTo>
                    <a:pt x="0" y="0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Rectangle 99"/>
            <p:cNvSpPr>
              <a:spLocks noChangeArrowheads="1"/>
            </p:cNvSpPr>
            <p:nvPr/>
          </p:nvSpPr>
          <p:spPr bwMode="auto">
            <a:xfrm>
              <a:off x="2448" y="3638"/>
              <a:ext cx="52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35" name="Rectangle 100"/>
            <p:cNvSpPr>
              <a:spLocks noChangeArrowheads="1"/>
            </p:cNvSpPr>
            <p:nvPr/>
          </p:nvSpPr>
          <p:spPr bwMode="auto">
            <a:xfrm>
              <a:off x="2448" y="3638"/>
              <a:ext cx="52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36" name="Freeform 101"/>
            <p:cNvSpPr>
              <a:spLocks/>
            </p:cNvSpPr>
            <p:nvPr/>
          </p:nvSpPr>
          <p:spPr bwMode="auto">
            <a:xfrm>
              <a:off x="2448" y="3638"/>
              <a:ext cx="52" cy="2"/>
            </a:xfrm>
            <a:custGeom>
              <a:avLst/>
              <a:gdLst>
                <a:gd name="T0" fmla="*/ 0 w 185"/>
                <a:gd name="T1" fmla="*/ 0 h 2"/>
                <a:gd name="T2" fmla="*/ 0 w 185"/>
                <a:gd name="T3" fmla="*/ 0 h 2"/>
                <a:gd name="T4" fmla="*/ 0 w 185"/>
                <a:gd name="T5" fmla="*/ 0 h 2"/>
                <a:gd name="T6" fmla="*/ 0 w 18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2"/>
                <a:gd name="T14" fmla="*/ 185 w 18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2">
                  <a:moveTo>
                    <a:pt x="0" y="0"/>
                  </a:moveTo>
                  <a:lnTo>
                    <a:pt x="0" y="0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102"/>
            <p:cNvSpPr>
              <a:spLocks/>
            </p:cNvSpPr>
            <p:nvPr/>
          </p:nvSpPr>
          <p:spPr bwMode="auto">
            <a:xfrm>
              <a:off x="2448" y="3638"/>
              <a:ext cx="52" cy="2"/>
            </a:xfrm>
            <a:custGeom>
              <a:avLst/>
              <a:gdLst>
                <a:gd name="T0" fmla="*/ 0 w 185"/>
                <a:gd name="T1" fmla="*/ 0 h 2"/>
                <a:gd name="T2" fmla="*/ 0 w 185"/>
                <a:gd name="T3" fmla="*/ 0 h 2"/>
                <a:gd name="T4" fmla="*/ 0 w 185"/>
                <a:gd name="T5" fmla="*/ 0 h 2"/>
                <a:gd name="T6" fmla="*/ 0 w 18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2"/>
                <a:gd name="T14" fmla="*/ 185 w 18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2">
                  <a:moveTo>
                    <a:pt x="0" y="0"/>
                  </a:moveTo>
                  <a:lnTo>
                    <a:pt x="0" y="0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03"/>
            <p:cNvSpPr>
              <a:spLocks/>
            </p:cNvSpPr>
            <p:nvPr/>
          </p:nvSpPr>
          <p:spPr bwMode="auto">
            <a:xfrm>
              <a:off x="2448" y="3638"/>
              <a:ext cx="52" cy="2"/>
            </a:xfrm>
            <a:custGeom>
              <a:avLst/>
              <a:gdLst>
                <a:gd name="T0" fmla="*/ 0 w 185"/>
                <a:gd name="T1" fmla="*/ 0 h 2"/>
                <a:gd name="T2" fmla="*/ 0 w 185"/>
                <a:gd name="T3" fmla="*/ 0 h 2"/>
                <a:gd name="T4" fmla="*/ 0 w 185"/>
                <a:gd name="T5" fmla="*/ 0 h 2"/>
                <a:gd name="T6" fmla="*/ 0 w 18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2"/>
                <a:gd name="T14" fmla="*/ 185 w 18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2">
                  <a:moveTo>
                    <a:pt x="0" y="0"/>
                  </a:moveTo>
                  <a:lnTo>
                    <a:pt x="184" y="0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04"/>
            <p:cNvSpPr>
              <a:spLocks/>
            </p:cNvSpPr>
            <p:nvPr/>
          </p:nvSpPr>
          <p:spPr bwMode="auto">
            <a:xfrm>
              <a:off x="2448" y="3638"/>
              <a:ext cx="52" cy="2"/>
            </a:xfrm>
            <a:custGeom>
              <a:avLst/>
              <a:gdLst>
                <a:gd name="T0" fmla="*/ 0 w 185"/>
                <a:gd name="T1" fmla="*/ 0 h 2"/>
                <a:gd name="T2" fmla="*/ 0 w 185"/>
                <a:gd name="T3" fmla="*/ 0 h 2"/>
                <a:gd name="T4" fmla="*/ 0 w 185"/>
                <a:gd name="T5" fmla="*/ 0 h 2"/>
                <a:gd name="T6" fmla="*/ 0 w 18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2"/>
                <a:gd name="T14" fmla="*/ 185 w 18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2">
                  <a:moveTo>
                    <a:pt x="0" y="0"/>
                  </a:moveTo>
                  <a:lnTo>
                    <a:pt x="184" y="0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05"/>
            <p:cNvSpPr>
              <a:spLocks/>
            </p:cNvSpPr>
            <p:nvPr/>
          </p:nvSpPr>
          <p:spPr bwMode="auto">
            <a:xfrm>
              <a:off x="2448" y="3638"/>
              <a:ext cx="52" cy="12"/>
            </a:xfrm>
            <a:custGeom>
              <a:avLst/>
              <a:gdLst>
                <a:gd name="T0" fmla="*/ 0 w 185"/>
                <a:gd name="T1" fmla="*/ 0 h 37"/>
                <a:gd name="T2" fmla="*/ 0 w 185"/>
                <a:gd name="T3" fmla="*/ 0 h 37"/>
                <a:gd name="T4" fmla="*/ 0 w 185"/>
                <a:gd name="T5" fmla="*/ 0 h 37"/>
                <a:gd name="T6" fmla="*/ 0 w 185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37"/>
                <a:gd name="T14" fmla="*/ 185 w 185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37">
                  <a:moveTo>
                    <a:pt x="0" y="0"/>
                  </a:moveTo>
                  <a:lnTo>
                    <a:pt x="185" y="0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106"/>
            <p:cNvSpPr>
              <a:spLocks noChangeArrowheads="1"/>
            </p:cNvSpPr>
            <p:nvPr/>
          </p:nvSpPr>
          <p:spPr bwMode="auto">
            <a:xfrm>
              <a:off x="2384" y="2778"/>
              <a:ext cx="1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 dirty="0">
                  <a:solidFill>
                    <a:srgbClr val="000000"/>
                  </a:solidFill>
                  <a:latin typeface="Times New Roman" pitchFamily="18" charset="0"/>
                </a:rPr>
                <a:t>H </a:t>
              </a:r>
              <a:endParaRPr lang="en-US" altLang="zh-CN" sz="1600" i="1" dirty="0">
                <a:latin typeface="Times New Roman" pitchFamily="18" charset="0"/>
              </a:endParaRPr>
            </a:p>
          </p:txBody>
        </p:sp>
        <p:sp>
          <p:nvSpPr>
            <p:cNvPr id="42" name="Freeform 107"/>
            <p:cNvSpPr>
              <a:spLocks/>
            </p:cNvSpPr>
            <p:nvPr/>
          </p:nvSpPr>
          <p:spPr bwMode="auto">
            <a:xfrm>
              <a:off x="2448" y="3638"/>
              <a:ext cx="52" cy="12"/>
            </a:xfrm>
            <a:custGeom>
              <a:avLst/>
              <a:gdLst>
                <a:gd name="T0" fmla="*/ 0 w 185"/>
                <a:gd name="T1" fmla="*/ 0 h 37"/>
                <a:gd name="T2" fmla="*/ 0 w 185"/>
                <a:gd name="T3" fmla="*/ 0 h 37"/>
                <a:gd name="T4" fmla="*/ 0 w 185"/>
                <a:gd name="T5" fmla="*/ 0 h 37"/>
                <a:gd name="T6" fmla="*/ 0 w 185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37"/>
                <a:gd name="T14" fmla="*/ 185 w 185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37">
                  <a:moveTo>
                    <a:pt x="0" y="0"/>
                  </a:moveTo>
                  <a:lnTo>
                    <a:pt x="185" y="0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08"/>
            <p:cNvSpPr>
              <a:spLocks noChangeShapeType="1"/>
            </p:cNvSpPr>
            <p:nvPr/>
          </p:nvSpPr>
          <p:spPr bwMode="auto">
            <a:xfrm>
              <a:off x="3121" y="3564"/>
              <a:ext cx="132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109"/>
            <p:cNvSpPr>
              <a:spLocks/>
            </p:cNvSpPr>
            <p:nvPr/>
          </p:nvSpPr>
          <p:spPr bwMode="auto">
            <a:xfrm>
              <a:off x="2710" y="3628"/>
              <a:ext cx="52" cy="10"/>
            </a:xfrm>
            <a:custGeom>
              <a:avLst/>
              <a:gdLst>
                <a:gd name="T0" fmla="*/ 0 w 185"/>
                <a:gd name="T1" fmla="*/ 0 h 36"/>
                <a:gd name="T2" fmla="*/ 0 w 185"/>
                <a:gd name="T3" fmla="*/ 0 h 36"/>
                <a:gd name="T4" fmla="*/ 0 w 185"/>
                <a:gd name="T5" fmla="*/ 0 h 36"/>
                <a:gd name="T6" fmla="*/ 0 w 185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36"/>
                <a:gd name="T14" fmla="*/ 185 w 185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36">
                  <a:moveTo>
                    <a:pt x="185" y="0"/>
                  </a:moveTo>
                  <a:lnTo>
                    <a:pt x="0" y="36"/>
                  </a:lnTo>
                  <a:lnTo>
                    <a:pt x="185" y="36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110"/>
            <p:cNvSpPr>
              <a:spLocks/>
            </p:cNvSpPr>
            <p:nvPr/>
          </p:nvSpPr>
          <p:spPr bwMode="auto">
            <a:xfrm>
              <a:off x="2710" y="3628"/>
              <a:ext cx="52" cy="10"/>
            </a:xfrm>
            <a:custGeom>
              <a:avLst/>
              <a:gdLst>
                <a:gd name="T0" fmla="*/ 0 w 185"/>
                <a:gd name="T1" fmla="*/ 0 h 36"/>
                <a:gd name="T2" fmla="*/ 0 w 185"/>
                <a:gd name="T3" fmla="*/ 0 h 36"/>
                <a:gd name="T4" fmla="*/ 0 w 185"/>
                <a:gd name="T5" fmla="*/ 0 h 36"/>
                <a:gd name="T6" fmla="*/ 0 w 185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36"/>
                <a:gd name="T14" fmla="*/ 185 w 185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36">
                  <a:moveTo>
                    <a:pt x="185" y="0"/>
                  </a:moveTo>
                  <a:lnTo>
                    <a:pt x="0" y="36"/>
                  </a:lnTo>
                  <a:lnTo>
                    <a:pt x="185" y="36"/>
                  </a:lnTo>
                  <a:lnTo>
                    <a:pt x="185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11"/>
            <p:cNvSpPr>
              <a:spLocks/>
            </p:cNvSpPr>
            <p:nvPr/>
          </p:nvSpPr>
          <p:spPr bwMode="auto">
            <a:xfrm>
              <a:off x="2710" y="3638"/>
              <a:ext cx="52" cy="2"/>
            </a:xfrm>
            <a:custGeom>
              <a:avLst/>
              <a:gdLst>
                <a:gd name="T0" fmla="*/ 0 w 185"/>
                <a:gd name="T1" fmla="*/ 0 h 2"/>
                <a:gd name="T2" fmla="*/ 0 w 185"/>
                <a:gd name="T3" fmla="*/ 0 h 2"/>
                <a:gd name="T4" fmla="*/ 0 w 185"/>
                <a:gd name="T5" fmla="*/ 0 h 2"/>
                <a:gd name="T6" fmla="*/ 0 w 18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2"/>
                <a:gd name="T14" fmla="*/ 185 w 18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2">
                  <a:moveTo>
                    <a:pt x="0" y="0"/>
                  </a:moveTo>
                  <a:lnTo>
                    <a:pt x="3" y="0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12"/>
            <p:cNvSpPr>
              <a:spLocks/>
            </p:cNvSpPr>
            <p:nvPr/>
          </p:nvSpPr>
          <p:spPr bwMode="auto">
            <a:xfrm>
              <a:off x="2710" y="3638"/>
              <a:ext cx="52" cy="2"/>
            </a:xfrm>
            <a:custGeom>
              <a:avLst/>
              <a:gdLst>
                <a:gd name="T0" fmla="*/ 0 w 185"/>
                <a:gd name="T1" fmla="*/ 0 h 2"/>
                <a:gd name="T2" fmla="*/ 0 w 185"/>
                <a:gd name="T3" fmla="*/ 0 h 2"/>
                <a:gd name="T4" fmla="*/ 0 w 185"/>
                <a:gd name="T5" fmla="*/ 0 h 2"/>
                <a:gd name="T6" fmla="*/ 0 w 18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2"/>
                <a:gd name="T14" fmla="*/ 185 w 18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2">
                  <a:moveTo>
                    <a:pt x="0" y="0"/>
                  </a:moveTo>
                  <a:lnTo>
                    <a:pt x="3" y="0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113"/>
            <p:cNvSpPr>
              <a:spLocks noChangeArrowheads="1"/>
            </p:cNvSpPr>
            <p:nvPr/>
          </p:nvSpPr>
          <p:spPr bwMode="auto">
            <a:xfrm>
              <a:off x="2710" y="3638"/>
              <a:ext cx="52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49" name="Rectangle 114"/>
            <p:cNvSpPr>
              <a:spLocks noChangeArrowheads="1"/>
            </p:cNvSpPr>
            <p:nvPr/>
          </p:nvSpPr>
          <p:spPr bwMode="auto">
            <a:xfrm>
              <a:off x="2710" y="3638"/>
              <a:ext cx="52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50" name="Freeform 115"/>
            <p:cNvSpPr>
              <a:spLocks/>
            </p:cNvSpPr>
            <p:nvPr/>
          </p:nvSpPr>
          <p:spPr bwMode="auto">
            <a:xfrm>
              <a:off x="2710" y="3638"/>
              <a:ext cx="52" cy="2"/>
            </a:xfrm>
            <a:custGeom>
              <a:avLst/>
              <a:gdLst>
                <a:gd name="T0" fmla="*/ 0 w 182"/>
                <a:gd name="T1" fmla="*/ 0 h 2"/>
                <a:gd name="T2" fmla="*/ 0 w 182"/>
                <a:gd name="T3" fmla="*/ 0 h 2"/>
                <a:gd name="T4" fmla="*/ 0 w 182"/>
                <a:gd name="T5" fmla="*/ 0 h 2"/>
                <a:gd name="T6" fmla="*/ 0 w 182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"/>
                <a:gd name="T13" fmla="*/ 0 h 2"/>
                <a:gd name="T14" fmla="*/ 182 w 182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" h="2">
                  <a:moveTo>
                    <a:pt x="0" y="0"/>
                  </a:moveTo>
                  <a:lnTo>
                    <a:pt x="0" y="0"/>
                  </a:lnTo>
                  <a:lnTo>
                    <a:pt x="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16"/>
            <p:cNvSpPr>
              <a:spLocks/>
            </p:cNvSpPr>
            <p:nvPr/>
          </p:nvSpPr>
          <p:spPr bwMode="auto">
            <a:xfrm>
              <a:off x="2710" y="3638"/>
              <a:ext cx="52" cy="2"/>
            </a:xfrm>
            <a:custGeom>
              <a:avLst/>
              <a:gdLst>
                <a:gd name="T0" fmla="*/ 0 w 182"/>
                <a:gd name="T1" fmla="*/ 0 h 2"/>
                <a:gd name="T2" fmla="*/ 0 w 182"/>
                <a:gd name="T3" fmla="*/ 0 h 2"/>
                <a:gd name="T4" fmla="*/ 0 w 182"/>
                <a:gd name="T5" fmla="*/ 0 h 2"/>
                <a:gd name="T6" fmla="*/ 0 w 182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"/>
                <a:gd name="T13" fmla="*/ 0 h 2"/>
                <a:gd name="T14" fmla="*/ 182 w 182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" h="2">
                  <a:moveTo>
                    <a:pt x="0" y="0"/>
                  </a:moveTo>
                  <a:lnTo>
                    <a:pt x="0" y="0"/>
                  </a:lnTo>
                  <a:lnTo>
                    <a:pt x="18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Rectangle 117"/>
            <p:cNvSpPr>
              <a:spLocks noChangeArrowheads="1"/>
            </p:cNvSpPr>
            <p:nvPr/>
          </p:nvSpPr>
          <p:spPr bwMode="auto">
            <a:xfrm>
              <a:off x="2710" y="3638"/>
              <a:ext cx="52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53" name="Rectangle 118"/>
            <p:cNvSpPr>
              <a:spLocks noChangeArrowheads="1"/>
            </p:cNvSpPr>
            <p:nvPr/>
          </p:nvSpPr>
          <p:spPr bwMode="auto">
            <a:xfrm>
              <a:off x="2710" y="3638"/>
              <a:ext cx="52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54" name="Rectangle 119"/>
            <p:cNvSpPr>
              <a:spLocks noChangeArrowheads="1"/>
            </p:cNvSpPr>
            <p:nvPr/>
          </p:nvSpPr>
          <p:spPr bwMode="auto">
            <a:xfrm>
              <a:off x="2710" y="3638"/>
              <a:ext cx="52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55" name="Rectangle 120"/>
            <p:cNvSpPr>
              <a:spLocks noChangeArrowheads="1"/>
            </p:cNvSpPr>
            <p:nvPr/>
          </p:nvSpPr>
          <p:spPr bwMode="auto">
            <a:xfrm>
              <a:off x="2710" y="3638"/>
              <a:ext cx="52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56" name="Freeform 121"/>
            <p:cNvSpPr>
              <a:spLocks/>
            </p:cNvSpPr>
            <p:nvPr/>
          </p:nvSpPr>
          <p:spPr bwMode="auto">
            <a:xfrm>
              <a:off x="2710" y="3638"/>
              <a:ext cx="52" cy="10"/>
            </a:xfrm>
            <a:custGeom>
              <a:avLst/>
              <a:gdLst>
                <a:gd name="T0" fmla="*/ 0 w 182"/>
                <a:gd name="T1" fmla="*/ 0 h 33"/>
                <a:gd name="T2" fmla="*/ 0 w 182"/>
                <a:gd name="T3" fmla="*/ 0 h 33"/>
                <a:gd name="T4" fmla="*/ 0 w 182"/>
                <a:gd name="T5" fmla="*/ 0 h 33"/>
                <a:gd name="T6" fmla="*/ 0 w 182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"/>
                <a:gd name="T13" fmla="*/ 0 h 33"/>
                <a:gd name="T14" fmla="*/ 182 w 182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" h="33">
                  <a:moveTo>
                    <a:pt x="0" y="0"/>
                  </a:moveTo>
                  <a:lnTo>
                    <a:pt x="182" y="0"/>
                  </a:lnTo>
                  <a:lnTo>
                    <a:pt x="18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Rectangle 122"/>
            <p:cNvSpPr>
              <a:spLocks noChangeArrowheads="1"/>
            </p:cNvSpPr>
            <p:nvPr/>
          </p:nvSpPr>
          <p:spPr bwMode="auto">
            <a:xfrm>
              <a:off x="2565" y="2778"/>
              <a:ext cx="11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 dirty="0">
                  <a:solidFill>
                    <a:srgbClr val="000000"/>
                  </a:solidFill>
                  <a:latin typeface="Times New Roman" pitchFamily="18" charset="0"/>
                </a:rPr>
                <a:t>H'</a:t>
              </a:r>
              <a:endParaRPr lang="en-US" altLang="zh-CN" sz="1600" i="1" dirty="0">
                <a:latin typeface="Times New Roman" pitchFamily="18" charset="0"/>
              </a:endParaRPr>
            </a:p>
          </p:txBody>
        </p:sp>
        <p:sp>
          <p:nvSpPr>
            <p:cNvPr id="58" name="Freeform 123"/>
            <p:cNvSpPr>
              <a:spLocks/>
            </p:cNvSpPr>
            <p:nvPr/>
          </p:nvSpPr>
          <p:spPr bwMode="auto">
            <a:xfrm>
              <a:off x="2710" y="3638"/>
              <a:ext cx="52" cy="10"/>
            </a:xfrm>
            <a:custGeom>
              <a:avLst/>
              <a:gdLst>
                <a:gd name="T0" fmla="*/ 0 w 182"/>
                <a:gd name="T1" fmla="*/ 0 h 33"/>
                <a:gd name="T2" fmla="*/ 0 w 182"/>
                <a:gd name="T3" fmla="*/ 0 h 33"/>
                <a:gd name="T4" fmla="*/ 0 w 182"/>
                <a:gd name="T5" fmla="*/ 0 h 33"/>
                <a:gd name="T6" fmla="*/ 0 w 182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"/>
                <a:gd name="T13" fmla="*/ 0 h 33"/>
                <a:gd name="T14" fmla="*/ 182 w 182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" h="33">
                  <a:moveTo>
                    <a:pt x="0" y="0"/>
                  </a:moveTo>
                  <a:lnTo>
                    <a:pt x="182" y="0"/>
                  </a:lnTo>
                  <a:lnTo>
                    <a:pt x="18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Rectangle 124"/>
            <p:cNvSpPr>
              <a:spLocks noChangeArrowheads="1"/>
            </p:cNvSpPr>
            <p:nvPr/>
          </p:nvSpPr>
          <p:spPr bwMode="auto">
            <a:xfrm>
              <a:off x="3607" y="2816"/>
              <a:ext cx="1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itchFamily="18" charset="0"/>
                </a:rPr>
                <a:t>F'</a:t>
              </a:r>
              <a:endParaRPr lang="en-US" altLang="zh-CN" sz="1600" i="1">
                <a:latin typeface="Times New Roman" pitchFamily="18" charset="0"/>
              </a:endParaRPr>
            </a:p>
          </p:txBody>
        </p:sp>
        <p:sp>
          <p:nvSpPr>
            <p:cNvPr id="60" name="Rectangle 125"/>
            <p:cNvSpPr>
              <a:spLocks noChangeArrowheads="1"/>
            </p:cNvSpPr>
            <p:nvPr/>
          </p:nvSpPr>
          <p:spPr bwMode="auto">
            <a:xfrm>
              <a:off x="3317" y="3495"/>
              <a:ext cx="1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itchFamily="18" charset="0"/>
                </a:rPr>
                <a:t> f '</a:t>
              </a:r>
              <a:endParaRPr lang="en-US" altLang="zh-CN" sz="1600" i="1">
                <a:latin typeface="Times New Roman" pitchFamily="18" charset="0"/>
              </a:endParaRPr>
            </a:p>
          </p:txBody>
        </p:sp>
        <p:sp>
          <p:nvSpPr>
            <p:cNvPr id="61" name="Line 126"/>
            <p:cNvSpPr>
              <a:spLocks noChangeShapeType="1"/>
            </p:cNvSpPr>
            <p:nvPr/>
          </p:nvSpPr>
          <p:spPr bwMode="auto">
            <a:xfrm>
              <a:off x="3123" y="2341"/>
              <a:ext cx="130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27"/>
            <p:cNvSpPr>
              <a:spLocks noChangeShapeType="1"/>
            </p:cNvSpPr>
            <p:nvPr/>
          </p:nvSpPr>
          <p:spPr bwMode="auto">
            <a:xfrm>
              <a:off x="3566" y="2952"/>
              <a:ext cx="2" cy="7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128"/>
            <p:cNvSpPr>
              <a:spLocks/>
            </p:cNvSpPr>
            <p:nvPr/>
          </p:nvSpPr>
          <p:spPr bwMode="auto">
            <a:xfrm>
              <a:off x="3516" y="3630"/>
              <a:ext cx="52" cy="10"/>
            </a:xfrm>
            <a:custGeom>
              <a:avLst/>
              <a:gdLst>
                <a:gd name="T0" fmla="*/ 0 w 182"/>
                <a:gd name="T1" fmla="*/ 0 h 33"/>
                <a:gd name="T2" fmla="*/ 0 w 182"/>
                <a:gd name="T3" fmla="*/ 0 h 33"/>
                <a:gd name="T4" fmla="*/ 0 w 182"/>
                <a:gd name="T5" fmla="*/ 0 h 33"/>
                <a:gd name="T6" fmla="*/ 0 w 182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"/>
                <a:gd name="T13" fmla="*/ 0 h 33"/>
                <a:gd name="T14" fmla="*/ 182 w 182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" h="33">
                  <a:moveTo>
                    <a:pt x="0" y="0"/>
                  </a:moveTo>
                  <a:lnTo>
                    <a:pt x="0" y="33"/>
                  </a:lnTo>
                  <a:lnTo>
                    <a:pt x="18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129"/>
            <p:cNvSpPr>
              <a:spLocks/>
            </p:cNvSpPr>
            <p:nvPr/>
          </p:nvSpPr>
          <p:spPr bwMode="auto">
            <a:xfrm>
              <a:off x="3516" y="3630"/>
              <a:ext cx="52" cy="10"/>
            </a:xfrm>
            <a:custGeom>
              <a:avLst/>
              <a:gdLst>
                <a:gd name="T0" fmla="*/ 0 w 182"/>
                <a:gd name="T1" fmla="*/ 0 h 33"/>
                <a:gd name="T2" fmla="*/ 0 w 182"/>
                <a:gd name="T3" fmla="*/ 0 h 33"/>
                <a:gd name="T4" fmla="*/ 0 w 182"/>
                <a:gd name="T5" fmla="*/ 0 h 33"/>
                <a:gd name="T6" fmla="*/ 0 w 182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"/>
                <a:gd name="T13" fmla="*/ 0 h 33"/>
                <a:gd name="T14" fmla="*/ 182 w 182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" h="33">
                  <a:moveTo>
                    <a:pt x="0" y="0"/>
                  </a:moveTo>
                  <a:lnTo>
                    <a:pt x="0" y="33"/>
                  </a:lnTo>
                  <a:lnTo>
                    <a:pt x="18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Rectangle 130"/>
            <p:cNvSpPr>
              <a:spLocks noChangeArrowheads="1"/>
            </p:cNvSpPr>
            <p:nvPr/>
          </p:nvSpPr>
          <p:spPr bwMode="auto">
            <a:xfrm>
              <a:off x="3516" y="3640"/>
              <a:ext cx="52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66" name="Rectangle 131"/>
            <p:cNvSpPr>
              <a:spLocks noChangeArrowheads="1"/>
            </p:cNvSpPr>
            <p:nvPr/>
          </p:nvSpPr>
          <p:spPr bwMode="auto">
            <a:xfrm>
              <a:off x="3516" y="3640"/>
              <a:ext cx="52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67" name="Rectangle 132"/>
            <p:cNvSpPr>
              <a:spLocks noChangeArrowheads="1"/>
            </p:cNvSpPr>
            <p:nvPr/>
          </p:nvSpPr>
          <p:spPr bwMode="auto">
            <a:xfrm>
              <a:off x="3516" y="3640"/>
              <a:ext cx="52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68" name="Rectangle 133"/>
            <p:cNvSpPr>
              <a:spLocks noChangeArrowheads="1"/>
            </p:cNvSpPr>
            <p:nvPr/>
          </p:nvSpPr>
          <p:spPr bwMode="auto">
            <a:xfrm>
              <a:off x="3516" y="3640"/>
              <a:ext cx="52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69" name="Freeform 134"/>
            <p:cNvSpPr>
              <a:spLocks/>
            </p:cNvSpPr>
            <p:nvPr/>
          </p:nvSpPr>
          <p:spPr bwMode="auto">
            <a:xfrm>
              <a:off x="3516" y="3640"/>
              <a:ext cx="52" cy="2"/>
            </a:xfrm>
            <a:custGeom>
              <a:avLst/>
              <a:gdLst>
                <a:gd name="T0" fmla="*/ 0 w 184"/>
                <a:gd name="T1" fmla="*/ 0 h 2"/>
                <a:gd name="T2" fmla="*/ 0 w 184"/>
                <a:gd name="T3" fmla="*/ 0 h 2"/>
                <a:gd name="T4" fmla="*/ 0 w 184"/>
                <a:gd name="T5" fmla="*/ 0 h 2"/>
                <a:gd name="T6" fmla="*/ 0 w 184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2"/>
                <a:gd name="T14" fmla="*/ 184 w 184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2">
                  <a:moveTo>
                    <a:pt x="0" y="0"/>
                  </a:moveTo>
                  <a:lnTo>
                    <a:pt x="0" y="0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135"/>
            <p:cNvSpPr>
              <a:spLocks/>
            </p:cNvSpPr>
            <p:nvPr/>
          </p:nvSpPr>
          <p:spPr bwMode="auto">
            <a:xfrm>
              <a:off x="3516" y="3640"/>
              <a:ext cx="52" cy="2"/>
            </a:xfrm>
            <a:custGeom>
              <a:avLst/>
              <a:gdLst>
                <a:gd name="T0" fmla="*/ 0 w 184"/>
                <a:gd name="T1" fmla="*/ 0 h 2"/>
                <a:gd name="T2" fmla="*/ 0 w 184"/>
                <a:gd name="T3" fmla="*/ 0 h 2"/>
                <a:gd name="T4" fmla="*/ 0 w 184"/>
                <a:gd name="T5" fmla="*/ 0 h 2"/>
                <a:gd name="T6" fmla="*/ 0 w 184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2"/>
                <a:gd name="T14" fmla="*/ 184 w 184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2">
                  <a:moveTo>
                    <a:pt x="0" y="0"/>
                  </a:moveTo>
                  <a:lnTo>
                    <a:pt x="0" y="0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136"/>
            <p:cNvSpPr>
              <a:spLocks/>
            </p:cNvSpPr>
            <p:nvPr/>
          </p:nvSpPr>
          <p:spPr bwMode="auto">
            <a:xfrm>
              <a:off x="3516" y="3640"/>
              <a:ext cx="52" cy="2"/>
            </a:xfrm>
            <a:custGeom>
              <a:avLst/>
              <a:gdLst>
                <a:gd name="T0" fmla="*/ 0 w 184"/>
                <a:gd name="T1" fmla="*/ 0 h 2"/>
                <a:gd name="T2" fmla="*/ 0 w 184"/>
                <a:gd name="T3" fmla="*/ 0 h 2"/>
                <a:gd name="T4" fmla="*/ 0 w 184"/>
                <a:gd name="T5" fmla="*/ 0 h 2"/>
                <a:gd name="T6" fmla="*/ 0 w 184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2"/>
                <a:gd name="T14" fmla="*/ 184 w 184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2">
                  <a:moveTo>
                    <a:pt x="0" y="0"/>
                  </a:moveTo>
                  <a:lnTo>
                    <a:pt x="182" y="0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137"/>
            <p:cNvSpPr>
              <a:spLocks/>
            </p:cNvSpPr>
            <p:nvPr/>
          </p:nvSpPr>
          <p:spPr bwMode="auto">
            <a:xfrm>
              <a:off x="3516" y="3640"/>
              <a:ext cx="52" cy="2"/>
            </a:xfrm>
            <a:custGeom>
              <a:avLst/>
              <a:gdLst>
                <a:gd name="T0" fmla="*/ 0 w 184"/>
                <a:gd name="T1" fmla="*/ 0 h 2"/>
                <a:gd name="T2" fmla="*/ 0 w 184"/>
                <a:gd name="T3" fmla="*/ 0 h 2"/>
                <a:gd name="T4" fmla="*/ 0 w 184"/>
                <a:gd name="T5" fmla="*/ 0 h 2"/>
                <a:gd name="T6" fmla="*/ 0 w 184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2"/>
                <a:gd name="T14" fmla="*/ 184 w 184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2">
                  <a:moveTo>
                    <a:pt x="0" y="0"/>
                  </a:moveTo>
                  <a:lnTo>
                    <a:pt x="182" y="0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138"/>
            <p:cNvSpPr>
              <a:spLocks/>
            </p:cNvSpPr>
            <p:nvPr/>
          </p:nvSpPr>
          <p:spPr bwMode="auto">
            <a:xfrm>
              <a:off x="3516" y="3640"/>
              <a:ext cx="52" cy="10"/>
            </a:xfrm>
            <a:custGeom>
              <a:avLst/>
              <a:gdLst>
                <a:gd name="T0" fmla="*/ 0 w 184"/>
                <a:gd name="T1" fmla="*/ 0 h 36"/>
                <a:gd name="T2" fmla="*/ 0 w 184"/>
                <a:gd name="T3" fmla="*/ 0 h 36"/>
                <a:gd name="T4" fmla="*/ 0 w 184"/>
                <a:gd name="T5" fmla="*/ 0 h 36"/>
                <a:gd name="T6" fmla="*/ 0 w 184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36"/>
                <a:gd name="T14" fmla="*/ 184 w 184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36">
                  <a:moveTo>
                    <a:pt x="0" y="0"/>
                  </a:moveTo>
                  <a:lnTo>
                    <a:pt x="184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139"/>
            <p:cNvSpPr>
              <a:spLocks/>
            </p:cNvSpPr>
            <p:nvPr/>
          </p:nvSpPr>
          <p:spPr bwMode="auto">
            <a:xfrm>
              <a:off x="3516" y="3640"/>
              <a:ext cx="52" cy="10"/>
            </a:xfrm>
            <a:custGeom>
              <a:avLst/>
              <a:gdLst>
                <a:gd name="T0" fmla="*/ 0 w 184"/>
                <a:gd name="T1" fmla="*/ 0 h 36"/>
                <a:gd name="T2" fmla="*/ 0 w 184"/>
                <a:gd name="T3" fmla="*/ 0 h 36"/>
                <a:gd name="T4" fmla="*/ 0 w 184"/>
                <a:gd name="T5" fmla="*/ 0 h 36"/>
                <a:gd name="T6" fmla="*/ 0 w 184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36"/>
                <a:gd name="T14" fmla="*/ 184 w 184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36">
                  <a:moveTo>
                    <a:pt x="0" y="0"/>
                  </a:moveTo>
                  <a:lnTo>
                    <a:pt x="184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140"/>
            <p:cNvSpPr>
              <a:spLocks/>
            </p:cNvSpPr>
            <p:nvPr/>
          </p:nvSpPr>
          <p:spPr bwMode="auto">
            <a:xfrm>
              <a:off x="3103" y="2345"/>
              <a:ext cx="150" cy="1219"/>
            </a:xfrm>
            <a:custGeom>
              <a:avLst/>
              <a:gdLst>
                <a:gd name="T0" fmla="*/ 0 w 525"/>
                <a:gd name="T1" fmla="*/ 0 h 4273"/>
                <a:gd name="T2" fmla="*/ 0 w 525"/>
                <a:gd name="T3" fmla="*/ 0 h 4273"/>
                <a:gd name="T4" fmla="*/ 0 w 525"/>
                <a:gd name="T5" fmla="*/ 0 h 4273"/>
                <a:gd name="T6" fmla="*/ 0 w 525"/>
                <a:gd name="T7" fmla="*/ 0 h 4273"/>
                <a:gd name="T8" fmla="*/ 0 w 525"/>
                <a:gd name="T9" fmla="*/ 0 h 4273"/>
                <a:gd name="T10" fmla="*/ 0 w 525"/>
                <a:gd name="T11" fmla="*/ 0 h 4273"/>
                <a:gd name="T12" fmla="*/ 0 w 525"/>
                <a:gd name="T13" fmla="*/ 0 h 4273"/>
                <a:gd name="T14" fmla="*/ 0 w 525"/>
                <a:gd name="T15" fmla="*/ 0 h 42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5"/>
                <a:gd name="T25" fmla="*/ 0 h 4273"/>
                <a:gd name="T26" fmla="*/ 525 w 525"/>
                <a:gd name="T27" fmla="*/ 4273 h 42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5" h="4273">
                  <a:moveTo>
                    <a:pt x="504" y="0"/>
                  </a:moveTo>
                  <a:lnTo>
                    <a:pt x="253" y="582"/>
                  </a:lnTo>
                  <a:lnTo>
                    <a:pt x="83" y="1193"/>
                  </a:lnTo>
                  <a:lnTo>
                    <a:pt x="0" y="1822"/>
                  </a:lnTo>
                  <a:lnTo>
                    <a:pt x="3" y="2456"/>
                  </a:lnTo>
                  <a:lnTo>
                    <a:pt x="93" y="3083"/>
                  </a:lnTo>
                  <a:lnTo>
                    <a:pt x="268" y="3694"/>
                  </a:lnTo>
                  <a:lnTo>
                    <a:pt x="525" y="427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Text Box 4"/>
          <p:cNvSpPr txBox="1">
            <a:spLocks noChangeArrowheads="1"/>
          </p:cNvSpPr>
          <p:nvPr/>
        </p:nvSpPr>
        <p:spPr bwMode="auto">
          <a:xfrm>
            <a:off x="596153" y="4247358"/>
            <a:ext cx="7987803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微软雅黑" pitchFamily="34" charset="-122"/>
                <a:ea typeface="微软雅黑" pitchFamily="34" charset="-122"/>
              </a:rPr>
              <a:t>对正弯月形透镜，有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＞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＞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0,|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|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＜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|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|</a:t>
            </a:r>
            <a:r>
              <a:rPr kumimoji="0" lang="zh-CN" altLang="en-US" sz="2400" dirty="0">
                <a:latin typeface="微软雅黑" pitchFamily="34" charset="-122"/>
                <a:ea typeface="微软雅黑" pitchFamily="34" charset="-122"/>
              </a:rPr>
              <a:t>。式得：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 ′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＞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0,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i="1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400" baseline="-25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′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＜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0, </a:t>
            </a:r>
            <a:r>
              <a:rPr kumimoji="0" lang="en-US" altLang="zh-CN" sz="2400" i="1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400" baseline="-25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＜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dirty="0">
                <a:latin typeface="微软雅黑" pitchFamily="34" charset="-122"/>
                <a:ea typeface="微软雅黑" pitchFamily="34" charset="-122"/>
              </a:rPr>
              <a:t>，即正弯月形透镜的像方焦距 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f′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dirty="0">
                <a:latin typeface="微软雅黑" pitchFamily="34" charset="-122"/>
                <a:ea typeface="微软雅黑" pitchFamily="34" charset="-122"/>
              </a:rPr>
              <a:t>恒为正值， 物方主平面位于凸面或凹面之前，像方主平面也位于凹面或凸面之前。 </a:t>
            </a:r>
          </a:p>
        </p:txBody>
      </p:sp>
    </p:spTree>
    <p:extLst>
      <p:ext uri="{BB962C8B-B14F-4D97-AF65-F5344CB8AC3E}">
        <p14:creationId xmlns:p14="http://schemas.microsoft.com/office/powerpoint/2010/main" val="39457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79500" y="8731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）弯月凹形透镜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923928" y="1052736"/>
            <a:ext cx="4604990" cy="2791371"/>
            <a:chOff x="1340" y="1362"/>
            <a:chExt cx="3280" cy="215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42" y="3231"/>
              <a:ext cx="1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- f '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340" y="2404"/>
              <a:ext cx="3280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527" y="3445"/>
              <a:ext cx="1304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27" y="3430"/>
              <a:ext cx="71" cy="15"/>
            </a:xfrm>
            <a:custGeom>
              <a:avLst/>
              <a:gdLst>
                <a:gd name="T0" fmla="*/ 0 w 235"/>
                <a:gd name="T1" fmla="*/ 0 h 46"/>
                <a:gd name="T2" fmla="*/ 0 w 235"/>
                <a:gd name="T3" fmla="*/ 0 h 46"/>
                <a:gd name="T4" fmla="*/ 0 w 235"/>
                <a:gd name="T5" fmla="*/ 0 h 46"/>
                <a:gd name="T6" fmla="*/ 0 w 235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"/>
                <a:gd name="T13" fmla="*/ 0 h 46"/>
                <a:gd name="T14" fmla="*/ 235 w 235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" h="46">
                  <a:moveTo>
                    <a:pt x="235" y="0"/>
                  </a:moveTo>
                  <a:lnTo>
                    <a:pt x="0" y="46"/>
                  </a:lnTo>
                  <a:lnTo>
                    <a:pt x="235" y="46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527" y="3430"/>
              <a:ext cx="71" cy="15"/>
            </a:xfrm>
            <a:custGeom>
              <a:avLst/>
              <a:gdLst>
                <a:gd name="T0" fmla="*/ 0 w 235"/>
                <a:gd name="T1" fmla="*/ 0 h 46"/>
                <a:gd name="T2" fmla="*/ 0 w 235"/>
                <a:gd name="T3" fmla="*/ 0 h 46"/>
                <a:gd name="T4" fmla="*/ 0 w 235"/>
                <a:gd name="T5" fmla="*/ 0 h 46"/>
                <a:gd name="T6" fmla="*/ 0 w 235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"/>
                <a:gd name="T13" fmla="*/ 0 h 46"/>
                <a:gd name="T14" fmla="*/ 235 w 235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" h="46">
                  <a:moveTo>
                    <a:pt x="235" y="0"/>
                  </a:moveTo>
                  <a:lnTo>
                    <a:pt x="0" y="46"/>
                  </a:lnTo>
                  <a:lnTo>
                    <a:pt x="235" y="46"/>
                  </a:lnTo>
                  <a:lnTo>
                    <a:pt x="235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527" y="3445"/>
              <a:ext cx="71" cy="2"/>
            </a:xfrm>
            <a:custGeom>
              <a:avLst/>
              <a:gdLst>
                <a:gd name="T0" fmla="*/ 0 w 235"/>
                <a:gd name="T1" fmla="*/ 0 h 1"/>
                <a:gd name="T2" fmla="*/ 0 w 235"/>
                <a:gd name="T3" fmla="*/ 512 h 1"/>
                <a:gd name="T4" fmla="*/ 0 w 235"/>
                <a:gd name="T5" fmla="*/ 512 h 1"/>
                <a:gd name="T6" fmla="*/ 0 w 23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"/>
                <a:gd name="T13" fmla="*/ 0 h 1"/>
                <a:gd name="T14" fmla="*/ 235 w 23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" h="1">
                  <a:moveTo>
                    <a:pt x="0" y="0"/>
                  </a:moveTo>
                  <a:lnTo>
                    <a:pt x="2" y="1"/>
                  </a:lnTo>
                  <a:lnTo>
                    <a:pt x="23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527" y="3445"/>
              <a:ext cx="71" cy="2"/>
            </a:xfrm>
            <a:custGeom>
              <a:avLst/>
              <a:gdLst>
                <a:gd name="T0" fmla="*/ 0 w 235"/>
                <a:gd name="T1" fmla="*/ 0 h 1"/>
                <a:gd name="T2" fmla="*/ 0 w 235"/>
                <a:gd name="T3" fmla="*/ 512 h 1"/>
                <a:gd name="T4" fmla="*/ 0 w 235"/>
                <a:gd name="T5" fmla="*/ 512 h 1"/>
                <a:gd name="T6" fmla="*/ 0 w 23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"/>
                <a:gd name="T13" fmla="*/ 0 h 1"/>
                <a:gd name="T14" fmla="*/ 235 w 23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" h="1">
                  <a:moveTo>
                    <a:pt x="0" y="0"/>
                  </a:moveTo>
                  <a:lnTo>
                    <a:pt x="2" y="1"/>
                  </a:lnTo>
                  <a:lnTo>
                    <a:pt x="235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527" y="3445"/>
              <a:ext cx="71" cy="2"/>
            </a:xfrm>
            <a:custGeom>
              <a:avLst/>
              <a:gdLst>
                <a:gd name="T0" fmla="*/ 0 w 235"/>
                <a:gd name="T1" fmla="*/ 0 h 1"/>
                <a:gd name="T2" fmla="*/ 0 w 235"/>
                <a:gd name="T3" fmla="*/ 0 h 1"/>
                <a:gd name="T4" fmla="*/ 0 w 235"/>
                <a:gd name="T5" fmla="*/ 512 h 1"/>
                <a:gd name="T6" fmla="*/ 0 w 23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"/>
                <a:gd name="T13" fmla="*/ 0 h 1"/>
                <a:gd name="T14" fmla="*/ 235 w 23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" h="1">
                  <a:moveTo>
                    <a:pt x="0" y="0"/>
                  </a:moveTo>
                  <a:lnTo>
                    <a:pt x="235" y="0"/>
                  </a:lnTo>
                  <a:lnTo>
                    <a:pt x="23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527" y="3445"/>
              <a:ext cx="71" cy="2"/>
            </a:xfrm>
            <a:custGeom>
              <a:avLst/>
              <a:gdLst>
                <a:gd name="T0" fmla="*/ 0 w 235"/>
                <a:gd name="T1" fmla="*/ 0 h 1"/>
                <a:gd name="T2" fmla="*/ 0 w 235"/>
                <a:gd name="T3" fmla="*/ 0 h 1"/>
                <a:gd name="T4" fmla="*/ 0 w 235"/>
                <a:gd name="T5" fmla="*/ 512 h 1"/>
                <a:gd name="T6" fmla="*/ 0 w 23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"/>
                <a:gd name="T13" fmla="*/ 0 h 1"/>
                <a:gd name="T14" fmla="*/ 235 w 23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" h="1">
                  <a:moveTo>
                    <a:pt x="0" y="0"/>
                  </a:moveTo>
                  <a:lnTo>
                    <a:pt x="235" y="0"/>
                  </a:lnTo>
                  <a:lnTo>
                    <a:pt x="235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527" y="3445"/>
              <a:ext cx="71" cy="2"/>
            </a:xfrm>
            <a:custGeom>
              <a:avLst/>
              <a:gdLst>
                <a:gd name="T0" fmla="*/ 0 w 233"/>
                <a:gd name="T1" fmla="*/ 0 h 2"/>
                <a:gd name="T2" fmla="*/ 0 w 233"/>
                <a:gd name="T3" fmla="*/ 0 h 2"/>
                <a:gd name="T4" fmla="*/ 0 w 233"/>
                <a:gd name="T5" fmla="*/ 0 h 2"/>
                <a:gd name="T6" fmla="*/ 0 w 23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2"/>
                <a:gd name="T14" fmla="*/ 233 w 233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2">
                  <a:moveTo>
                    <a:pt x="0" y="0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527" y="3445"/>
              <a:ext cx="71" cy="2"/>
            </a:xfrm>
            <a:custGeom>
              <a:avLst/>
              <a:gdLst>
                <a:gd name="T0" fmla="*/ 0 w 233"/>
                <a:gd name="T1" fmla="*/ 0 h 2"/>
                <a:gd name="T2" fmla="*/ 0 w 233"/>
                <a:gd name="T3" fmla="*/ 0 h 2"/>
                <a:gd name="T4" fmla="*/ 0 w 233"/>
                <a:gd name="T5" fmla="*/ 0 h 2"/>
                <a:gd name="T6" fmla="*/ 0 w 23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2"/>
                <a:gd name="T14" fmla="*/ 233 w 233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2">
                  <a:moveTo>
                    <a:pt x="0" y="0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527" y="3445"/>
              <a:ext cx="71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527" y="3445"/>
              <a:ext cx="71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527" y="3445"/>
              <a:ext cx="71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527" y="3445"/>
              <a:ext cx="71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527" y="3445"/>
              <a:ext cx="71" cy="12"/>
            </a:xfrm>
            <a:custGeom>
              <a:avLst/>
              <a:gdLst>
                <a:gd name="T0" fmla="*/ 0 w 233"/>
                <a:gd name="T1" fmla="*/ 0 h 42"/>
                <a:gd name="T2" fmla="*/ 0 w 233"/>
                <a:gd name="T3" fmla="*/ 0 h 42"/>
                <a:gd name="T4" fmla="*/ 0 w 233"/>
                <a:gd name="T5" fmla="*/ 0 h 42"/>
                <a:gd name="T6" fmla="*/ 0 w 233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42"/>
                <a:gd name="T14" fmla="*/ 233 w 233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42">
                  <a:moveTo>
                    <a:pt x="0" y="0"/>
                  </a:moveTo>
                  <a:lnTo>
                    <a:pt x="233" y="0"/>
                  </a:lnTo>
                  <a:lnTo>
                    <a:pt x="233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527" y="3445"/>
              <a:ext cx="71" cy="12"/>
            </a:xfrm>
            <a:custGeom>
              <a:avLst/>
              <a:gdLst>
                <a:gd name="T0" fmla="*/ 0 w 233"/>
                <a:gd name="T1" fmla="*/ 0 h 42"/>
                <a:gd name="T2" fmla="*/ 0 w 233"/>
                <a:gd name="T3" fmla="*/ 0 h 42"/>
                <a:gd name="T4" fmla="*/ 0 w 233"/>
                <a:gd name="T5" fmla="*/ 0 h 42"/>
                <a:gd name="T6" fmla="*/ 0 w 233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42"/>
                <a:gd name="T14" fmla="*/ 233 w 233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42">
                  <a:moveTo>
                    <a:pt x="0" y="0"/>
                  </a:moveTo>
                  <a:lnTo>
                    <a:pt x="233" y="0"/>
                  </a:lnTo>
                  <a:lnTo>
                    <a:pt x="233" y="4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97" y="221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F'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1527" y="2407"/>
              <a:ext cx="2" cy="1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104" y="1601"/>
              <a:ext cx="341" cy="1622"/>
            </a:xfrm>
            <a:custGeom>
              <a:avLst/>
              <a:gdLst>
                <a:gd name="T0" fmla="*/ 0 w 1148"/>
                <a:gd name="T1" fmla="*/ 0 h 5467"/>
                <a:gd name="T2" fmla="*/ 0 w 1148"/>
                <a:gd name="T3" fmla="*/ 0 h 5467"/>
                <a:gd name="T4" fmla="*/ 0 w 1148"/>
                <a:gd name="T5" fmla="*/ 0 h 5467"/>
                <a:gd name="T6" fmla="*/ 0 w 1148"/>
                <a:gd name="T7" fmla="*/ 0 h 5467"/>
                <a:gd name="T8" fmla="*/ 0 w 1148"/>
                <a:gd name="T9" fmla="*/ 0 h 5467"/>
                <a:gd name="T10" fmla="*/ 0 w 1148"/>
                <a:gd name="T11" fmla="*/ 0 h 5467"/>
                <a:gd name="T12" fmla="*/ 0 w 1148"/>
                <a:gd name="T13" fmla="*/ 0 h 5467"/>
                <a:gd name="T14" fmla="*/ 0 w 1148"/>
                <a:gd name="T15" fmla="*/ 0 h 5467"/>
                <a:gd name="T16" fmla="*/ 0 w 1148"/>
                <a:gd name="T17" fmla="*/ 0 h 54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48"/>
                <a:gd name="T28" fmla="*/ 0 h 5467"/>
                <a:gd name="T29" fmla="*/ 1148 w 1148"/>
                <a:gd name="T30" fmla="*/ 5467 h 54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48" h="5467">
                  <a:moveTo>
                    <a:pt x="1120" y="0"/>
                  </a:moveTo>
                  <a:lnTo>
                    <a:pt x="642" y="587"/>
                  </a:lnTo>
                  <a:lnTo>
                    <a:pt x="288" y="1257"/>
                  </a:lnTo>
                  <a:lnTo>
                    <a:pt x="71" y="1984"/>
                  </a:lnTo>
                  <a:lnTo>
                    <a:pt x="0" y="2739"/>
                  </a:lnTo>
                  <a:lnTo>
                    <a:pt x="79" y="3493"/>
                  </a:lnTo>
                  <a:lnTo>
                    <a:pt x="303" y="4217"/>
                  </a:lnTo>
                  <a:lnTo>
                    <a:pt x="664" y="4884"/>
                  </a:lnTo>
                  <a:lnTo>
                    <a:pt x="1148" y="5467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917" y="1595"/>
              <a:ext cx="193" cy="1636"/>
            </a:xfrm>
            <a:custGeom>
              <a:avLst/>
              <a:gdLst>
                <a:gd name="T0" fmla="*/ 0 w 650"/>
                <a:gd name="T1" fmla="*/ 0 h 5516"/>
                <a:gd name="T2" fmla="*/ 0 w 650"/>
                <a:gd name="T3" fmla="*/ 0 h 5516"/>
                <a:gd name="T4" fmla="*/ 0 w 650"/>
                <a:gd name="T5" fmla="*/ 0 h 5516"/>
                <a:gd name="T6" fmla="*/ 0 w 650"/>
                <a:gd name="T7" fmla="*/ 0 h 5516"/>
                <a:gd name="T8" fmla="*/ 0 w 650"/>
                <a:gd name="T9" fmla="*/ 0 h 5516"/>
                <a:gd name="T10" fmla="*/ 0 w 650"/>
                <a:gd name="T11" fmla="*/ 0 h 5516"/>
                <a:gd name="T12" fmla="*/ 0 w 650"/>
                <a:gd name="T13" fmla="*/ 0 h 55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0"/>
                <a:gd name="T22" fmla="*/ 0 h 5516"/>
                <a:gd name="T23" fmla="*/ 650 w 650"/>
                <a:gd name="T24" fmla="*/ 5516 h 55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0" h="5516">
                  <a:moveTo>
                    <a:pt x="650" y="0"/>
                  </a:moveTo>
                  <a:lnTo>
                    <a:pt x="294" y="882"/>
                  </a:lnTo>
                  <a:lnTo>
                    <a:pt x="75" y="1807"/>
                  </a:lnTo>
                  <a:lnTo>
                    <a:pt x="0" y="2756"/>
                  </a:lnTo>
                  <a:lnTo>
                    <a:pt x="69" y="3705"/>
                  </a:lnTo>
                  <a:lnTo>
                    <a:pt x="280" y="4632"/>
                  </a:lnTo>
                  <a:lnTo>
                    <a:pt x="630" y="551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548" y="1377"/>
              <a:ext cx="2" cy="199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2831" y="1362"/>
              <a:ext cx="2" cy="215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548" y="3322"/>
              <a:ext cx="1418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858" y="2202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</a:rPr>
                <a:t>H'</a:t>
              </a:r>
              <a:endParaRPr lang="en-US" altLang="zh-CN" sz="1600" b="1" i="1" dirty="0">
                <a:latin typeface="Times New Roman" pitchFamily="18" charset="0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110" y="3223"/>
              <a:ext cx="335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760" y="3432"/>
              <a:ext cx="71" cy="13"/>
            </a:xfrm>
            <a:custGeom>
              <a:avLst/>
              <a:gdLst>
                <a:gd name="T0" fmla="*/ 0 w 234"/>
                <a:gd name="T1" fmla="*/ 0 h 42"/>
                <a:gd name="T2" fmla="*/ 0 w 234"/>
                <a:gd name="T3" fmla="*/ 0 h 42"/>
                <a:gd name="T4" fmla="*/ 0 w 234"/>
                <a:gd name="T5" fmla="*/ 0 h 42"/>
                <a:gd name="T6" fmla="*/ 0 w 234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4"/>
                <a:gd name="T13" fmla="*/ 0 h 42"/>
                <a:gd name="T14" fmla="*/ 234 w 234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4" h="42">
                  <a:moveTo>
                    <a:pt x="0" y="0"/>
                  </a:moveTo>
                  <a:lnTo>
                    <a:pt x="0" y="42"/>
                  </a:lnTo>
                  <a:lnTo>
                    <a:pt x="234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2760" y="3432"/>
              <a:ext cx="71" cy="13"/>
            </a:xfrm>
            <a:custGeom>
              <a:avLst/>
              <a:gdLst>
                <a:gd name="T0" fmla="*/ 0 w 234"/>
                <a:gd name="T1" fmla="*/ 0 h 42"/>
                <a:gd name="T2" fmla="*/ 0 w 234"/>
                <a:gd name="T3" fmla="*/ 0 h 42"/>
                <a:gd name="T4" fmla="*/ 0 w 234"/>
                <a:gd name="T5" fmla="*/ 0 h 42"/>
                <a:gd name="T6" fmla="*/ 0 w 234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4"/>
                <a:gd name="T13" fmla="*/ 0 h 42"/>
                <a:gd name="T14" fmla="*/ 234 w 234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4" h="42">
                  <a:moveTo>
                    <a:pt x="0" y="0"/>
                  </a:moveTo>
                  <a:lnTo>
                    <a:pt x="0" y="42"/>
                  </a:lnTo>
                  <a:lnTo>
                    <a:pt x="234" y="4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760" y="3445"/>
              <a:ext cx="71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760" y="3445"/>
              <a:ext cx="71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2760" y="3445"/>
              <a:ext cx="71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760" y="3445"/>
              <a:ext cx="71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760" y="3445"/>
              <a:ext cx="71" cy="2"/>
            </a:xfrm>
            <a:custGeom>
              <a:avLst/>
              <a:gdLst>
                <a:gd name="T0" fmla="*/ 0 w 236"/>
                <a:gd name="T1" fmla="*/ 0 h 1"/>
                <a:gd name="T2" fmla="*/ 0 w 236"/>
                <a:gd name="T3" fmla="*/ 512 h 1"/>
                <a:gd name="T4" fmla="*/ 0 w 236"/>
                <a:gd name="T5" fmla="*/ 512 h 1"/>
                <a:gd name="T6" fmla="*/ 0 w 236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"/>
                <a:gd name="T14" fmla="*/ 236 w 23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">
                  <a:moveTo>
                    <a:pt x="0" y="0"/>
                  </a:moveTo>
                  <a:lnTo>
                    <a:pt x="0" y="1"/>
                  </a:lnTo>
                  <a:lnTo>
                    <a:pt x="23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760" y="3445"/>
              <a:ext cx="71" cy="2"/>
            </a:xfrm>
            <a:custGeom>
              <a:avLst/>
              <a:gdLst>
                <a:gd name="T0" fmla="*/ 0 w 236"/>
                <a:gd name="T1" fmla="*/ 0 h 1"/>
                <a:gd name="T2" fmla="*/ 0 w 236"/>
                <a:gd name="T3" fmla="*/ 512 h 1"/>
                <a:gd name="T4" fmla="*/ 0 w 236"/>
                <a:gd name="T5" fmla="*/ 512 h 1"/>
                <a:gd name="T6" fmla="*/ 0 w 236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"/>
                <a:gd name="T14" fmla="*/ 236 w 23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">
                  <a:moveTo>
                    <a:pt x="0" y="0"/>
                  </a:moveTo>
                  <a:lnTo>
                    <a:pt x="0" y="1"/>
                  </a:lnTo>
                  <a:lnTo>
                    <a:pt x="236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760" y="3445"/>
              <a:ext cx="71" cy="2"/>
            </a:xfrm>
            <a:custGeom>
              <a:avLst/>
              <a:gdLst>
                <a:gd name="T0" fmla="*/ 0 w 236"/>
                <a:gd name="T1" fmla="*/ 0 h 1"/>
                <a:gd name="T2" fmla="*/ 0 w 236"/>
                <a:gd name="T3" fmla="*/ 0 h 1"/>
                <a:gd name="T4" fmla="*/ 0 w 236"/>
                <a:gd name="T5" fmla="*/ 512 h 1"/>
                <a:gd name="T6" fmla="*/ 0 w 236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"/>
                <a:gd name="T14" fmla="*/ 236 w 23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">
                  <a:moveTo>
                    <a:pt x="0" y="0"/>
                  </a:moveTo>
                  <a:lnTo>
                    <a:pt x="234" y="0"/>
                  </a:lnTo>
                  <a:lnTo>
                    <a:pt x="23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760" y="3445"/>
              <a:ext cx="71" cy="2"/>
            </a:xfrm>
            <a:custGeom>
              <a:avLst/>
              <a:gdLst>
                <a:gd name="T0" fmla="*/ 0 w 236"/>
                <a:gd name="T1" fmla="*/ 0 h 1"/>
                <a:gd name="T2" fmla="*/ 0 w 236"/>
                <a:gd name="T3" fmla="*/ 0 h 1"/>
                <a:gd name="T4" fmla="*/ 0 w 236"/>
                <a:gd name="T5" fmla="*/ 512 h 1"/>
                <a:gd name="T6" fmla="*/ 0 w 236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"/>
                <a:gd name="T14" fmla="*/ 236 w 23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">
                  <a:moveTo>
                    <a:pt x="0" y="0"/>
                  </a:moveTo>
                  <a:lnTo>
                    <a:pt x="234" y="0"/>
                  </a:lnTo>
                  <a:lnTo>
                    <a:pt x="236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760" y="3445"/>
              <a:ext cx="71" cy="14"/>
            </a:xfrm>
            <a:custGeom>
              <a:avLst/>
              <a:gdLst>
                <a:gd name="T0" fmla="*/ 0 w 236"/>
                <a:gd name="T1" fmla="*/ 0 h 46"/>
                <a:gd name="T2" fmla="*/ 0 w 236"/>
                <a:gd name="T3" fmla="*/ 0 h 46"/>
                <a:gd name="T4" fmla="*/ 0 w 236"/>
                <a:gd name="T5" fmla="*/ 0 h 46"/>
                <a:gd name="T6" fmla="*/ 0 w 236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46"/>
                <a:gd name="T14" fmla="*/ 236 w 236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46">
                  <a:moveTo>
                    <a:pt x="0" y="0"/>
                  </a:moveTo>
                  <a:lnTo>
                    <a:pt x="236" y="0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430" y="2202"/>
              <a:ext cx="1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</a:rPr>
                <a:t>H </a:t>
              </a:r>
              <a:endParaRPr lang="en-US" altLang="zh-CN" sz="1600" b="1" i="1" dirty="0">
                <a:latin typeface="Times New Roman" pitchFamily="18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2760" y="3445"/>
              <a:ext cx="71" cy="14"/>
            </a:xfrm>
            <a:custGeom>
              <a:avLst/>
              <a:gdLst>
                <a:gd name="T0" fmla="*/ 0 w 236"/>
                <a:gd name="T1" fmla="*/ 0 h 46"/>
                <a:gd name="T2" fmla="*/ 0 w 236"/>
                <a:gd name="T3" fmla="*/ 0 h 46"/>
                <a:gd name="T4" fmla="*/ 0 w 236"/>
                <a:gd name="T5" fmla="*/ 0 h 46"/>
                <a:gd name="T6" fmla="*/ 0 w 236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46"/>
                <a:gd name="T14" fmla="*/ 236 w 236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46">
                  <a:moveTo>
                    <a:pt x="0" y="0"/>
                  </a:moveTo>
                  <a:lnTo>
                    <a:pt x="236" y="0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553" y="3308"/>
              <a:ext cx="68" cy="14"/>
            </a:xfrm>
            <a:custGeom>
              <a:avLst/>
              <a:gdLst>
                <a:gd name="T0" fmla="*/ 0 w 235"/>
                <a:gd name="T1" fmla="*/ 0 h 46"/>
                <a:gd name="T2" fmla="*/ 0 w 235"/>
                <a:gd name="T3" fmla="*/ 0 h 46"/>
                <a:gd name="T4" fmla="*/ 0 w 235"/>
                <a:gd name="T5" fmla="*/ 0 h 46"/>
                <a:gd name="T6" fmla="*/ 0 w 235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"/>
                <a:gd name="T13" fmla="*/ 0 h 46"/>
                <a:gd name="T14" fmla="*/ 235 w 235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" h="46">
                  <a:moveTo>
                    <a:pt x="235" y="0"/>
                  </a:moveTo>
                  <a:lnTo>
                    <a:pt x="0" y="46"/>
                  </a:lnTo>
                  <a:lnTo>
                    <a:pt x="235" y="46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553" y="3308"/>
              <a:ext cx="68" cy="14"/>
            </a:xfrm>
            <a:custGeom>
              <a:avLst/>
              <a:gdLst>
                <a:gd name="T0" fmla="*/ 0 w 235"/>
                <a:gd name="T1" fmla="*/ 0 h 46"/>
                <a:gd name="T2" fmla="*/ 0 w 235"/>
                <a:gd name="T3" fmla="*/ 0 h 46"/>
                <a:gd name="T4" fmla="*/ 0 w 235"/>
                <a:gd name="T5" fmla="*/ 0 h 46"/>
                <a:gd name="T6" fmla="*/ 0 w 235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"/>
                <a:gd name="T13" fmla="*/ 0 h 46"/>
                <a:gd name="T14" fmla="*/ 235 w 235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" h="46">
                  <a:moveTo>
                    <a:pt x="235" y="0"/>
                  </a:moveTo>
                  <a:lnTo>
                    <a:pt x="0" y="46"/>
                  </a:lnTo>
                  <a:lnTo>
                    <a:pt x="235" y="46"/>
                  </a:lnTo>
                  <a:lnTo>
                    <a:pt x="235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553" y="3322"/>
              <a:ext cx="68" cy="2"/>
            </a:xfrm>
            <a:custGeom>
              <a:avLst/>
              <a:gdLst>
                <a:gd name="T0" fmla="*/ 0 w 235"/>
                <a:gd name="T1" fmla="*/ 0 h 2"/>
                <a:gd name="T2" fmla="*/ 0 w 235"/>
                <a:gd name="T3" fmla="*/ 0 h 2"/>
                <a:gd name="T4" fmla="*/ 0 w 235"/>
                <a:gd name="T5" fmla="*/ 0 h 2"/>
                <a:gd name="T6" fmla="*/ 0 w 23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"/>
                <a:gd name="T13" fmla="*/ 0 h 2"/>
                <a:gd name="T14" fmla="*/ 235 w 23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" h="2">
                  <a:moveTo>
                    <a:pt x="0" y="0"/>
                  </a:moveTo>
                  <a:lnTo>
                    <a:pt x="2" y="0"/>
                  </a:lnTo>
                  <a:lnTo>
                    <a:pt x="2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2553" y="3322"/>
              <a:ext cx="68" cy="2"/>
            </a:xfrm>
            <a:custGeom>
              <a:avLst/>
              <a:gdLst>
                <a:gd name="T0" fmla="*/ 0 w 235"/>
                <a:gd name="T1" fmla="*/ 0 h 2"/>
                <a:gd name="T2" fmla="*/ 0 w 235"/>
                <a:gd name="T3" fmla="*/ 0 h 2"/>
                <a:gd name="T4" fmla="*/ 0 w 235"/>
                <a:gd name="T5" fmla="*/ 0 h 2"/>
                <a:gd name="T6" fmla="*/ 0 w 23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"/>
                <a:gd name="T13" fmla="*/ 0 h 2"/>
                <a:gd name="T14" fmla="*/ 235 w 23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" h="2">
                  <a:moveTo>
                    <a:pt x="0" y="0"/>
                  </a:moveTo>
                  <a:lnTo>
                    <a:pt x="2" y="0"/>
                  </a:lnTo>
                  <a:lnTo>
                    <a:pt x="23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2553" y="3322"/>
              <a:ext cx="68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2553" y="3322"/>
              <a:ext cx="68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2553" y="3322"/>
              <a:ext cx="68" cy="2"/>
            </a:xfrm>
            <a:custGeom>
              <a:avLst/>
              <a:gdLst>
                <a:gd name="T0" fmla="*/ 0 w 233"/>
                <a:gd name="T1" fmla="*/ 0 h 2"/>
                <a:gd name="T2" fmla="*/ 0 w 233"/>
                <a:gd name="T3" fmla="*/ 0 h 2"/>
                <a:gd name="T4" fmla="*/ 0 w 233"/>
                <a:gd name="T5" fmla="*/ 0 h 2"/>
                <a:gd name="T6" fmla="*/ 0 w 23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2"/>
                <a:gd name="T14" fmla="*/ 233 w 233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2">
                  <a:moveTo>
                    <a:pt x="0" y="0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2553" y="3322"/>
              <a:ext cx="68" cy="2"/>
            </a:xfrm>
            <a:custGeom>
              <a:avLst/>
              <a:gdLst>
                <a:gd name="T0" fmla="*/ 0 w 233"/>
                <a:gd name="T1" fmla="*/ 0 h 2"/>
                <a:gd name="T2" fmla="*/ 0 w 233"/>
                <a:gd name="T3" fmla="*/ 0 h 2"/>
                <a:gd name="T4" fmla="*/ 0 w 233"/>
                <a:gd name="T5" fmla="*/ 0 h 2"/>
                <a:gd name="T6" fmla="*/ 0 w 23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2"/>
                <a:gd name="T14" fmla="*/ 233 w 233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2">
                  <a:moveTo>
                    <a:pt x="0" y="0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2553" y="3322"/>
              <a:ext cx="68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2553" y="3322"/>
              <a:ext cx="68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2553" y="3322"/>
              <a:ext cx="68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553" y="3322"/>
              <a:ext cx="68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553" y="3322"/>
              <a:ext cx="68" cy="13"/>
            </a:xfrm>
            <a:custGeom>
              <a:avLst/>
              <a:gdLst>
                <a:gd name="T0" fmla="*/ 0 w 233"/>
                <a:gd name="T1" fmla="*/ 0 h 43"/>
                <a:gd name="T2" fmla="*/ 0 w 233"/>
                <a:gd name="T3" fmla="*/ 0 h 43"/>
                <a:gd name="T4" fmla="*/ 0 w 233"/>
                <a:gd name="T5" fmla="*/ 0 h 43"/>
                <a:gd name="T6" fmla="*/ 0 w 23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43"/>
                <a:gd name="T14" fmla="*/ 233 w 23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43">
                  <a:moveTo>
                    <a:pt x="0" y="0"/>
                  </a:moveTo>
                  <a:lnTo>
                    <a:pt x="233" y="0"/>
                  </a:lnTo>
                  <a:lnTo>
                    <a:pt x="23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4027" y="2226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2553" y="3322"/>
              <a:ext cx="68" cy="13"/>
            </a:xfrm>
            <a:custGeom>
              <a:avLst/>
              <a:gdLst>
                <a:gd name="T0" fmla="*/ 0 w 233"/>
                <a:gd name="T1" fmla="*/ 0 h 43"/>
                <a:gd name="T2" fmla="*/ 0 w 233"/>
                <a:gd name="T3" fmla="*/ 0 h 43"/>
                <a:gd name="T4" fmla="*/ 0 w 233"/>
                <a:gd name="T5" fmla="*/ 0 h 43"/>
                <a:gd name="T6" fmla="*/ 0 w 23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43"/>
                <a:gd name="T14" fmla="*/ 233 w 23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43">
                  <a:moveTo>
                    <a:pt x="0" y="0"/>
                  </a:moveTo>
                  <a:lnTo>
                    <a:pt x="233" y="0"/>
                  </a:lnTo>
                  <a:lnTo>
                    <a:pt x="233" y="4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3339" y="312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 f 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3966" y="2407"/>
              <a:ext cx="2" cy="9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3898" y="3310"/>
              <a:ext cx="70" cy="12"/>
            </a:xfrm>
            <a:custGeom>
              <a:avLst/>
              <a:gdLst>
                <a:gd name="T0" fmla="*/ 0 w 233"/>
                <a:gd name="T1" fmla="*/ 0 h 42"/>
                <a:gd name="T2" fmla="*/ 0 w 233"/>
                <a:gd name="T3" fmla="*/ 0 h 42"/>
                <a:gd name="T4" fmla="*/ 0 w 233"/>
                <a:gd name="T5" fmla="*/ 0 h 42"/>
                <a:gd name="T6" fmla="*/ 0 w 233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42"/>
                <a:gd name="T14" fmla="*/ 233 w 233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42">
                  <a:moveTo>
                    <a:pt x="0" y="0"/>
                  </a:moveTo>
                  <a:lnTo>
                    <a:pt x="0" y="42"/>
                  </a:lnTo>
                  <a:lnTo>
                    <a:pt x="233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3898" y="3310"/>
              <a:ext cx="70" cy="12"/>
            </a:xfrm>
            <a:custGeom>
              <a:avLst/>
              <a:gdLst>
                <a:gd name="T0" fmla="*/ 0 w 233"/>
                <a:gd name="T1" fmla="*/ 0 h 42"/>
                <a:gd name="T2" fmla="*/ 0 w 233"/>
                <a:gd name="T3" fmla="*/ 0 h 42"/>
                <a:gd name="T4" fmla="*/ 0 w 233"/>
                <a:gd name="T5" fmla="*/ 0 h 42"/>
                <a:gd name="T6" fmla="*/ 0 w 233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42"/>
                <a:gd name="T14" fmla="*/ 233 w 233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42">
                  <a:moveTo>
                    <a:pt x="0" y="0"/>
                  </a:moveTo>
                  <a:lnTo>
                    <a:pt x="0" y="42"/>
                  </a:lnTo>
                  <a:lnTo>
                    <a:pt x="233" y="4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3898" y="3322"/>
              <a:ext cx="70" cy="2"/>
            </a:xfrm>
            <a:custGeom>
              <a:avLst/>
              <a:gdLst>
                <a:gd name="T0" fmla="*/ 0 w 233"/>
                <a:gd name="T1" fmla="*/ 0 h 2"/>
                <a:gd name="T2" fmla="*/ 0 w 233"/>
                <a:gd name="T3" fmla="*/ 0 h 2"/>
                <a:gd name="T4" fmla="*/ 0 w 233"/>
                <a:gd name="T5" fmla="*/ 0 h 2"/>
                <a:gd name="T6" fmla="*/ 0 w 23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2"/>
                <a:gd name="T14" fmla="*/ 233 w 233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2">
                  <a:moveTo>
                    <a:pt x="0" y="0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3898" y="3322"/>
              <a:ext cx="70" cy="2"/>
            </a:xfrm>
            <a:custGeom>
              <a:avLst/>
              <a:gdLst>
                <a:gd name="T0" fmla="*/ 0 w 233"/>
                <a:gd name="T1" fmla="*/ 0 h 2"/>
                <a:gd name="T2" fmla="*/ 0 w 233"/>
                <a:gd name="T3" fmla="*/ 0 h 2"/>
                <a:gd name="T4" fmla="*/ 0 w 233"/>
                <a:gd name="T5" fmla="*/ 0 h 2"/>
                <a:gd name="T6" fmla="*/ 0 w 23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2"/>
                <a:gd name="T14" fmla="*/ 233 w 233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2">
                  <a:moveTo>
                    <a:pt x="0" y="0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3898" y="3322"/>
              <a:ext cx="70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898" y="3322"/>
              <a:ext cx="70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3898" y="3322"/>
              <a:ext cx="70" cy="2"/>
            </a:xfrm>
            <a:custGeom>
              <a:avLst/>
              <a:gdLst>
                <a:gd name="T0" fmla="*/ 0 w 235"/>
                <a:gd name="T1" fmla="*/ 0 h 1"/>
                <a:gd name="T2" fmla="*/ 0 w 235"/>
                <a:gd name="T3" fmla="*/ 512 h 1"/>
                <a:gd name="T4" fmla="*/ 0 w 235"/>
                <a:gd name="T5" fmla="*/ 512 h 1"/>
                <a:gd name="T6" fmla="*/ 0 w 23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"/>
                <a:gd name="T13" fmla="*/ 0 h 1"/>
                <a:gd name="T14" fmla="*/ 235 w 23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" h="1">
                  <a:moveTo>
                    <a:pt x="0" y="0"/>
                  </a:moveTo>
                  <a:lnTo>
                    <a:pt x="0" y="1"/>
                  </a:lnTo>
                  <a:lnTo>
                    <a:pt x="23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3898" y="3322"/>
              <a:ext cx="70" cy="2"/>
            </a:xfrm>
            <a:custGeom>
              <a:avLst/>
              <a:gdLst>
                <a:gd name="T0" fmla="*/ 0 w 235"/>
                <a:gd name="T1" fmla="*/ 0 h 1"/>
                <a:gd name="T2" fmla="*/ 0 w 235"/>
                <a:gd name="T3" fmla="*/ 512 h 1"/>
                <a:gd name="T4" fmla="*/ 0 w 235"/>
                <a:gd name="T5" fmla="*/ 512 h 1"/>
                <a:gd name="T6" fmla="*/ 0 w 23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"/>
                <a:gd name="T13" fmla="*/ 0 h 1"/>
                <a:gd name="T14" fmla="*/ 235 w 23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" h="1">
                  <a:moveTo>
                    <a:pt x="0" y="0"/>
                  </a:moveTo>
                  <a:lnTo>
                    <a:pt x="0" y="1"/>
                  </a:lnTo>
                  <a:lnTo>
                    <a:pt x="235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3898" y="3322"/>
              <a:ext cx="70" cy="2"/>
            </a:xfrm>
            <a:custGeom>
              <a:avLst/>
              <a:gdLst>
                <a:gd name="T0" fmla="*/ 0 w 235"/>
                <a:gd name="T1" fmla="*/ 0 h 1"/>
                <a:gd name="T2" fmla="*/ 0 w 235"/>
                <a:gd name="T3" fmla="*/ 0 h 1"/>
                <a:gd name="T4" fmla="*/ 0 w 235"/>
                <a:gd name="T5" fmla="*/ 512 h 1"/>
                <a:gd name="T6" fmla="*/ 0 w 23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"/>
                <a:gd name="T13" fmla="*/ 0 h 1"/>
                <a:gd name="T14" fmla="*/ 235 w 23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" h="1">
                  <a:moveTo>
                    <a:pt x="0" y="0"/>
                  </a:moveTo>
                  <a:lnTo>
                    <a:pt x="233" y="0"/>
                  </a:lnTo>
                  <a:lnTo>
                    <a:pt x="23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3898" y="3322"/>
              <a:ext cx="70" cy="2"/>
            </a:xfrm>
            <a:custGeom>
              <a:avLst/>
              <a:gdLst>
                <a:gd name="T0" fmla="*/ 0 w 235"/>
                <a:gd name="T1" fmla="*/ 0 h 1"/>
                <a:gd name="T2" fmla="*/ 0 w 235"/>
                <a:gd name="T3" fmla="*/ 0 h 1"/>
                <a:gd name="T4" fmla="*/ 0 w 235"/>
                <a:gd name="T5" fmla="*/ 512 h 1"/>
                <a:gd name="T6" fmla="*/ 0 w 23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"/>
                <a:gd name="T13" fmla="*/ 0 h 1"/>
                <a:gd name="T14" fmla="*/ 235 w 23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" h="1">
                  <a:moveTo>
                    <a:pt x="0" y="0"/>
                  </a:moveTo>
                  <a:lnTo>
                    <a:pt x="233" y="0"/>
                  </a:lnTo>
                  <a:lnTo>
                    <a:pt x="235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3898" y="3322"/>
              <a:ext cx="70" cy="15"/>
            </a:xfrm>
            <a:custGeom>
              <a:avLst/>
              <a:gdLst>
                <a:gd name="T0" fmla="*/ 0 w 235"/>
                <a:gd name="T1" fmla="*/ 0 h 46"/>
                <a:gd name="T2" fmla="*/ 0 w 235"/>
                <a:gd name="T3" fmla="*/ 0 h 46"/>
                <a:gd name="T4" fmla="*/ 0 w 235"/>
                <a:gd name="T5" fmla="*/ 0 h 46"/>
                <a:gd name="T6" fmla="*/ 0 w 235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"/>
                <a:gd name="T13" fmla="*/ 0 h 46"/>
                <a:gd name="T14" fmla="*/ 235 w 235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" h="46">
                  <a:moveTo>
                    <a:pt x="0" y="0"/>
                  </a:moveTo>
                  <a:lnTo>
                    <a:pt x="235" y="0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3898" y="3322"/>
              <a:ext cx="70" cy="15"/>
            </a:xfrm>
            <a:custGeom>
              <a:avLst/>
              <a:gdLst>
                <a:gd name="T0" fmla="*/ 0 w 235"/>
                <a:gd name="T1" fmla="*/ 0 h 46"/>
                <a:gd name="T2" fmla="*/ 0 w 235"/>
                <a:gd name="T3" fmla="*/ 0 h 46"/>
                <a:gd name="T4" fmla="*/ 0 w 235"/>
                <a:gd name="T5" fmla="*/ 0 h 46"/>
                <a:gd name="T6" fmla="*/ 0 w 235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"/>
                <a:gd name="T13" fmla="*/ 0 h 46"/>
                <a:gd name="T14" fmla="*/ 235 w 235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" h="46">
                  <a:moveTo>
                    <a:pt x="0" y="0"/>
                  </a:moveTo>
                  <a:lnTo>
                    <a:pt x="235" y="0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2110" y="1595"/>
              <a:ext cx="335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448543" y="4214975"/>
            <a:ext cx="8080375" cy="87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微软雅黑" pitchFamily="34" charset="-122"/>
                <a:ea typeface="微软雅黑" pitchFamily="34" charset="-122"/>
              </a:rPr>
              <a:t>有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＞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0, 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＞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0, | 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|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＞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| 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|</a:t>
            </a:r>
            <a:r>
              <a:rPr kumimoji="0" lang="zh-CN" altLang="en-US" sz="2400" dirty="0">
                <a:latin typeface="微软雅黑" pitchFamily="34" charset="-122"/>
                <a:ea typeface="微软雅黑" pitchFamily="34" charset="-122"/>
              </a:rPr>
              <a:t>。与双凸透镜相似， 负弯月形透镜的焦距也随厚度不同而可正可负。</a:t>
            </a: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487464" y="5124324"/>
            <a:ext cx="8080375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＜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- 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)/(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-1)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时，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 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′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＜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0, </a:t>
            </a:r>
            <a:r>
              <a:rPr kumimoji="0" lang="en-US" altLang="zh-CN" sz="2400" i="1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400" baseline="-25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′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＞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0,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＞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dirty="0">
                <a:latin typeface="微软雅黑" pitchFamily="34" charset="-122"/>
                <a:ea typeface="微软雅黑" pitchFamily="34" charset="-122"/>
              </a:rPr>
              <a:t>， 即此时的透镜为一发散光组，两主平面均位于各个折射面的球心方向。若增大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 </a:t>
            </a:r>
            <a:r>
              <a:rPr kumimoji="0" lang="zh-CN" altLang="en-US" sz="24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＞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)/(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-1)</a:t>
            </a:r>
            <a:r>
              <a:rPr kumimoji="0" lang="zh-CN" altLang="en-US" sz="2400" dirty="0">
                <a:latin typeface="微软雅黑" pitchFamily="34" charset="-122"/>
                <a:ea typeface="微软雅黑" pitchFamily="34" charset="-122"/>
              </a:rPr>
              <a:t>时，则 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 ′ </a:t>
            </a:r>
            <a:r>
              <a:rPr kumimoji="0" lang="zh-CN" altLang="en-US" sz="2400" dirty="0">
                <a:latin typeface="微软雅黑" pitchFamily="34" charset="-122"/>
                <a:ea typeface="微软雅黑" pitchFamily="34" charset="-122"/>
              </a:rPr>
              <a:t>＞</a:t>
            </a:r>
            <a:r>
              <a:rPr kumimoji="0" lang="en-US" altLang="zh-CN" sz="2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0" lang="zh-CN" altLang="en-US" sz="2400" dirty="0">
                <a:latin typeface="微软雅黑" pitchFamily="34" charset="-122"/>
                <a:ea typeface="微软雅黑" pitchFamily="34" charset="-122"/>
              </a:rPr>
              <a:t>， 即弯月形透镜变成了一会聚光组。</a:t>
            </a:r>
          </a:p>
        </p:txBody>
      </p:sp>
    </p:spTree>
    <p:extLst>
      <p:ext uri="{BB962C8B-B14F-4D97-AF65-F5344CB8AC3E}">
        <p14:creationId xmlns:p14="http://schemas.microsoft.com/office/powerpoint/2010/main" val="38478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5" grpId="0"/>
      <p:bldP spid="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Rot="1" noChangeArrowheads="1"/>
          </p:cNvSpPr>
          <p:nvPr/>
        </p:nvSpPr>
        <p:spPr bwMode="auto">
          <a:xfrm>
            <a:off x="1475656" y="260648"/>
            <a:ext cx="41044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2.5.3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薄透镜和薄透镜组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596323"/>
              </p:ext>
            </p:extLst>
          </p:nvPr>
        </p:nvGraphicFramePr>
        <p:xfrm>
          <a:off x="1203203" y="1233264"/>
          <a:ext cx="57912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9" name="Equation" r:id="rId3" imgW="2413000" imgH="444500" progId="Equation.DSMT4">
                  <p:embed/>
                </p:oleObj>
              </mc:Choice>
              <mc:Fallback>
                <p:oleObj name="Equation" r:id="rId3" imgW="2413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203" y="1233264"/>
                        <a:ext cx="5791200" cy="8778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16668" y="2454052"/>
            <a:ext cx="4943474" cy="457200"/>
            <a:chOff x="1292" y="731"/>
            <a:chExt cx="3115" cy="288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292" y="731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当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d 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&lt;&lt;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f </a:t>
              </a:r>
              <a:r>
                <a:rPr lang="en-US" altLang="zh-CN" sz="2400" i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或 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，</a:t>
              </a:r>
              <a:endPara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631" y="731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透镜焦距公式</a:t>
              </a:r>
            </a:p>
          </p:txBody>
        </p:sp>
      </p:grp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187624" y="3254152"/>
            <a:ext cx="6789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– 1)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可以略去。此时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≈ 0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，称为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薄透镜</a:t>
            </a: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187624" y="3939952"/>
            <a:ext cx="6211888" cy="1622425"/>
            <a:chOff x="907" y="2523"/>
            <a:chExt cx="3913" cy="1022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907" y="2523"/>
              <a:ext cx="9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上面公式</a:t>
              </a:r>
            </a:p>
          </p:txBody>
        </p:sp>
        <p:graphicFrame>
          <p:nvGraphicFramePr>
            <p:cNvPr id="1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2736918"/>
                </p:ext>
              </p:extLst>
            </p:nvPr>
          </p:nvGraphicFramePr>
          <p:xfrm>
            <a:off x="1756" y="2886"/>
            <a:ext cx="3064" cy="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0" name="Equation" r:id="rId5" imgW="1650960" imgH="431640" progId="Equation.DSMT4">
                    <p:embed/>
                  </p:oleObj>
                </mc:Choice>
                <mc:Fallback>
                  <p:oleObj name="Equation" r:id="rId5" imgW="16509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" y="2886"/>
                          <a:ext cx="3064" cy="659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5800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03648" y="1142999"/>
            <a:ext cx="5524500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由透镜主点位置公式仍由（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2-35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）确定：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958209"/>
              </p:ext>
            </p:extLst>
          </p:nvPr>
        </p:nvGraphicFramePr>
        <p:xfrm>
          <a:off x="2771800" y="3584214"/>
          <a:ext cx="2592288" cy="662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2" name="Equation" r:id="rId3" imgW="736600" imgH="228600" progId="Equation.DSMT4">
                  <p:embed/>
                </p:oleObj>
              </mc:Choice>
              <mc:Fallback>
                <p:oleObj name="Equation" r:id="rId3" imgW="73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584214"/>
                        <a:ext cx="2592288" cy="662979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90600" y="4615581"/>
            <a:ext cx="7092950" cy="88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ts val="4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结论：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两个主面与各个球面顶点重合，而且两主面</a:t>
            </a:r>
          </a:p>
          <a:p>
            <a:pPr eaLnBrk="1" hangingPunct="1">
              <a:spcBef>
                <a:spcPts val="4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  也彼此重合。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90600" y="5746138"/>
            <a:ext cx="451189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薄透镜的性质仅由焦距决定。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43608" y="2751323"/>
            <a:ext cx="2906266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当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= 0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，得：</a:t>
            </a:r>
          </a:p>
        </p:txBody>
      </p:sp>
      <p:graphicFrame>
        <p:nvGraphicFramePr>
          <p:cNvPr id="9" name="对象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22543588"/>
              </p:ext>
            </p:extLst>
          </p:nvPr>
        </p:nvGraphicFramePr>
        <p:xfrm>
          <a:off x="2509909" y="1700808"/>
          <a:ext cx="3403300" cy="910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3" name="Equation" r:id="rId5" imgW="1612800" imgH="431640" progId="Equation.DSMT4">
                  <p:embed/>
                </p:oleObj>
              </mc:Choice>
              <mc:Fallback>
                <p:oleObj name="Equation" r:id="rId5" imgW="1612800" imgH="431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909" y="1700808"/>
                        <a:ext cx="3403300" cy="910059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61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68599"/>
            <a:ext cx="2971800" cy="556989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薄透镜图示：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752600" y="1754188"/>
            <a:ext cx="2628900" cy="1828800"/>
            <a:chOff x="1296" y="690"/>
            <a:chExt cx="1776" cy="1296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296" y="1296"/>
              <a:ext cx="1776" cy="0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160" y="690"/>
              <a:ext cx="0" cy="1296"/>
            </a:xfrm>
            <a:prstGeom prst="line">
              <a:avLst/>
            </a:prstGeom>
            <a:noFill/>
            <a:ln w="38100" cap="sq">
              <a:solidFill>
                <a:srgbClr val="00808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488" y="1266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392" y="88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784" y="1266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688" y="88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微软雅黑" pitchFamily="34" charset="-122"/>
                  <a:ea typeface="微软雅黑" pitchFamily="34" charset="-122"/>
                </a:rPr>
                <a:t>F </a:t>
              </a:r>
              <a:r>
                <a:rPr lang="en-US" altLang="zh-CN" sz="2400">
                  <a:latin typeface="微软雅黑" pitchFamily="34" charset="-122"/>
                  <a:ea typeface="微软雅黑" pitchFamily="34" charset="-122"/>
                </a:rPr>
                <a:t>’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5257800" y="1754188"/>
            <a:ext cx="2895600" cy="1828800"/>
            <a:chOff x="3456" y="672"/>
            <a:chExt cx="1824" cy="1296"/>
          </a:xfrm>
        </p:grpSpPr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456" y="1296"/>
              <a:ext cx="1824" cy="0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320" y="816"/>
              <a:ext cx="0" cy="1008"/>
            </a:xfrm>
            <a:prstGeom prst="line">
              <a:avLst/>
            </a:prstGeom>
            <a:noFill/>
            <a:ln w="28575" cap="sq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3648" y="1266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896" y="9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992" y="1266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552" y="96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微软雅黑" pitchFamily="34" charset="-122"/>
                  <a:ea typeface="微软雅黑" pitchFamily="34" charset="-122"/>
                </a:rPr>
                <a:t>F </a:t>
              </a:r>
              <a:r>
                <a:rPr lang="en-US" altLang="zh-CN" sz="2400">
                  <a:latin typeface="微软雅黑" pitchFamily="34" charset="-122"/>
                  <a:ea typeface="微软雅黑" pitchFamily="34" charset="-122"/>
                </a:rPr>
                <a:t>’</a:t>
              </a:r>
            </a:p>
          </p:txBody>
        </p:sp>
        <p:grpSp>
          <p:nvGrpSpPr>
            <p:cNvPr id="19" name="Group 17"/>
            <p:cNvGrpSpPr>
              <a:grpSpLocks/>
            </p:cNvGrpSpPr>
            <p:nvPr/>
          </p:nvGrpSpPr>
          <p:grpSpPr bwMode="auto">
            <a:xfrm>
              <a:off x="4272" y="672"/>
              <a:ext cx="96" cy="144"/>
              <a:chOff x="4272" y="960"/>
              <a:chExt cx="96" cy="144"/>
            </a:xfrm>
          </p:grpSpPr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 flipH="1" flipV="1">
                <a:off x="4272" y="960"/>
                <a:ext cx="48" cy="144"/>
              </a:xfrm>
              <a:prstGeom prst="line">
                <a:avLst/>
              </a:prstGeom>
              <a:noFill/>
              <a:ln w="28575" cap="sq">
                <a:solidFill>
                  <a:srgbClr val="0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 flipV="1">
                <a:off x="4320" y="960"/>
                <a:ext cx="48" cy="144"/>
              </a:xfrm>
              <a:prstGeom prst="line">
                <a:avLst/>
              </a:prstGeom>
              <a:noFill/>
              <a:ln w="28575" cap="sq">
                <a:solidFill>
                  <a:srgbClr val="0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" name="Group 20"/>
            <p:cNvGrpSpPr>
              <a:grpSpLocks/>
            </p:cNvGrpSpPr>
            <p:nvPr/>
          </p:nvGrpSpPr>
          <p:grpSpPr bwMode="auto">
            <a:xfrm flipV="1">
              <a:off x="4272" y="1824"/>
              <a:ext cx="96" cy="144"/>
              <a:chOff x="4272" y="960"/>
              <a:chExt cx="96" cy="144"/>
            </a:xfrm>
          </p:grpSpPr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 flipV="1">
                <a:off x="4272" y="960"/>
                <a:ext cx="48" cy="144"/>
              </a:xfrm>
              <a:prstGeom prst="line">
                <a:avLst/>
              </a:prstGeom>
              <a:noFill/>
              <a:ln w="28575" cap="sq">
                <a:solidFill>
                  <a:srgbClr val="0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 flipV="1">
                <a:off x="4320" y="960"/>
                <a:ext cx="48" cy="144"/>
              </a:xfrm>
              <a:prstGeom prst="line">
                <a:avLst/>
              </a:prstGeom>
              <a:noFill/>
              <a:ln w="28575" cap="sq">
                <a:solidFill>
                  <a:srgbClr val="0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1905000" y="4344988"/>
            <a:ext cx="4800600" cy="2332182"/>
            <a:chOff x="1474" y="2251"/>
            <a:chExt cx="3216" cy="1616"/>
          </a:xfrm>
        </p:grpSpPr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1522" y="3115"/>
              <a:ext cx="3168" cy="0"/>
            </a:xfrm>
            <a:prstGeom prst="line">
              <a:avLst/>
            </a:prstGeom>
            <a:noFill/>
            <a:ln w="28575" cap="sq">
              <a:solidFill>
                <a:srgbClr val="0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3154" y="2509"/>
              <a:ext cx="0" cy="1296"/>
            </a:xfrm>
            <a:prstGeom prst="line">
              <a:avLst/>
            </a:prstGeom>
            <a:noFill/>
            <a:ln w="28575" cap="sq">
              <a:solidFill>
                <a:srgbClr val="00808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2482" y="3085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2386" y="3211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3778" y="3085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3682" y="2701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微软雅黑" pitchFamily="34" charset="-122"/>
                  <a:ea typeface="微软雅黑" pitchFamily="34" charset="-122"/>
                </a:rPr>
                <a:t>F </a:t>
              </a:r>
              <a:r>
                <a:rPr lang="en-US" altLang="zh-CN" sz="2400">
                  <a:latin typeface="微软雅黑" pitchFamily="34" charset="-122"/>
                  <a:ea typeface="微软雅黑" pitchFamily="34" charset="-122"/>
                </a:rPr>
                <a:t>’</a:t>
              </a: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V="1">
              <a:off x="1618" y="2635"/>
              <a:ext cx="0" cy="48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1618" y="2635"/>
              <a:ext cx="1536" cy="8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154" y="3451"/>
              <a:ext cx="129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618" y="2635"/>
              <a:ext cx="15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3154" y="2635"/>
              <a:ext cx="1104" cy="8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1618" y="2635"/>
              <a:ext cx="2640" cy="8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4241" y="3113"/>
              <a:ext cx="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827" y="2817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 dirty="0">
                  <a:latin typeface="微软雅黑" pitchFamily="34" charset="-122"/>
                  <a:ea typeface="微软雅黑" pitchFamily="34" charset="-122"/>
                </a:rPr>
                <a:t>H</a:t>
              </a: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3154" y="2827"/>
              <a:ext cx="33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 dirty="0">
                  <a:latin typeface="微软雅黑" pitchFamily="34" charset="-122"/>
                  <a:ea typeface="微软雅黑" pitchFamily="34" charset="-122"/>
                </a:rPr>
                <a:t>H′</a:t>
              </a:r>
              <a:r>
                <a:rPr lang="en-US" altLang="zh-CN" sz="2400" dirty="0">
                  <a:latin typeface="微软雅黑" pitchFamily="34" charset="-122"/>
                  <a:ea typeface="微软雅黑" pitchFamily="34" charset="-122"/>
                </a:rPr>
                <a:t>’</a:t>
              </a: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3154" y="3115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微软雅黑" pitchFamily="34" charset="-122"/>
                  <a:ea typeface="微软雅黑" pitchFamily="34" charset="-122"/>
                </a:rPr>
                <a:t>J</a:t>
              </a:r>
              <a:r>
                <a:rPr lang="en-US" altLang="zh-CN" sz="2400">
                  <a:latin typeface="微软雅黑" pitchFamily="34" charset="-122"/>
                  <a:ea typeface="微软雅黑" pitchFamily="34" charset="-122"/>
                </a:rPr>
                <a:t>’</a:t>
              </a: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2962" y="3115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微软雅黑" pitchFamily="34" charset="-122"/>
                  <a:ea typeface="微软雅黑" pitchFamily="34" charset="-122"/>
                </a:rPr>
                <a:t>J</a:t>
              </a: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1474" y="316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1522" y="2251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4162" y="3547"/>
              <a:ext cx="33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 dirty="0">
                  <a:latin typeface="微软雅黑" pitchFamily="34" charset="-122"/>
                  <a:ea typeface="微软雅黑" pitchFamily="34" charset="-122"/>
                </a:rPr>
                <a:t>B </a:t>
              </a:r>
              <a:r>
                <a:rPr lang="en-US" altLang="zh-CN" sz="2400" dirty="0">
                  <a:latin typeface="微软雅黑" pitchFamily="34" charset="-122"/>
                  <a:ea typeface="微软雅黑" pitchFamily="34" charset="-122"/>
                </a:rPr>
                <a:t>’</a:t>
              </a:r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4066" y="2779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2400">
                  <a:latin typeface="微软雅黑" pitchFamily="34" charset="-122"/>
                  <a:ea typeface="微软雅黑" pitchFamily="34" charset="-122"/>
                </a:rPr>
                <a:t>’</a:t>
              </a:r>
            </a:p>
          </p:txBody>
        </p:sp>
      </p:grp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2667000" y="364714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正透镜</a:t>
            </a:r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6187440" y="3635894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负透镜</a:t>
            </a:r>
          </a:p>
        </p:txBody>
      </p:sp>
    </p:spTree>
    <p:extLst>
      <p:ext uri="{BB962C8B-B14F-4D97-AF65-F5344CB8AC3E}">
        <p14:creationId xmlns:p14="http://schemas.microsoft.com/office/powerpoint/2010/main" val="71016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71600" y="980728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solidFill>
                  <a:srgbClr val="FE0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7544" y="1556792"/>
            <a:ext cx="82089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10000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、一薄透镜组焦距为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100mm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，和另一焦距为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50mm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的薄透镜组合，其组合焦距仍为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100mm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，问两薄透镜的相对位置，并求基点位置，以图解法校核之。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70804"/>
            <a:ext cx="8211313" cy="63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293096"/>
            <a:ext cx="496097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76" y="5229200"/>
            <a:ext cx="6923847" cy="81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2852936"/>
            <a:ext cx="1134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解：</a:t>
            </a:r>
          </a:p>
        </p:txBody>
      </p:sp>
    </p:spTree>
    <p:extLst>
      <p:ext uri="{BB962C8B-B14F-4D97-AF65-F5344CB8AC3E}">
        <p14:creationId xmlns:p14="http://schemas.microsoft.com/office/powerpoint/2010/main" val="85920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23154" y="332656"/>
            <a:ext cx="37891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8080"/>
              </a:buClr>
              <a:defRPr/>
            </a:pPr>
            <a:r>
              <a:rPr lang="en-US" altLang="zh-CN" sz="24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</a:t>
            </a:r>
            <a:r>
              <a:rPr lang="zh-CN" altLang="en-US" sz="24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单透镜的基点与基面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61722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0220" y="1146920"/>
            <a:ext cx="7463072" cy="101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透镜由两个折射面构成，每一个折射面可以看成是一个理想光组，因此单个透镜就是两个光组的组合，其基点、基面可按照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双光组组合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求得。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>
          <a:xfrm>
            <a:off x="539552" y="5517232"/>
            <a:ext cx="3730919" cy="936104"/>
          </a:xfrm>
        </p:spPr>
        <p:txBody>
          <a:bodyPr/>
          <a:lstStyle/>
          <a:p>
            <a:pPr eaLnBrk="1" hangingPunct="1"/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已知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i="1" dirty="0">
                <a:latin typeface="Times New Roman" pitchFamily="18" charset="0"/>
              </a:rPr>
              <a:t>r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en-US" altLang="zh-CN" sz="2400" i="1" dirty="0">
                <a:latin typeface="Times New Roman" pitchFamily="18" charset="0"/>
              </a:rPr>
              <a:t>r</a:t>
            </a:r>
            <a:r>
              <a:rPr lang="en-US" altLang="zh-CN" sz="2400" baseline="-25000" dirty="0">
                <a:latin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en-US" altLang="zh-CN" sz="2400" i="1" dirty="0">
                <a:latin typeface="Times New Roman" pitchFamily="18" charset="0"/>
              </a:rPr>
              <a:t>d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en-US" altLang="zh-CN" sz="2400" i="1" dirty="0">
                <a:latin typeface="Times New Roman" pitchFamily="18" charset="0"/>
              </a:rPr>
              <a:t>n</a:t>
            </a:r>
          </a:p>
          <a:p>
            <a:pPr eaLnBrk="1" hangingPunct="1"/>
            <a:r>
              <a:rPr lang="en-US" altLang="zh-CN" sz="2400" i="1" dirty="0">
                <a:latin typeface="Times New Roman" pitchFamily="18" charset="0"/>
              </a:rPr>
              <a:t>n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= 1, </a:t>
            </a:r>
            <a:r>
              <a:rPr lang="en-US" altLang="zh-CN" sz="2400" i="1" dirty="0">
                <a:latin typeface="Times New Roman" pitchFamily="18" charset="0"/>
              </a:rPr>
              <a:t>n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= 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en-US" altLang="zh-CN" sz="2400" i="1" dirty="0">
                <a:latin typeface="Times New Roman" pitchFamily="18" charset="0"/>
              </a:rPr>
              <a:t>n</a:t>
            </a:r>
            <a:r>
              <a:rPr lang="en-US" altLang="zh-CN" sz="2400" baseline="-25000" dirty="0">
                <a:latin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 = 1</a:t>
            </a:r>
            <a:endParaRPr lang="zh-CN" altLang="en-US" sz="24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073852"/>
              </p:ext>
            </p:extLst>
          </p:nvPr>
        </p:nvGraphicFramePr>
        <p:xfrm>
          <a:off x="5075882" y="5085184"/>
          <a:ext cx="3384550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Equation" r:id="rId4" imgW="1663700" imgH="812800" progId="Equation.DSMT4">
                  <p:embed/>
                </p:oleObj>
              </mc:Choice>
              <mc:Fallback>
                <p:oleObj name="Equation" r:id="rId4" imgW="1663700" imgH="8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882" y="5085184"/>
                        <a:ext cx="3384550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56508" y="5661248"/>
            <a:ext cx="685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</a:p>
        </p:txBody>
      </p:sp>
    </p:spTree>
    <p:extLst>
      <p:ext uri="{BB962C8B-B14F-4D97-AF65-F5344CB8AC3E}">
        <p14:creationId xmlns:p14="http://schemas.microsoft.com/office/powerpoint/2010/main" val="120200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99" y="3356992"/>
            <a:ext cx="616568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858" y="4653136"/>
            <a:ext cx="572849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068" y="2204864"/>
            <a:ext cx="6096197" cy="104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0" y="1268760"/>
            <a:ext cx="556937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15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1124744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、一块厚透镜，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n=1.6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r1=120mm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r2=-320mm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d=30mm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，试求该透镜焦距和基点位置。如果物距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l1=-5m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时，问像在何处？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95080"/>
              </p:ext>
            </p:extLst>
          </p:nvPr>
        </p:nvGraphicFramePr>
        <p:xfrm>
          <a:off x="1475656" y="2564904"/>
          <a:ext cx="57912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4" name="Equation" r:id="rId3" imgW="2413000" imgH="444500" progId="Equation.DSMT4">
                  <p:embed/>
                </p:oleObj>
              </mc:Choice>
              <mc:Fallback>
                <p:oleObj name="Equation" r:id="rId3" imgW="24130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564904"/>
                        <a:ext cx="5791200" cy="8778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71" y="3645024"/>
            <a:ext cx="40290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365104"/>
            <a:ext cx="50673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2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980728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习题练习：</a:t>
            </a:r>
          </a:p>
        </p:txBody>
      </p:sp>
      <p:sp>
        <p:nvSpPr>
          <p:cNvPr id="5" name="矩形 4"/>
          <p:cNvSpPr/>
          <p:nvPr/>
        </p:nvSpPr>
        <p:spPr>
          <a:xfrm>
            <a:off x="899592" y="1446725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1-6 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在一张报纸上放一个平凸透镜，眼睛通过透镜看报纸。当平面朝着眼睛时，报纸的虚像在平面下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12mm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处；当凸面朝着眼睛时，报纸的虚像在凸面下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15mm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处，若透镜的中央厚度为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20mm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，求透镜的折射率和凸球面的曲率半径</a:t>
            </a:r>
            <a:r>
              <a:rPr lang="zh-CN" altLang="zh-CN" dirty="0"/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920294" y="2647054"/>
            <a:ext cx="4968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解：当平面朝着眼睛时，凸面紧贴报纸，因此只有平面成像，如图（</a:t>
            </a:r>
            <a:r>
              <a:rPr lang="en-US" altLang="zh-CN" dirty="0"/>
              <a:t>a</a:t>
            </a:r>
            <a:r>
              <a:rPr lang="zh-CN" altLang="zh-CN" dirty="0"/>
              <a:t>）所示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6542355" y="2678167"/>
            <a:ext cx="1630045" cy="139890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43608" y="5013176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当凸面朝着眼睛时，只有凸面成像，如图（</a:t>
            </a:r>
            <a:r>
              <a:rPr lang="en-US" altLang="zh-CN" dirty="0"/>
              <a:t>b</a:t>
            </a:r>
            <a:r>
              <a:rPr lang="zh-CN" altLang="en-US" dirty="0"/>
              <a:t>）所示：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441933"/>
            <a:ext cx="1944216" cy="165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07" y="3293386"/>
            <a:ext cx="4322329" cy="441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73" y="3734780"/>
            <a:ext cx="52959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948" y="4441933"/>
            <a:ext cx="185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012" y="5480809"/>
            <a:ext cx="3887061" cy="39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07" y="5936133"/>
            <a:ext cx="42195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415" y="6288558"/>
            <a:ext cx="24860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44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8133" y="378465"/>
            <a:ext cx="7344816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1-7 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已知一透镜的结构参数如下（单位是毫米）：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r1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n1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d1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n2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n1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′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=1.5163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r2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＝－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n2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′＝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。高度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y1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10mm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的物体位于透镜前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l1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＝－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100mm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处，求像的位置和大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95586"/>
            <a:ext cx="5040560" cy="73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65199"/>
            <a:ext cx="3456384" cy="77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00" y="2265199"/>
            <a:ext cx="2514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11" y="3007630"/>
            <a:ext cx="44386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26" y="3990811"/>
            <a:ext cx="39147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17" y="4598349"/>
            <a:ext cx="42005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555487"/>
            <a:ext cx="28765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574" y="5500937"/>
            <a:ext cx="45243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71091"/>
            <a:ext cx="46291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82" y="5675668"/>
            <a:ext cx="6191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212987"/>
              </p:ext>
            </p:extLst>
          </p:nvPr>
        </p:nvGraphicFramePr>
        <p:xfrm>
          <a:off x="2085490" y="5872146"/>
          <a:ext cx="15843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Equation" r:id="rId13" imgW="1002960" imgH="215640" progId="Equation.DSMT4">
                  <p:embed/>
                </p:oleObj>
              </mc:Choice>
              <mc:Fallback>
                <p:oleObj name="Equation" r:id="rId13" imgW="1002960" imgH="215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490" y="5872146"/>
                        <a:ext cx="15843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45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1052736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一光学系统由一焦距为</a:t>
            </a:r>
            <a:r>
              <a:rPr lang="en-US" altLang="zh-CN" dirty="0"/>
              <a:t>5.0cm</a:t>
            </a:r>
            <a:r>
              <a:rPr lang="zh-CN" altLang="zh-CN" dirty="0"/>
              <a:t>的会聚透镜</a:t>
            </a:r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r>
              <a:rPr lang="zh-CN" altLang="zh-CN" dirty="0"/>
              <a:t>和一焦距为</a:t>
            </a:r>
            <a:r>
              <a:rPr lang="en-US" altLang="zh-CN" dirty="0"/>
              <a:t>10.0cm</a:t>
            </a:r>
            <a:r>
              <a:rPr lang="zh-CN" altLang="zh-CN" dirty="0"/>
              <a:t>的发散透镜</a:t>
            </a:r>
            <a:r>
              <a:rPr lang="en-US" altLang="zh-CN" dirty="0"/>
              <a:t>L</a:t>
            </a:r>
            <a:r>
              <a:rPr lang="en-US" altLang="zh-CN" baseline="-25000" dirty="0"/>
              <a:t>2</a:t>
            </a:r>
            <a:r>
              <a:rPr lang="zh-CN" altLang="zh-CN" dirty="0"/>
              <a:t>组成，</a:t>
            </a:r>
            <a:r>
              <a:rPr lang="en-US" altLang="zh-CN" dirty="0"/>
              <a:t>L</a:t>
            </a:r>
            <a:r>
              <a:rPr lang="en-US" altLang="zh-CN" baseline="-25000" dirty="0"/>
              <a:t>2</a:t>
            </a:r>
            <a:r>
              <a:rPr lang="zh-CN" altLang="zh-CN" dirty="0"/>
              <a:t>在</a:t>
            </a:r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r>
              <a:rPr lang="zh-CN" altLang="zh-CN" dirty="0"/>
              <a:t>之右</a:t>
            </a:r>
            <a:r>
              <a:rPr lang="en-US" altLang="zh-CN" dirty="0"/>
              <a:t>5.0cm</a:t>
            </a:r>
            <a:r>
              <a:rPr lang="zh-CN" altLang="zh-CN" dirty="0"/>
              <a:t>。在</a:t>
            </a:r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r>
              <a:rPr lang="zh-CN" altLang="zh-CN" dirty="0"/>
              <a:t>之左</a:t>
            </a:r>
            <a:r>
              <a:rPr lang="en-US" altLang="zh-CN" dirty="0"/>
              <a:t>10.0cm</a:t>
            </a:r>
            <a:r>
              <a:rPr lang="zh-CN" altLang="zh-CN" dirty="0"/>
              <a:t>处放置一小物，求经此光学系统后所成像的位置和横向放大率。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71600" y="1976066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zh-CN" altLang="zh-CN" dirty="0"/>
              <a:t>解：系统两次成像，设对</a:t>
            </a:r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r>
              <a:rPr lang="zh-CN" altLang="zh-CN" dirty="0"/>
              <a:t>的物距和像距分别为</a:t>
            </a:r>
            <a:r>
              <a:rPr lang="en-US" altLang="zh-CN" i="1" dirty="0"/>
              <a:t>l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zh-CN" altLang="zh-CN" dirty="0"/>
              <a:t>，</a:t>
            </a:r>
            <a:r>
              <a:rPr lang="en-US" altLang="zh-CN" i="1" dirty="0"/>
              <a:t>l</a:t>
            </a:r>
            <a:r>
              <a:rPr lang="en-US" altLang="zh-CN" baseline="-25000" dirty="0"/>
              <a:t>1</a:t>
            </a:r>
            <a:r>
              <a:rPr lang="zh-CN" altLang="zh-CN" dirty="0"/>
              <a:t>′，对</a:t>
            </a:r>
            <a:r>
              <a:rPr lang="en-US" altLang="zh-CN" dirty="0"/>
              <a:t>L</a:t>
            </a:r>
            <a:r>
              <a:rPr lang="en-US" altLang="zh-CN" baseline="-25000" dirty="0"/>
              <a:t>2</a:t>
            </a:r>
            <a:r>
              <a:rPr lang="zh-CN" altLang="zh-CN" dirty="0"/>
              <a:t>的物距和像距分别为</a:t>
            </a:r>
            <a:r>
              <a:rPr lang="en-US" altLang="zh-CN" i="1" dirty="0"/>
              <a:t>l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zh-CN" altLang="zh-CN" dirty="0"/>
              <a:t>，</a:t>
            </a:r>
            <a:r>
              <a:rPr lang="en-US" altLang="zh-CN" i="1" dirty="0"/>
              <a:t>l</a:t>
            </a:r>
            <a:r>
              <a:rPr lang="en-US" altLang="zh-CN" baseline="-25000" dirty="0"/>
              <a:t>2</a:t>
            </a:r>
            <a:r>
              <a:rPr lang="zh-CN" altLang="zh-CN" dirty="0"/>
              <a:t>′，并注意到</a:t>
            </a:r>
            <a:r>
              <a:rPr lang="en-US" altLang="zh-CN" i="1" dirty="0"/>
              <a:t>l</a:t>
            </a:r>
            <a:r>
              <a:rPr lang="en-US" altLang="zh-CN" baseline="-25000" dirty="0"/>
              <a:t>2</a:t>
            </a:r>
            <a:r>
              <a:rPr lang="en-US" altLang="zh-CN" dirty="0"/>
              <a:t>=</a:t>
            </a:r>
            <a:r>
              <a:rPr lang="en-US" altLang="zh-CN" i="1" dirty="0"/>
              <a:t>l</a:t>
            </a:r>
            <a:r>
              <a:rPr lang="en-US" altLang="zh-CN" baseline="-25000" dirty="0"/>
              <a:t>1</a:t>
            </a:r>
            <a:r>
              <a:rPr lang="zh-CN" altLang="zh-CN" dirty="0"/>
              <a:t>′</a:t>
            </a:r>
            <a:r>
              <a:rPr lang="en-US" altLang="zh-CN" dirty="0"/>
              <a:t>-</a:t>
            </a:r>
            <a:r>
              <a:rPr lang="en-US" altLang="zh-CN" i="1" dirty="0"/>
              <a:t>d</a:t>
            </a:r>
            <a:r>
              <a:rPr lang="zh-CN" altLang="zh-CN" dirty="0"/>
              <a:t>（</a:t>
            </a:r>
            <a:r>
              <a:rPr lang="en-US" altLang="zh-CN" i="1" dirty="0"/>
              <a:t>d</a:t>
            </a:r>
            <a:r>
              <a:rPr lang="zh-CN" altLang="zh-CN" dirty="0"/>
              <a:t>是</a:t>
            </a:r>
            <a:r>
              <a:rPr lang="en-US" altLang="zh-CN" dirty="0"/>
              <a:t>L</a:t>
            </a:r>
            <a:r>
              <a:rPr lang="en-US" altLang="zh-CN" baseline="-25000" dirty="0"/>
              <a:t>2</a:t>
            </a:r>
            <a:r>
              <a:rPr lang="zh-CN" altLang="zh-CN" dirty="0"/>
              <a:t>在 </a:t>
            </a:r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r>
              <a:rPr lang="zh-CN" altLang="zh-CN" dirty="0"/>
              <a:t>右方的距离）。</a:t>
            </a:r>
          </a:p>
          <a:p>
            <a:r>
              <a:rPr lang="en-US" altLang="zh-CN" dirty="0"/>
              <a:t>   </a:t>
            </a:r>
            <a:r>
              <a:rPr lang="zh-CN" altLang="zh-CN" dirty="0"/>
              <a:t>把数据代入高斯公式得：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702966"/>
              </p:ext>
            </p:extLst>
          </p:nvPr>
        </p:nvGraphicFramePr>
        <p:xfrm>
          <a:off x="1965499" y="2916981"/>
          <a:ext cx="1199381" cy="6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6" name="Equation" r:id="rId3" imgW="672808" imgH="393529" progId="Equation.DSMT4">
                  <p:embed/>
                </p:oleObj>
              </mc:Choice>
              <mc:Fallback>
                <p:oleObj name="Equation" r:id="rId3" imgW="672808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499" y="2916981"/>
                        <a:ext cx="1199381" cy="69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35186"/>
              </p:ext>
            </p:extLst>
          </p:nvPr>
        </p:nvGraphicFramePr>
        <p:xfrm>
          <a:off x="3707904" y="3068960"/>
          <a:ext cx="109975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7" name="Equation" r:id="rId5" imgW="533169" imgH="203112" progId="Equation.DSMT4">
                  <p:embed/>
                </p:oleObj>
              </mc:Choice>
              <mc:Fallback>
                <p:oleObj name="Equation" r:id="rId5" imgW="533169" imgH="20311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068960"/>
                        <a:ext cx="1099759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837747"/>
              </p:ext>
            </p:extLst>
          </p:nvPr>
        </p:nvGraphicFramePr>
        <p:xfrm>
          <a:off x="5708391" y="2899396"/>
          <a:ext cx="1152128" cy="71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8" name="Equation" r:id="rId7" imgW="698197" imgH="431613" progId="Equation.DSMT4">
                  <p:embed/>
                </p:oleObj>
              </mc:Choice>
              <mc:Fallback>
                <p:oleObj name="Equation" r:id="rId7" imgW="698197" imgH="43161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391" y="2899396"/>
                        <a:ext cx="1152128" cy="710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600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,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592" y="3861048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通过</a:t>
            </a:r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r>
              <a:rPr lang="zh-CN" altLang="zh-CN" dirty="0"/>
              <a:t>成像，</a:t>
            </a:r>
            <a:r>
              <a:rPr lang="en-US" altLang="zh-CN" i="1" dirty="0"/>
              <a:t>l</a:t>
            </a:r>
            <a:r>
              <a:rPr lang="en-US" altLang="zh-CN" baseline="-25000" dirty="0"/>
              <a:t>1</a:t>
            </a:r>
            <a:r>
              <a:rPr lang="en-US" altLang="zh-CN" dirty="0"/>
              <a:t>=-10cm</a:t>
            </a:r>
            <a:r>
              <a:rPr lang="zh-CN" altLang="zh-CN" dirty="0"/>
              <a:t>，</a:t>
            </a:r>
            <a:r>
              <a:rPr lang="en-US" altLang="zh-CN" i="1" dirty="0"/>
              <a:t>f</a:t>
            </a:r>
            <a:r>
              <a:rPr lang="en-US" altLang="zh-CN" i="1" baseline="30000" dirty="0"/>
              <a:t>’</a:t>
            </a:r>
            <a:r>
              <a:rPr lang="en-US" altLang="zh-CN" baseline="-25000" dirty="0"/>
              <a:t>1</a:t>
            </a:r>
            <a:r>
              <a:rPr lang="en-US" altLang="zh-CN" dirty="0"/>
              <a:t>=5cm,</a:t>
            </a:r>
            <a:r>
              <a:rPr lang="zh-CN" altLang="zh-CN" dirty="0"/>
              <a:t>代入高斯公式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003000"/>
              </p:ext>
            </p:extLst>
          </p:nvPr>
        </p:nvGraphicFramePr>
        <p:xfrm>
          <a:off x="5796136" y="3857886"/>
          <a:ext cx="1224136" cy="6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9" name="Equation" r:id="rId9" imgW="787400" imgH="431800" progId="Equation.DSMT4">
                  <p:embed/>
                </p:oleObj>
              </mc:Choice>
              <mc:Fallback>
                <p:oleObj name="Equation" r:id="rId9" imgW="7874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857886"/>
                        <a:ext cx="1224136" cy="663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331640" y="4324454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求得： </a:t>
            </a:r>
            <a:r>
              <a:rPr lang="en-US" altLang="zh-CN" i="1" dirty="0"/>
              <a:t>l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’</a:t>
            </a:r>
            <a:r>
              <a:rPr lang="en-US" altLang="zh-CN" dirty="0"/>
              <a:t>=10cm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99044" y="4941168"/>
            <a:ext cx="6309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通过</a:t>
            </a:r>
            <a:r>
              <a:rPr lang="en-US" altLang="zh-CN" dirty="0"/>
              <a:t>L</a:t>
            </a:r>
            <a:r>
              <a:rPr lang="en-US" altLang="zh-CN" baseline="-25000" dirty="0"/>
              <a:t>2</a:t>
            </a:r>
            <a:r>
              <a:rPr lang="zh-CN" altLang="zh-CN" dirty="0"/>
              <a:t>成像，</a:t>
            </a:r>
            <a:r>
              <a:rPr lang="en-US" altLang="zh-CN" i="1" dirty="0"/>
              <a:t>l</a:t>
            </a:r>
            <a:r>
              <a:rPr lang="en-US" altLang="zh-CN" baseline="-25000" dirty="0"/>
              <a:t>2</a:t>
            </a:r>
            <a:r>
              <a:rPr lang="en-US" altLang="zh-CN" dirty="0"/>
              <a:t>=10cm-5cm=5cm</a:t>
            </a:r>
            <a:r>
              <a:rPr lang="zh-CN" altLang="zh-CN" dirty="0"/>
              <a:t>，</a:t>
            </a:r>
            <a:r>
              <a:rPr lang="en-US" altLang="zh-CN" i="1" dirty="0"/>
              <a:t>f</a:t>
            </a:r>
            <a:r>
              <a:rPr lang="en-US" altLang="zh-CN" i="1" baseline="30000" dirty="0"/>
              <a:t>’</a:t>
            </a:r>
            <a:r>
              <a:rPr lang="en-US" altLang="zh-CN" baseline="-25000" dirty="0"/>
              <a:t>2</a:t>
            </a:r>
            <a:r>
              <a:rPr lang="en-US" altLang="zh-CN" dirty="0"/>
              <a:t>= -10cm</a:t>
            </a:r>
            <a:r>
              <a:rPr lang="zh-CN" altLang="zh-CN" dirty="0"/>
              <a:t>代入高斯公式</a:t>
            </a:r>
            <a:endParaRPr lang="zh-CN" altLang="en-US" dirty="0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644942"/>
              </p:ext>
            </p:extLst>
          </p:nvPr>
        </p:nvGraphicFramePr>
        <p:xfrm>
          <a:off x="2627784" y="5445224"/>
          <a:ext cx="122413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0" name="Equation" r:id="rId11" imgW="812447" imgH="431613" progId="Equation.DSMT4">
                  <p:embed/>
                </p:oleObj>
              </mc:Choice>
              <mc:Fallback>
                <p:oleObj name="Equation" r:id="rId11" imgW="812447" imgH="4316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445224"/>
                        <a:ext cx="1224137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4499992" y="5589240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求得： </a:t>
            </a:r>
            <a:r>
              <a:rPr lang="en-US" altLang="zh-CN" i="1" dirty="0"/>
              <a:t>l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’</a:t>
            </a:r>
            <a:r>
              <a:rPr lang="en-US" altLang="zh-CN" dirty="0"/>
              <a:t>=10cm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79655" y="6205954"/>
            <a:ext cx="511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最后在</a:t>
            </a:r>
            <a:r>
              <a:rPr lang="en-US" altLang="zh-CN" dirty="0"/>
              <a:t>L</a:t>
            </a:r>
            <a:r>
              <a:rPr lang="en-US" altLang="zh-CN" baseline="-25000" dirty="0"/>
              <a:t>2</a:t>
            </a:r>
            <a:r>
              <a:rPr lang="zh-CN" altLang="zh-CN" dirty="0"/>
              <a:t>右边</a:t>
            </a:r>
            <a:r>
              <a:rPr lang="en-US" altLang="zh-CN" dirty="0"/>
              <a:t>10cm</a:t>
            </a:r>
            <a:r>
              <a:rPr lang="zh-CN" altLang="zh-CN" dirty="0"/>
              <a:t>处成像</a:t>
            </a:r>
            <a:r>
              <a:rPr lang="en-US" altLang="zh-CN" dirty="0"/>
              <a:t>,</a:t>
            </a:r>
            <a:r>
              <a:rPr lang="zh-CN" altLang="zh-CN" dirty="0"/>
              <a:t>横向放大率分别为：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338545"/>
              </p:ext>
            </p:extLst>
          </p:nvPr>
        </p:nvGraphicFramePr>
        <p:xfrm>
          <a:off x="4932040" y="6158751"/>
          <a:ext cx="1569354" cy="583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1" name="Equation" r:id="rId13" imgW="1155700" imgH="431800" progId="Equation.DSMT4">
                  <p:embed/>
                </p:oleObj>
              </mc:Choice>
              <mc:Fallback>
                <p:oleObj name="Equation" r:id="rId13" imgW="11557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6158751"/>
                        <a:ext cx="1569354" cy="5836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151698"/>
              </p:ext>
            </p:extLst>
          </p:nvPr>
        </p:nvGraphicFramePr>
        <p:xfrm>
          <a:off x="6667582" y="6130793"/>
          <a:ext cx="1152128" cy="48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2" name="Equation" r:id="rId15" imgW="1016000" imgH="431800" progId="Equation.DSMT4">
                  <p:embed/>
                </p:oleObj>
              </mc:Choice>
              <mc:Fallback>
                <p:oleObj name="Equation" r:id="rId15" imgW="10160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82" y="6130793"/>
                        <a:ext cx="1152128" cy="4845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7812360" y="6373063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 </a:t>
            </a:r>
            <a:r>
              <a:rPr lang="en-US" altLang="zh-CN" i="1" dirty="0"/>
              <a:t>β</a:t>
            </a:r>
            <a:r>
              <a:rPr lang="en-US" altLang="zh-CN" dirty="0"/>
              <a:t>=</a:t>
            </a:r>
            <a:r>
              <a:rPr lang="en-US" altLang="zh-CN" i="1" dirty="0"/>
              <a:t>β</a:t>
            </a:r>
            <a:r>
              <a:rPr lang="en-US" altLang="zh-CN" baseline="-25000" dirty="0"/>
              <a:t>1</a:t>
            </a:r>
            <a:r>
              <a:rPr lang="en-US" altLang="zh-CN" i="1" dirty="0"/>
              <a:t>β</a:t>
            </a:r>
            <a:r>
              <a:rPr lang="en-US" altLang="zh-CN" baseline="-25000" dirty="0"/>
              <a:t>2</a:t>
            </a:r>
            <a:r>
              <a:rPr lang="en-US" altLang="zh-CN" dirty="0"/>
              <a:t>=-2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3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0" grpId="0"/>
      <p:bldP spid="13" grpId="0"/>
      <p:bldP spid="14" grpId="0"/>
      <p:bldP spid="17" grpId="0"/>
      <p:bldP spid="18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55576" y="1124744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一薄透镜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f1′=200mm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和另一薄透镜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f2′=50mm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组合，组合焦距为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100mm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，求两透镜的相对位置和组合的主点位置。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21" y="1916832"/>
            <a:ext cx="381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28" y="2106305"/>
            <a:ext cx="2057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28" y="3089607"/>
            <a:ext cx="19431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19" y="3413395"/>
            <a:ext cx="3228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721" y="4149080"/>
            <a:ext cx="1733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162" y="5157192"/>
            <a:ext cx="3448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293096"/>
            <a:ext cx="36385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78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404664"/>
            <a:ext cx="8064896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一个薄透镜对某一物体成实像，放大率为－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，今以另一透镜紧贴在第一透镜上，则见像向透镜方向移动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20mm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，放大率为原先的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3/4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倍，求两块透镜的焦距。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3162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6832"/>
            <a:ext cx="40100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629" y="2656359"/>
            <a:ext cx="3848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27101"/>
            <a:ext cx="5524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663300"/>
            <a:ext cx="35814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936799"/>
            <a:ext cx="62865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32" y="4509120"/>
            <a:ext cx="3762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013176"/>
            <a:ext cx="3895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225" y="5013176"/>
            <a:ext cx="18764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64" y="5813276"/>
            <a:ext cx="18954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970438"/>
            <a:ext cx="34194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86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604" y="908720"/>
            <a:ext cx="6090892" cy="2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70172" y="2144270"/>
            <a:ext cx="1870075" cy="43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由图可知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517339"/>
              </p:ext>
            </p:extLst>
          </p:nvPr>
        </p:nvGraphicFramePr>
        <p:xfrm>
          <a:off x="196875" y="2780928"/>
          <a:ext cx="25844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" name="Equation" r:id="rId4" imgW="939800" imgH="228600" progId="Equation.DSMT4">
                  <p:embed/>
                </p:oleObj>
              </mc:Choice>
              <mc:Fallback>
                <p:oleObj name="Equation" r:id="rId4" imgW="93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75" y="2780928"/>
                        <a:ext cx="25844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1520" y="3742978"/>
            <a:ext cx="651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将透镜折射面的焦距公式代入并整理，得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381757"/>
              </p:ext>
            </p:extLst>
          </p:nvPr>
        </p:nvGraphicFramePr>
        <p:xfrm>
          <a:off x="2195736" y="4308574"/>
          <a:ext cx="4176464" cy="927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3" name="Equation" r:id="rId6" imgW="1459866" imgH="393529" progId="Equation.3">
                  <p:embed/>
                </p:oleObj>
              </mc:Choice>
              <mc:Fallback>
                <p:oleObj name="Equation" r:id="rId6" imgW="145986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308574"/>
                        <a:ext cx="4176464" cy="927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51520" y="5373216"/>
            <a:ext cx="45640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342900" indent="-3429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由光组组合公式可得</a:t>
            </a:r>
            <a:r>
              <a:rPr kumimoji="1" lang="zh-CN" altLang="en-US" sz="22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透镜的焦距 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826457"/>
              </p:ext>
            </p:extLst>
          </p:nvPr>
        </p:nvGraphicFramePr>
        <p:xfrm>
          <a:off x="1691680" y="5912499"/>
          <a:ext cx="6121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4" name="Equation" r:id="rId8" imgW="3048000" imgH="457200" progId="Equation.DSMT4">
                  <p:embed/>
                </p:oleObj>
              </mc:Choice>
              <mc:Fallback>
                <p:oleObj name="Equation" r:id="rId8" imgW="3048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912499"/>
                        <a:ext cx="6121400" cy="9144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7924914" y="6372036"/>
            <a:ext cx="121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Verdana" pitchFamily="34" charset="0"/>
              </a:rPr>
              <a:t>（</a:t>
            </a:r>
            <a:r>
              <a:rPr lang="en-US" altLang="zh-CN" sz="1800" dirty="0">
                <a:latin typeface="Verdana" pitchFamily="34" charset="0"/>
              </a:rPr>
              <a:t>2-40</a:t>
            </a:r>
            <a:r>
              <a:rPr lang="zh-CN" altLang="en-US" sz="1800" dirty="0">
                <a:latin typeface="Verdana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976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052736"/>
            <a:ext cx="4674096" cy="511175"/>
          </a:xfrm>
        </p:spPr>
        <p:txBody>
          <a:bodyPr>
            <a:normAutofit fontScale="90000"/>
          </a:bodyPr>
          <a:lstStyle/>
          <a:p>
            <a:pPr marL="342900" indent="-342900" algn="l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若用</a:t>
            </a:r>
            <a:r>
              <a:rPr lang="zh-CN" altLang="en-US" sz="24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光焦度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形式来表示，可写成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320458" y="4149080"/>
            <a:ext cx="1143000" cy="43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其中：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56687"/>
              </p:ext>
            </p:extLst>
          </p:nvPr>
        </p:nvGraphicFramePr>
        <p:xfrm>
          <a:off x="2771800" y="3861048"/>
          <a:ext cx="12620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5" name="Equation" r:id="rId3" imgW="482391" imgH="431613" progId="Equation.3">
                  <p:embed/>
                </p:oleObj>
              </mc:Choice>
              <mc:Fallback>
                <p:oleObj name="Equation" r:id="rId3" imgW="48239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861048"/>
                        <a:ext cx="1262063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357242"/>
              </p:ext>
            </p:extLst>
          </p:nvPr>
        </p:nvGraphicFramePr>
        <p:xfrm>
          <a:off x="4499992" y="3861048"/>
          <a:ext cx="13287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6" name="Equation" r:id="rId5" imgW="508000" imgH="431800" progId="Equation.3">
                  <p:embed/>
                </p:oleObj>
              </mc:Choice>
              <mc:Fallback>
                <p:oleObj name="Equation" r:id="rId5" imgW="508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861048"/>
                        <a:ext cx="132873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386917"/>
              </p:ext>
            </p:extLst>
          </p:nvPr>
        </p:nvGraphicFramePr>
        <p:xfrm>
          <a:off x="1979712" y="1631057"/>
          <a:ext cx="5329237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7" name="Equation" r:id="rId7" imgW="2209800" imgH="863600" progId="Equation.DSMT4">
                  <p:embed/>
                </p:oleObj>
              </mc:Choice>
              <mc:Fallback>
                <p:oleObj name="Equation" r:id="rId7" imgW="22098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631057"/>
                        <a:ext cx="5329237" cy="2085975"/>
                      </a:xfrm>
                      <a:prstGeom prst="rect">
                        <a:avLst/>
                      </a:prstGeom>
                      <a:solidFill>
                        <a:srgbClr val="00FFFF">
                          <a:alpha val="55000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234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18889388"/>
              </p:ext>
            </p:extLst>
          </p:nvPr>
        </p:nvGraphicFramePr>
        <p:xfrm>
          <a:off x="2339752" y="1556792"/>
          <a:ext cx="4175125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7" name="Equation" r:id="rId3" imgW="2438400" imgH="990600" progId="Equation.DSMT4">
                  <p:embed/>
                </p:oleObj>
              </mc:Choice>
              <mc:Fallback>
                <p:oleObj name="Equation" r:id="rId3" imgW="2438400" imgH="990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556792"/>
                        <a:ext cx="4175125" cy="16954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1600" y="1052736"/>
            <a:ext cx="7056784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由（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2-31</a:t>
            </a:r>
            <a:r>
              <a:rPr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）式，得到</a:t>
            </a:r>
            <a:r>
              <a:rPr lang="zh-CN" altLang="en-US" sz="22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焦点位置公式</a:t>
            </a:r>
            <a:r>
              <a:rPr lang="en-US" altLang="zh-CN" sz="22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原点为</a:t>
            </a:r>
            <a:r>
              <a:rPr lang="en-US" altLang="zh-CN" sz="2200" dirty="0">
                <a:solidFill>
                  <a:srgbClr val="0066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200" baseline="-25000" dirty="0">
                <a:solidFill>
                  <a:srgbClr val="0066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dirty="0">
                <a:solidFill>
                  <a:srgbClr val="0066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H′</a:t>
            </a:r>
            <a:r>
              <a:rPr lang="en-US" altLang="zh-CN" sz="2200" baseline="-25000" dirty="0">
                <a:solidFill>
                  <a:srgbClr val="0066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99592" y="3284984"/>
            <a:ext cx="6120680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再由（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2-35</a:t>
            </a:r>
            <a:r>
              <a:rPr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）可得</a:t>
            </a:r>
            <a:r>
              <a:rPr lang="zh-CN" altLang="en-US" sz="22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主点位置</a:t>
            </a:r>
            <a:r>
              <a:rPr lang="en-US" altLang="zh-CN" sz="24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原点为</a:t>
            </a:r>
            <a:r>
              <a:rPr lang="en-US" altLang="zh-CN" sz="2200" dirty="0">
                <a:solidFill>
                  <a:srgbClr val="0066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200" baseline="-25000" dirty="0">
                <a:solidFill>
                  <a:srgbClr val="0066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dirty="0">
                <a:solidFill>
                  <a:srgbClr val="0066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H′</a:t>
            </a:r>
            <a:r>
              <a:rPr lang="en-US" altLang="zh-CN" sz="2200" baseline="-25000" dirty="0">
                <a:solidFill>
                  <a:srgbClr val="0066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graphicFrame>
        <p:nvGraphicFramePr>
          <p:cNvPr id="7" name="对象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5450527"/>
              </p:ext>
            </p:extLst>
          </p:nvPr>
        </p:nvGraphicFramePr>
        <p:xfrm>
          <a:off x="2483768" y="3717032"/>
          <a:ext cx="40735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8" name="Equation" r:id="rId5" imgW="2184400" imgH="939800" progId="Equation.DSMT4">
                  <p:embed/>
                </p:oleObj>
              </mc:Choice>
              <mc:Fallback>
                <p:oleObj name="Equation" r:id="rId5" imgW="2184400" imgH="9398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717032"/>
                        <a:ext cx="4073525" cy="17526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57200" y="5513784"/>
            <a:ext cx="74271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透镜处于同一种介质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中，因此，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主点是重合的</a:t>
            </a:r>
            <a:r>
              <a:rPr lang="zh-CN" altLang="en-US" sz="2200" b="1" dirty="0">
                <a:latin typeface="Verdana" pitchFamily="34" charset="0"/>
              </a:rPr>
              <a:t>。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57200" y="5988823"/>
            <a:ext cx="793122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根据以上公式，可对各种透镜的基点位置进行具体讨论，以了解透镜的光学性质。</a:t>
            </a:r>
          </a:p>
        </p:txBody>
      </p:sp>
    </p:spTree>
    <p:extLst>
      <p:ext uri="{BB962C8B-B14F-4D97-AF65-F5344CB8AC3E}">
        <p14:creationId xmlns:p14="http://schemas.microsoft.com/office/powerpoint/2010/main" val="254881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980728"/>
            <a:ext cx="5016103" cy="514350"/>
          </a:xfrm>
        </p:spPr>
        <p:txBody>
          <a:bodyPr/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各种透镜基点（面）位置分析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55650" y="1536700"/>
            <a:ext cx="2592214" cy="461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91428" tIns="45714" rIns="91428" bIns="4571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（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）双凸透镜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15616" y="2072234"/>
            <a:ext cx="4069134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这种透镜的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&gt; 0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&lt; 0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139988" y="3190847"/>
            <a:ext cx="2484636" cy="43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由透镜焦距公式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554201"/>
              </p:ext>
            </p:extLst>
          </p:nvPr>
        </p:nvGraphicFramePr>
        <p:xfrm>
          <a:off x="1115616" y="4293096"/>
          <a:ext cx="66770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Equation" r:id="rId3" imgW="2413000" imgH="444500" progId="Equation.DSMT4">
                  <p:embed/>
                </p:oleObj>
              </mc:Choice>
              <mc:Fallback>
                <p:oleObj name="Equation" r:id="rId3" imgW="2413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293096"/>
                        <a:ext cx="6677025" cy="10112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998560" y="5733256"/>
            <a:ext cx="7707313" cy="43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可知：当</a:t>
            </a:r>
            <a:r>
              <a:rPr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固定后，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随着厚度 </a:t>
            </a:r>
            <a:r>
              <a:rPr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不同，焦距可正可负。</a:t>
            </a:r>
          </a:p>
        </p:txBody>
      </p:sp>
      <p:sp>
        <p:nvSpPr>
          <p:cNvPr id="2" name="椭圆 1"/>
          <p:cNvSpPr/>
          <p:nvPr/>
        </p:nvSpPr>
        <p:spPr>
          <a:xfrm>
            <a:off x="4211960" y="4366667"/>
            <a:ext cx="64807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90333" y="4798715"/>
            <a:ext cx="2532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utoShape 13"/>
          <p:cNvSpPr>
            <a:spLocks noChangeAspect="1" noChangeArrowheads="1" noTextEdit="1"/>
          </p:cNvSpPr>
          <p:nvPr/>
        </p:nvSpPr>
        <p:spPr bwMode="auto">
          <a:xfrm>
            <a:off x="4988687" y="1676321"/>
            <a:ext cx="3717186" cy="247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5033284" y="2857735"/>
            <a:ext cx="3584602" cy="251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6283193" y="1933970"/>
            <a:ext cx="261553" cy="1865126"/>
          </a:xfrm>
          <a:custGeom>
            <a:avLst/>
            <a:gdLst>
              <a:gd name="T0" fmla="*/ 0 w 767"/>
              <a:gd name="T1" fmla="*/ 0 h 5268"/>
              <a:gd name="T2" fmla="*/ 0 w 767"/>
              <a:gd name="T3" fmla="*/ 0 h 5268"/>
              <a:gd name="T4" fmla="*/ 0 w 767"/>
              <a:gd name="T5" fmla="*/ 0 h 5268"/>
              <a:gd name="T6" fmla="*/ 0 w 767"/>
              <a:gd name="T7" fmla="*/ 0 h 5268"/>
              <a:gd name="T8" fmla="*/ 0 w 767"/>
              <a:gd name="T9" fmla="*/ 0 h 5268"/>
              <a:gd name="T10" fmla="*/ 0 w 767"/>
              <a:gd name="T11" fmla="*/ 0 h 5268"/>
              <a:gd name="T12" fmla="*/ 0 w 767"/>
              <a:gd name="T13" fmla="*/ 0 h 5268"/>
              <a:gd name="T14" fmla="*/ 0 w 767"/>
              <a:gd name="T15" fmla="*/ 0 h 52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7"/>
              <a:gd name="T25" fmla="*/ 0 h 5268"/>
              <a:gd name="T26" fmla="*/ 767 w 767"/>
              <a:gd name="T27" fmla="*/ 5268 h 52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7" h="5268">
                <a:moveTo>
                  <a:pt x="767" y="0"/>
                </a:moveTo>
                <a:lnTo>
                  <a:pt x="389" y="700"/>
                </a:lnTo>
                <a:lnTo>
                  <a:pt x="131" y="1452"/>
                </a:lnTo>
                <a:lnTo>
                  <a:pt x="0" y="2236"/>
                </a:lnTo>
                <a:lnTo>
                  <a:pt x="0" y="3032"/>
                </a:lnTo>
                <a:lnTo>
                  <a:pt x="131" y="3816"/>
                </a:lnTo>
                <a:lnTo>
                  <a:pt x="389" y="4568"/>
                </a:lnTo>
                <a:lnTo>
                  <a:pt x="767" y="526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18"/>
          <p:cNvSpPr>
            <a:spLocks/>
          </p:cNvSpPr>
          <p:nvPr/>
        </p:nvSpPr>
        <p:spPr bwMode="auto">
          <a:xfrm>
            <a:off x="7048567" y="1933970"/>
            <a:ext cx="250705" cy="1865126"/>
          </a:xfrm>
          <a:custGeom>
            <a:avLst/>
            <a:gdLst>
              <a:gd name="T0" fmla="*/ 0 w 740"/>
              <a:gd name="T1" fmla="*/ 0 h 5268"/>
              <a:gd name="T2" fmla="*/ 0 w 740"/>
              <a:gd name="T3" fmla="*/ 0 h 5268"/>
              <a:gd name="T4" fmla="*/ 0 w 740"/>
              <a:gd name="T5" fmla="*/ 0 h 5268"/>
              <a:gd name="T6" fmla="*/ 0 w 740"/>
              <a:gd name="T7" fmla="*/ 0 h 5268"/>
              <a:gd name="T8" fmla="*/ 0 w 740"/>
              <a:gd name="T9" fmla="*/ 0 h 5268"/>
              <a:gd name="T10" fmla="*/ 0 w 740"/>
              <a:gd name="T11" fmla="*/ 0 h 5268"/>
              <a:gd name="T12" fmla="*/ 0 w 740"/>
              <a:gd name="T13" fmla="*/ 0 h 5268"/>
              <a:gd name="T14" fmla="*/ 0 w 740"/>
              <a:gd name="T15" fmla="*/ 0 h 52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40"/>
              <a:gd name="T25" fmla="*/ 0 h 5268"/>
              <a:gd name="T26" fmla="*/ 740 w 740"/>
              <a:gd name="T27" fmla="*/ 5268 h 52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40" h="5268">
                <a:moveTo>
                  <a:pt x="0" y="5268"/>
                </a:moveTo>
                <a:lnTo>
                  <a:pt x="365" y="4565"/>
                </a:lnTo>
                <a:lnTo>
                  <a:pt x="614" y="3813"/>
                </a:lnTo>
                <a:lnTo>
                  <a:pt x="740" y="3030"/>
                </a:lnTo>
                <a:lnTo>
                  <a:pt x="740" y="2238"/>
                </a:lnTo>
                <a:lnTo>
                  <a:pt x="614" y="1456"/>
                </a:lnTo>
                <a:lnTo>
                  <a:pt x="365" y="70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6554389" y="1933970"/>
            <a:ext cx="502616" cy="251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6544746" y="3789041"/>
            <a:ext cx="503821" cy="251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6461580" y="2087302"/>
            <a:ext cx="71113" cy="251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>
            <a:off x="7183562" y="2317301"/>
            <a:ext cx="47007" cy="2262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48"/>
          <p:cNvSpPr>
            <a:spLocks noChangeArrowheads="1"/>
          </p:cNvSpPr>
          <p:nvPr/>
        </p:nvSpPr>
        <p:spPr bwMode="auto">
          <a:xfrm>
            <a:off x="5197206" y="2640305"/>
            <a:ext cx="102452" cy="19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endParaRPr lang="en-US" altLang="zh-CN" sz="1600" b="1" i="1" dirty="0">
              <a:latin typeface="Times New Roman" pitchFamily="18" charset="0"/>
            </a:endParaRPr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6545952" y="2671725"/>
            <a:ext cx="120531" cy="19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altLang="zh-CN" sz="1600" b="1" i="1">
              <a:latin typeface="Times New Roman" pitchFamily="18" charset="0"/>
            </a:endParaRPr>
          </a:p>
        </p:txBody>
      </p:sp>
      <p:sp>
        <p:nvSpPr>
          <p:cNvPr id="55" name="Rectangle 50"/>
          <p:cNvSpPr>
            <a:spLocks noChangeArrowheads="1"/>
          </p:cNvSpPr>
          <p:nvPr/>
        </p:nvSpPr>
        <p:spPr bwMode="auto">
          <a:xfrm>
            <a:off x="7035309" y="2671725"/>
            <a:ext cx="163923" cy="19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0000"/>
                </a:solidFill>
                <a:latin typeface="Times New Roman" pitchFamily="18" charset="0"/>
              </a:rPr>
              <a:t>H'</a:t>
            </a:r>
            <a:endParaRPr lang="en-US" altLang="zh-CN" sz="1600" b="1" i="1">
              <a:latin typeface="Times New Roman" pitchFamily="18" charset="0"/>
            </a:endParaRPr>
          </a:p>
        </p:txBody>
      </p:sp>
      <p:sp>
        <p:nvSpPr>
          <p:cNvPr id="58" name="Rectangle 53"/>
          <p:cNvSpPr>
            <a:spLocks noChangeArrowheads="1"/>
          </p:cNvSpPr>
          <p:nvPr/>
        </p:nvSpPr>
        <p:spPr bwMode="auto">
          <a:xfrm>
            <a:off x="8461194" y="2654130"/>
            <a:ext cx="145843" cy="19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0000"/>
                </a:solidFill>
                <a:latin typeface="Times New Roman" pitchFamily="18" charset="0"/>
              </a:rPr>
              <a:t>F'</a:t>
            </a:r>
            <a:endParaRPr lang="en-US" altLang="zh-CN" sz="1600" b="1" i="1">
              <a:latin typeface="Times New Roman" pitchFamily="18" charset="0"/>
            </a:endParaRPr>
          </a:p>
        </p:txBody>
      </p:sp>
      <p:sp>
        <p:nvSpPr>
          <p:cNvPr id="200" name="Line 15"/>
          <p:cNvSpPr>
            <a:spLocks noChangeShapeType="1"/>
          </p:cNvSpPr>
          <p:nvPr/>
        </p:nvSpPr>
        <p:spPr bwMode="auto">
          <a:xfrm>
            <a:off x="6556501" y="1398029"/>
            <a:ext cx="3175" cy="291941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" name="Line 16"/>
          <p:cNvSpPr>
            <a:spLocks noChangeShapeType="1"/>
          </p:cNvSpPr>
          <p:nvPr/>
        </p:nvSpPr>
        <p:spPr bwMode="auto">
          <a:xfrm>
            <a:off x="7051321" y="1387975"/>
            <a:ext cx="3175" cy="291941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Box 2"/>
          <p:cNvSpPr txBox="1">
            <a:spLocks noChangeArrowheads="1"/>
          </p:cNvSpPr>
          <p:nvPr/>
        </p:nvSpPr>
        <p:spPr bwMode="auto">
          <a:xfrm>
            <a:off x="3131840" y="3221618"/>
            <a:ext cx="12190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Verdana" pitchFamily="34" charset="0"/>
              </a:rPr>
              <a:t>（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2-40</a:t>
            </a:r>
            <a:r>
              <a:rPr lang="zh-CN" altLang="en-US" sz="1800" dirty="0">
                <a:latin typeface="Verdana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1635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2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27200" y="1130300"/>
            <a:ext cx="5033963" cy="520700"/>
            <a:chOff x="1088" y="291"/>
            <a:chExt cx="3170" cy="328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088" y="300"/>
              <a:ext cx="5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</a:rPr>
                <a:t>当：</a:t>
              </a:r>
            </a:p>
          </p:txBody>
        </p:sp>
        <p:graphicFrame>
          <p:nvGraphicFramePr>
            <p:cNvPr id="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8129986"/>
                </p:ext>
              </p:extLst>
            </p:nvPr>
          </p:nvGraphicFramePr>
          <p:xfrm>
            <a:off x="1734" y="291"/>
            <a:ext cx="252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6" name="Equation" r:id="rId3" imgW="1447800" imgH="228600" progId="Equation.DSMT4">
                    <p:embed/>
                  </p:oleObj>
                </mc:Choice>
                <mc:Fallback>
                  <p:oleObj name="Equation" r:id="rId3" imgW="1447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4" y="291"/>
                          <a:ext cx="252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2376488" y="2728913"/>
            <a:ext cx="4895850" cy="3132137"/>
            <a:chOff x="1497" y="1298"/>
            <a:chExt cx="3084" cy="1973"/>
          </a:xfrm>
        </p:grpSpPr>
        <p:sp>
          <p:nvSpPr>
            <p:cNvPr id="12" name="AutoShape 13"/>
            <p:cNvSpPr>
              <a:spLocks noChangeAspect="1" noChangeArrowheads="1" noTextEdit="1"/>
            </p:cNvSpPr>
            <p:nvPr/>
          </p:nvSpPr>
          <p:spPr bwMode="auto">
            <a:xfrm>
              <a:off x="1497" y="1304"/>
              <a:ext cx="3084" cy="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534" y="2244"/>
              <a:ext cx="2974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880" y="1312"/>
              <a:ext cx="2" cy="183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129" y="1298"/>
              <a:ext cx="2" cy="183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2571" y="1509"/>
              <a:ext cx="217" cy="1484"/>
            </a:xfrm>
            <a:custGeom>
              <a:avLst/>
              <a:gdLst>
                <a:gd name="T0" fmla="*/ 0 w 767"/>
                <a:gd name="T1" fmla="*/ 0 h 5268"/>
                <a:gd name="T2" fmla="*/ 0 w 767"/>
                <a:gd name="T3" fmla="*/ 0 h 5268"/>
                <a:gd name="T4" fmla="*/ 0 w 767"/>
                <a:gd name="T5" fmla="*/ 0 h 5268"/>
                <a:gd name="T6" fmla="*/ 0 w 767"/>
                <a:gd name="T7" fmla="*/ 0 h 5268"/>
                <a:gd name="T8" fmla="*/ 0 w 767"/>
                <a:gd name="T9" fmla="*/ 0 h 5268"/>
                <a:gd name="T10" fmla="*/ 0 w 767"/>
                <a:gd name="T11" fmla="*/ 0 h 5268"/>
                <a:gd name="T12" fmla="*/ 0 w 767"/>
                <a:gd name="T13" fmla="*/ 0 h 5268"/>
                <a:gd name="T14" fmla="*/ 0 w 767"/>
                <a:gd name="T15" fmla="*/ 0 h 5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7"/>
                <a:gd name="T25" fmla="*/ 0 h 5268"/>
                <a:gd name="T26" fmla="*/ 767 w 767"/>
                <a:gd name="T27" fmla="*/ 5268 h 52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7" h="5268">
                  <a:moveTo>
                    <a:pt x="767" y="0"/>
                  </a:moveTo>
                  <a:lnTo>
                    <a:pt x="389" y="700"/>
                  </a:lnTo>
                  <a:lnTo>
                    <a:pt x="131" y="1452"/>
                  </a:lnTo>
                  <a:lnTo>
                    <a:pt x="0" y="2236"/>
                  </a:lnTo>
                  <a:lnTo>
                    <a:pt x="0" y="3032"/>
                  </a:lnTo>
                  <a:lnTo>
                    <a:pt x="131" y="3816"/>
                  </a:lnTo>
                  <a:lnTo>
                    <a:pt x="389" y="4568"/>
                  </a:lnTo>
                  <a:lnTo>
                    <a:pt x="767" y="5268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3206" y="1509"/>
              <a:ext cx="208" cy="1484"/>
            </a:xfrm>
            <a:custGeom>
              <a:avLst/>
              <a:gdLst>
                <a:gd name="T0" fmla="*/ 0 w 740"/>
                <a:gd name="T1" fmla="*/ 0 h 5268"/>
                <a:gd name="T2" fmla="*/ 0 w 740"/>
                <a:gd name="T3" fmla="*/ 0 h 5268"/>
                <a:gd name="T4" fmla="*/ 0 w 740"/>
                <a:gd name="T5" fmla="*/ 0 h 5268"/>
                <a:gd name="T6" fmla="*/ 0 w 740"/>
                <a:gd name="T7" fmla="*/ 0 h 5268"/>
                <a:gd name="T8" fmla="*/ 0 w 740"/>
                <a:gd name="T9" fmla="*/ 0 h 5268"/>
                <a:gd name="T10" fmla="*/ 0 w 740"/>
                <a:gd name="T11" fmla="*/ 0 h 5268"/>
                <a:gd name="T12" fmla="*/ 0 w 740"/>
                <a:gd name="T13" fmla="*/ 0 h 5268"/>
                <a:gd name="T14" fmla="*/ 0 w 740"/>
                <a:gd name="T15" fmla="*/ 0 h 5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40"/>
                <a:gd name="T25" fmla="*/ 0 h 5268"/>
                <a:gd name="T26" fmla="*/ 740 w 740"/>
                <a:gd name="T27" fmla="*/ 5268 h 52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40" h="5268">
                  <a:moveTo>
                    <a:pt x="0" y="5268"/>
                  </a:moveTo>
                  <a:lnTo>
                    <a:pt x="365" y="4565"/>
                  </a:lnTo>
                  <a:lnTo>
                    <a:pt x="614" y="3813"/>
                  </a:lnTo>
                  <a:lnTo>
                    <a:pt x="740" y="3030"/>
                  </a:lnTo>
                  <a:lnTo>
                    <a:pt x="740" y="2238"/>
                  </a:lnTo>
                  <a:lnTo>
                    <a:pt x="614" y="1456"/>
                  </a:lnTo>
                  <a:lnTo>
                    <a:pt x="365" y="703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796" y="1509"/>
              <a:ext cx="417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2788" y="2985"/>
              <a:ext cx="418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641" y="1631"/>
              <a:ext cx="1078" cy="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2719" y="1631"/>
              <a:ext cx="59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811" y="1631"/>
              <a:ext cx="67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2912" y="1631"/>
              <a:ext cx="65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010" y="1631"/>
              <a:ext cx="67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3111" y="1631"/>
              <a:ext cx="65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3209" y="1631"/>
              <a:ext cx="62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3271" y="1631"/>
              <a:ext cx="1217" cy="2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1694" y="1844"/>
              <a:ext cx="938" cy="402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V="1">
              <a:off x="2634" y="1822"/>
              <a:ext cx="49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V="1">
              <a:off x="2715" y="1783"/>
              <a:ext cx="6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V="1">
              <a:off x="2805" y="1743"/>
              <a:ext cx="62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V="1">
              <a:off x="2896" y="1704"/>
              <a:ext cx="6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V="1">
              <a:off x="2989" y="1665"/>
              <a:ext cx="6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 flipV="1">
              <a:off x="3079" y="1631"/>
              <a:ext cx="50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3357" y="1832"/>
              <a:ext cx="986" cy="41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878" y="1633"/>
              <a:ext cx="42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2949" y="1663"/>
              <a:ext cx="6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042" y="1700"/>
              <a:ext cx="6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3133" y="1740"/>
              <a:ext cx="63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3225" y="1777"/>
              <a:ext cx="6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3318" y="1814"/>
              <a:ext cx="39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 flipH="1">
              <a:off x="2630" y="1631"/>
              <a:ext cx="639" cy="215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2723" y="1633"/>
              <a:ext cx="630" cy="1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1704" y="2246"/>
              <a:ext cx="2" cy="9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4335" y="2246"/>
              <a:ext cx="2" cy="8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1704" y="3076"/>
              <a:ext cx="1176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1670" y="2071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2789" y="2096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3195" y="2096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H'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2214" y="2883"/>
              <a:ext cx="1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- f 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3611" y="2900"/>
              <a:ext cx="1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 f '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4378" y="2082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F'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>
              <a:off x="3127" y="3076"/>
              <a:ext cx="1208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2817" y="3064"/>
              <a:ext cx="63" cy="12"/>
            </a:xfrm>
            <a:custGeom>
              <a:avLst/>
              <a:gdLst>
                <a:gd name="T0" fmla="*/ 0 w 223"/>
                <a:gd name="T1" fmla="*/ 0 h 40"/>
                <a:gd name="T2" fmla="*/ 0 w 223"/>
                <a:gd name="T3" fmla="*/ 0 h 40"/>
                <a:gd name="T4" fmla="*/ 0 w 223"/>
                <a:gd name="T5" fmla="*/ 0 h 40"/>
                <a:gd name="T6" fmla="*/ 0 w 223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40"/>
                <a:gd name="T14" fmla="*/ 223 w 223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40">
                  <a:moveTo>
                    <a:pt x="0" y="0"/>
                  </a:moveTo>
                  <a:lnTo>
                    <a:pt x="0" y="40"/>
                  </a:lnTo>
                  <a:lnTo>
                    <a:pt x="223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2817" y="3064"/>
              <a:ext cx="63" cy="12"/>
            </a:xfrm>
            <a:custGeom>
              <a:avLst/>
              <a:gdLst>
                <a:gd name="T0" fmla="*/ 0 w 223"/>
                <a:gd name="T1" fmla="*/ 0 h 40"/>
                <a:gd name="T2" fmla="*/ 0 w 223"/>
                <a:gd name="T3" fmla="*/ 0 h 40"/>
                <a:gd name="T4" fmla="*/ 0 w 223"/>
                <a:gd name="T5" fmla="*/ 0 h 40"/>
                <a:gd name="T6" fmla="*/ 0 w 223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40"/>
                <a:gd name="T14" fmla="*/ 223 w 223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40">
                  <a:moveTo>
                    <a:pt x="0" y="0"/>
                  </a:moveTo>
                  <a:lnTo>
                    <a:pt x="0" y="40"/>
                  </a:lnTo>
                  <a:lnTo>
                    <a:pt x="223" y="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2817" y="3076"/>
              <a:ext cx="63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2817" y="3076"/>
              <a:ext cx="63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2817" y="3076"/>
              <a:ext cx="63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2817" y="3076"/>
              <a:ext cx="63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2817" y="3076"/>
              <a:ext cx="63" cy="2"/>
            </a:xfrm>
            <a:custGeom>
              <a:avLst/>
              <a:gdLst>
                <a:gd name="T0" fmla="*/ 0 w 225"/>
                <a:gd name="T1" fmla="*/ 0 h 1"/>
                <a:gd name="T2" fmla="*/ 0 w 225"/>
                <a:gd name="T3" fmla="*/ 512 h 1"/>
                <a:gd name="T4" fmla="*/ 0 w 225"/>
                <a:gd name="T5" fmla="*/ 512 h 1"/>
                <a:gd name="T6" fmla="*/ 0 w 22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1"/>
                <a:gd name="T14" fmla="*/ 225 w 22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1">
                  <a:moveTo>
                    <a:pt x="0" y="0"/>
                  </a:moveTo>
                  <a:lnTo>
                    <a:pt x="0" y="1"/>
                  </a:lnTo>
                  <a:lnTo>
                    <a:pt x="22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2817" y="3076"/>
              <a:ext cx="63" cy="2"/>
            </a:xfrm>
            <a:custGeom>
              <a:avLst/>
              <a:gdLst>
                <a:gd name="T0" fmla="*/ 0 w 225"/>
                <a:gd name="T1" fmla="*/ 0 h 1"/>
                <a:gd name="T2" fmla="*/ 0 w 225"/>
                <a:gd name="T3" fmla="*/ 512 h 1"/>
                <a:gd name="T4" fmla="*/ 0 w 225"/>
                <a:gd name="T5" fmla="*/ 512 h 1"/>
                <a:gd name="T6" fmla="*/ 0 w 22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1"/>
                <a:gd name="T14" fmla="*/ 225 w 22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1">
                  <a:moveTo>
                    <a:pt x="0" y="0"/>
                  </a:moveTo>
                  <a:lnTo>
                    <a:pt x="0" y="1"/>
                  </a:lnTo>
                  <a:lnTo>
                    <a:pt x="225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2817" y="3076"/>
              <a:ext cx="63" cy="2"/>
            </a:xfrm>
            <a:custGeom>
              <a:avLst/>
              <a:gdLst>
                <a:gd name="T0" fmla="*/ 0 w 225"/>
                <a:gd name="T1" fmla="*/ 0 h 1"/>
                <a:gd name="T2" fmla="*/ 0 w 225"/>
                <a:gd name="T3" fmla="*/ 0 h 1"/>
                <a:gd name="T4" fmla="*/ 0 w 225"/>
                <a:gd name="T5" fmla="*/ 512 h 1"/>
                <a:gd name="T6" fmla="*/ 0 w 22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1"/>
                <a:gd name="T14" fmla="*/ 225 w 22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1">
                  <a:moveTo>
                    <a:pt x="0" y="0"/>
                  </a:moveTo>
                  <a:lnTo>
                    <a:pt x="223" y="0"/>
                  </a:lnTo>
                  <a:lnTo>
                    <a:pt x="22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2817" y="3076"/>
              <a:ext cx="63" cy="2"/>
            </a:xfrm>
            <a:custGeom>
              <a:avLst/>
              <a:gdLst>
                <a:gd name="T0" fmla="*/ 0 w 225"/>
                <a:gd name="T1" fmla="*/ 0 h 1"/>
                <a:gd name="T2" fmla="*/ 0 w 225"/>
                <a:gd name="T3" fmla="*/ 0 h 1"/>
                <a:gd name="T4" fmla="*/ 0 w 225"/>
                <a:gd name="T5" fmla="*/ 512 h 1"/>
                <a:gd name="T6" fmla="*/ 0 w 22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1"/>
                <a:gd name="T14" fmla="*/ 225 w 22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1">
                  <a:moveTo>
                    <a:pt x="0" y="0"/>
                  </a:moveTo>
                  <a:lnTo>
                    <a:pt x="223" y="0"/>
                  </a:lnTo>
                  <a:lnTo>
                    <a:pt x="225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2817" y="3076"/>
              <a:ext cx="63" cy="12"/>
            </a:xfrm>
            <a:custGeom>
              <a:avLst/>
              <a:gdLst>
                <a:gd name="T0" fmla="*/ 0 w 225"/>
                <a:gd name="T1" fmla="*/ 0 h 44"/>
                <a:gd name="T2" fmla="*/ 0 w 225"/>
                <a:gd name="T3" fmla="*/ 0 h 44"/>
                <a:gd name="T4" fmla="*/ 0 w 225"/>
                <a:gd name="T5" fmla="*/ 0 h 44"/>
                <a:gd name="T6" fmla="*/ 0 w 225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44"/>
                <a:gd name="T14" fmla="*/ 225 w 225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44">
                  <a:moveTo>
                    <a:pt x="0" y="0"/>
                  </a:moveTo>
                  <a:lnTo>
                    <a:pt x="225" y="0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6"/>
            <p:cNvSpPr>
              <a:spLocks/>
            </p:cNvSpPr>
            <p:nvPr/>
          </p:nvSpPr>
          <p:spPr bwMode="auto">
            <a:xfrm>
              <a:off x="2817" y="3076"/>
              <a:ext cx="63" cy="12"/>
            </a:xfrm>
            <a:custGeom>
              <a:avLst/>
              <a:gdLst>
                <a:gd name="T0" fmla="*/ 0 w 225"/>
                <a:gd name="T1" fmla="*/ 0 h 44"/>
                <a:gd name="T2" fmla="*/ 0 w 225"/>
                <a:gd name="T3" fmla="*/ 0 h 44"/>
                <a:gd name="T4" fmla="*/ 0 w 225"/>
                <a:gd name="T5" fmla="*/ 0 h 44"/>
                <a:gd name="T6" fmla="*/ 0 w 225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44"/>
                <a:gd name="T14" fmla="*/ 225 w 225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44">
                  <a:moveTo>
                    <a:pt x="0" y="0"/>
                  </a:moveTo>
                  <a:lnTo>
                    <a:pt x="225" y="0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1704" y="3062"/>
              <a:ext cx="63" cy="12"/>
            </a:xfrm>
            <a:custGeom>
              <a:avLst/>
              <a:gdLst>
                <a:gd name="T0" fmla="*/ 0 w 225"/>
                <a:gd name="T1" fmla="*/ 0 h 44"/>
                <a:gd name="T2" fmla="*/ 0 w 225"/>
                <a:gd name="T3" fmla="*/ 0 h 44"/>
                <a:gd name="T4" fmla="*/ 0 w 225"/>
                <a:gd name="T5" fmla="*/ 0 h 44"/>
                <a:gd name="T6" fmla="*/ 0 w 225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44"/>
                <a:gd name="T14" fmla="*/ 225 w 225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44">
                  <a:moveTo>
                    <a:pt x="225" y="0"/>
                  </a:moveTo>
                  <a:lnTo>
                    <a:pt x="0" y="44"/>
                  </a:lnTo>
                  <a:lnTo>
                    <a:pt x="225" y="44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1704" y="3062"/>
              <a:ext cx="63" cy="12"/>
            </a:xfrm>
            <a:custGeom>
              <a:avLst/>
              <a:gdLst>
                <a:gd name="T0" fmla="*/ 0 w 225"/>
                <a:gd name="T1" fmla="*/ 0 h 44"/>
                <a:gd name="T2" fmla="*/ 0 w 225"/>
                <a:gd name="T3" fmla="*/ 0 h 44"/>
                <a:gd name="T4" fmla="*/ 0 w 225"/>
                <a:gd name="T5" fmla="*/ 0 h 44"/>
                <a:gd name="T6" fmla="*/ 0 w 225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44"/>
                <a:gd name="T14" fmla="*/ 225 w 225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44">
                  <a:moveTo>
                    <a:pt x="225" y="0"/>
                  </a:moveTo>
                  <a:lnTo>
                    <a:pt x="0" y="44"/>
                  </a:lnTo>
                  <a:lnTo>
                    <a:pt x="225" y="44"/>
                  </a:lnTo>
                  <a:lnTo>
                    <a:pt x="225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1704" y="3074"/>
              <a:ext cx="63" cy="2"/>
            </a:xfrm>
            <a:custGeom>
              <a:avLst/>
              <a:gdLst>
                <a:gd name="T0" fmla="*/ 0 w 225"/>
                <a:gd name="T1" fmla="*/ 0 h 1"/>
                <a:gd name="T2" fmla="*/ 0 w 225"/>
                <a:gd name="T3" fmla="*/ 512 h 1"/>
                <a:gd name="T4" fmla="*/ 0 w 225"/>
                <a:gd name="T5" fmla="*/ 512 h 1"/>
                <a:gd name="T6" fmla="*/ 0 w 22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1"/>
                <a:gd name="T14" fmla="*/ 225 w 22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1">
                  <a:moveTo>
                    <a:pt x="0" y="0"/>
                  </a:moveTo>
                  <a:lnTo>
                    <a:pt x="2" y="1"/>
                  </a:lnTo>
                  <a:lnTo>
                    <a:pt x="22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70"/>
            <p:cNvSpPr>
              <a:spLocks/>
            </p:cNvSpPr>
            <p:nvPr/>
          </p:nvSpPr>
          <p:spPr bwMode="auto">
            <a:xfrm>
              <a:off x="1704" y="3074"/>
              <a:ext cx="63" cy="2"/>
            </a:xfrm>
            <a:custGeom>
              <a:avLst/>
              <a:gdLst>
                <a:gd name="T0" fmla="*/ 0 w 225"/>
                <a:gd name="T1" fmla="*/ 0 h 1"/>
                <a:gd name="T2" fmla="*/ 0 w 225"/>
                <a:gd name="T3" fmla="*/ 512 h 1"/>
                <a:gd name="T4" fmla="*/ 0 w 225"/>
                <a:gd name="T5" fmla="*/ 512 h 1"/>
                <a:gd name="T6" fmla="*/ 0 w 22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1"/>
                <a:gd name="T14" fmla="*/ 225 w 22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1">
                  <a:moveTo>
                    <a:pt x="0" y="0"/>
                  </a:moveTo>
                  <a:lnTo>
                    <a:pt x="2" y="1"/>
                  </a:lnTo>
                  <a:lnTo>
                    <a:pt x="225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71"/>
            <p:cNvSpPr>
              <a:spLocks/>
            </p:cNvSpPr>
            <p:nvPr/>
          </p:nvSpPr>
          <p:spPr bwMode="auto">
            <a:xfrm>
              <a:off x="1704" y="3074"/>
              <a:ext cx="63" cy="2"/>
            </a:xfrm>
            <a:custGeom>
              <a:avLst/>
              <a:gdLst>
                <a:gd name="T0" fmla="*/ 0 w 225"/>
                <a:gd name="T1" fmla="*/ 0 h 1"/>
                <a:gd name="T2" fmla="*/ 0 w 225"/>
                <a:gd name="T3" fmla="*/ 0 h 1"/>
                <a:gd name="T4" fmla="*/ 0 w 225"/>
                <a:gd name="T5" fmla="*/ 512 h 1"/>
                <a:gd name="T6" fmla="*/ 0 w 22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1"/>
                <a:gd name="T14" fmla="*/ 225 w 22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1">
                  <a:moveTo>
                    <a:pt x="0" y="0"/>
                  </a:moveTo>
                  <a:lnTo>
                    <a:pt x="225" y="0"/>
                  </a:lnTo>
                  <a:lnTo>
                    <a:pt x="22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2"/>
            <p:cNvSpPr>
              <a:spLocks/>
            </p:cNvSpPr>
            <p:nvPr/>
          </p:nvSpPr>
          <p:spPr bwMode="auto">
            <a:xfrm>
              <a:off x="1704" y="3074"/>
              <a:ext cx="63" cy="2"/>
            </a:xfrm>
            <a:custGeom>
              <a:avLst/>
              <a:gdLst>
                <a:gd name="T0" fmla="*/ 0 w 225"/>
                <a:gd name="T1" fmla="*/ 0 h 1"/>
                <a:gd name="T2" fmla="*/ 0 w 225"/>
                <a:gd name="T3" fmla="*/ 0 h 1"/>
                <a:gd name="T4" fmla="*/ 0 w 225"/>
                <a:gd name="T5" fmla="*/ 512 h 1"/>
                <a:gd name="T6" fmla="*/ 0 w 22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1"/>
                <a:gd name="T14" fmla="*/ 225 w 22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1">
                  <a:moveTo>
                    <a:pt x="0" y="0"/>
                  </a:moveTo>
                  <a:lnTo>
                    <a:pt x="225" y="0"/>
                  </a:lnTo>
                  <a:lnTo>
                    <a:pt x="225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1704" y="3076"/>
              <a:ext cx="63" cy="2"/>
            </a:xfrm>
            <a:custGeom>
              <a:avLst/>
              <a:gdLst>
                <a:gd name="T0" fmla="*/ 0 w 223"/>
                <a:gd name="T1" fmla="*/ 0 h 2"/>
                <a:gd name="T2" fmla="*/ 0 w 223"/>
                <a:gd name="T3" fmla="*/ 0 h 2"/>
                <a:gd name="T4" fmla="*/ 0 w 223"/>
                <a:gd name="T5" fmla="*/ 0 h 2"/>
                <a:gd name="T6" fmla="*/ 0 w 22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2"/>
                <a:gd name="T14" fmla="*/ 223 w 223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2">
                  <a:moveTo>
                    <a:pt x="0" y="0"/>
                  </a:moveTo>
                  <a:lnTo>
                    <a:pt x="0" y="0"/>
                  </a:lnTo>
                  <a:lnTo>
                    <a:pt x="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4"/>
            <p:cNvSpPr>
              <a:spLocks/>
            </p:cNvSpPr>
            <p:nvPr/>
          </p:nvSpPr>
          <p:spPr bwMode="auto">
            <a:xfrm>
              <a:off x="1704" y="3076"/>
              <a:ext cx="63" cy="2"/>
            </a:xfrm>
            <a:custGeom>
              <a:avLst/>
              <a:gdLst>
                <a:gd name="T0" fmla="*/ 0 w 223"/>
                <a:gd name="T1" fmla="*/ 0 h 2"/>
                <a:gd name="T2" fmla="*/ 0 w 223"/>
                <a:gd name="T3" fmla="*/ 0 h 2"/>
                <a:gd name="T4" fmla="*/ 0 w 223"/>
                <a:gd name="T5" fmla="*/ 0 h 2"/>
                <a:gd name="T6" fmla="*/ 0 w 22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2"/>
                <a:gd name="T14" fmla="*/ 223 w 223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2">
                  <a:moveTo>
                    <a:pt x="0" y="0"/>
                  </a:moveTo>
                  <a:lnTo>
                    <a:pt x="0" y="0"/>
                  </a:lnTo>
                  <a:lnTo>
                    <a:pt x="22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1704" y="3076"/>
              <a:ext cx="63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1704" y="3076"/>
              <a:ext cx="63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1704" y="3076"/>
              <a:ext cx="63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1704" y="3076"/>
              <a:ext cx="63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1704" y="3076"/>
              <a:ext cx="63" cy="10"/>
            </a:xfrm>
            <a:custGeom>
              <a:avLst/>
              <a:gdLst>
                <a:gd name="T0" fmla="*/ 0 w 223"/>
                <a:gd name="T1" fmla="*/ 0 h 40"/>
                <a:gd name="T2" fmla="*/ 0 w 223"/>
                <a:gd name="T3" fmla="*/ 0 h 40"/>
                <a:gd name="T4" fmla="*/ 0 w 223"/>
                <a:gd name="T5" fmla="*/ 0 h 40"/>
                <a:gd name="T6" fmla="*/ 0 w 223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40"/>
                <a:gd name="T14" fmla="*/ 223 w 223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40">
                  <a:moveTo>
                    <a:pt x="0" y="0"/>
                  </a:moveTo>
                  <a:lnTo>
                    <a:pt x="223" y="0"/>
                  </a:lnTo>
                  <a:lnTo>
                    <a:pt x="223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1704" y="3076"/>
              <a:ext cx="63" cy="10"/>
            </a:xfrm>
            <a:custGeom>
              <a:avLst/>
              <a:gdLst>
                <a:gd name="T0" fmla="*/ 0 w 223"/>
                <a:gd name="T1" fmla="*/ 0 h 40"/>
                <a:gd name="T2" fmla="*/ 0 w 223"/>
                <a:gd name="T3" fmla="*/ 0 h 40"/>
                <a:gd name="T4" fmla="*/ 0 w 223"/>
                <a:gd name="T5" fmla="*/ 0 h 40"/>
                <a:gd name="T6" fmla="*/ 0 w 223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40"/>
                <a:gd name="T14" fmla="*/ 223 w 223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40">
                  <a:moveTo>
                    <a:pt x="0" y="0"/>
                  </a:moveTo>
                  <a:lnTo>
                    <a:pt x="223" y="0"/>
                  </a:lnTo>
                  <a:lnTo>
                    <a:pt x="223" y="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4270" y="3064"/>
              <a:ext cx="63" cy="12"/>
            </a:xfrm>
            <a:custGeom>
              <a:avLst/>
              <a:gdLst>
                <a:gd name="T0" fmla="*/ 0 w 224"/>
                <a:gd name="T1" fmla="*/ 0 h 41"/>
                <a:gd name="T2" fmla="*/ 0 w 224"/>
                <a:gd name="T3" fmla="*/ 0 h 41"/>
                <a:gd name="T4" fmla="*/ 0 w 224"/>
                <a:gd name="T5" fmla="*/ 0 h 41"/>
                <a:gd name="T6" fmla="*/ 0 w 224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41"/>
                <a:gd name="T14" fmla="*/ 224 w 224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41">
                  <a:moveTo>
                    <a:pt x="0" y="0"/>
                  </a:moveTo>
                  <a:lnTo>
                    <a:pt x="0" y="41"/>
                  </a:lnTo>
                  <a:lnTo>
                    <a:pt x="224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4270" y="3064"/>
              <a:ext cx="63" cy="12"/>
            </a:xfrm>
            <a:custGeom>
              <a:avLst/>
              <a:gdLst>
                <a:gd name="T0" fmla="*/ 0 w 224"/>
                <a:gd name="T1" fmla="*/ 0 h 41"/>
                <a:gd name="T2" fmla="*/ 0 w 224"/>
                <a:gd name="T3" fmla="*/ 0 h 41"/>
                <a:gd name="T4" fmla="*/ 0 w 224"/>
                <a:gd name="T5" fmla="*/ 0 h 41"/>
                <a:gd name="T6" fmla="*/ 0 w 224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41"/>
                <a:gd name="T14" fmla="*/ 224 w 224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41">
                  <a:moveTo>
                    <a:pt x="0" y="0"/>
                  </a:moveTo>
                  <a:lnTo>
                    <a:pt x="0" y="41"/>
                  </a:lnTo>
                  <a:lnTo>
                    <a:pt x="224" y="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Rectangle 83"/>
            <p:cNvSpPr>
              <a:spLocks noChangeArrowheads="1"/>
            </p:cNvSpPr>
            <p:nvPr/>
          </p:nvSpPr>
          <p:spPr bwMode="auto">
            <a:xfrm>
              <a:off x="4270" y="3076"/>
              <a:ext cx="63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83" name="Rectangle 84"/>
            <p:cNvSpPr>
              <a:spLocks noChangeArrowheads="1"/>
            </p:cNvSpPr>
            <p:nvPr/>
          </p:nvSpPr>
          <p:spPr bwMode="auto">
            <a:xfrm>
              <a:off x="4270" y="3076"/>
              <a:ext cx="63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84" name="Rectangle 85"/>
            <p:cNvSpPr>
              <a:spLocks noChangeArrowheads="1"/>
            </p:cNvSpPr>
            <p:nvPr/>
          </p:nvSpPr>
          <p:spPr bwMode="auto">
            <a:xfrm>
              <a:off x="4270" y="3076"/>
              <a:ext cx="63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85" name="Rectangle 86"/>
            <p:cNvSpPr>
              <a:spLocks noChangeArrowheads="1"/>
            </p:cNvSpPr>
            <p:nvPr/>
          </p:nvSpPr>
          <p:spPr bwMode="auto">
            <a:xfrm>
              <a:off x="4270" y="3076"/>
              <a:ext cx="63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86" name="Freeform 87"/>
            <p:cNvSpPr>
              <a:spLocks/>
            </p:cNvSpPr>
            <p:nvPr/>
          </p:nvSpPr>
          <p:spPr bwMode="auto">
            <a:xfrm>
              <a:off x="4270" y="3076"/>
              <a:ext cx="65" cy="2"/>
            </a:xfrm>
            <a:custGeom>
              <a:avLst/>
              <a:gdLst>
                <a:gd name="T0" fmla="*/ 0 w 226"/>
                <a:gd name="T1" fmla="*/ 0 h 2"/>
                <a:gd name="T2" fmla="*/ 0 w 226"/>
                <a:gd name="T3" fmla="*/ 0 h 2"/>
                <a:gd name="T4" fmla="*/ 0 w 226"/>
                <a:gd name="T5" fmla="*/ 0 h 2"/>
                <a:gd name="T6" fmla="*/ 0 w 226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6"/>
                <a:gd name="T13" fmla="*/ 0 h 2"/>
                <a:gd name="T14" fmla="*/ 226 w 226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6" h="2">
                  <a:moveTo>
                    <a:pt x="0" y="0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8"/>
            <p:cNvSpPr>
              <a:spLocks/>
            </p:cNvSpPr>
            <p:nvPr/>
          </p:nvSpPr>
          <p:spPr bwMode="auto">
            <a:xfrm>
              <a:off x="4270" y="3076"/>
              <a:ext cx="65" cy="2"/>
            </a:xfrm>
            <a:custGeom>
              <a:avLst/>
              <a:gdLst>
                <a:gd name="T0" fmla="*/ 0 w 226"/>
                <a:gd name="T1" fmla="*/ 0 h 2"/>
                <a:gd name="T2" fmla="*/ 0 w 226"/>
                <a:gd name="T3" fmla="*/ 0 h 2"/>
                <a:gd name="T4" fmla="*/ 0 w 226"/>
                <a:gd name="T5" fmla="*/ 0 h 2"/>
                <a:gd name="T6" fmla="*/ 0 w 226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6"/>
                <a:gd name="T13" fmla="*/ 0 h 2"/>
                <a:gd name="T14" fmla="*/ 226 w 226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6" h="2">
                  <a:moveTo>
                    <a:pt x="0" y="0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9"/>
            <p:cNvSpPr>
              <a:spLocks/>
            </p:cNvSpPr>
            <p:nvPr/>
          </p:nvSpPr>
          <p:spPr bwMode="auto">
            <a:xfrm>
              <a:off x="4270" y="3076"/>
              <a:ext cx="65" cy="2"/>
            </a:xfrm>
            <a:custGeom>
              <a:avLst/>
              <a:gdLst>
                <a:gd name="T0" fmla="*/ 0 w 226"/>
                <a:gd name="T1" fmla="*/ 0 h 2"/>
                <a:gd name="T2" fmla="*/ 0 w 226"/>
                <a:gd name="T3" fmla="*/ 0 h 2"/>
                <a:gd name="T4" fmla="*/ 0 w 226"/>
                <a:gd name="T5" fmla="*/ 0 h 2"/>
                <a:gd name="T6" fmla="*/ 0 w 226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6"/>
                <a:gd name="T13" fmla="*/ 0 h 2"/>
                <a:gd name="T14" fmla="*/ 226 w 226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6" h="2">
                  <a:moveTo>
                    <a:pt x="0" y="0"/>
                  </a:moveTo>
                  <a:lnTo>
                    <a:pt x="224" y="0"/>
                  </a:lnTo>
                  <a:lnTo>
                    <a:pt x="2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90"/>
            <p:cNvSpPr>
              <a:spLocks/>
            </p:cNvSpPr>
            <p:nvPr/>
          </p:nvSpPr>
          <p:spPr bwMode="auto">
            <a:xfrm>
              <a:off x="4270" y="3076"/>
              <a:ext cx="65" cy="2"/>
            </a:xfrm>
            <a:custGeom>
              <a:avLst/>
              <a:gdLst>
                <a:gd name="T0" fmla="*/ 0 w 226"/>
                <a:gd name="T1" fmla="*/ 0 h 2"/>
                <a:gd name="T2" fmla="*/ 0 w 226"/>
                <a:gd name="T3" fmla="*/ 0 h 2"/>
                <a:gd name="T4" fmla="*/ 0 w 226"/>
                <a:gd name="T5" fmla="*/ 0 h 2"/>
                <a:gd name="T6" fmla="*/ 0 w 226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6"/>
                <a:gd name="T13" fmla="*/ 0 h 2"/>
                <a:gd name="T14" fmla="*/ 226 w 226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6" h="2">
                  <a:moveTo>
                    <a:pt x="0" y="0"/>
                  </a:moveTo>
                  <a:lnTo>
                    <a:pt x="224" y="0"/>
                  </a:lnTo>
                  <a:lnTo>
                    <a:pt x="22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91"/>
            <p:cNvSpPr>
              <a:spLocks/>
            </p:cNvSpPr>
            <p:nvPr/>
          </p:nvSpPr>
          <p:spPr bwMode="auto">
            <a:xfrm>
              <a:off x="4270" y="3076"/>
              <a:ext cx="65" cy="12"/>
            </a:xfrm>
            <a:custGeom>
              <a:avLst/>
              <a:gdLst>
                <a:gd name="T0" fmla="*/ 0 w 226"/>
                <a:gd name="T1" fmla="*/ 0 h 44"/>
                <a:gd name="T2" fmla="*/ 0 w 226"/>
                <a:gd name="T3" fmla="*/ 0 h 44"/>
                <a:gd name="T4" fmla="*/ 0 w 226"/>
                <a:gd name="T5" fmla="*/ 0 h 44"/>
                <a:gd name="T6" fmla="*/ 0 w 226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6"/>
                <a:gd name="T13" fmla="*/ 0 h 44"/>
                <a:gd name="T14" fmla="*/ 226 w 226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6" h="44">
                  <a:moveTo>
                    <a:pt x="0" y="0"/>
                  </a:moveTo>
                  <a:lnTo>
                    <a:pt x="226" y="0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2"/>
            <p:cNvSpPr>
              <a:spLocks/>
            </p:cNvSpPr>
            <p:nvPr/>
          </p:nvSpPr>
          <p:spPr bwMode="auto">
            <a:xfrm>
              <a:off x="4270" y="3076"/>
              <a:ext cx="65" cy="12"/>
            </a:xfrm>
            <a:custGeom>
              <a:avLst/>
              <a:gdLst>
                <a:gd name="T0" fmla="*/ 0 w 226"/>
                <a:gd name="T1" fmla="*/ 0 h 44"/>
                <a:gd name="T2" fmla="*/ 0 w 226"/>
                <a:gd name="T3" fmla="*/ 0 h 44"/>
                <a:gd name="T4" fmla="*/ 0 w 226"/>
                <a:gd name="T5" fmla="*/ 0 h 44"/>
                <a:gd name="T6" fmla="*/ 0 w 226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6"/>
                <a:gd name="T13" fmla="*/ 0 h 44"/>
                <a:gd name="T14" fmla="*/ 226 w 226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6" h="44">
                  <a:moveTo>
                    <a:pt x="0" y="0"/>
                  </a:moveTo>
                  <a:lnTo>
                    <a:pt x="226" y="0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93"/>
            <p:cNvSpPr>
              <a:spLocks/>
            </p:cNvSpPr>
            <p:nvPr/>
          </p:nvSpPr>
          <p:spPr bwMode="auto">
            <a:xfrm>
              <a:off x="3129" y="3064"/>
              <a:ext cx="63" cy="12"/>
            </a:xfrm>
            <a:custGeom>
              <a:avLst/>
              <a:gdLst>
                <a:gd name="T0" fmla="*/ 0 w 225"/>
                <a:gd name="T1" fmla="*/ 0 h 44"/>
                <a:gd name="T2" fmla="*/ 0 w 225"/>
                <a:gd name="T3" fmla="*/ 0 h 44"/>
                <a:gd name="T4" fmla="*/ 0 w 225"/>
                <a:gd name="T5" fmla="*/ 0 h 44"/>
                <a:gd name="T6" fmla="*/ 0 w 225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44"/>
                <a:gd name="T14" fmla="*/ 225 w 225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44">
                  <a:moveTo>
                    <a:pt x="225" y="0"/>
                  </a:moveTo>
                  <a:lnTo>
                    <a:pt x="0" y="44"/>
                  </a:lnTo>
                  <a:lnTo>
                    <a:pt x="225" y="44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4"/>
            <p:cNvSpPr>
              <a:spLocks/>
            </p:cNvSpPr>
            <p:nvPr/>
          </p:nvSpPr>
          <p:spPr bwMode="auto">
            <a:xfrm>
              <a:off x="3129" y="3064"/>
              <a:ext cx="63" cy="12"/>
            </a:xfrm>
            <a:custGeom>
              <a:avLst/>
              <a:gdLst>
                <a:gd name="T0" fmla="*/ 0 w 225"/>
                <a:gd name="T1" fmla="*/ 0 h 44"/>
                <a:gd name="T2" fmla="*/ 0 w 225"/>
                <a:gd name="T3" fmla="*/ 0 h 44"/>
                <a:gd name="T4" fmla="*/ 0 w 225"/>
                <a:gd name="T5" fmla="*/ 0 h 44"/>
                <a:gd name="T6" fmla="*/ 0 w 225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44"/>
                <a:gd name="T14" fmla="*/ 225 w 225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44">
                  <a:moveTo>
                    <a:pt x="225" y="0"/>
                  </a:moveTo>
                  <a:lnTo>
                    <a:pt x="0" y="44"/>
                  </a:lnTo>
                  <a:lnTo>
                    <a:pt x="225" y="44"/>
                  </a:lnTo>
                  <a:lnTo>
                    <a:pt x="225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5"/>
            <p:cNvSpPr>
              <a:spLocks/>
            </p:cNvSpPr>
            <p:nvPr/>
          </p:nvSpPr>
          <p:spPr bwMode="auto">
            <a:xfrm>
              <a:off x="3129" y="3076"/>
              <a:ext cx="63" cy="2"/>
            </a:xfrm>
            <a:custGeom>
              <a:avLst/>
              <a:gdLst>
                <a:gd name="T0" fmla="*/ 0 w 225"/>
                <a:gd name="T1" fmla="*/ 0 h 2"/>
                <a:gd name="T2" fmla="*/ 0 w 225"/>
                <a:gd name="T3" fmla="*/ 0 h 2"/>
                <a:gd name="T4" fmla="*/ 0 w 225"/>
                <a:gd name="T5" fmla="*/ 0 h 2"/>
                <a:gd name="T6" fmla="*/ 0 w 22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2"/>
                <a:gd name="T14" fmla="*/ 225 w 22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2">
                  <a:moveTo>
                    <a:pt x="0" y="0"/>
                  </a:moveTo>
                  <a:lnTo>
                    <a:pt x="2" y="0"/>
                  </a:lnTo>
                  <a:lnTo>
                    <a:pt x="2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6"/>
            <p:cNvSpPr>
              <a:spLocks/>
            </p:cNvSpPr>
            <p:nvPr/>
          </p:nvSpPr>
          <p:spPr bwMode="auto">
            <a:xfrm>
              <a:off x="3129" y="3076"/>
              <a:ext cx="63" cy="2"/>
            </a:xfrm>
            <a:custGeom>
              <a:avLst/>
              <a:gdLst>
                <a:gd name="T0" fmla="*/ 0 w 225"/>
                <a:gd name="T1" fmla="*/ 0 h 2"/>
                <a:gd name="T2" fmla="*/ 0 w 225"/>
                <a:gd name="T3" fmla="*/ 0 h 2"/>
                <a:gd name="T4" fmla="*/ 0 w 225"/>
                <a:gd name="T5" fmla="*/ 0 h 2"/>
                <a:gd name="T6" fmla="*/ 0 w 22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2"/>
                <a:gd name="T14" fmla="*/ 225 w 22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2">
                  <a:moveTo>
                    <a:pt x="0" y="0"/>
                  </a:moveTo>
                  <a:lnTo>
                    <a:pt x="2" y="0"/>
                  </a:lnTo>
                  <a:lnTo>
                    <a:pt x="22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Rectangle 97"/>
            <p:cNvSpPr>
              <a:spLocks noChangeArrowheads="1"/>
            </p:cNvSpPr>
            <p:nvPr/>
          </p:nvSpPr>
          <p:spPr bwMode="auto">
            <a:xfrm>
              <a:off x="3129" y="3076"/>
              <a:ext cx="63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97" name="Rectangle 98"/>
            <p:cNvSpPr>
              <a:spLocks noChangeArrowheads="1"/>
            </p:cNvSpPr>
            <p:nvPr/>
          </p:nvSpPr>
          <p:spPr bwMode="auto">
            <a:xfrm>
              <a:off x="3129" y="3076"/>
              <a:ext cx="63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98" name="Freeform 99"/>
            <p:cNvSpPr>
              <a:spLocks/>
            </p:cNvSpPr>
            <p:nvPr/>
          </p:nvSpPr>
          <p:spPr bwMode="auto">
            <a:xfrm>
              <a:off x="3129" y="3076"/>
              <a:ext cx="63" cy="2"/>
            </a:xfrm>
            <a:custGeom>
              <a:avLst/>
              <a:gdLst>
                <a:gd name="T0" fmla="*/ 0 w 223"/>
                <a:gd name="T1" fmla="*/ 0 h 2"/>
                <a:gd name="T2" fmla="*/ 0 w 223"/>
                <a:gd name="T3" fmla="*/ 0 h 2"/>
                <a:gd name="T4" fmla="*/ 0 w 223"/>
                <a:gd name="T5" fmla="*/ 0 h 2"/>
                <a:gd name="T6" fmla="*/ 0 w 22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2"/>
                <a:gd name="T14" fmla="*/ 223 w 223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2">
                  <a:moveTo>
                    <a:pt x="0" y="0"/>
                  </a:moveTo>
                  <a:lnTo>
                    <a:pt x="0" y="0"/>
                  </a:lnTo>
                  <a:lnTo>
                    <a:pt x="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00"/>
            <p:cNvSpPr>
              <a:spLocks/>
            </p:cNvSpPr>
            <p:nvPr/>
          </p:nvSpPr>
          <p:spPr bwMode="auto">
            <a:xfrm>
              <a:off x="3129" y="3076"/>
              <a:ext cx="63" cy="2"/>
            </a:xfrm>
            <a:custGeom>
              <a:avLst/>
              <a:gdLst>
                <a:gd name="T0" fmla="*/ 0 w 223"/>
                <a:gd name="T1" fmla="*/ 0 h 2"/>
                <a:gd name="T2" fmla="*/ 0 w 223"/>
                <a:gd name="T3" fmla="*/ 0 h 2"/>
                <a:gd name="T4" fmla="*/ 0 w 223"/>
                <a:gd name="T5" fmla="*/ 0 h 2"/>
                <a:gd name="T6" fmla="*/ 0 w 22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2"/>
                <a:gd name="T14" fmla="*/ 223 w 223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2">
                  <a:moveTo>
                    <a:pt x="0" y="0"/>
                  </a:moveTo>
                  <a:lnTo>
                    <a:pt x="0" y="0"/>
                  </a:lnTo>
                  <a:lnTo>
                    <a:pt x="22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Rectangle 101"/>
            <p:cNvSpPr>
              <a:spLocks noChangeArrowheads="1"/>
            </p:cNvSpPr>
            <p:nvPr/>
          </p:nvSpPr>
          <p:spPr bwMode="auto">
            <a:xfrm>
              <a:off x="3129" y="3076"/>
              <a:ext cx="63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01" name="Rectangle 102"/>
            <p:cNvSpPr>
              <a:spLocks noChangeArrowheads="1"/>
            </p:cNvSpPr>
            <p:nvPr/>
          </p:nvSpPr>
          <p:spPr bwMode="auto">
            <a:xfrm>
              <a:off x="3129" y="3076"/>
              <a:ext cx="63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02" name="Rectangle 103"/>
            <p:cNvSpPr>
              <a:spLocks noChangeArrowheads="1"/>
            </p:cNvSpPr>
            <p:nvPr/>
          </p:nvSpPr>
          <p:spPr bwMode="auto">
            <a:xfrm>
              <a:off x="3129" y="3076"/>
              <a:ext cx="63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03" name="Rectangle 104"/>
            <p:cNvSpPr>
              <a:spLocks noChangeArrowheads="1"/>
            </p:cNvSpPr>
            <p:nvPr/>
          </p:nvSpPr>
          <p:spPr bwMode="auto">
            <a:xfrm>
              <a:off x="3129" y="3076"/>
              <a:ext cx="63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04" name="Freeform 105"/>
            <p:cNvSpPr>
              <a:spLocks/>
            </p:cNvSpPr>
            <p:nvPr/>
          </p:nvSpPr>
          <p:spPr bwMode="auto">
            <a:xfrm>
              <a:off x="3129" y="3076"/>
              <a:ext cx="63" cy="12"/>
            </a:xfrm>
            <a:custGeom>
              <a:avLst/>
              <a:gdLst>
                <a:gd name="T0" fmla="*/ 0 w 223"/>
                <a:gd name="T1" fmla="*/ 0 h 41"/>
                <a:gd name="T2" fmla="*/ 0 w 223"/>
                <a:gd name="T3" fmla="*/ 0 h 41"/>
                <a:gd name="T4" fmla="*/ 0 w 223"/>
                <a:gd name="T5" fmla="*/ 0 h 41"/>
                <a:gd name="T6" fmla="*/ 0 w 223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41"/>
                <a:gd name="T14" fmla="*/ 223 w 223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41">
                  <a:moveTo>
                    <a:pt x="0" y="0"/>
                  </a:moveTo>
                  <a:lnTo>
                    <a:pt x="223" y="0"/>
                  </a:lnTo>
                  <a:lnTo>
                    <a:pt x="223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6"/>
            <p:cNvSpPr>
              <a:spLocks/>
            </p:cNvSpPr>
            <p:nvPr/>
          </p:nvSpPr>
          <p:spPr bwMode="auto">
            <a:xfrm>
              <a:off x="3129" y="3076"/>
              <a:ext cx="63" cy="12"/>
            </a:xfrm>
            <a:custGeom>
              <a:avLst/>
              <a:gdLst>
                <a:gd name="T0" fmla="*/ 0 w 223"/>
                <a:gd name="T1" fmla="*/ 0 h 41"/>
                <a:gd name="T2" fmla="*/ 0 w 223"/>
                <a:gd name="T3" fmla="*/ 0 h 41"/>
                <a:gd name="T4" fmla="*/ 0 w 223"/>
                <a:gd name="T5" fmla="*/ 0 h 41"/>
                <a:gd name="T6" fmla="*/ 0 w 223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41"/>
                <a:gd name="T14" fmla="*/ 223 w 223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41">
                  <a:moveTo>
                    <a:pt x="0" y="0"/>
                  </a:moveTo>
                  <a:lnTo>
                    <a:pt x="223" y="0"/>
                  </a:lnTo>
                  <a:lnTo>
                    <a:pt x="223" y="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7"/>
            <p:cNvSpPr>
              <a:spLocks/>
            </p:cNvSpPr>
            <p:nvPr/>
          </p:nvSpPr>
          <p:spPr bwMode="auto">
            <a:xfrm>
              <a:off x="2346" y="1621"/>
              <a:ext cx="57" cy="10"/>
            </a:xfrm>
            <a:custGeom>
              <a:avLst/>
              <a:gdLst>
                <a:gd name="T0" fmla="*/ 0 w 207"/>
                <a:gd name="T1" fmla="*/ 0 h 38"/>
                <a:gd name="T2" fmla="*/ 0 w 207"/>
                <a:gd name="T3" fmla="*/ 0 h 38"/>
                <a:gd name="T4" fmla="*/ 0 w 207"/>
                <a:gd name="T5" fmla="*/ 0 h 38"/>
                <a:gd name="T6" fmla="*/ 0 w 207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38"/>
                <a:gd name="T14" fmla="*/ 207 w 207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38">
                  <a:moveTo>
                    <a:pt x="0" y="0"/>
                  </a:moveTo>
                  <a:lnTo>
                    <a:pt x="0" y="38"/>
                  </a:lnTo>
                  <a:lnTo>
                    <a:pt x="20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8"/>
            <p:cNvSpPr>
              <a:spLocks/>
            </p:cNvSpPr>
            <p:nvPr/>
          </p:nvSpPr>
          <p:spPr bwMode="auto">
            <a:xfrm>
              <a:off x="2346" y="1621"/>
              <a:ext cx="57" cy="10"/>
            </a:xfrm>
            <a:custGeom>
              <a:avLst/>
              <a:gdLst>
                <a:gd name="T0" fmla="*/ 0 w 207"/>
                <a:gd name="T1" fmla="*/ 0 h 38"/>
                <a:gd name="T2" fmla="*/ 0 w 207"/>
                <a:gd name="T3" fmla="*/ 0 h 38"/>
                <a:gd name="T4" fmla="*/ 0 w 207"/>
                <a:gd name="T5" fmla="*/ 0 h 38"/>
                <a:gd name="T6" fmla="*/ 0 w 207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38"/>
                <a:gd name="T14" fmla="*/ 207 w 207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38">
                  <a:moveTo>
                    <a:pt x="0" y="0"/>
                  </a:moveTo>
                  <a:lnTo>
                    <a:pt x="0" y="38"/>
                  </a:lnTo>
                  <a:lnTo>
                    <a:pt x="207" y="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9"/>
            <p:cNvSpPr>
              <a:spLocks/>
            </p:cNvSpPr>
            <p:nvPr/>
          </p:nvSpPr>
          <p:spPr bwMode="auto">
            <a:xfrm>
              <a:off x="2346" y="1631"/>
              <a:ext cx="57" cy="2"/>
            </a:xfrm>
            <a:custGeom>
              <a:avLst/>
              <a:gdLst>
                <a:gd name="T0" fmla="*/ 0 w 207"/>
                <a:gd name="T1" fmla="*/ 0 h 2"/>
                <a:gd name="T2" fmla="*/ 0 w 207"/>
                <a:gd name="T3" fmla="*/ 0 h 2"/>
                <a:gd name="T4" fmla="*/ 0 w 207"/>
                <a:gd name="T5" fmla="*/ 0 h 2"/>
                <a:gd name="T6" fmla="*/ 0 w 207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2"/>
                <a:gd name="T14" fmla="*/ 207 w 207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2">
                  <a:moveTo>
                    <a:pt x="0" y="0"/>
                  </a:moveTo>
                  <a:lnTo>
                    <a:pt x="0" y="0"/>
                  </a:lnTo>
                  <a:lnTo>
                    <a:pt x="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10"/>
            <p:cNvSpPr>
              <a:spLocks/>
            </p:cNvSpPr>
            <p:nvPr/>
          </p:nvSpPr>
          <p:spPr bwMode="auto">
            <a:xfrm>
              <a:off x="2346" y="1631"/>
              <a:ext cx="57" cy="2"/>
            </a:xfrm>
            <a:custGeom>
              <a:avLst/>
              <a:gdLst>
                <a:gd name="T0" fmla="*/ 0 w 207"/>
                <a:gd name="T1" fmla="*/ 0 h 2"/>
                <a:gd name="T2" fmla="*/ 0 w 207"/>
                <a:gd name="T3" fmla="*/ 0 h 2"/>
                <a:gd name="T4" fmla="*/ 0 w 207"/>
                <a:gd name="T5" fmla="*/ 0 h 2"/>
                <a:gd name="T6" fmla="*/ 0 w 207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2"/>
                <a:gd name="T14" fmla="*/ 207 w 207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2">
                  <a:moveTo>
                    <a:pt x="0" y="0"/>
                  </a:moveTo>
                  <a:lnTo>
                    <a:pt x="0" y="0"/>
                  </a:lnTo>
                  <a:lnTo>
                    <a:pt x="20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auto">
            <a:xfrm>
              <a:off x="2346" y="1631"/>
              <a:ext cx="57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auto">
            <a:xfrm>
              <a:off x="2346" y="1631"/>
              <a:ext cx="57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12" name="Freeform 113"/>
            <p:cNvSpPr>
              <a:spLocks/>
            </p:cNvSpPr>
            <p:nvPr/>
          </p:nvSpPr>
          <p:spPr bwMode="auto">
            <a:xfrm>
              <a:off x="2346" y="1631"/>
              <a:ext cx="59" cy="2"/>
            </a:xfrm>
            <a:custGeom>
              <a:avLst/>
              <a:gdLst>
                <a:gd name="T0" fmla="*/ 0 w 209"/>
                <a:gd name="T1" fmla="*/ 0 h 2"/>
                <a:gd name="T2" fmla="*/ 0 w 209"/>
                <a:gd name="T3" fmla="*/ 0 h 2"/>
                <a:gd name="T4" fmla="*/ 0 w 209"/>
                <a:gd name="T5" fmla="*/ 0 h 2"/>
                <a:gd name="T6" fmla="*/ 0 w 209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9"/>
                <a:gd name="T13" fmla="*/ 0 h 2"/>
                <a:gd name="T14" fmla="*/ 209 w 209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9" h="2">
                  <a:moveTo>
                    <a:pt x="0" y="0"/>
                  </a:moveTo>
                  <a:lnTo>
                    <a:pt x="0" y="0"/>
                  </a:lnTo>
                  <a:lnTo>
                    <a:pt x="2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4"/>
            <p:cNvSpPr>
              <a:spLocks/>
            </p:cNvSpPr>
            <p:nvPr/>
          </p:nvSpPr>
          <p:spPr bwMode="auto">
            <a:xfrm>
              <a:off x="2346" y="1631"/>
              <a:ext cx="59" cy="2"/>
            </a:xfrm>
            <a:custGeom>
              <a:avLst/>
              <a:gdLst>
                <a:gd name="T0" fmla="*/ 0 w 209"/>
                <a:gd name="T1" fmla="*/ 0 h 2"/>
                <a:gd name="T2" fmla="*/ 0 w 209"/>
                <a:gd name="T3" fmla="*/ 0 h 2"/>
                <a:gd name="T4" fmla="*/ 0 w 209"/>
                <a:gd name="T5" fmla="*/ 0 h 2"/>
                <a:gd name="T6" fmla="*/ 0 w 209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9"/>
                <a:gd name="T13" fmla="*/ 0 h 2"/>
                <a:gd name="T14" fmla="*/ 209 w 209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9" h="2">
                  <a:moveTo>
                    <a:pt x="0" y="0"/>
                  </a:moveTo>
                  <a:lnTo>
                    <a:pt x="0" y="0"/>
                  </a:lnTo>
                  <a:lnTo>
                    <a:pt x="20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5"/>
            <p:cNvSpPr>
              <a:spLocks/>
            </p:cNvSpPr>
            <p:nvPr/>
          </p:nvSpPr>
          <p:spPr bwMode="auto">
            <a:xfrm>
              <a:off x="2346" y="1631"/>
              <a:ext cx="59" cy="2"/>
            </a:xfrm>
            <a:custGeom>
              <a:avLst/>
              <a:gdLst>
                <a:gd name="T0" fmla="*/ 0 w 209"/>
                <a:gd name="T1" fmla="*/ 0 h 2"/>
                <a:gd name="T2" fmla="*/ 0 w 209"/>
                <a:gd name="T3" fmla="*/ 0 h 2"/>
                <a:gd name="T4" fmla="*/ 0 w 209"/>
                <a:gd name="T5" fmla="*/ 0 h 2"/>
                <a:gd name="T6" fmla="*/ 0 w 209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9"/>
                <a:gd name="T13" fmla="*/ 0 h 2"/>
                <a:gd name="T14" fmla="*/ 209 w 209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9" h="2">
                  <a:moveTo>
                    <a:pt x="0" y="0"/>
                  </a:moveTo>
                  <a:lnTo>
                    <a:pt x="207" y="0"/>
                  </a:lnTo>
                  <a:lnTo>
                    <a:pt x="2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Freeform 116"/>
            <p:cNvSpPr>
              <a:spLocks/>
            </p:cNvSpPr>
            <p:nvPr/>
          </p:nvSpPr>
          <p:spPr bwMode="auto">
            <a:xfrm>
              <a:off x="2346" y="1631"/>
              <a:ext cx="59" cy="2"/>
            </a:xfrm>
            <a:custGeom>
              <a:avLst/>
              <a:gdLst>
                <a:gd name="T0" fmla="*/ 0 w 209"/>
                <a:gd name="T1" fmla="*/ 0 h 2"/>
                <a:gd name="T2" fmla="*/ 0 w 209"/>
                <a:gd name="T3" fmla="*/ 0 h 2"/>
                <a:gd name="T4" fmla="*/ 0 w 209"/>
                <a:gd name="T5" fmla="*/ 0 h 2"/>
                <a:gd name="T6" fmla="*/ 0 w 209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9"/>
                <a:gd name="T13" fmla="*/ 0 h 2"/>
                <a:gd name="T14" fmla="*/ 209 w 209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9" h="2">
                  <a:moveTo>
                    <a:pt x="0" y="0"/>
                  </a:moveTo>
                  <a:lnTo>
                    <a:pt x="207" y="0"/>
                  </a:lnTo>
                  <a:lnTo>
                    <a:pt x="20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117"/>
            <p:cNvSpPr>
              <a:spLocks/>
            </p:cNvSpPr>
            <p:nvPr/>
          </p:nvSpPr>
          <p:spPr bwMode="auto">
            <a:xfrm>
              <a:off x="2346" y="1631"/>
              <a:ext cx="59" cy="12"/>
            </a:xfrm>
            <a:custGeom>
              <a:avLst/>
              <a:gdLst>
                <a:gd name="T0" fmla="*/ 0 w 209"/>
                <a:gd name="T1" fmla="*/ 0 h 41"/>
                <a:gd name="T2" fmla="*/ 0 w 209"/>
                <a:gd name="T3" fmla="*/ 0 h 41"/>
                <a:gd name="T4" fmla="*/ 0 w 209"/>
                <a:gd name="T5" fmla="*/ 0 h 41"/>
                <a:gd name="T6" fmla="*/ 0 w 209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9"/>
                <a:gd name="T13" fmla="*/ 0 h 41"/>
                <a:gd name="T14" fmla="*/ 209 w 209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9" h="41">
                  <a:moveTo>
                    <a:pt x="0" y="0"/>
                  </a:moveTo>
                  <a:lnTo>
                    <a:pt x="209" y="0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18"/>
            <p:cNvSpPr>
              <a:spLocks/>
            </p:cNvSpPr>
            <p:nvPr/>
          </p:nvSpPr>
          <p:spPr bwMode="auto">
            <a:xfrm>
              <a:off x="2346" y="1631"/>
              <a:ext cx="59" cy="12"/>
            </a:xfrm>
            <a:custGeom>
              <a:avLst/>
              <a:gdLst>
                <a:gd name="T0" fmla="*/ 0 w 209"/>
                <a:gd name="T1" fmla="*/ 0 h 41"/>
                <a:gd name="T2" fmla="*/ 0 w 209"/>
                <a:gd name="T3" fmla="*/ 0 h 41"/>
                <a:gd name="T4" fmla="*/ 0 w 209"/>
                <a:gd name="T5" fmla="*/ 0 h 41"/>
                <a:gd name="T6" fmla="*/ 0 w 209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9"/>
                <a:gd name="T13" fmla="*/ 0 h 41"/>
                <a:gd name="T14" fmla="*/ 209 w 209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9" h="41">
                  <a:moveTo>
                    <a:pt x="0" y="0"/>
                  </a:moveTo>
                  <a:lnTo>
                    <a:pt x="209" y="0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9"/>
            <p:cNvSpPr>
              <a:spLocks/>
            </p:cNvSpPr>
            <p:nvPr/>
          </p:nvSpPr>
          <p:spPr bwMode="auto">
            <a:xfrm>
              <a:off x="2329" y="1952"/>
              <a:ext cx="21" cy="12"/>
            </a:xfrm>
            <a:custGeom>
              <a:avLst/>
              <a:gdLst>
                <a:gd name="T0" fmla="*/ 0 w 80"/>
                <a:gd name="T1" fmla="*/ 0 h 41"/>
                <a:gd name="T2" fmla="*/ 0 w 80"/>
                <a:gd name="T3" fmla="*/ 0 h 41"/>
                <a:gd name="T4" fmla="*/ 0 w 80"/>
                <a:gd name="T5" fmla="*/ 0 h 41"/>
                <a:gd name="T6" fmla="*/ 0 w 80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41"/>
                <a:gd name="T14" fmla="*/ 80 w 80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41">
                  <a:moveTo>
                    <a:pt x="63" y="0"/>
                  </a:moveTo>
                  <a:lnTo>
                    <a:pt x="0" y="41"/>
                  </a:lnTo>
                  <a:lnTo>
                    <a:pt x="80" y="4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20"/>
            <p:cNvSpPr>
              <a:spLocks/>
            </p:cNvSpPr>
            <p:nvPr/>
          </p:nvSpPr>
          <p:spPr bwMode="auto">
            <a:xfrm>
              <a:off x="2329" y="1952"/>
              <a:ext cx="21" cy="12"/>
            </a:xfrm>
            <a:custGeom>
              <a:avLst/>
              <a:gdLst>
                <a:gd name="T0" fmla="*/ 0 w 80"/>
                <a:gd name="T1" fmla="*/ 0 h 41"/>
                <a:gd name="T2" fmla="*/ 0 w 80"/>
                <a:gd name="T3" fmla="*/ 0 h 41"/>
                <a:gd name="T4" fmla="*/ 0 w 80"/>
                <a:gd name="T5" fmla="*/ 0 h 41"/>
                <a:gd name="T6" fmla="*/ 0 w 80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41"/>
                <a:gd name="T14" fmla="*/ 80 w 80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41">
                  <a:moveTo>
                    <a:pt x="63" y="0"/>
                  </a:moveTo>
                  <a:lnTo>
                    <a:pt x="0" y="41"/>
                  </a:lnTo>
                  <a:lnTo>
                    <a:pt x="80" y="41"/>
                  </a:lnTo>
                  <a:lnTo>
                    <a:pt x="63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21"/>
            <p:cNvSpPr>
              <a:spLocks/>
            </p:cNvSpPr>
            <p:nvPr/>
          </p:nvSpPr>
          <p:spPr bwMode="auto">
            <a:xfrm>
              <a:off x="2313" y="1964"/>
              <a:ext cx="16" cy="12"/>
            </a:xfrm>
            <a:custGeom>
              <a:avLst/>
              <a:gdLst>
                <a:gd name="T0" fmla="*/ 0 w 56"/>
                <a:gd name="T1" fmla="*/ 0 h 38"/>
                <a:gd name="T2" fmla="*/ 0 w 56"/>
                <a:gd name="T3" fmla="*/ 0 h 38"/>
                <a:gd name="T4" fmla="*/ 0 w 56"/>
                <a:gd name="T5" fmla="*/ 0 h 38"/>
                <a:gd name="T6" fmla="*/ 0 w 56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38"/>
                <a:gd name="T14" fmla="*/ 56 w 56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38">
                  <a:moveTo>
                    <a:pt x="56" y="0"/>
                  </a:moveTo>
                  <a:lnTo>
                    <a:pt x="0" y="38"/>
                  </a:lnTo>
                  <a:lnTo>
                    <a:pt x="45" y="38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22"/>
            <p:cNvSpPr>
              <a:spLocks/>
            </p:cNvSpPr>
            <p:nvPr/>
          </p:nvSpPr>
          <p:spPr bwMode="auto">
            <a:xfrm>
              <a:off x="2313" y="1964"/>
              <a:ext cx="16" cy="12"/>
            </a:xfrm>
            <a:custGeom>
              <a:avLst/>
              <a:gdLst>
                <a:gd name="T0" fmla="*/ 0 w 56"/>
                <a:gd name="T1" fmla="*/ 0 h 38"/>
                <a:gd name="T2" fmla="*/ 0 w 56"/>
                <a:gd name="T3" fmla="*/ 0 h 38"/>
                <a:gd name="T4" fmla="*/ 0 w 56"/>
                <a:gd name="T5" fmla="*/ 0 h 38"/>
                <a:gd name="T6" fmla="*/ 0 w 56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38"/>
                <a:gd name="T14" fmla="*/ 56 w 56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38">
                  <a:moveTo>
                    <a:pt x="56" y="0"/>
                  </a:moveTo>
                  <a:lnTo>
                    <a:pt x="0" y="38"/>
                  </a:lnTo>
                  <a:lnTo>
                    <a:pt x="45" y="38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3"/>
            <p:cNvSpPr>
              <a:spLocks/>
            </p:cNvSpPr>
            <p:nvPr/>
          </p:nvSpPr>
          <p:spPr bwMode="auto">
            <a:xfrm>
              <a:off x="2325" y="1964"/>
              <a:ext cx="25" cy="12"/>
            </a:xfrm>
            <a:custGeom>
              <a:avLst/>
              <a:gdLst>
                <a:gd name="T0" fmla="*/ 0 w 91"/>
                <a:gd name="T1" fmla="*/ 0 h 38"/>
                <a:gd name="T2" fmla="*/ 0 w 91"/>
                <a:gd name="T3" fmla="*/ 0 h 38"/>
                <a:gd name="T4" fmla="*/ 0 w 91"/>
                <a:gd name="T5" fmla="*/ 0 h 38"/>
                <a:gd name="T6" fmla="*/ 0 w 91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38"/>
                <a:gd name="T14" fmla="*/ 91 w 91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38">
                  <a:moveTo>
                    <a:pt x="11" y="0"/>
                  </a:moveTo>
                  <a:lnTo>
                    <a:pt x="91" y="0"/>
                  </a:lnTo>
                  <a:lnTo>
                    <a:pt x="0" y="3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4"/>
            <p:cNvSpPr>
              <a:spLocks/>
            </p:cNvSpPr>
            <p:nvPr/>
          </p:nvSpPr>
          <p:spPr bwMode="auto">
            <a:xfrm>
              <a:off x="2325" y="1964"/>
              <a:ext cx="25" cy="12"/>
            </a:xfrm>
            <a:custGeom>
              <a:avLst/>
              <a:gdLst>
                <a:gd name="T0" fmla="*/ 0 w 91"/>
                <a:gd name="T1" fmla="*/ 0 h 38"/>
                <a:gd name="T2" fmla="*/ 0 w 91"/>
                <a:gd name="T3" fmla="*/ 0 h 38"/>
                <a:gd name="T4" fmla="*/ 0 w 91"/>
                <a:gd name="T5" fmla="*/ 0 h 38"/>
                <a:gd name="T6" fmla="*/ 0 w 91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38"/>
                <a:gd name="T14" fmla="*/ 91 w 91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38">
                  <a:moveTo>
                    <a:pt x="11" y="0"/>
                  </a:moveTo>
                  <a:lnTo>
                    <a:pt x="91" y="0"/>
                  </a:lnTo>
                  <a:lnTo>
                    <a:pt x="0" y="38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5"/>
            <p:cNvSpPr>
              <a:spLocks/>
            </p:cNvSpPr>
            <p:nvPr/>
          </p:nvSpPr>
          <p:spPr bwMode="auto">
            <a:xfrm>
              <a:off x="2325" y="1964"/>
              <a:ext cx="31" cy="12"/>
            </a:xfrm>
            <a:custGeom>
              <a:avLst/>
              <a:gdLst>
                <a:gd name="T0" fmla="*/ 0 w 107"/>
                <a:gd name="T1" fmla="*/ 0 h 38"/>
                <a:gd name="T2" fmla="*/ 0 w 107"/>
                <a:gd name="T3" fmla="*/ 0 h 38"/>
                <a:gd name="T4" fmla="*/ 0 w 107"/>
                <a:gd name="T5" fmla="*/ 0 h 38"/>
                <a:gd name="T6" fmla="*/ 0 w 107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38"/>
                <a:gd name="T14" fmla="*/ 107 w 107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38">
                  <a:moveTo>
                    <a:pt x="91" y="0"/>
                  </a:moveTo>
                  <a:lnTo>
                    <a:pt x="0" y="38"/>
                  </a:lnTo>
                  <a:lnTo>
                    <a:pt x="107" y="3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6"/>
            <p:cNvSpPr>
              <a:spLocks/>
            </p:cNvSpPr>
            <p:nvPr/>
          </p:nvSpPr>
          <p:spPr bwMode="auto">
            <a:xfrm>
              <a:off x="2325" y="1964"/>
              <a:ext cx="31" cy="12"/>
            </a:xfrm>
            <a:custGeom>
              <a:avLst/>
              <a:gdLst>
                <a:gd name="T0" fmla="*/ 0 w 107"/>
                <a:gd name="T1" fmla="*/ 0 h 38"/>
                <a:gd name="T2" fmla="*/ 0 w 107"/>
                <a:gd name="T3" fmla="*/ 0 h 38"/>
                <a:gd name="T4" fmla="*/ 0 w 107"/>
                <a:gd name="T5" fmla="*/ 0 h 38"/>
                <a:gd name="T6" fmla="*/ 0 w 107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38"/>
                <a:gd name="T14" fmla="*/ 107 w 107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38">
                  <a:moveTo>
                    <a:pt x="91" y="0"/>
                  </a:moveTo>
                  <a:lnTo>
                    <a:pt x="0" y="38"/>
                  </a:lnTo>
                  <a:lnTo>
                    <a:pt x="107" y="38"/>
                  </a:lnTo>
                  <a:lnTo>
                    <a:pt x="91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7"/>
            <p:cNvSpPr>
              <a:spLocks/>
            </p:cNvSpPr>
            <p:nvPr/>
          </p:nvSpPr>
          <p:spPr bwMode="auto">
            <a:xfrm>
              <a:off x="2293" y="1976"/>
              <a:ext cx="20" cy="12"/>
            </a:xfrm>
            <a:custGeom>
              <a:avLst/>
              <a:gdLst>
                <a:gd name="T0" fmla="*/ 0 w 71"/>
                <a:gd name="T1" fmla="*/ 0 h 48"/>
                <a:gd name="T2" fmla="*/ 0 w 71"/>
                <a:gd name="T3" fmla="*/ 0 h 48"/>
                <a:gd name="T4" fmla="*/ 0 w 71"/>
                <a:gd name="T5" fmla="*/ 0 h 48"/>
                <a:gd name="T6" fmla="*/ 0 w 71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48"/>
                <a:gd name="T14" fmla="*/ 71 w 71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48">
                  <a:moveTo>
                    <a:pt x="71" y="0"/>
                  </a:moveTo>
                  <a:lnTo>
                    <a:pt x="0" y="48"/>
                  </a:lnTo>
                  <a:lnTo>
                    <a:pt x="1" y="4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Freeform 128"/>
            <p:cNvSpPr>
              <a:spLocks/>
            </p:cNvSpPr>
            <p:nvPr/>
          </p:nvSpPr>
          <p:spPr bwMode="auto">
            <a:xfrm>
              <a:off x="2293" y="1976"/>
              <a:ext cx="20" cy="12"/>
            </a:xfrm>
            <a:custGeom>
              <a:avLst/>
              <a:gdLst>
                <a:gd name="T0" fmla="*/ 0 w 71"/>
                <a:gd name="T1" fmla="*/ 0 h 48"/>
                <a:gd name="T2" fmla="*/ 0 w 71"/>
                <a:gd name="T3" fmla="*/ 0 h 48"/>
                <a:gd name="T4" fmla="*/ 0 w 71"/>
                <a:gd name="T5" fmla="*/ 0 h 48"/>
                <a:gd name="T6" fmla="*/ 0 w 71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48"/>
                <a:gd name="T14" fmla="*/ 71 w 71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48">
                  <a:moveTo>
                    <a:pt x="71" y="0"/>
                  </a:moveTo>
                  <a:lnTo>
                    <a:pt x="0" y="48"/>
                  </a:lnTo>
                  <a:lnTo>
                    <a:pt x="1" y="48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Freeform 129"/>
            <p:cNvSpPr>
              <a:spLocks/>
            </p:cNvSpPr>
            <p:nvPr/>
          </p:nvSpPr>
          <p:spPr bwMode="auto">
            <a:xfrm>
              <a:off x="2293" y="1976"/>
              <a:ext cx="32" cy="12"/>
            </a:xfrm>
            <a:custGeom>
              <a:avLst/>
              <a:gdLst>
                <a:gd name="T0" fmla="*/ 0 w 115"/>
                <a:gd name="T1" fmla="*/ 0 h 48"/>
                <a:gd name="T2" fmla="*/ 0 w 115"/>
                <a:gd name="T3" fmla="*/ 0 h 48"/>
                <a:gd name="T4" fmla="*/ 0 w 115"/>
                <a:gd name="T5" fmla="*/ 0 h 48"/>
                <a:gd name="T6" fmla="*/ 0 w 115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48"/>
                <a:gd name="T14" fmla="*/ 115 w 115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48">
                  <a:moveTo>
                    <a:pt x="70" y="0"/>
                  </a:moveTo>
                  <a:lnTo>
                    <a:pt x="115" y="0"/>
                  </a:lnTo>
                  <a:lnTo>
                    <a:pt x="0" y="4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30"/>
            <p:cNvSpPr>
              <a:spLocks/>
            </p:cNvSpPr>
            <p:nvPr/>
          </p:nvSpPr>
          <p:spPr bwMode="auto">
            <a:xfrm>
              <a:off x="2293" y="1976"/>
              <a:ext cx="32" cy="12"/>
            </a:xfrm>
            <a:custGeom>
              <a:avLst/>
              <a:gdLst>
                <a:gd name="T0" fmla="*/ 0 w 115"/>
                <a:gd name="T1" fmla="*/ 0 h 48"/>
                <a:gd name="T2" fmla="*/ 0 w 115"/>
                <a:gd name="T3" fmla="*/ 0 h 48"/>
                <a:gd name="T4" fmla="*/ 0 w 115"/>
                <a:gd name="T5" fmla="*/ 0 h 48"/>
                <a:gd name="T6" fmla="*/ 0 w 115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48"/>
                <a:gd name="T14" fmla="*/ 115 w 115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48">
                  <a:moveTo>
                    <a:pt x="70" y="0"/>
                  </a:moveTo>
                  <a:lnTo>
                    <a:pt x="115" y="0"/>
                  </a:lnTo>
                  <a:lnTo>
                    <a:pt x="0" y="48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31"/>
            <p:cNvSpPr>
              <a:spLocks/>
            </p:cNvSpPr>
            <p:nvPr/>
          </p:nvSpPr>
          <p:spPr bwMode="auto">
            <a:xfrm>
              <a:off x="2293" y="1976"/>
              <a:ext cx="63" cy="12"/>
            </a:xfrm>
            <a:custGeom>
              <a:avLst/>
              <a:gdLst>
                <a:gd name="T0" fmla="*/ 0 w 222"/>
                <a:gd name="T1" fmla="*/ 0 h 48"/>
                <a:gd name="T2" fmla="*/ 0 w 222"/>
                <a:gd name="T3" fmla="*/ 0 h 48"/>
                <a:gd name="T4" fmla="*/ 0 w 222"/>
                <a:gd name="T5" fmla="*/ 0 h 48"/>
                <a:gd name="T6" fmla="*/ 0 w 222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"/>
                <a:gd name="T13" fmla="*/ 0 h 48"/>
                <a:gd name="T14" fmla="*/ 222 w 222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" h="48">
                  <a:moveTo>
                    <a:pt x="115" y="0"/>
                  </a:moveTo>
                  <a:lnTo>
                    <a:pt x="222" y="0"/>
                  </a:lnTo>
                  <a:lnTo>
                    <a:pt x="0" y="4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32"/>
            <p:cNvSpPr>
              <a:spLocks/>
            </p:cNvSpPr>
            <p:nvPr/>
          </p:nvSpPr>
          <p:spPr bwMode="auto">
            <a:xfrm>
              <a:off x="2293" y="1976"/>
              <a:ext cx="63" cy="12"/>
            </a:xfrm>
            <a:custGeom>
              <a:avLst/>
              <a:gdLst>
                <a:gd name="T0" fmla="*/ 0 w 222"/>
                <a:gd name="T1" fmla="*/ 0 h 48"/>
                <a:gd name="T2" fmla="*/ 0 w 222"/>
                <a:gd name="T3" fmla="*/ 0 h 48"/>
                <a:gd name="T4" fmla="*/ 0 w 222"/>
                <a:gd name="T5" fmla="*/ 0 h 48"/>
                <a:gd name="T6" fmla="*/ 0 w 222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"/>
                <a:gd name="T13" fmla="*/ 0 h 48"/>
                <a:gd name="T14" fmla="*/ 222 w 222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" h="48">
                  <a:moveTo>
                    <a:pt x="115" y="0"/>
                  </a:moveTo>
                  <a:lnTo>
                    <a:pt x="222" y="0"/>
                  </a:lnTo>
                  <a:lnTo>
                    <a:pt x="0" y="48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3"/>
            <p:cNvSpPr>
              <a:spLocks/>
            </p:cNvSpPr>
            <p:nvPr/>
          </p:nvSpPr>
          <p:spPr bwMode="auto">
            <a:xfrm>
              <a:off x="2293" y="1988"/>
              <a:ext cx="2" cy="2"/>
            </a:xfrm>
            <a:custGeom>
              <a:avLst/>
              <a:gdLst>
                <a:gd name="T0" fmla="*/ 1 w 2"/>
                <a:gd name="T1" fmla="*/ 0 h 2"/>
                <a:gd name="T2" fmla="*/ 2 w 2"/>
                <a:gd name="T3" fmla="*/ 0 h 2"/>
                <a:gd name="T4" fmla="*/ 0 w 2"/>
                <a:gd name="T5" fmla="*/ 0 h 2"/>
                <a:gd name="T6" fmla="*/ 1 w 2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2"/>
                <a:gd name="T14" fmla="*/ 2 w 2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2">
                  <a:moveTo>
                    <a:pt x="1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4"/>
            <p:cNvSpPr>
              <a:spLocks/>
            </p:cNvSpPr>
            <p:nvPr/>
          </p:nvSpPr>
          <p:spPr bwMode="auto">
            <a:xfrm>
              <a:off x="2293" y="1988"/>
              <a:ext cx="2" cy="2"/>
            </a:xfrm>
            <a:custGeom>
              <a:avLst/>
              <a:gdLst>
                <a:gd name="T0" fmla="*/ 1 w 2"/>
                <a:gd name="T1" fmla="*/ 0 h 2"/>
                <a:gd name="T2" fmla="*/ 2 w 2"/>
                <a:gd name="T3" fmla="*/ 0 h 2"/>
                <a:gd name="T4" fmla="*/ 0 w 2"/>
                <a:gd name="T5" fmla="*/ 0 h 2"/>
                <a:gd name="T6" fmla="*/ 1 w 2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2"/>
                <a:gd name="T14" fmla="*/ 2 w 2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2">
                  <a:moveTo>
                    <a:pt x="1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5"/>
            <p:cNvSpPr>
              <a:spLocks/>
            </p:cNvSpPr>
            <p:nvPr/>
          </p:nvSpPr>
          <p:spPr bwMode="auto">
            <a:xfrm>
              <a:off x="3655" y="1944"/>
              <a:ext cx="21" cy="12"/>
            </a:xfrm>
            <a:custGeom>
              <a:avLst/>
              <a:gdLst>
                <a:gd name="T0" fmla="*/ 0 w 73"/>
                <a:gd name="T1" fmla="*/ 0 h 38"/>
                <a:gd name="T2" fmla="*/ 0 w 73"/>
                <a:gd name="T3" fmla="*/ 0 h 38"/>
                <a:gd name="T4" fmla="*/ 0 w 73"/>
                <a:gd name="T5" fmla="*/ 0 h 38"/>
                <a:gd name="T6" fmla="*/ 0 w 73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"/>
                <a:gd name="T13" fmla="*/ 0 h 38"/>
                <a:gd name="T14" fmla="*/ 73 w 73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" h="38">
                  <a:moveTo>
                    <a:pt x="16" y="0"/>
                  </a:moveTo>
                  <a:lnTo>
                    <a:pt x="0" y="38"/>
                  </a:lnTo>
                  <a:lnTo>
                    <a:pt x="73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6"/>
            <p:cNvSpPr>
              <a:spLocks/>
            </p:cNvSpPr>
            <p:nvPr/>
          </p:nvSpPr>
          <p:spPr bwMode="auto">
            <a:xfrm>
              <a:off x="3655" y="1944"/>
              <a:ext cx="21" cy="12"/>
            </a:xfrm>
            <a:custGeom>
              <a:avLst/>
              <a:gdLst>
                <a:gd name="T0" fmla="*/ 0 w 73"/>
                <a:gd name="T1" fmla="*/ 0 h 38"/>
                <a:gd name="T2" fmla="*/ 0 w 73"/>
                <a:gd name="T3" fmla="*/ 0 h 38"/>
                <a:gd name="T4" fmla="*/ 0 w 73"/>
                <a:gd name="T5" fmla="*/ 0 h 38"/>
                <a:gd name="T6" fmla="*/ 0 w 73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"/>
                <a:gd name="T13" fmla="*/ 0 h 38"/>
                <a:gd name="T14" fmla="*/ 73 w 73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" h="38">
                  <a:moveTo>
                    <a:pt x="16" y="0"/>
                  </a:moveTo>
                  <a:lnTo>
                    <a:pt x="0" y="38"/>
                  </a:lnTo>
                  <a:lnTo>
                    <a:pt x="73" y="38"/>
                  </a:lnTo>
                  <a:lnTo>
                    <a:pt x="16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7"/>
            <p:cNvSpPr>
              <a:spLocks/>
            </p:cNvSpPr>
            <p:nvPr/>
          </p:nvSpPr>
          <p:spPr bwMode="auto">
            <a:xfrm>
              <a:off x="3651" y="1956"/>
              <a:ext cx="31" cy="12"/>
            </a:xfrm>
            <a:custGeom>
              <a:avLst/>
              <a:gdLst>
                <a:gd name="T0" fmla="*/ 0 w 114"/>
                <a:gd name="T1" fmla="*/ 0 h 41"/>
                <a:gd name="T2" fmla="*/ 0 w 114"/>
                <a:gd name="T3" fmla="*/ 0 h 41"/>
                <a:gd name="T4" fmla="*/ 0 w 114"/>
                <a:gd name="T5" fmla="*/ 0 h 41"/>
                <a:gd name="T6" fmla="*/ 0 w 114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41"/>
                <a:gd name="T14" fmla="*/ 114 w 114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41">
                  <a:moveTo>
                    <a:pt x="17" y="0"/>
                  </a:moveTo>
                  <a:lnTo>
                    <a:pt x="0" y="41"/>
                  </a:lnTo>
                  <a:lnTo>
                    <a:pt x="114" y="4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8"/>
            <p:cNvSpPr>
              <a:spLocks/>
            </p:cNvSpPr>
            <p:nvPr/>
          </p:nvSpPr>
          <p:spPr bwMode="auto">
            <a:xfrm>
              <a:off x="3651" y="1956"/>
              <a:ext cx="31" cy="12"/>
            </a:xfrm>
            <a:custGeom>
              <a:avLst/>
              <a:gdLst>
                <a:gd name="T0" fmla="*/ 0 w 114"/>
                <a:gd name="T1" fmla="*/ 0 h 41"/>
                <a:gd name="T2" fmla="*/ 0 w 114"/>
                <a:gd name="T3" fmla="*/ 0 h 41"/>
                <a:gd name="T4" fmla="*/ 0 w 114"/>
                <a:gd name="T5" fmla="*/ 0 h 41"/>
                <a:gd name="T6" fmla="*/ 0 w 114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41"/>
                <a:gd name="T14" fmla="*/ 114 w 114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41">
                  <a:moveTo>
                    <a:pt x="17" y="0"/>
                  </a:moveTo>
                  <a:lnTo>
                    <a:pt x="0" y="41"/>
                  </a:lnTo>
                  <a:lnTo>
                    <a:pt x="114" y="41"/>
                  </a:lnTo>
                  <a:lnTo>
                    <a:pt x="17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9"/>
            <p:cNvSpPr>
              <a:spLocks/>
            </p:cNvSpPr>
            <p:nvPr/>
          </p:nvSpPr>
          <p:spPr bwMode="auto">
            <a:xfrm>
              <a:off x="3655" y="1956"/>
              <a:ext cx="39" cy="12"/>
            </a:xfrm>
            <a:custGeom>
              <a:avLst/>
              <a:gdLst>
                <a:gd name="T0" fmla="*/ 0 w 134"/>
                <a:gd name="T1" fmla="*/ 0 h 41"/>
                <a:gd name="T2" fmla="*/ 0 w 134"/>
                <a:gd name="T3" fmla="*/ 0 h 41"/>
                <a:gd name="T4" fmla="*/ 0 w 134"/>
                <a:gd name="T5" fmla="*/ 0 h 41"/>
                <a:gd name="T6" fmla="*/ 0 w 134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"/>
                <a:gd name="T13" fmla="*/ 0 h 41"/>
                <a:gd name="T14" fmla="*/ 134 w 134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" h="41">
                  <a:moveTo>
                    <a:pt x="0" y="0"/>
                  </a:moveTo>
                  <a:lnTo>
                    <a:pt x="97" y="41"/>
                  </a:lnTo>
                  <a:lnTo>
                    <a:pt x="134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140"/>
            <p:cNvSpPr>
              <a:spLocks/>
            </p:cNvSpPr>
            <p:nvPr/>
          </p:nvSpPr>
          <p:spPr bwMode="auto">
            <a:xfrm>
              <a:off x="3655" y="1956"/>
              <a:ext cx="39" cy="12"/>
            </a:xfrm>
            <a:custGeom>
              <a:avLst/>
              <a:gdLst>
                <a:gd name="T0" fmla="*/ 0 w 134"/>
                <a:gd name="T1" fmla="*/ 0 h 41"/>
                <a:gd name="T2" fmla="*/ 0 w 134"/>
                <a:gd name="T3" fmla="*/ 0 h 41"/>
                <a:gd name="T4" fmla="*/ 0 w 134"/>
                <a:gd name="T5" fmla="*/ 0 h 41"/>
                <a:gd name="T6" fmla="*/ 0 w 134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"/>
                <a:gd name="T13" fmla="*/ 0 h 41"/>
                <a:gd name="T14" fmla="*/ 134 w 134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" h="41">
                  <a:moveTo>
                    <a:pt x="0" y="0"/>
                  </a:moveTo>
                  <a:lnTo>
                    <a:pt x="97" y="41"/>
                  </a:lnTo>
                  <a:lnTo>
                    <a:pt x="134" y="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141"/>
            <p:cNvSpPr>
              <a:spLocks/>
            </p:cNvSpPr>
            <p:nvPr/>
          </p:nvSpPr>
          <p:spPr bwMode="auto">
            <a:xfrm>
              <a:off x="3655" y="1956"/>
              <a:ext cx="39" cy="12"/>
            </a:xfrm>
            <a:custGeom>
              <a:avLst/>
              <a:gdLst>
                <a:gd name="T0" fmla="*/ 0 w 134"/>
                <a:gd name="T1" fmla="*/ 0 h 41"/>
                <a:gd name="T2" fmla="*/ 0 w 134"/>
                <a:gd name="T3" fmla="*/ 0 h 41"/>
                <a:gd name="T4" fmla="*/ 0 w 134"/>
                <a:gd name="T5" fmla="*/ 0 h 41"/>
                <a:gd name="T6" fmla="*/ 0 w 134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"/>
                <a:gd name="T13" fmla="*/ 0 h 41"/>
                <a:gd name="T14" fmla="*/ 134 w 134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" h="41">
                  <a:moveTo>
                    <a:pt x="0" y="0"/>
                  </a:moveTo>
                  <a:lnTo>
                    <a:pt x="73" y="0"/>
                  </a:lnTo>
                  <a:lnTo>
                    <a:pt x="134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42"/>
            <p:cNvSpPr>
              <a:spLocks/>
            </p:cNvSpPr>
            <p:nvPr/>
          </p:nvSpPr>
          <p:spPr bwMode="auto">
            <a:xfrm>
              <a:off x="3655" y="1956"/>
              <a:ext cx="39" cy="12"/>
            </a:xfrm>
            <a:custGeom>
              <a:avLst/>
              <a:gdLst>
                <a:gd name="T0" fmla="*/ 0 w 134"/>
                <a:gd name="T1" fmla="*/ 0 h 41"/>
                <a:gd name="T2" fmla="*/ 0 w 134"/>
                <a:gd name="T3" fmla="*/ 0 h 41"/>
                <a:gd name="T4" fmla="*/ 0 w 134"/>
                <a:gd name="T5" fmla="*/ 0 h 41"/>
                <a:gd name="T6" fmla="*/ 0 w 134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"/>
                <a:gd name="T13" fmla="*/ 0 h 41"/>
                <a:gd name="T14" fmla="*/ 134 w 134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" h="41">
                  <a:moveTo>
                    <a:pt x="0" y="0"/>
                  </a:moveTo>
                  <a:lnTo>
                    <a:pt x="73" y="0"/>
                  </a:lnTo>
                  <a:lnTo>
                    <a:pt x="134" y="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3"/>
            <p:cNvSpPr>
              <a:spLocks/>
            </p:cNvSpPr>
            <p:nvPr/>
          </p:nvSpPr>
          <p:spPr bwMode="auto">
            <a:xfrm>
              <a:off x="3651" y="1968"/>
              <a:ext cx="63" cy="12"/>
            </a:xfrm>
            <a:custGeom>
              <a:avLst/>
              <a:gdLst>
                <a:gd name="T0" fmla="*/ 0 w 223"/>
                <a:gd name="T1" fmla="*/ 0 h 46"/>
                <a:gd name="T2" fmla="*/ 0 w 223"/>
                <a:gd name="T3" fmla="*/ 0 h 46"/>
                <a:gd name="T4" fmla="*/ 0 w 223"/>
                <a:gd name="T5" fmla="*/ 0 h 46"/>
                <a:gd name="T6" fmla="*/ 0 w 223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46"/>
                <a:gd name="T14" fmla="*/ 223 w 223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46">
                  <a:moveTo>
                    <a:pt x="0" y="0"/>
                  </a:moveTo>
                  <a:lnTo>
                    <a:pt x="218" y="46"/>
                  </a:lnTo>
                  <a:lnTo>
                    <a:pt x="223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4"/>
            <p:cNvSpPr>
              <a:spLocks/>
            </p:cNvSpPr>
            <p:nvPr/>
          </p:nvSpPr>
          <p:spPr bwMode="auto">
            <a:xfrm>
              <a:off x="3651" y="1968"/>
              <a:ext cx="63" cy="12"/>
            </a:xfrm>
            <a:custGeom>
              <a:avLst/>
              <a:gdLst>
                <a:gd name="T0" fmla="*/ 0 w 223"/>
                <a:gd name="T1" fmla="*/ 0 h 46"/>
                <a:gd name="T2" fmla="*/ 0 w 223"/>
                <a:gd name="T3" fmla="*/ 0 h 46"/>
                <a:gd name="T4" fmla="*/ 0 w 223"/>
                <a:gd name="T5" fmla="*/ 0 h 46"/>
                <a:gd name="T6" fmla="*/ 0 w 223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46"/>
                <a:gd name="T14" fmla="*/ 223 w 223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46">
                  <a:moveTo>
                    <a:pt x="0" y="0"/>
                  </a:moveTo>
                  <a:lnTo>
                    <a:pt x="218" y="46"/>
                  </a:lnTo>
                  <a:lnTo>
                    <a:pt x="223" y="4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5"/>
            <p:cNvSpPr>
              <a:spLocks/>
            </p:cNvSpPr>
            <p:nvPr/>
          </p:nvSpPr>
          <p:spPr bwMode="auto">
            <a:xfrm>
              <a:off x="3651" y="1968"/>
              <a:ext cx="63" cy="12"/>
            </a:xfrm>
            <a:custGeom>
              <a:avLst/>
              <a:gdLst>
                <a:gd name="T0" fmla="*/ 0 w 223"/>
                <a:gd name="T1" fmla="*/ 0 h 46"/>
                <a:gd name="T2" fmla="*/ 0 w 223"/>
                <a:gd name="T3" fmla="*/ 0 h 46"/>
                <a:gd name="T4" fmla="*/ 0 w 223"/>
                <a:gd name="T5" fmla="*/ 0 h 46"/>
                <a:gd name="T6" fmla="*/ 0 w 223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46"/>
                <a:gd name="T14" fmla="*/ 223 w 223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46">
                  <a:moveTo>
                    <a:pt x="0" y="0"/>
                  </a:moveTo>
                  <a:lnTo>
                    <a:pt x="114" y="0"/>
                  </a:lnTo>
                  <a:lnTo>
                    <a:pt x="223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6"/>
            <p:cNvSpPr>
              <a:spLocks/>
            </p:cNvSpPr>
            <p:nvPr/>
          </p:nvSpPr>
          <p:spPr bwMode="auto">
            <a:xfrm>
              <a:off x="3651" y="1968"/>
              <a:ext cx="63" cy="12"/>
            </a:xfrm>
            <a:custGeom>
              <a:avLst/>
              <a:gdLst>
                <a:gd name="T0" fmla="*/ 0 w 223"/>
                <a:gd name="T1" fmla="*/ 0 h 46"/>
                <a:gd name="T2" fmla="*/ 0 w 223"/>
                <a:gd name="T3" fmla="*/ 0 h 46"/>
                <a:gd name="T4" fmla="*/ 0 w 223"/>
                <a:gd name="T5" fmla="*/ 0 h 46"/>
                <a:gd name="T6" fmla="*/ 0 w 223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46"/>
                <a:gd name="T14" fmla="*/ 223 w 223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46">
                  <a:moveTo>
                    <a:pt x="0" y="0"/>
                  </a:moveTo>
                  <a:lnTo>
                    <a:pt x="114" y="0"/>
                  </a:lnTo>
                  <a:lnTo>
                    <a:pt x="223" y="4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7"/>
            <p:cNvSpPr>
              <a:spLocks/>
            </p:cNvSpPr>
            <p:nvPr/>
          </p:nvSpPr>
          <p:spPr bwMode="auto">
            <a:xfrm>
              <a:off x="3682" y="1968"/>
              <a:ext cx="32" cy="12"/>
            </a:xfrm>
            <a:custGeom>
              <a:avLst/>
              <a:gdLst>
                <a:gd name="T0" fmla="*/ 0 w 109"/>
                <a:gd name="T1" fmla="*/ 0 h 46"/>
                <a:gd name="T2" fmla="*/ 0 w 109"/>
                <a:gd name="T3" fmla="*/ 0 h 46"/>
                <a:gd name="T4" fmla="*/ 0 w 109"/>
                <a:gd name="T5" fmla="*/ 0 h 46"/>
                <a:gd name="T6" fmla="*/ 0 w 109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6"/>
                <a:gd name="T14" fmla="*/ 109 w 109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6">
                  <a:moveTo>
                    <a:pt x="0" y="0"/>
                  </a:moveTo>
                  <a:lnTo>
                    <a:pt x="37" y="0"/>
                  </a:lnTo>
                  <a:lnTo>
                    <a:pt x="109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8"/>
            <p:cNvSpPr>
              <a:spLocks/>
            </p:cNvSpPr>
            <p:nvPr/>
          </p:nvSpPr>
          <p:spPr bwMode="auto">
            <a:xfrm>
              <a:off x="3682" y="1968"/>
              <a:ext cx="32" cy="12"/>
            </a:xfrm>
            <a:custGeom>
              <a:avLst/>
              <a:gdLst>
                <a:gd name="T0" fmla="*/ 0 w 109"/>
                <a:gd name="T1" fmla="*/ 0 h 46"/>
                <a:gd name="T2" fmla="*/ 0 w 109"/>
                <a:gd name="T3" fmla="*/ 0 h 46"/>
                <a:gd name="T4" fmla="*/ 0 w 109"/>
                <a:gd name="T5" fmla="*/ 0 h 46"/>
                <a:gd name="T6" fmla="*/ 0 w 109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6"/>
                <a:gd name="T14" fmla="*/ 109 w 109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6">
                  <a:moveTo>
                    <a:pt x="0" y="0"/>
                  </a:moveTo>
                  <a:lnTo>
                    <a:pt x="37" y="0"/>
                  </a:lnTo>
                  <a:lnTo>
                    <a:pt x="109" y="4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9"/>
            <p:cNvSpPr>
              <a:spLocks/>
            </p:cNvSpPr>
            <p:nvPr/>
          </p:nvSpPr>
          <p:spPr bwMode="auto">
            <a:xfrm>
              <a:off x="3712" y="1980"/>
              <a:ext cx="2" cy="2"/>
            </a:xfrm>
            <a:custGeom>
              <a:avLst/>
              <a:gdLst>
                <a:gd name="T0" fmla="*/ 0 w 7"/>
                <a:gd name="T1" fmla="*/ 0 h 2"/>
                <a:gd name="T2" fmla="*/ 0 w 7"/>
                <a:gd name="T3" fmla="*/ 0 h 2"/>
                <a:gd name="T4" fmla="*/ 0 w 7"/>
                <a:gd name="T5" fmla="*/ 2 h 2"/>
                <a:gd name="T6" fmla="*/ 0 w 7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2"/>
                <a:gd name="T14" fmla="*/ 7 w 7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2">
                  <a:moveTo>
                    <a:pt x="0" y="0"/>
                  </a:moveTo>
                  <a:lnTo>
                    <a:pt x="5" y="0"/>
                  </a:lnTo>
                  <a:lnTo>
                    <a:pt x="7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50"/>
            <p:cNvSpPr>
              <a:spLocks/>
            </p:cNvSpPr>
            <p:nvPr/>
          </p:nvSpPr>
          <p:spPr bwMode="auto">
            <a:xfrm>
              <a:off x="3712" y="1980"/>
              <a:ext cx="2" cy="2"/>
            </a:xfrm>
            <a:custGeom>
              <a:avLst/>
              <a:gdLst>
                <a:gd name="T0" fmla="*/ 0 w 7"/>
                <a:gd name="T1" fmla="*/ 0 h 2"/>
                <a:gd name="T2" fmla="*/ 0 w 7"/>
                <a:gd name="T3" fmla="*/ 0 h 2"/>
                <a:gd name="T4" fmla="*/ 0 w 7"/>
                <a:gd name="T5" fmla="*/ 2 h 2"/>
                <a:gd name="T6" fmla="*/ 0 w 7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2"/>
                <a:gd name="T14" fmla="*/ 7 w 7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2">
                  <a:moveTo>
                    <a:pt x="0" y="0"/>
                  </a:moveTo>
                  <a:lnTo>
                    <a:pt x="5" y="0"/>
                  </a:lnTo>
                  <a:lnTo>
                    <a:pt x="7" y="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51"/>
            <p:cNvSpPr>
              <a:spLocks/>
            </p:cNvSpPr>
            <p:nvPr/>
          </p:nvSpPr>
          <p:spPr bwMode="auto">
            <a:xfrm>
              <a:off x="3712" y="1619"/>
              <a:ext cx="63" cy="12"/>
            </a:xfrm>
            <a:custGeom>
              <a:avLst/>
              <a:gdLst>
                <a:gd name="T0" fmla="*/ 0 w 226"/>
                <a:gd name="T1" fmla="*/ 0 h 44"/>
                <a:gd name="T2" fmla="*/ 0 w 226"/>
                <a:gd name="T3" fmla="*/ 0 h 44"/>
                <a:gd name="T4" fmla="*/ 0 w 226"/>
                <a:gd name="T5" fmla="*/ 0 h 44"/>
                <a:gd name="T6" fmla="*/ 0 w 226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6"/>
                <a:gd name="T13" fmla="*/ 0 h 44"/>
                <a:gd name="T14" fmla="*/ 226 w 226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6" h="44">
                  <a:moveTo>
                    <a:pt x="226" y="0"/>
                  </a:moveTo>
                  <a:lnTo>
                    <a:pt x="0" y="44"/>
                  </a:lnTo>
                  <a:lnTo>
                    <a:pt x="226" y="4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152"/>
            <p:cNvSpPr>
              <a:spLocks/>
            </p:cNvSpPr>
            <p:nvPr/>
          </p:nvSpPr>
          <p:spPr bwMode="auto">
            <a:xfrm>
              <a:off x="3712" y="1619"/>
              <a:ext cx="63" cy="12"/>
            </a:xfrm>
            <a:custGeom>
              <a:avLst/>
              <a:gdLst>
                <a:gd name="T0" fmla="*/ 0 w 226"/>
                <a:gd name="T1" fmla="*/ 0 h 44"/>
                <a:gd name="T2" fmla="*/ 0 w 226"/>
                <a:gd name="T3" fmla="*/ 0 h 44"/>
                <a:gd name="T4" fmla="*/ 0 w 226"/>
                <a:gd name="T5" fmla="*/ 0 h 44"/>
                <a:gd name="T6" fmla="*/ 0 w 226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6"/>
                <a:gd name="T13" fmla="*/ 0 h 44"/>
                <a:gd name="T14" fmla="*/ 226 w 226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6" h="44">
                  <a:moveTo>
                    <a:pt x="226" y="0"/>
                  </a:moveTo>
                  <a:lnTo>
                    <a:pt x="0" y="44"/>
                  </a:lnTo>
                  <a:lnTo>
                    <a:pt x="226" y="44"/>
                  </a:lnTo>
                  <a:lnTo>
                    <a:pt x="226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153"/>
            <p:cNvSpPr>
              <a:spLocks/>
            </p:cNvSpPr>
            <p:nvPr/>
          </p:nvSpPr>
          <p:spPr bwMode="auto">
            <a:xfrm>
              <a:off x="3712" y="1631"/>
              <a:ext cx="63" cy="2"/>
            </a:xfrm>
            <a:custGeom>
              <a:avLst/>
              <a:gdLst>
                <a:gd name="T0" fmla="*/ 0 w 226"/>
                <a:gd name="T1" fmla="*/ 0 h 1"/>
                <a:gd name="T2" fmla="*/ 0 w 226"/>
                <a:gd name="T3" fmla="*/ 512 h 1"/>
                <a:gd name="T4" fmla="*/ 0 w 226"/>
                <a:gd name="T5" fmla="*/ 512 h 1"/>
                <a:gd name="T6" fmla="*/ 0 w 226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6"/>
                <a:gd name="T13" fmla="*/ 0 h 1"/>
                <a:gd name="T14" fmla="*/ 226 w 22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6" h="1">
                  <a:moveTo>
                    <a:pt x="0" y="0"/>
                  </a:moveTo>
                  <a:lnTo>
                    <a:pt x="3" y="1"/>
                  </a:lnTo>
                  <a:lnTo>
                    <a:pt x="22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154"/>
            <p:cNvSpPr>
              <a:spLocks/>
            </p:cNvSpPr>
            <p:nvPr/>
          </p:nvSpPr>
          <p:spPr bwMode="auto">
            <a:xfrm>
              <a:off x="3712" y="1631"/>
              <a:ext cx="63" cy="2"/>
            </a:xfrm>
            <a:custGeom>
              <a:avLst/>
              <a:gdLst>
                <a:gd name="T0" fmla="*/ 0 w 226"/>
                <a:gd name="T1" fmla="*/ 0 h 1"/>
                <a:gd name="T2" fmla="*/ 0 w 226"/>
                <a:gd name="T3" fmla="*/ 512 h 1"/>
                <a:gd name="T4" fmla="*/ 0 w 226"/>
                <a:gd name="T5" fmla="*/ 512 h 1"/>
                <a:gd name="T6" fmla="*/ 0 w 226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6"/>
                <a:gd name="T13" fmla="*/ 0 h 1"/>
                <a:gd name="T14" fmla="*/ 226 w 22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6" h="1">
                  <a:moveTo>
                    <a:pt x="0" y="0"/>
                  </a:moveTo>
                  <a:lnTo>
                    <a:pt x="3" y="1"/>
                  </a:lnTo>
                  <a:lnTo>
                    <a:pt x="226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5"/>
            <p:cNvSpPr>
              <a:spLocks/>
            </p:cNvSpPr>
            <p:nvPr/>
          </p:nvSpPr>
          <p:spPr bwMode="auto">
            <a:xfrm>
              <a:off x="3712" y="1631"/>
              <a:ext cx="63" cy="2"/>
            </a:xfrm>
            <a:custGeom>
              <a:avLst/>
              <a:gdLst>
                <a:gd name="T0" fmla="*/ 0 w 226"/>
                <a:gd name="T1" fmla="*/ 0 h 1"/>
                <a:gd name="T2" fmla="*/ 0 w 226"/>
                <a:gd name="T3" fmla="*/ 0 h 1"/>
                <a:gd name="T4" fmla="*/ 0 w 226"/>
                <a:gd name="T5" fmla="*/ 512 h 1"/>
                <a:gd name="T6" fmla="*/ 0 w 226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6"/>
                <a:gd name="T13" fmla="*/ 0 h 1"/>
                <a:gd name="T14" fmla="*/ 226 w 22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6" h="1">
                  <a:moveTo>
                    <a:pt x="0" y="0"/>
                  </a:moveTo>
                  <a:lnTo>
                    <a:pt x="226" y="0"/>
                  </a:lnTo>
                  <a:lnTo>
                    <a:pt x="22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6"/>
            <p:cNvSpPr>
              <a:spLocks/>
            </p:cNvSpPr>
            <p:nvPr/>
          </p:nvSpPr>
          <p:spPr bwMode="auto">
            <a:xfrm>
              <a:off x="3712" y="1631"/>
              <a:ext cx="63" cy="2"/>
            </a:xfrm>
            <a:custGeom>
              <a:avLst/>
              <a:gdLst>
                <a:gd name="T0" fmla="*/ 0 w 226"/>
                <a:gd name="T1" fmla="*/ 0 h 1"/>
                <a:gd name="T2" fmla="*/ 0 w 226"/>
                <a:gd name="T3" fmla="*/ 0 h 1"/>
                <a:gd name="T4" fmla="*/ 0 w 226"/>
                <a:gd name="T5" fmla="*/ 512 h 1"/>
                <a:gd name="T6" fmla="*/ 0 w 226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6"/>
                <a:gd name="T13" fmla="*/ 0 h 1"/>
                <a:gd name="T14" fmla="*/ 226 w 22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6" h="1">
                  <a:moveTo>
                    <a:pt x="0" y="0"/>
                  </a:moveTo>
                  <a:lnTo>
                    <a:pt x="226" y="0"/>
                  </a:lnTo>
                  <a:lnTo>
                    <a:pt x="226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7"/>
            <p:cNvSpPr>
              <a:spLocks/>
            </p:cNvSpPr>
            <p:nvPr/>
          </p:nvSpPr>
          <p:spPr bwMode="auto">
            <a:xfrm>
              <a:off x="3712" y="1631"/>
              <a:ext cx="63" cy="2"/>
            </a:xfrm>
            <a:custGeom>
              <a:avLst/>
              <a:gdLst>
                <a:gd name="T0" fmla="*/ 0 w 223"/>
                <a:gd name="T1" fmla="*/ 0 h 2"/>
                <a:gd name="T2" fmla="*/ 0 w 223"/>
                <a:gd name="T3" fmla="*/ 0 h 2"/>
                <a:gd name="T4" fmla="*/ 0 w 223"/>
                <a:gd name="T5" fmla="*/ 0 h 2"/>
                <a:gd name="T6" fmla="*/ 0 w 22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2"/>
                <a:gd name="T14" fmla="*/ 223 w 223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2">
                  <a:moveTo>
                    <a:pt x="0" y="0"/>
                  </a:moveTo>
                  <a:lnTo>
                    <a:pt x="0" y="0"/>
                  </a:lnTo>
                  <a:lnTo>
                    <a:pt x="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8"/>
            <p:cNvSpPr>
              <a:spLocks/>
            </p:cNvSpPr>
            <p:nvPr/>
          </p:nvSpPr>
          <p:spPr bwMode="auto">
            <a:xfrm>
              <a:off x="3712" y="1631"/>
              <a:ext cx="63" cy="2"/>
            </a:xfrm>
            <a:custGeom>
              <a:avLst/>
              <a:gdLst>
                <a:gd name="T0" fmla="*/ 0 w 223"/>
                <a:gd name="T1" fmla="*/ 0 h 2"/>
                <a:gd name="T2" fmla="*/ 0 w 223"/>
                <a:gd name="T3" fmla="*/ 0 h 2"/>
                <a:gd name="T4" fmla="*/ 0 w 223"/>
                <a:gd name="T5" fmla="*/ 0 h 2"/>
                <a:gd name="T6" fmla="*/ 0 w 22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2"/>
                <a:gd name="T14" fmla="*/ 223 w 223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2">
                  <a:moveTo>
                    <a:pt x="0" y="0"/>
                  </a:moveTo>
                  <a:lnTo>
                    <a:pt x="0" y="0"/>
                  </a:lnTo>
                  <a:lnTo>
                    <a:pt x="22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Rectangle 159"/>
            <p:cNvSpPr>
              <a:spLocks noChangeArrowheads="1"/>
            </p:cNvSpPr>
            <p:nvPr/>
          </p:nvSpPr>
          <p:spPr bwMode="auto">
            <a:xfrm>
              <a:off x="3712" y="1631"/>
              <a:ext cx="63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59" name="Rectangle 160"/>
            <p:cNvSpPr>
              <a:spLocks noChangeArrowheads="1"/>
            </p:cNvSpPr>
            <p:nvPr/>
          </p:nvSpPr>
          <p:spPr bwMode="auto">
            <a:xfrm>
              <a:off x="3712" y="1631"/>
              <a:ext cx="63" cy="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60" name="Freeform 161"/>
            <p:cNvSpPr>
              <a:spLocks/>
            </p:cNvSpPr>
            <p:nvPr/>
          </p:nvSpPr>
          <p:spPr bwMode="auto">
            <a:xfrm>
              <a:off x="3712" y="1631"/>
              <a:ext cx="63" cy="12"/>
            </a:xfrm>
            <a:custGeom>
              <a:avLst/>
              <a:gdLst>
                <a:gd name="T0" fmla="*/ 0 w 223"/>
                <a:gd name="T1" fmla="*/ 0 h 40"/>
                <a:gd name="T2" fmla="*/ 0 w 223"/>
                <a:gd name="T3" fmla="*/ 0 h 40"/>
                <a:gd name="T4" fmla="*/ 0 w 223"/>
                <a:gd name="T5" fmla="*/ 0 h 40"/>
                <a:gd name="T6" fmla="*/ 0 w 223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40"/>
                <a:gd name="T14" fmla="*/ 223 w 223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40">
                  <a:moveTo>
                    <a:pt x="0" y="0"/>
                  </a:moveTo>
                  <a:lnTo>
                    <a:pt x="223" y="0"/>
                  </a:lnTo>
                  <a:lnTo>
                    <a:pt x="223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62"/>
            <p:cNvSpPr>
              <a:spLocks/>
            </p:cNvSpPr>
            <p:nvPr/>
          </p:nvSpPr>
          <p:spPr bwMode="auto">
            <a:xfrm>
              <a:off x="3712" y="1631"/>
              <a:ext cx="63" cy="12"/>
            </a:xfrm>
            <a:custGeom>
              <a:avLst/>
              <a:gdLst>
                <a:gd name="T0" fmla="*/ 0 w 223"/>
                <a:gd name="T1" fmla="*/ 0 h 40"/>
                <a:gd name="T2" fmla="*/ 0 w 223"/>
                <a:gd name="T3" fmla="*/ 0 h 40"/>
                <a:gd name="T4" fmla="*/ 0 w 223"/>
                <a:gd name="T5" fmla="*/ 0 h 40"/>
                <a:gd name="T6" fmla="*/ 0 w 223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40"/>
                <a:gd name="T14" fmla="*/ 223 w 223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40">
                  <a:moveTo>
                    <a:pt x="0" y="0"/>
                  </a:moveTo>
                  <a:lnTo>
                    <a:pt x="223" y="0"/>
                  </a:lnTo>
                  <a:lnTo>
                    <a:pt x="223" y="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3"/>
            <p:cNvSpPr>
              <a:spLocks/>
            </p:cNvSpPr>
            <p:nvPr/>
          </p:nvSpPr>
          <p:spPr bwMode="auto">
            <a:xfrm>
              <a:off x="3040" y="1720"/>
              <a:ext cx="24" cy="12"/>
            </a:xfrm>
            <a:custGeom>
              <a:avLst/>
              <a:gdLst>
                <a:gd name="T0" fmla="*/ 0 w 82"/>
                <a:gd name="T1" fmla="*/ 0 h 38"/>
                <a:gd name="T2" fmla="*/ 0 w 82"/>
                <a:gd name="T3" fmla="*/ 0 h 38"/>
                <a:gd name="T4" fmla="*/ 0 w 82"/>
                <a:gd name="T5" fmla="*/ 0 h 38"/>
                <a:gd name="T6" fmla="*/ 0 w 82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"/>
                <a:gd name="T13" fmla="*/ 0 h 38"/>
                <a:gd name="T14" fmla="*/ 82 w 82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" h="38">
                  <a:moveTo>
                    <a:pt x="13" y="0"/>
                  </a:moveTo>
                  <a:lnTo>
                    <a:pt x="0" y="38"/>
                  </a:lnTo>
                  <a:lnTo>
                    <a:pt x="82" y="3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Freeform 164"/>
            <p:cNvSpPr>
              <a:spLocks/>
            </p:cNvSpPr>
            <p:nvPr/>
          </p:nvSpPr>
          <p:spPr bwMode="auto">
            <a:xfrm>
              <a:off x="3040" y="1720"/>
              <a:ext cx="24" cy="12"/>
            </a:xfrm>
            <a:custGeom>
              <a:avLst/>
              <a:gdLst>
                <a:gd name="T0" fmla="*/ 0 w 82"/>
                <a:gd name="T1" fmla="*/ 0 h 38"/>
                <a:gd name="T2" fmla="*/ 0 w 82"/>
                <a:gd name="T3" fmla="*/ 0 h 38"/>
                <a:gd name="T4" fmla="*/ 0 w 82"/>
                <a:gd name="T5" fmla="*/ 0 h 38"/>
                <a:gd name="T6" fmla="*/ 0 w 82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"/>
                <a:gd name="T13" fmla="*/ 0 h 38"/>
                <a:gd name="T14" fmla="*/ 82 w 82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" h="38">
                  <a:moveTo>
                    <a:pt x="13" y="0"/>
                  </a:moveTo>
                  <a:lnTo>
                    <a:pt x="0" y="38"/>
                  </a:lnTo>
                  <a:lnTo>
                    <a:pt x="82" y="38"/>
                  </a:lnTo>
                  <a:lnTo>
                    <a:pt x="13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Freeform 165"/>
            <p:cNvSpPr>
              <a:spLocks/>
            </p:cNvSpPr>
            <p:nvPr/>
          </p:nvSpPr>
          <p:spPr bwMode="auto">
            <a:xfrm>
              <a:off x="3036" y="1732"/>
              <a:ext cx="39" cy="11"/>
            </a:xfrm>
            <a:custGeom>
              <a:avLst/>
              <a:gdLst>
                <a:gd name="T0" fmla="*/ 0 w 139"/>
                <a:gd name="T1" fmla="*/ 0 h 43"/>
                <a:gd name="T2" fmla="*/ 0 w 139"/>
                <a:gd name="T3" fmla="*/ 0 h 43"/>
                <a:gd name="T4" fmla="*/ 0 w 139"/>
                <a:gd name="T5" fmla="*/ 0 h 43"/>
                <a:gd name="T6" fmla="*/ 0 w 139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43"/>
                <a:gd name="T14" fmla="*/ 139 w 13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43">
                  <a:moveTo>
                    <a:pt x="15" y="0"/>
                  </a:moveTo>
                  <a:lnTo>
                    <a:pt x="0" y="43"/>
                  </a:lnTo>
                  <a:lnTo>
                    <a:pt x="139" y="4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Freeform 166"/>
            <p:cNvSpPr>
              <a:spLocks/>
            </p:cNvSpPr>
            <p:nvPr/>
          </p:nvSpPr>
          <p:spPr bwMode="auto">
            <a:xfrm>
              <a:off x="3036" y="1732"/>
              <a:ext cx="39" cy="11"/>
            </a:xfrm>
            <a:custGeom>
              <a:avLst/>
              <a:gdLst>
                <a:gd name="T0" fmla="*/ 0 w 139"/>
                <a:gd name="T1" fmla="*/ 0 h 43"/>
                <a:gd name="T2" fmla="*/ 0 w 139"/>
                <a:gd name="T3" fmla="*/ 0 h 43"/>
                <a:gd name="T4" fmla="*/ 0 w 139"/>
                <a:gd name="T5" fmla="*/ 0 h 43"/>
                <a:gd name="T6" fmla="*/ 0 w 139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43"/>
                <a:gd name="T14" fmla="*/ 139 w 13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43">
                  <a:moveTo>
                    <a:pt x="15" y="0"/>
                  </a:moveTo>
                  <a:lnTo>
                    <a:pt x="0" y="43"/>
                  </a:lnTo>
                  <a:lnTo>
                    <a:pt x="139" y="43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Freeform 167"/>
            <p:cNvSpPr>
              <a:spLocks/>
            </p:cNvSpPr>
            <p:nvPr/>
          </p:nvSpPr>
          <p:spPr bwMode="auto">
            <a:xfrm>
              <a:off x="3040" y="1732"/>
              <a:ext cx="43" cy="11"/>
            </a:xfrm>
            <a:custGeom>
              <a:avLst/>
              <a:gdLst>
                <a:gd name="T0" fmla="*/ 0 w 157"/>
                <a:gd name="T1" fmla="*/ 0 h 43"/>
                <a:gd name="T2" fmla="*/ 0 w 157"/>
                <a:gd name="T3" fmla="*/ 0 h 43"/>
                <a:gd name="T4" fmla="*/ 0 w 157"/>
                <a:gd name="T5" fmla="*/ 0 h 43"/>
                <a:gd name="T6" fmla="*/ 0 w 157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43"/>
                <a:gd name="T14" fmla="*/ 157 w 157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43">
                  <a:moveTo>
                    <a:pt x="0" y="0"/>
                  </a:moveTo>
                  <a:lnTo>
                    <a:pt x="124" y="43"/>
                  </a:lnTo>
                  <a:lnTo>
                    <a:pt x="157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68"/>
            <p:cNvSpPr>
              <a:spLocks/>
            </p:cNvSpPr>
            <p:nvPr/>
          </p:nvSpPr>
          <p:spPr bwMode="auto">
            <a:xfrm>
              <a:off x="3040" y="1732"/>
              <a:ext cx="43" cy="11"/>
            </a:xfrm>
            <a:custGeom>
              <a:avLst/>
              <a:gdLst>
                <a:gd name="T0" fmla="*/ 0 w 157"/>
                <a:gd name="T1" fmla="*/ 0 h 43"/>
                <a:gd name="T2" fmla="*/ 0 w 157"/>
                <a:gd name="T3" fmla="*/ 0 h 43"/>
                <a:gd name="T4" fmla="*/ 0 w 157"/>
                <a:gd name="T5" fmla="*/ 0 h 43"/>
                <a:gd name="T6" fmla="*/ 0 w 157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43"/>
                <a:gd name="T14" fmla="*/ 157 w 157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43">
                  <a:moveTo>
                    <a:pt x="0" y="0"/>
                  </a:moveTo>
                  <a:lnTo>
                    <a:pt x="124" y="43"/>
                  </a:lnTo>
                  <a:lnTo>
                    <a:pt x="157" y="4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69"/>
            <p:cNvSpPr>
              <a:spLocks/>
            </p:cNvSpPr>
            <p:nvPr/>
          </p:nvSpPr>
          <p:spPr bwMode="auto">
            <a:xfrm>
              <a:off x="3040" y="1732"/>
              <a:ext cx="43" cy="11"/>
            </a:xfrm>
            <a:custGeom>
              <a:avLst/>
              <a:gdLst>
                <a:gd name="T0" fmla="*/ 0 w 157"/>
                <a:gd name="T1" fmla="*/ 0 h 43"/>
                <a:gd name="T2" fmla="*/ 0 w 157"/>
                <a:gd name="T3" fmla="*/ 0 h 43"/>
                <a:gd name="T4" fmla="*/ 0 w 157"/>
                <a:gd name="T5" fmla="*/ 0 h 43"/>
                <a:gd name="T6" fmla="*/ 0 w 157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43"/>
                <a:gd name="T14" fmla="*/ 157 w 157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43">
                  <a:moveTo>
                    <a:pt x="0" y="0"/>
                  </a:moveTo>
                  <a:lnTo>
                    <a:pt x="82" y="0"/>
                  </a:lnTo>
                  <a:lnTo>
                    <a:pt x="157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70"/>
            <p:cNvSpPr>
              <a:spLocks/>
            </p:cNvSpPr>
            <p:nvPr/>
          </p:nvSpPr>
          <p:spPr bwMode="auto">
            <a:xfrm>
              <a:off x="3040" y="1732"/>
              <a:ext cx="43" cy="11"/>
            </a:xfrm>
            <a:custGeom>
              <a:avLst/>
              <a:gdLst>
                <a:gd name="T0" fmla="*/ 0 w 157"/>
                <a:gd name="T1" fmla="*/ 0 h 43"/>
                <a:gd name="T2" fmla="*/ 0 w 157"/>
                <a:gd name="T3" fmla="*/ 0 h 43"/>
                <a:gd name="T4" fmla="*/ 0 w 157"/>
                <a:gd name="T5" fmla="*/ 0 h 43"/>
                <a:gd name="T6" fmla="*/ 0 w 157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43"/>
                <a:gd name="T14" fmla="*/ 157 w 157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43">
                  <a:moveTo>
                    <a:pt x="0" y="0"/>
                  </a:moveTo>
                  <a:lnTo>
                    <a:pt x="82" y="0"/>
                  </a:lnTo>
                  <a:lnTo>
                    <a:pt x="157" y="4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71"/>
            <p:cNvSpPr>
              <a:spLocks/>
            </p:cNvSpPr>
            <p:nvPr/>
          </p:nvSpPr>
          <p:spPr bwMode="auto">
            <a:xfrm>
              <a:off x="3036" y="1743"/>
              <a:ext cx="63" cy="8"/>
            </a:xfrm>
            <a:custGeom>
              <a:avLst/>
              <a:gdLst>
                <a:gd name="T0" fmla="*/ 0 w 225"/>
                <a:gd name="T1" fmla="*/ 0 h 29"/>
                <a:gd name="T2" fmla="*/ 0 w 225"/>
                <a:gd name="T3" fmla="*/ 0 h 29"/>
                <a:gd name="T4" fmla="*/ 0 w 225"/>
                <a:gd name="T5" fmla="*/ 0 h 29"/>
                <a:gd name="T6" fmla="*/ 0 w 225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29"/>
                <a:gd name="T14" fmla="*/ 225 w 22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29">
                  <a:moveTo>
                    <a:pt x="0" y="0"/>
                  </a:moveTo>
                  <a:lnTo>
                    <a:pt x="219" y="29"/>
                  </a:lnTo>
                  <a:lnTo>
                    <a:pt x="225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72"/>
            <p:cNvSpPr>
              <a:spLocks/>
            </p:cNvSpPr>
            <p:nvPr/>
          </p:nvSpPr>
          <p:spPr bwMode="auto">
            <a:xfrm>
              <a:off x="3036" y="1743"/>
              <a:ext cx="63" cy="8"/>
            </a:xfrm>
            <a:custGeom>
              <a:avLst/>
              <a:gdLst>
                <a:gd name="T0" fmla="*/ 0 w 225"/>
                <a:gd name="T1" fmla="*/ 0 h 29"/>
                <a:gd name="T2" fmla="*/ 0 w 225"/>
                <a:gd name="T3" fmla="*/ 0 h 29"/>
                <a:gd name="T4" fmla="*/ 0 w 225"/>
                <a:gd name="T5" fmla="*/ 0 h 29"/>
                <a:gd name="T6" fmla="*/ 0 w 225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29"/>
                <a:gd name="T14" fmla="*/ 225 w 22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29">
                  <a:moveTo>
                    <a:pt x="0" y="0"/>
                  </a:moveTo>
                  <a:lnTo>
                    <a:pt x="219" y="29"/>
                  </a:lnTo>
                  <a:lnTo>
                    <a:pt x="225" y="2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3"/>
            <p:cNvSpPr>
              <a:spLocks/>
            </p:cNvSpPr>
            <p:nvPr/>
          </p:nvSpPr>
          <p:spPr bwMode="auto">
            <a:xfrm>
              <a:off x="3036" y="1743"/>
              <a:ext cx="63" cy="8"/>
            </a:xfrm>
            <a:custGeom>
              <a:avLst/>
              <a:gdLst>
                <a:gd name="T0" fmla="*/ 0 w 225"/>
                <a:gd name="T1" fmla="*/ 0 h 29"/>
                <a:gd name="T2" fmla="*/ 0 w 225"/>
                <a:gd name="T3" fmla="*/ 0 h 29"/>
                <a:gd name="T4" fmla="*/ 0 w 225"/>
                <a:gd name="T5" fmla="*/ 0 h 29"/>
                <a:gd name="T6" fmla="*/ 0 w 225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29"/>
                <a:gd name="T14" fmla="*/ 225 w 22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29">
                  <a:moveTo>
                    <a:pt x="0" y="0"/>
                  </a:moveTo>
                  <a:lnTo>
                    <a:pt x="139" y="0"/>
                  </a:lnTo>
                  <a:lnTo>
                    <a:pt x="225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4"/>
            <p:cNvSpPr>
              <a:spLocks/>
            </p:cNvSpPr>
            <p:nvPr/>
          </p:nvSpPr>
          <p:spPr bwMode="auto">
            <a:xfrm>
              <a:off x="3036" y="1743"/>
              <a:ext cx="63" cy="8"/>
            </a:xfrm>
            <a:custGeom>
              <a:avLst/>
              <a:gdLst>
                <a:gd name="T0" fmla="*/ 0 w 225"/>
                <a:gd name="T1" fmla="*/ 0 h 29"/>
                <a:gd name="T2" fmla="*/ 0 w 225"/>
                <a:gd name="T3" fmla="*/ 0 h 29"/>
                <a:gd name="T4" fmla="*/ 0 w 225"/>
                <a:gd name="T5" fmla="*/ 0 h 29"/>
                <a:gd name="T6" fmla="*/ 0 w 225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29"/>
                <a:gd name="T14" fmla="*/ 225 w 22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29">
                  <a:moveTo>
                    <a:pt x="0" y="0"/>
                  </a:moveTo>
                  <a:lnTo>
                    <a:pt x="139" y="0"/>
                  </a:lnTo>
                  <a:lnTo>
                    <a:pt x="225" y="2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5"/>
            <p:cNvSpPr>
              <a:spLocks/>
            </p:cNvSpPr>
            <p:nvPr/>
          </p:nvSpPr>
          <p:spPr bwMode="auto">
            <a:xfrm>
              <a:off x="3075" y="1743"/>
              <a:ext cx="24" cy="8"/>
            </a:xfrm>
            <a:custGeom>
              <a:avLst/>
              <a:gdLst>
                <a:gd name="T0" fmla="*/ 0 w 86"/>
                <a:gd name="T1" fmla="*/ 0 h 29"/>
                <a:gd name="T2" fmla="*/ 0 w 86"/>
                <a:gd name="T3" fmla="*/ 0 h 29"/>
                <a:gd name="T4" fmla="*/ 0 w 86"/>
                <a:gd name="T5" fmla="*/ 0 h 29"/>
                <a:gd name="T6" fmla="*/ 0 w 8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29"/>
                <a:gd name="T14" fmla="*/ 86 w 8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29">
                  <a:moveTo>
                    <a:pt x="0" y="0"/>
                  </a:moveTo>
                  <a:lnTo>
                    <a:pt x="33" y="0"/>
                  </a:lnTo>
                  <a:lnTo>
                    <a:pt x="86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176"/>
            <p:cNvSpPr>
              <a:spLocks/>
            </p:cNvSpPr>
            <p:nvPr/>
          </p:nvSpPr>
          <p:spPr bwMode="auto">
            <a:xfrm>
              <a:off x="3075" y="1743"/>
              <a:ext cx="24" cy="8"/>
            </a:xfrm>
            <a:custGeom>
              <a:avLst/>
              <a:gdLst>
                <a:gd name="T0" fmla="*/ 0 w 86"/>
                <a:gd name="T1" fmla="*/ 0 h 29"/>
                <a:gd name="T2" fmla="*/ 0 w 86"/>
                <a:gd name="T3" fmla="*/ 0 h 29"/>
                <a:gd name="T4" fmla="*/ 0 w 86"/>
                <a:gd name="T5" fmla="*/ 0 h 29"/>
                <a:gd name="T6" fmla="*/ 0 w 8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29"/>
                <a:gd name="T14" fmla="*/ 86 w 8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29">
                  <a:moveTo>
                    <a:pt x="0" y="0"/>
                  </a:moveTo>
                  <a:lnTo>
                    <a:pt x="33" y="0"/>
                  </a:lnTo>
                  <a:lnTo>
                    <a:pt x="86" y="2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77"/>
            <p:cNvSpPr>
              <a:spLocks/>
            </p:cNvSpPr>
            <p:nvPr/>
          </p:nvSpPr>
          <p:spPr bwMode="auto">
            <a:xfrm>
              <a:off x="3097" y="1751"/>
              <a:ext cx="2" cy="2"/>
            </a:xfrm>
            <a:custGeom>
              <a:avLst/>
              <a:gdLst>
                <a:gd name="T0" fmla="*/ 0 w 9"/>
                <a:gd name="T1" fmla="*/ 0 h 1"/>
                <a:gd name="T2" fmla="*/ 0 w 9"/>
                <a:gd name="T3" fmla="*/ 0 h 1"/>
                <a:gd name="T4" fmla="*/ 0 w 9"/>
                <a:gd name="T5" fmla="*/ 512 h 1"/>
                <a:gd name="T6" fmla="*/ 0 w 9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1"/>
                <a:gd name="T14" fmla="*/ 9 w 9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1">
                  <a:moveTo>
                    <a:pt x="0" y="0"/>
                  </a:moveTo>
                  <a:lnTo>
                    <a:pt x="6" y="0"/>
                  </a:lnTo>
                  <a:lnTo>
                    <a:pt x="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78"/>
            <p:cNvSpPr>
              <a:spLocks/>
            </p:cNvSpPr>
            <p:nvPr/>
          </p:nvSpPr>
          <p:spPr bwMode="auto">
            <a:xfrm>
              <a:off x="3097" y="1751"/>
              <a:ext cx="2" cy="2"/>
            </a:xfrm>
            <a:custGeom>
              <a:avLst/>
              <a:gdLst>
                <a:gd name="T0" fmla="*/ 0 w 9"/>
                <a:gd name="T1" fmla="*/ 0 h 1"/>
                <a:gd name="T2" fmla="*/ 0 w 9"/>
                <a:gd name="T3" fmla="*/ 0 h 1"/>
                <a:gd name="T4" fmla="*/ 0 w 9"/>
                <a:gd name="T5" fmla="*/ 512 h 1"/>
                <a:gd name="T6" fmla="*/ 0 w 9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1"/>
                <a:gd name="T14" fmla="*/ 9 w 9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1">
                  <a:moveTo>
                    <a:pt x="0" y="0"/>
                  </a:moveTo>
                  <a:lnTo>
                    <a:pt x="6" y="0"/>
                  </a:lnTo>
                  <a:lnTo>
                    <a:pt x="9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179"/>
            <p:cNvSpPr>
              <a:spLocks/>
            </p:cNvSpPr>
            <p:nvPr/>
          </p:nvSpPr>
          <p:spPr bwMode="auto">
            <a:xfrm>
              <a:off x="2930" y="1726"/>
              <a:ext cx="23" cy="12"/>
            </a:xfrm>
            <a:custGeom>
              <a:avLst/>
              <a:gdLst>
                <a:gd name="T0" fmla="*/ 0 w 87"/>
                <a:gd name="T1" fmla="*/ 0 h 42"/>
                <a:gd name="T2" fmla="*/ 0 w 87"/>
                <a:gd name="T3" fmla="*/ 0 h 42"/>
                <a:gd name="T4" fmla="*/ 0 w 87"/>
                <a:gd name="T5" fmla="*/ 0 h 42"/>
                <a:gd name="T6" fmla="*/ 0 w 87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42"/>
                <a:gd name="T14" fmla="*/ 87 w 8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42">
                  <a:moveTo>
                    <a:pt x="73" y="0"/>
                  </a:moveTo>
                  <a:lnTo>
                    <a:pt x="0" y="42"/>
                  </a:lnTo>
                  <a:lnTo>
                    <a:pt x="87" y="4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Freeform 180"/>
            <p:cNvSpPr>
              <a:spLocks/>
            </p:cNvSpPr>
            <p:nvPr/>
          </p:nvSpPr>
          <p:spPr bwMode="auto">
            <a:xfrm>
              <a:off x="2930" y="1726"/>
              <a:ext cx="23" cy="12"/>
            </a:xfrm>
            <a:custGeom>
              <a:avLst/>
              <a:gdLst>
                <a:gd name="T0" fmla="*/ 0 w 87"/>
                <a:gd name="T1" fmla="*/ 0 h 42"/>
                <a:gd name="T2" fmla="*/ 0 w 87"/>
                <a:gd name="T3" fmla="*/ 0 h 42"/>
                <a:gd name="T4" fmla="*/ 0 w 87"/>
                <a:gd name="T5" fmla="*/ 0 h 42"/>
                <a:gd name="T6" fmla="*/ 0 w 87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42"/>
                <a:gd name="T14" fmla="*/ 87 w 8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42">
                  <a:moveTo>
                    <a:pt x="73" y="0"/>
                  </a:moveTo>
                  <a:lnTo>
                    <a:pt x="0" y="42"/>
                  </a:lnTo>
                  <a:lnTo>
                    <a:pt x="87" y="42"/>
                  </a:lnTo>
                  <a:lnTo>
                    <a:pt x="73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Freeform 181"/>
            <p:cNvSpPr>
              <a:spLocks/>
            </p:cNvSpPr>
            <p:nvPr/>
          </p:nvSpPr>
          <p:spPr bwMode="auto">
            <a:xfrm>
              <a:off x="2912" y="1738"/>
              <a:ext cx="18" cy="9"/>
            </a:xfrm>
            <a:custGeom>
              <a:avLst/>
              <a:gdLst>
                <a:gd name="T0" fmla="*/ 0 w 65"/>
                <a:gd name="T1" fmla="*/ 0 h 37"/>
                <a:gd name="T2" fmla="*/ 0 w 65"/>
                <a:gd name="T3" fmla="*/ 0 h 37"/>
                <a:gd name="T4" fmla="*/ 0 w 65"/>
                <a:gd name="T5" fmla="*/ 0 h 37"/>
                <a:gd name="T6" fmla="*/ 0 w 65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37"/>
                <a:gd name="T14" fmla="*/ 65 w 65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37">
                  <a:moveTo>
                    <a:pt x="65" y="0"/>
                  </a:moveTo>
                  <a:lnTo>
                    <a:pt x="0" y="37"/>
                  </a:lnTo>
                  <a:lnTo>
                    <a:pt x="42" y="3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Freeform 182"/>
            <p:cNvSpPr>
              <a:spLocks/>
            </p:cNvSpPr>
            <p:nvPr/>
          </p:nvSpPr>
          <p:spPr bwMode="auto">
            <a:xfrm>
              <a:off x="2912" y="1738"/>
              <a:ext cx="18" cy="9"/>
            </a:xfrm>
            <a:custGeom>
              <a:avLst/>
              <a:gdLst>
                <a:gd name="T0" fmla="*/ 0 w 65"/>
                <a:gd name="T1" fmla="*/ 0 h 37"/>
                <a:gd name="T2" fmla="*/ 0 w 65"/>
                <a:gd name="T3" fmla="*/ 0 h 37"/>
                <a:gd name="T4" fmla="*/ 0 w 65"/>
                <a:gd name="T5" fmla="*/ 0 h 37"/>
                <a:gd name="T6" fmla="*/ 0 w 65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37"/>
                <a:gd name="T14" fmla="*/ 65 w 65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37">
                  <a:moveTo>
                    <a:pt x="65" y="0"/>
                  </a:moveTo>
                  <a:lnTo>
                    <a:pt x="0" y="37"/>
                  </a:lnTo>
                  <a:lnTo>
                    <a:pt x="42" y="37"/>
                  </a:lnTo>
                  <a:lnTo>
                    <a:pt x="65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Freeform 183"/>
            <p:cNvSpPr>
              <a:spLocks/>
            </p:cNvSpPr>
            <p:nvPr/>
          </p:nvSpPr>
          <p:spPr bwMode="auto">
            <a:xfrm>
              <a:off x="2924" y="1738"/>
              <a:ext cx="29" cy="9"/>
            </a:xfrm>
            <a:custGeom>
              <a:avLst/>
              <a:gdLst>
                <a:gd name="T0" fmla="*/ 0 w 110"/>
                <a:gd name="T1" fmla="*/ 0 h 37"/>
                <a:gd name="T2" fmla="*/ 0 w 110"/>
                <a:gd name="T3" fmla="*/ 0 h 37"/>
                <a:gd name="T4" fmla="*/ 0 w 110"/>
                <a:gd name="T5" fmla="*/ 0 h 37"/>
                <a:gd name="T6" fmla="*/ 0 w 110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37"/>
                <a:gd name="T14" fmla="*/ 110 w 110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37">
                  <a:moveTo>
                    <a:pt x="23" y="0"/>
                  </a:moveTo>
                  <a:lnTo>
                    <a:pt x="110" y="0"/>
                  </a:lnTo>
                  <a:lnTo>
                    <a:pt x="0" y="37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Freeform 184"/>
            <p:cNvSpPr>
              <a:spLocks/>
            </p:cNvSpPr>
            <p:nvPr/>
          </p:nvSpPr>
          <p:spPr bwMode="auto">
            <a:xfrm>
              <a:off x="2924" y="1738"/>
              <a:ext cx="29" cy="9"/>
            </a:xfrm>
            <a:custGeom>
              <a:avLst/>
              <a:gdLst>
                <a:gd name="T0" fmla="*/ 0 w 110"/>
                <a:gd name="T1" fmla="*/ 0 h 37"/>
                <a:gd name="T2" fmla="*/ 0 w 110"/>
                <a:gd name="T3" fmla="*/ 0 h 37"/>
                <a:gd name="T4" fmla="*/ 0 w 110"/>
                <a:gd name="T5" fmla="*/ 0 h 37"/>
                <a:gd name="T6" fmla="*/ 0 w 110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37"/>
                <a:gd name="T14" fmla="*/ 110 w 110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37">
                  <a:moveTo>
                    <a:pt x="23" y="0"/>
                  </a:moveTo>
                  <a:lnTo>
                    <a:pt x="110" y="0"/>
                  </a:lnTo>
                  <a:lnTo>
                    <a:pt x="0" y="37"/>
                  </a:lnTo>
                  <a:lnTo>
                    <a:pt x="23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Freeform 185"/>
            <p:cNvSpPr>
              <a:spLocks/>
            </p:cNvSpPr>
            <p:nvPr/>
          </p:nvSpPr>
          <p:spPr bwMode="auto">
            <a:xfrm>
              <a:off x="2924" y="1738"/>
              <a:ext cx="33" cy="9"/>
            </a:xfrm>
            <a:custGeom>
              <a:avLst/>
              <a:gdLst>
                <a:gd name="T0" fmla="*/ 0 w 124"/>
                <a:gd name="T1" fmla="*/ 0 h 37"/>
                <a:gd name="T2" fmla="*/ 0 w 124"/>
                <a:gd name="T3" fmla="*/ 0 h 37"/>
                <a:gd name="T4" fmla="*/ 0 w 124"/>
                <a:gd name="T5" fmla="*/ 0 h 37"/>
                <a:gd name="T6" fmla="*/ 0 w 124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"/>
                <a:gd name="T13" fmla="*/ 0 h 37"/>
                <a:gd name="T14" fmla="*/ 124 w 124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" h="37">
                  <a:moveTo>
                    <a:pt x="110" y="0"/>
                  </a:moveTo>
                  <a:lnTo>
                    <a:pt x="0" y="37"/>
                  </a:lnTo>
                  <a:lnTo>
                    <a:pt x="124" y="37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Freeform 186"/>
            <p:cNvSpPr>
              <a:spLocks/>
            </p:cNvSpPr>
            <p:nvPr/>
          </p:nvSpPr>
          <p:spPr bwMode="auto">
            <a:xfrm>
              <a:off x="2924" y="1738"/>
              <a:ext cx="33" cy="9"/>
            </a:xfrm>
            <a:custGeom>
              <a:avLst/>
              <a:gdLst>
                <a:gd name="T0" fmla="*/ 0 w 124"/>
                <a:gd name="T1" fmla="*/ 0 h 37"/>
                <a:gd name="T2" fmla="*/ 0 w 124"/>
                <a:gd name="T3" fmla="*/ 0 h 37"/>
                <a:gd name="T4" fmla="*/ 0 w 124"/>
                <a:gd name="T5" fmla="*/ 0 h 37"/>
                <a:gd name="T6" fmla="*/ 0 w 124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"/>
                <a:gd name="T13" fmla="*/ 0 h 37"/>
                <a:gd name="T14" fmla="*/ 124 w 124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" h="37">
                  <a:moveTo>
                    <a:pt x="110" y="0"/>
                  </a:moveTo>
                  <a:lnTo>
                    <a:pt x="0" y="37"/>
                  </a:lnTo>
                  <a:lnTo>
                    <a:pt x="124" y="37"/>
                  </a:lnTo>
                  <a:lnTo>
                    <a:pt x="11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Freeform 187"/>
            <p:cNvSpPr>
              <a:spLocks/>
            </p:cNvSpPr>
            <p:nvPr/>
          </p:nvSpPr>
          <p:spPr bwMode="auto">
            <a:xfrm>
              <a:off x="2894" y="1747"/>
              <a:ext cx="18" cy="10"/>
            </a:xfrm>
            <a:custGeom>
              <a:avLst/>
              <a:gdLst>
                <a:gd name="T0" fmla="*/ 0 w 60"/>
                <a:gd name="T1" fmla="*/ 0 h 36"/>
                <a:gd name="T2" fmla="*/ 0 w 60"/>
                <a:gd name="T3" fmla="*/ 0 h 36"/>
                <a:gd name="T4" fmla="*/ 0 w 60"/>
                <a:gd name="T5" fmla="*/ 0 h 36"/>
                <a:gd name="T6" fmla="*/ 0 w 60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36"/>
                <a:gd name="T14" fmla="*/ 60 w 60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36">
                  <a:moveTo>
                    <a:pt x="60" y="0"/>
                  </a:moveTo>
                  <a:lnTo>
                    <a:pt x="0" y="36"/>
                  </a:lnTo>
                  <a:lnTo>
                    <a:pt x="2" y="3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Freeform 188"/>
            <p:cNvSpPr>
              <a:spLocks/>
            </p:cNvSpPr>
            <p:nvPr/>
          </p:nvSpPr>
          <p:spPr bwMode="auto">
            <a:xfrm>
              <a:off x="2894" y="1747"/>
              <a:ext cx="18" cy="10"/>
            </a:xfrm>
            <a:custGeom>
              <a:avLst/>
              <a:gdLst>
                <a:gd name="T0" fmla="*/ 0 w 60"/>
                <a:gd name="T1" fmla="*/ 0 h 36"/>
                <a:gd name="T2" fmla="*/ 0 w 60"/>
                <a:gd name="T3" fmla="*/ 0 h 36"/>
                <a:gd name="T4" fmla="*/ 0 w 60"/>
                <a:gd name="T5" fmla="*/ 0 h 36"/>
                <a:gd name="T6" fmla="*/ 0 w 60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36"/>
                <a:gd name="T14" fmla="*/ 60 w 60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36">
                  <a:moveTo>
                    <a:pt x="60" y="0"/>
                  </a:moveTo>
                  <a:lnTo>
                    <a:pt x="0" y="36"/>
                  </a:lnTo>
                  <a:lnTo>
                    <a:pt x="2" y="36"/>
                  </a:lnTo>
                  <a:lnTo>
                    <a:pt x="6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Freeform 189"/>
            <p:cNvSpPr>
              <a:spLocks/>
            </p:cNvSpPr>
            <p:nvPr/>
          </p:nvSpPr>
          <p:spPr bwMode="auto">
            <a:xfrm>
              <a:off x="2894" y="1747"/>
              <a:ext cx="30" cy="10"/>
            </a:xfrm>
            <a:custGeom>
              <a:avLst/>
              <a:gdLst>
                <a:gd name="T0" fmla="*/ 0 w 100"/>
                <a:gd name="T1" fmla="*/ 0 h 36"/>
                <a:gd name="T2" fmla="*/ 0 w 100"/>
                <a:gd name="T3" fmla="*/ 0 h 36"/>
                <a:gd name="T4" fmla="*/ 0 w 100"/>
                <a:gd name="T5" fmla="*/ 0 h 36"/>
                <a:gd name="T6" fmla="*/ 0 w 100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36"/>
                <a:gd name="T14" fmla="*/ 100 w 100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36">
                  <a:moveTo>
                    <a:pt x="58" y="0"/>
                  </a:moveTo>
                  <a:lnTo>
                    <a:pt x="100" y="0"/>
                  </a:lnTo>
                  <a:lnTo>
                    <a:pt x="0" y="36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Freeform 190"/>
            <p:cNvSpPr>
              <a:spLocks/>
            </p:cNvSpPr>
            <p:nvPr/>
          </p:nvSpPr>
          <p:spPr bwMode="auto">
            <a:xfrm>
              <a:off x="2894" y="1747"/>
              <a:ext cx="30" cy="10"/>
            </a:xfrm>
            <a:custGeom>
              <a:avLst/>
              <a:gdLst>
                <a:gd name="T0" fmla="*/ 0 w 100"/>
                <a:gd name="T1" fmla="*/ 0 h 36"/>
                <a:gd name="T2" fmla="*/ 0 w 100"/>
                <a:gd name="T3" fmla="*/ 0 h 36"/>
                <a:gd name="T4" fmla="*/ 0 w 100"/>
                <a:gd name="T5" fmla="*/ 0 h 36"/>
                <a:gd name="T6" fmla="*/ 0 w 100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36"/>
                <a:gd name="T14" fmla="*/ 100 w 100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36">
                  <a:moveTo>
                    <a:pt x="58" y="0"/>
                  </a:moveTo>
                  <a:lnTo>
                    <a:pt x="100" y="0"/>
                  </a:lnTo>
                  <a:lnTo>
                    <a:pt x="0" y="36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Freeform 191"/>
            <p:cNvSpPr>
              <a:spLocks/>
            </p:cNvSpPr>
            <p:nvPr/>
          </p:nvSpPr>
          <p:spPr bwMode="auto">
            <a:xfrm>
              <a:off x="2894" y="1747"/>
              <a:ext cx="63" cy="10"/>
            </a:xfrm>
            <a:custGeom>
              <a:avLst/>
              <a:gdLst>
                <a:gd name="T0" fmla="*/ 0 w 224"/>
                <a:gd name="T1" fmla="*/ 0 h 36"/>
                <a:gd name="T2" fmla="*/ 0 w 224"/>
                <a:gd name="T3" fmla="*/ 0 h 36"/>
                <a:gd name="T4" fmla="*/ 0 w 224"/>
                <a:gd name="T5" fmla="*/ 0 h 36"/>
                <a:gd name="T6" fmla="*/ 0 w 224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36"/>
                <a:gd name="T14" fmla="*/ 224 w 224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36">
                  <a:moveTo>
                    <a:pt x="100" y="0"/>
                  </a:moveTo>
                  <a:lnTo>
                    <a:pt x="224" y="0"/>
                  </a:lnTo>
                  <a:lnTo>
                    <a:pt x="0" y="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Freeform 192"/>
            <p:cNvSpPr>
              <a:spLocks/>
            </p:cNvSpPr>
            <p:nvPr/>
          </p:nvSpPr>
          <p:spPr bwMode="auto">
            <a:xfrm>
              <a:off x="2894" y="1747"/>
              <a:ext cx="63" cy="10"/>
            </a:xfrm>
            <a:custGeom>
              <a:avLst/>
              <a:gdLst>
                <a:gd name="T0" fmla="*/ 0 w 224"/>
                <a:gd name="T1" fmla="*/ 0 h 36"/>
                <a:gd name="T2" fmla="*/ 0 w 224"/>
                <a:gd name="T3" fmla="*/ 0 h 36"/>
                <a:gd name="T4" fmla="*/ 0 w 224"/>
                <a:gd name="T5" fmla="*/ 0 h 36"/>
                <a:gd name="T6" fmla="*/ 0 w 224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36"/>
                <a:gd name="T14" fmla="*/ 224 w 224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36">
                  <a:moveTo>
                    <a:pt x="100" y="0"/>
                  </a:moveTo>
                  <a:lnTo>
                    <a:pt x="224" y="0"/>
                  </a:lnTo>
                  <a:lnTo>
                    <a:pt x="0" y="36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Freeform 193"/>
            <p:cNvSpPr>
              <a:spLocks/>
            </p:cNvSpPr>
            <p:nvPr/>
          </p:nvSpPr>
          <p:spPr bwMode="auto">
            <a:xfrm>
              <a:off x="2894" y="1757"/>
              <a:ext cx="2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0 h 1"/>
                <a:gd name="T4" fmla="*/ 0 w 2"/>
                <a:gd name="T5" fmla="*/ 512 h 1"/>
                <a:gd name="T6" fmla="*/ 0 w 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1"/>
                <a:gd name="T14" fmla="*/ 2 w 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1">
                  <a:moveTo>
                    <a:pt x="0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Freeform 194"/>
            <p:cNvSpPr>
              <a:spLocks/>
            </p:cNvSpPr>
            <p:nvPr/>
          </p:nvSpPr>
          <p:spPr bwMode="auto">
            <a:xfrm>
              <a:off x="2894" y="1757"/>
              <a:ext cx="2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0 h 1"/>
                <a:gd name="T4" fmla="*/ 0 w 2"/>
                <a:gd name="T5" fmla="*/ 512 h 1"/>
                <a:gd name="T6" fmla="*/ 0 w 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1"/>
                <a:gd name="T14" fmla="*/ 2 w 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1">
                  <a:moveTo>
                    <a:pt x="0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5" name="Group 5"/>
          <p:cNvGrpSpPr>
            <a:grpSpLocks/>
          </p:cNvGrpSpPr>
          <p:nvPr/>
        </p:nvGrpSpPr>
        <p:grpSpPr bwMode="auto">
          <a:xfrm>
            <a:off x="1763713" y="5969000"/>
            <a:ext cx="6229350" cy="533400"/>
            <a:chOff x="1415" y="3696"/>
            <a:chExt cx="3661" cy="336"/>
          </a:xfrm>
        </p:grpSpPr>
        <p:graphicFrame>
          <p:nvGraphicFramePr>
            <p:cNvPr id="196" name="Object 3"/>
            <p:cNvGraphicFramePr>
              <a:graphicFrameLocks noChangeAspect="1"/>
            </p:cNvGraphicFramePr>
            <p:nvPr/>
          </p:nvGraphicFramePr>
          <p:xfrm>
            <a:off x="1415" y="3701"/>
            <a:ext cx="85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7" name="Equation" r:id="rId5" imgW="431613" imgH="203112" progId="Equation.DSMT4">
                    <p:embed/>
                  </p:oleObj>
                </mc:Choice>
                <mc:Fallback>
                  <p:oleObj name="Equation" r:id="rId5" imgW="431613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5" y="3701"/>
                          <a:ext cx="854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" name="Text Box 7"/>
            <p:cNvSpPr txBox="1">
              <a:spLocks noChangeArrowheads="1"/>
            </p:cNvSpPr>
            <p:nvPr/>
          </p:nvSpPr>
          <p:spPr bwMode="auto">
            <a:xfrm>
              <a:off x="2243" y="3696"/>
              <a:ext cx="28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是一会</a:t>
              </a:r>
              <a:r>
                <a:rPr lang="zh-CN" altLang="en-US" sz="2400" b="1" dirty="0">
                  <a:solidFill>
                    <a:srgbClr val="0066FF"/>
                  </a:solidFill>
                  <a:latin typeface="Times New Roman" pitchFamily="18" charset="0"/>
                </a:rPr>
                <a:t>聚透镜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，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主平面在透镜内。</a:t>
              </a:r>
              <a:endParaRPr lang="zh-CN" alt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98" name="对象 1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257017"/>
              </p:ext>
            </p:extLst>
          </p:nvPr>
        </p:nvGraphicFramePr>
        <p:xfrm>
          <a:off x="1207343" y="-27384"/>
          <a:ext cx="66770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8" name="Equation" r:id="rId7" imgW="2413000" imgH="444500" progId="Equation.DSMT4">
                  <p:embed/>
                </p:oleObj>
              </mc:Choice>
              <mc:Fallback>
                <p:oleObj name="Equation" r:id="rId7" imgW="2413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343" y="-27384"/>
                        <a:ext cx="6677025" cy="10112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" name="椭圆 198"/>
          <p:cNvSpPr/>
          <p:nvPr/>
        </p:nvSpPr>
        <p:spPr>
          <a:xfrm>
            <a:off x="4283968" y="46187"/>
            <a:ext cx="64807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6382060" y="478235"/>
            <a:ext cx="2532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288135"/>
              </p:ext>
            </p:extLst>
          </p:nvPr>
        </p:nvGraphicFramePr>
        <p:xfrm>
          <a:off x="3663950" y="1700213"/>
          <a:ext cx="23907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9" name="Equation" r:id="rId9" imgW="863280" imgH="419040" progId="Equation.DSMT4">
                  <p:embed/>
                </p:oleObj>
              </mc:Choice>
              <mc:Fallback>
                <p:oleObj name="Equation" r:id="rId9" imgW="863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1700213"/>
                        <a:ext cx="239077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900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2128838"/>
            <a:ext cx="1782763" cy="487362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</a:rPr>
              <a:t>即 </a:t>
            </a:r>
            <a:r>
              <a:rPr lang="en-US" altLang="zh-CN" sz="2400" b="1" i="1" dirty="0">
                <a:solidFill>
                  <a:srgbClr val="000000"/>
                </a:solidFill>
              </a:rPr>
              <a:t>d </a:t>
            </a:r>
            <a:r>
              <a:rPr lang="zh-CN" altLang="en-US" sz="2400" b="1" dirty="0">
                <a:solidFill>
                  <a:srgbClr val="000000"/>
                </a:solidFill>
              </a:rPr>
              <a:t>增大到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781800" y="2032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</a:rPr>
              <a:t>时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771900" y="1897063"/>
          <a:ext cx="27051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4" name="Equation" r:id="rId3" imgW="977476" imgH="393529" progId="Equation.3">
                  <p:embed/>
                </p:oleObj>
              </mc:Choice>
              <mc:Fallback>
                <p:oleObj name="Equation" r:id="rId3" imgW="97747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1897063"/>
                        <a:ext cx="27051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68538" y="1192213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当：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276600" y="1155700"/>
          <a:ext cx="40433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5" name="Equation" r:id="rId5" imgW="1459866" imgH="215806" progId="Equation.3">
                  <p:embed/>
                </p:oleObj>
              </mc:Choice>
              <mc:Fallback>
                <p:oleObj name="Equation" r:id="rId5" imgW="145986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55700"/>
                        <a:ext cx="40433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484313" y="5584825"/>
            <a:ext cx="7073900" cy="595313"/>
            <a:chOff x="1063" y="3562"/>
            <a:chExt cx="4457" cy="374"/>
          </a:xfrm>
        </p:grpSpPr>
        <p:graphicFrame>
          <p:nvGraphicFramePr>
            <p:cNvPr id="10" name="Object 4"/>
            <p:cNvGraphicFramePr>
              <a:graphicFrameLocks noChangeAspect="1"/>
            </p:cNvGraphicFramePr>
            <p:nvPr/>
          </p:nvGraphicFramePr>
          <p:xfrm>
            <a:off x="1063" y="3570"/>
            <a:ext cx="1028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6" name="Equation" r:id="rId7" imgW="469696" imgH="203112" progId="Equation.DSMT4">
                    <p:embed/>
                  </p:oleObj>
                </mc:Choice>
                <mc:Fallback>
                  <p:oleObj name="Equation" r:id="rId7" imgW="469696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3" y="3570"/>
                          <a:ext cx="1028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113" y="3562"/>
              <a:ext cx="340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主平面在无穷远，透镜成一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望远系统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。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2449513" y="3063875"/>
            <a:ext cx="4175125" cy="2328863"/>
            <a:chOff x="1542" y="1706"/>
            <a:chExt cx="2631" cy="1467"/>
          </a:xfrm>
        </p:grpSpPr>
        <p:sp>
          <p:nvSpPr>
            <p:cNvPr id="13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542" y="1706"/>
              <a:ext cx="2631" cy="1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928" y="1784"/>
              <a:ext cx="395" cy="1276"/>
            </a:xfrm>
            <a:custGeom>
              <a:avLst/>
              <a:gdLst>
                <a:gd name="T0" fmla="*/ 0 w 1043"/>
                <a:gd name="T1" fmla="*/ 0 h 3365"/>
                <a:gd name="T2" fmla="*/ 0 w 1043"/>
                <a:gd name="T3" fmla="*/ 0 h 3365"/>
                <a:gd name="T4" fmla="*/ 0 w 1043"/>
                <a:gd name="T5" fmla="*/ 0 h 3365"/>
                <a:gd name="T6" fmla="*/ 0 w 1043"/>
                <a:gd name="T7" fmla="*/ 0 h 3365"/>
                <a:gd name="T8" fmla="*/ 0 w 1043"/>
                <a:gd name="T9" fmla="*/ 0 h 3365"/>
                <a:gd name="T10" fmla="*/ 0 w 1043"/>
                <a:gd name="T11" fmla="*/ 0 h 3365"/>
                <a:gd name="T12" fmla="*/ 0 w 1043"/>
                <a:gd name="T13" fmla="*/ 0 h 3365"/>
                <a:gd name="T14" fmla="*/ 0 w 1043"/>
                <a:gd name="T15" fmla="*/ 0 h 3365"/>
                <a:gd name="T16" fmla="*/ 0 w 1043"/>
                <a:gd name="T17" fmla="*/ 0 h 3365"/>
                <a:gd name="T18" fmla="*/ 0 w 1043"/>
                <a:gd name="T19" fmla="*/ 0 h 3365"/>
                <a:gd name="T20" fmla="*/ 0 w 1043"/>
                <a:gd name="T21" fmla="*/ 0 h 3365"/>
                <a:gd name="T22" fmla="*/ 0 w 1043"/>
                <a:gd name="T23" fmla="*/ 1 h 336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3"/>
                <a:gd name="T37" fmla="*/ 0 h 3365"/>
                <a:gd name="T38" fmla="*/ 1043 w 1043"/>
                <a:gd name="T39" fmla="*/ 3365 h 336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3" h="3365">
                  <a:moveTo>
                    <a:pt x="1043" y="0"/>
                  </a:moveTo>
                  <a:lnTo>
                    <a:pt x="721" y="200"/>
                  </a:lnTo>
                  <a:lnTo>
                    <a:pt x="446" y="461"/>
                  </a:lnTo>
                  <a:lnTo>
                    <a:pt x="229" y="771"/>
                  </a:lnTo>
                  <a:lnTo>
                    <a:pt x="80" y="1119"/>
                  </a:lnTo>
                  <a:lnTo>
                    <a:pt x="1" y="1489"/>
                  </a:lnTo>
                  <a:lnTo>
                    <a:pt x="0" y="1867"/>
                  </a:lnTo>
                  <a:lnTo>
                    <a:pt x="75" y="2238"/>
                  </a:lnTo>
                  <a:lnTo>
                    <a:pt x="223" y="2588"/>
                  </a:lnTo>
                  <a:lnTo>
                    <a:pt x="437" y="2899"/>
                  </a:lnTo>
                  <a:lnTo>
                    <a:pt x="709" y="3162"/>
                  </a:lnTo>
                  <a:lnTo>
                    <a:pt x="1029" y="336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371" y="1784"/>
              <a:ext cx="433" cy="1276"/>
            </a:xfrm>
            <a:custGeom>
              <a:avLst/>
              <a:gdLst>
                <a:gd name="T0" fmla="*/ 0 w 1149"/>
                <a:gd name="T1" fmla="*/ 1 h 3365"/>
                <a:gd name="T2" fmla="*/ 0 w 1149"/>
                <a:gd name="T3" fmla="*/ 0 h 3365"/>
                <a:gd name="T4" fmla="*/ 0 w 1149"/>
                <a:gd name="T5" fmla="*/ 0 h 3365"/>
                <a:gd name="T6" fmla="*/ 0 w 1149"/>
                <a:gd name="T7" fmla="*/ 0 h 3365"/>
                <a:gd name="T8" fmla="*/ 0 w 1149"/>
                <a:gd name="T9" fmla="*/ 0 h 3365"/>
                <a:gd name="T10" fmla="*/ 0 w 1149"/>
                <a:gd name="T11" fmla="*/ 0 h 3365"/>
                <a:gd name="T12" fmla="*/ 0 w 1149"/>
                <a:gd name="T13" fmla="*/ 0 h 3365"/>
                <a:gd name="T14" fmla="*/ 0 w 1149"/>
                <a:gd name="T15" fmla="*/ 0 h 3365"/>
                <a:gd name="T16" fmla="*/ 0 w 1149"/>
                <a:gd name="T17" fmla="*/ 0 h 3365"/>
                <a:gd name="T18" fmla="*/ 0 w 1149"/>
                <a:gd name="T19" fmla="*/ 0 h 3365"/>
                <a:gd name="T20" fmla="*/ 0 w 1149"/>
                <a:gd name="T21" fmla="*/ 0 h 3365"/>
                <a:gd name="T22" fmla="*/ 0 w 1149"/>
                <a:gd name="T23" fmla="*/ 0 h 3365"/>
                <a:gd name="T24" fmla="*/ 0 w 1149"/>
                <a:gd name="T25" fmla="*/ 0 h 336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49"/>
                <a:gd name="T40" fmla="*/ 0 h 3365"/>
                <a:gd name="T41" fmla="*/ 1149 w 1149"/>
                <a:gd name="T42" fmla="*/ 3365 h 336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49" h="3365">
                  <a:moveTo>
                    <a:pt x="0" y="3365"/>
                  </a:moveTo>
                  <a:lnTo>
                    <a:pt x="310" y="3201"/>
                  </a:lnTo>
                  <a:lnTo>
                    <a:pt x="584" y="2982"/>
                  </a:lnTo>
                  <a:lnTo>
                    <a:pt x="812" y="2715"/>
                  </a:lnTo>
                  <a:lnTo>
                    <a:pt x="986" y="2411"/>
                  </a:lnTo>
                  <a:lnTo>
                    <a:pt x="1100" y="2079"/>
                  </a:lnTo>
                  <a:lnTo>
                    <a:pt x="1149" y="1731"/>
                  </a:lnTo>
                  <a:lnTo>
                    <a:pt x="1132" y="1381"/>
                  </a:lnTo>
                  <a:lnTo>
                    <a:pt x="1048" y="1040"/>
                  </a:lnTo>
                  <a:lnTo>
                    <a:pt x="903" y="721"/>
                  </a:lnTo>
                  <a:lnTo>
                    <a:pt x="700" y="434"/>
                  </a:lnTo>
                  <a:lnTo>
                    <a:pt x="447" y="191"/>
                  </a:lnTo>
                  <a:lnTo>
                    <a:pt x="15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317" y="3054"/>
              <a:ext cx="1064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603" y="2416"/>
              <a:ext cx="2560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850" y="2248"/>
              <a:ext cx="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910" y="229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96" y="1890"/>
              <a:ext cx="477" cy="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023" y="1880"/>
              <a:ext cx="51" cy="10"/>
            </a:xfrm>
            <a:custGeom>
              <a:avLst/>
              <a:gdLst>
                <a:gd name="T0" fmla="*/ 0 w 142"/>
                <a:gd name="T1" fmla="*/ 0 h 26"/>
                <a:gd name="T2" fmla="*/ 0 w 142"/>
                <a:gd name="T3" fmla="*/ 0 h 26"/>
                <a:gd name="T4" fmla="*/ 0 w 142"/>
                <a:gd name="T5" fmla="*/ 0 h 26"/>
                <a:gd name="T6" fmla="*/ 0 w 142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26"/>
                <a:gd name="T14" fmla="*/ 142 w 142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26">
                  <a:moveTo>
                    <a:pt x="0" y="0"/>
                  </a:moveTo>
                  <a:lnTo>
                    <a:pt x="0" y="26"/>
                  </a:lnTo>
                  <a:lnTo>
                    <a:pt x="142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2023" y="1880"/>
              <a:ext cx="51" cy="10"/>
            </a:xfrm>
            <a:custGeom>
              <a:avLst/>
              <a:gdLst>
                <a:gd name="T0" fmla="*/ 0 w 142"/>
                <a:gd name="T1" fmla="*/ 0 h 26"/>
                <a:gd name="T2" fmla="*/ 0 w 142"/>
                <a:gd name="T3" fmla="*/ 0 h 26"/>
                <a:gd name="T4" fmla="*/ 0 w 142"/>
                <a:gd name="T5" fmla="*/ 0 h 26"/>
                <a:gd name="T6" fmla="*/ 0 w 142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26"/>
                <a:gd name="T14" fmla="*/ 142 w 142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26">
                  <a:moveTo>
                    <a:pt x="0" y="0"/>
                  </a:moveTo>
                  <a:lnTo>
                    <a:pt x="0" y="26"/>
                  </a:lnTo>
                  <a:lnTo>
                    <a:pt x="142" y="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2023" y="1890"/>
              <a:ext cx="51" cy="4"/>
            </a:xfrm>
            <a:custGeom>
              <a:avLst/>
              <a:gdLst>
                <a:gd name="T0" fmla="*/ 0 w 142"/>
                <a:gd name="T1" fmla="*/ 0 h 4"/>
                <a:gd name="T2" fmla="*/ 0 w 142"/>
                <a:gd name="T3" fmla="*/ 0 h 4"/>
                <a:gd name="T4" fmla="*/ 0 w 142"/>
                <a:gd name="T5" fmla="*/ 0 h 4"/>
                <a:gd name="T6" fmla="*/ 0 w 142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4"/>
                <a:gd name="T14" fmla="*/ 142 w 142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4">
                  <a:moveTo>
                    <a:pt x="0" y="0"/>
                  </a:moveTo>
                  <a:lnTo>
                    <a:pt x="0" y="0"/>
                  </a:lnTo>
                  <a:lnTo>
                    <a:pt x="1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2023" y="1890"/>
              <a:ext cx="51" cy="4"/>
            </a:xfrm>
            <a:custGeom>
              <a:avLst/>
              <a:gdLst>
                <a:gd name="T0" fmla="*/ 0 w 142"/>
                <a:gd name="T1" fmla="*/ 0 h 4"/>
                <a:gd name="T2" fmla="*/ 0 w 142"/>
                <a:gd name="T3" fmla="*/ 0 h 4"/>
                <a:gd name="T4" fmla="*/ 0 w 142"/>
                <a:gd name="T5" fmla="*/ 0 h 4"/>
                <a:gd name="T6" fmla="*/ 0 w 142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4"/>
                <a:gd name="T14" fmla="*/ 142 w 142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4">
                  <a:moveTo>
                    <a:pt x="0" y="0"/>
                  </a:moveTo>
                  <a:lnTo>
                    <a:pt x="0" y="0"/>
                  </a:lnTo>
                  <a:lnTo>
                    <a:pt x="14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023" y="1890"/>
              <a:ext cx="51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023" y="1890"/>
              <a:ext cx="51" cy="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2023" y="1890"/>
              <a:ext cx="55" cy="4"/>
            </a:xfrm>
            <a:custGeom>
              <a:avLst/>
              <a:gdLst>
                <a:gd name="T0" fmla="*/ 0 w 144"/>
                <a:gd name="T1" fmla="*/ 0 h 4"/>
                <a:gd name="T2" fmla="*/ 0 w 144"/>
                <a:gd name="T3" fmla="*/ 0 h 4"/>
                <a:gd name="T4" fmla="*/ 0 w 144"/>
                <a:gd name="T5" fmla="*/ 0 h 4"/>
                <a:gd name="T6" fmla="*/ 0 w 144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4"/>
                <a:gd name="T14" fmla="*/ 144 w 144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4">
                  <a:moveTo>
                    <a:pt x="0" y="0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2023" y="1890"/>
              <a:ext cx="55" cy="4"/>
            </a:xfrm>
            <a:custGeom>
              <a:avLst/>
              <a:gdLst>
                <a:gd name="T0" fmla="*/ 0 w 144"/>
                <a:gd name="T1" fmla="*/ 0 h 4"/>
                <a:gd name="T2" fmla="*/ 0 w 144"/>
                <a:gd name="T3" fmla="*/ 0 h 4"/>
                <a:gd name="T4" fmla="*/ 0 w 144"/>
                <a:gd name="T5" fmla="*/ 0 h 4"/>
                <a:gd name="T6" fmla="*/ 0 w 144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4"/>
                <a:gd name="T14" fmla="*/ 144 w 144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4">
                  <a:moveTo>
                    <a:pt x="0" y="0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23" y="1890"/>
              <a:ext cx="55" cy="4"/>
            </a:xfrm>
            <a:custGeom>
              <a:avLst/>
              <a:gdLst>
                <a:gd name="T0" fmla="*/ 0 w 144"/>
                <a:gd name="T1" fmla="*/ 0 h 4"/>
                <a:gd name="T2" fmla="*/ 0 w 144"/>
                <a:gd name="T3" fmla="*/ 0 h 4"/>
                <a:gd name="T4" fmla="*/ 0 w 144"/>
                <a:gd name="T5" fmla="*/ 0 h 4"/>
                <a:gd name="T6" fmla="*/ 0 w 144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4"/>
                <a:gd name="T14" fmla="*/ 144 w 144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4">
                  <a:moveTo>
                    <a:pt x="0" y="0"/>
                  </a:moveTo>
                  <a:lnTo>
                    <a:pt x="142" y="0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023" y="1890"/>
              <a:ext cx="55" cy="4"/>
            </a:xfrm>
            <a:custGeom>
              <a:avLst/>
              <a:gdLst>
                <a:gd name="T0" fmla="*/ 0 w 144"/>
                <a:gd name="T1" fmla="*/ 0 h 4"/>
                <a:gd name="T2" fmla="*/ 0 w 144"/>
                <a:gd name="T3" fmla="*/ 0 h 4"/>
                <a:gd name="T4" fmla="*/ 0 w 144"/>
                <a:gd name="T5" fmla="*/ 0 h 4"/>
                <a:gd name="T6" fmla="*/ 0 w 144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4"/>
                <a:gd name="T14" fmla="*/ 144 w 144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4">
                  <a:moveTo>
                    <a:pt x="0" y="0"/>
                  </a:moveTo>
                  <a:lnTo>
                    <a:pt x="142" y="0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2023" y="1890"/>
              <a:ext cx="55" cy="10"/>
            </a:xfrm>
            <a:custGeom>
              <a:avLst/>
              <a:gdLst>
                <a:gd name="T0" fmla="*/ 0 w 144"/>
                <a:gd name="T1" fmla="*/ 0 h 29"/>
                <a:gd name="T2" fmla="*/ 0 w 144"/>
                <a:gd name="T3" fmla="*/ 0 h 29"/>
                <a:gd name="T4" fmla="*/ 0 w 144"/>
                <a:gd name="T5" fmla="*/ 0 h 29"/>
                <a:gd name="T6" fmla="*/ 0 w 144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9"/>
                <a:gd name="T14" fmla="*/ 144 w 144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9">
                  <a:moveTo>
                    <a:pt x="0" y="0"/>
                  </a:moveTo>
                  <a:lnTo>
                    <a:pt x="144" y="0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023" y="1890"/>
              <a:ext cx="55" cy="10"/>
            </a:xfrm>
            <a:custGeom>
              <a:avLst/>
              <a:gdLst>
                <a:gd name="T0" fmla="*/ 0 w 144"/>
                <a:gd name="T1" fmla="*/ 0 h 29"/>
                <a:gd name="T2" fmla="*/ 0 w 144"/>
                <a:gd name="T3" fmla="*/ 0 h 29"/>
                <a:gd name="T4" fmla="*/ 0 w 144"/>
                <a:gd name="T5" fmla="*/ 0 h 29"/>
                <a:gd name="T6" fmla="*/ 0 w 144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9"/>
                <a:gd name="T14" fmla="*/ 144 w 144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9">
                  <a:moveTo>
                    <a:pt x="0" y="0"/>
                  </a:moveTo>
                  <a:lnTo>
                    <a:pt x="144" y="0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2323" y="1784"/>
              <a:ext cx="1099" cy="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820" y="2453"/>
              <a:ext cx="12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F'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2910" y="2501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3576" y="1890"/>
              <a:ext cx="570" cy="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825" y="1880"/>
              <a:ext cx="55" cy="10"/>
            </a:xfrm>
            <a:custGeom>
              <a:avLst/>
              <a:gdLst>
                <a:gd name="T0" fmla="*/ 0 w 144"/>
                <a:gd name="T1" fmla="*/ 0 h 26"/>
                <a:gd name="T2" fmla="*/ 0 w 144"/>
                <a:gd name="T3" fmla="*/ 0 h 26"/>
                <a:gd name="T4" fmla="*/ 0 w 144"/>
                <a:gd name="T5" fmla="*/ 0 h 26"/>
                <a:gd name="T6" fmla="*/ 0 w 144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6"/>
                <a:gd name="T14" fmla="*/ 144 w 14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6">
                  <a:moveTo>
                    <a:pt x="0" y="0"/>
                  </a:moveTo>
                  <a:lnTo>
                    <a:pt x="0" y="26"/>
                  </a:lnTo>
                  <a:lnTo>
                    <a:pt x="144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825" y="1880"/>
              <a:ext cx="55" cy="10"/>
            </a:xfrm>
            <a:custGeom>
              <a:avLst/>
              <a:gdLst>
                <a:gd name="T0" fmla="*/ 0 w 144"/>
                <a:gd name="T1" fmla="*/ 0 h 26"/>
                <a:gd name="T2" fmla="*/ 0 w 144"/>
                <a:gd name="T3" fmla="*/ 0 h 26"/>
                <a:gd name="T4" fmla="*/ 0 w 144"/>
                <a:gd name="T5" fmla="*/ 0 h 26"/>
                <a:gd name="T6" fmla="*/ 0 w 144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6"/>
                <a:gd name="T14" fmla="*/ 144 w 14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6">
                  <a:moveTo>
                    <a:pt x="0" y="0"/>
                  </a:moveTo>
                  <a:lnTo>
                    <a:pt x="0" y="26"/>
                  </a:lnTo>
                  <a:lnTo>
                    <a:pt x="144" y="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3825" y="1890"/>
              <a:ext cx="55" cy="4"/>
            </a:xfrm>
            <a:custGeom>
              <a:avLst/>
              <a:gdLst>
                <a:gd name="T0" fmla="*/ 0 w 144"/>
                <a:gd name="T1" fmla="*/ 0 h 4"/>
                <a:gd name="T2" fmla="*/ 0 w 144"/>
                <a:gd name="T3" fmla="*/ 0 h 4"/>
                <a:gd name="T4" fmla="*/ 0 w 144"/>
                <a:gd name="T5" fmla="*/ 0 h 4"/>
                <a:gd name="T6" fmla="*/ 0 w 144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4"/>
                <a:gd name="T14" fmla="*/ 144 w 144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4">
                  <a:moveTo>
                    <a:pt x="0" y="0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825" y="1890"/>
              <a:ext cx="55" cy="4"/>
            </a:xfrm>
            <a:custGeom>
              <a:avLst/>
              <a:gdLst>
                <a:gd name="T0" fmla="*/ 0 w 144"/>
                <a:gd name="T1" fmla="*/ 0 h 4"/>
                <a:gd name="T2" fmla="*/ 0 w 144"/>
                <a:gd name="T3" fmla="*/ 0 h 4"/>
                <a:gd name="T4" fmla="*/ 0 w 144"/>
                <a:gd name="T5" fmla="*/ 0 h 4"/>
                <a:gd name="T6" fmla="*/ 0 w 144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4"/>
                <a:gd name="T14" fmla="*/ 144 w 144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4">
                  <a:moveTo>
                    <a:pt x="0" y="0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3825" y="1890"/>
              <a:ext cx="5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3825" y="1890"/>
              <a:ext cx="55" cy="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825" y="1890"/>
              <a:ext cx="58" cy="4"/>
            </a:xfrm>
            <a:custGeom>
              <a:avLst/>
              <a:gdLst>
                <a:gd name="T0" fmla="*/ 0 w 145"/>
                <a:gd name="T1" fmla="*/ 0 h 4"/>
                <a:gd name="T2" fmla="*/ 0 w 145"/>
                <a:gd name="T3" fmla="*/ 0 h 4"/>
                <a:gd name="T4" fmla="*/ 0 w 145"/>
                <a:gd name="T5" fmla="*/ 0 h 4"/>
                <a:gd name="T6" fmla="*/ 0 w 145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4"/>
                <a:gd name="T14" fmla="*/ 145 w 145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4">
                  <a:moveTo>
                    <a:pt x="0" y="0"/>
                  </a:moveTo>
                  <a:lnTo>
                    <a:pt x="0" y="0"/>
                  </a:lnTo>
                  <a:lnTo>
                    <a:pt x="1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825" y="1890"/>
              <a:ext cx="58" cy="4"/>
            </a:xfrm>
            <a:custGeom>
              <a:avLst/>
              <a:gdLst>
                <a:gd name="T0" fmla="*/ 0 w 145"/>
                <a:gd name="T1" fmla="*/ 0 h 4"/>
                <a:gd name="T2" fmla="*/ 0 w 145"/>
                <a:gd name="T3" fmla="*/ 0 h 4"/>
                <a:gd name="T4" fmla="*/ 0 w 145"/>
                <a:gd name="T5" fmla="*/ 0 h 4"/>
                <a:gd name="T6" fmla="*/ 0 w 145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4"/>
                <a:gd name="T14" fmla="*/ 145 w 145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4">
                  <a:moveTo>
                    <a:pt x="0" y="0"/>
                  </a:moveTo>
                  <a:lnTo>
                    <a:pt x="0" y="0"/>
                  </a:lnTo>
                  <a:lnTo>
                    <a:pt x="14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825" y="1890"/>
              <a:ext cx="58" cy="4"/>
            </a:xfrm>
            <a:custGeom>
              <a:avLst/>
              <a:gdLst>
                <a:gd name="T0" fmla="*/ 0 w 145"/>
                <a:gd name="T1" fmla="*/ 0 h 4"/>
                <a:gd name="T2" fmla="*/ 0 w 145"/>
                <a:gd name="T3" fmla="*/ 0 h 4"/>
                <a:gd name="T4" fmla="*/ 0 w 145"/>
                <a:gd name="T5" fmla="*/ 0 h 4"/>
                <a:gd name="T6" fmla="*/ 0 w 145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4"/>
                <a:gd name="T14" fmla="*/ 145 w 145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4">
                  <a:moveTo>
                    <a:pt x="0" y="0"/>
                  </a:moveTo>
                  <a:lnTo>
                    <a:pt x="144" y="0"/>
                  </a:lnTo>
                  <a:lnTo>
                    <a:pt x="1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825" y="1890"/>
              <a:ext cx="58" cy="4"/>
            </a:xfrm>
            <a:custGeom>
              <a:avLst/>
              <a:gdLst>
                <a:gd name="T0" fmla="*/ 0 w 145"/>
                <a:gd name="T1" fmla="*/ 0 h 4"/>
                <a:gd name="T2" fmla="*/ 0 w 145"/>
                <a:gd name="T3" fmla="*/ 0 h 4"/>
                <a:gd name="T4" fmla="*/ 0 w 145"/>
                <a:gd name="T5" fmla="*/ 0 h 4"/>
                <a:gd name="T6" fmla="*/ 0 w 145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4"/>
                <a:gd name="T14" fmla="*/ 145 w 145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4">
                  <a:moveTo>
                    <a:pt x="0" y="0"/>
                  </a:moveTo>
                  <a:lnTo>
                    <a:pt x="144" y="0"/>
                  </a:lnTo>
                  <a:lnTo>
                    <a:pt x="14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825" y="1890"/>
              <a:ext cx="58" cy="10"/>
            </a:xfrm>
            <a:custGeom>
              <a:avLst/>
              <a:gdLst>
                <a:gd name="T0" fmla="*/ 0 w 145"/>
                <a:gd name="T1" fmla="*/ 0 h 29"/>
                <a:gd name="T2" fmla="*/ 0 w 145"/>
                <a:gd name="T3" fmla="*/ 0 h 29"/>
                <a:gd name="T4" fmla="*/ 0 w 145"/>
                <a:gd name="T5" fmla="*/ 0 h 29"/>
                <a:gd name="T6" fmla="*/ 0 w 145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29"/>
                <a:gd name="T14" fmla="*/ 145 w 14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29">
                  <a:moveTo>
                    <a:pt x="0" y="0"/>
                  </a:moveTo>
                  <a:lnTo>
                    <a:pt x="145" y="0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825" y="1890"/>
              <a:ext cx="58" cy="10"/>
            </a:xfrm>
            <a:custGeom>
              <a:avLst/>
              <a:gdLst>
                <a:gd name="T0" fmla="*/ 0 w 145"/>
                <a:gd name="T1" fmla="*/ 0 h 29"/>
                <a:gd name="T2" fmla="*/ 0 w 145"/>
                <a:gd name="T3" fmla="*/ 0 h 29"/>
                <a:gd name="T4" fmla="*/ 0 w 145"/>
                <a:gd name="T5" fmla="*/ 0 h 29"/>
                <a:gd name="T6" fmla="*/ 0 w 145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29"/>
                <a:gd name="T14" fmla="*/ 145 w 14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29">
                  <a:moveTo>
                    <a:pt x="0" y="0"/>
                  </a:moveTo>
                  <a:lnTo>
                    <a:pt x="145" y="0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1696" y="2938"/>
              <a:ext cx="453" cy="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023" y="2927"/>
              <a:ext cx="55" cy="11"/>
            </a:xfrm>
            <a:custGeom>
              <a:avLst/>
              <a:gdLst>
                <a:gd name="T0" fmla="*/ 0 w 144"/>
                <a:gd name="T1" fmla="*/ 0 h 27"/>
                <a:gd name="T2" fmla="*/ 0 w 144"/>
                <a:gd name="T3" fmla="*/ 0 h 27"/>
                <a:gd name="T4" fmla="*/ 0 w 144"/>
                <a:gd name="T5" fmla="*/ 0 h 27"/>
                <a:gd name="T6" fmla="*/ 0 w 144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7"/>
                <a:gd name="T14" fmla="*/ 144 w 144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7">
                  <a:moveTo>
                    <a:pt x="0" y="0"/>
                  </a:moveTo>
                  <a:lnTo>
                    <a:pt x="0" y="27"/>
                  </a:lnTo>
                  <a:lnTo>
                    <a:pt x="144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2023" y="2927"/>
              <a:ext cx="55" cy="11"/>
            </a:xfrm>
            <a:custGeom>
              <a:avLst/>
              <a:gdLst>
                <a:gd name="T0" fmla="*/ 0 w 144"/>
                <a:gd name="T1" fmla="*/ 0 h 27"/>
                <a:gd name="T2" fmla="*/ 0 w 144"/>
                <a:gd name="T3" fmla="*/ 0 h 27"/>
                <a:gd name="T4" fmla="*/ 0 w 144"/>
                <a:gd name="T5" fmla="*/ 0 h 27"/>
                <a:gd name="T6" fmla="*/ 0 w 144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7"/>
                <a:gd name="T14" fmla="*/ 144 w 144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7">
                  <a:moveTo>
                    <a:pt x="0" y="0"/>
                  </a:moveTo>
                  <a:lnTo>
                    <a:pt x="0" y="27"/>
                  </a:lnTo>
                  <a:lnTo>
                    <a:pt x="144" y="2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2023" y="2938"/>
              <a:ext cx="51" cy="3"/>
            </a:xfrm>
            <a:custGeom>
              <a:avLst/>
              <a:gdLst>
                <a:gd name="T0" fmla="*/ 0 w 142"/>
                <a:gd name="T1" fmla="*/ 0 h 1"/>
                <a:gd name="T2" fmla="*/ 0 w 142"/>
                <a:gd name="T3" fmla="*/ 19683 h 1"/>
                <a:gd name="T4" fmla="*/ 0 w 142"/>
                <a:gd name="T5" fmla="*/ 19683 h 1"/>
                <a:gd name="T6" fmla="*/ 0 w 14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1"/>
                <a:gd name="T14" fmla="*/ 142 w 14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1">
                  <a:moveTo>
                    <a:pt x="0" y="0"/>
                  </a:moveTo>
                  <a:lnTo>
                    <a:pt x="0" y="1"/>
                  </a:lnTo>
                  <a:lnTo>
                    <a:pt x="14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2023" y="2938"/>
              <a:ext cx="51" cy="3"/>
            </a:xfrm>
            <a:custGeom>
              <a:avLst/>
              <a:gdLst>
                <a:gd name="T0" fmla="*/ 0 w 142"/>
                <a:gd name="T1" fmla="*/ 0 h 1"/>
                <a:gd name="T2" fmla="*/ 0 w 142"/>
                <a:gd name="T3" fmla="*/ 19683 h 1"/>
                <a:gd name="T4" fmla="*/ 0 w 142"/>
                <a:gd name="T5" fmla="*/ 19683 h 1"/>
                <a:gd name="T6" fmla="*/ 0 w 14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1"/>
                <a:gd name="T14" fmla="*/ 142 w 14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1">
                  <a:moveTo>
                    <a:pt x="0" y="0"/>
                  </a:moveTo>
                  <a:lnTo>
                    <a:pt x="0" y="1"/>
                  </a:lnTo>
                  <a:lnTo>
                    <a:pt x="142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2023" y="2938"/>
              <a:ext cx="55" cy="3"/>
            </a:xfrm>
            <a:custGeom>
              <a:avLst/>
              <a:gdLst>
                <a:gd name="T0" fmla="*/ 0 w 144"/>
                <a:gd name="T1" fmla="*/ 0 h 1"/>
                <a:gd name="T2" fmla="*/ 0 w 144"/>
                <a:gd name="T3" fmla="*/ 0 h 1"/>
                <a:gd name="T4" fmla="*/ 0 w 144"/>
                <a:gd name="T5" fmla="*/ 19683 h 1"/>
                <a:gd name="T6" fmla="*/ 0 w 14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1"/>
                <a:gd name="T14" fmla="*/ 144 w 144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1">
                  <a:moveTo>
                    <a:pt x="0" y="0"/>
                  </a:moveTo>
                  <a:lnTo>
                    <a:pt x="144" y="0"/>
                  </a:lnTo>
                  <a:lnTo>
                    <a:pt x="14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2023" y="2938"/>
              <a:ext cx="55" cy="3"/>
            </a:xfrm>
            <a:custGeom>
              <a:avLst/>
              <a:gdLst>
                <a:gd name="T0" fmla="*/ 0 w 144"/>
                <a:gd name="T1" fmla="*/ 0 h 1"/>
                <a:gd name="T2" fmla="*/ 0 w 144"/>
                <a:gd name="T3" fmla="*/ 0 h 1"/>
                <a:gd name="T4" fmla="*/ 0 w 144"/>
                <a:gd name="T5" fmla="*/ 19683 h 1"/>
                <a:gd name="T6" fmla="*/ 0 w 14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1"/>
                <a:gd name="T14" fmla="*/ 144 w 144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1">
                  <a:moveTo>
                    <a:pt x="0" y="0"/>
                  </a:moveTo>
                  <a:lnTo>
                    <a:pt x="144" y="0"/>
                  </a:lnTo>
                  <a:lnTo>
                    <a:pt x="142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2023" y="2938"/>
              <a:ext cx="51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2023" y="2938"/>
              <a:ext cx="51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2023" y="2938"/>
              <a:ext cx="51" cy="3"/>
            </a:xfrm>
            <a:custGeom>
              <a:avLst/>
              <a:gdLst>
                <a:gd name="T0" fmla="*/ 0 w 142"/>
                <a:gd name="T1" fmla="*/ 0 h 3"/>
                <a:gd name="T2" fmla="*/ 0 w 142"/>
                <a:gd name="T3" fmla="*/ 0 h 3"/>
                <a:gd name="T4" fmla="*/ 0 w 142"/>
                <a:gd name="T5" fmla="*/ 0 h 3"/>
                <a:gd name="T6" fmla="*/ 0 60000 65536"/>
                <a:gd name="T7" fmla="*/ 0 60000 65536"/>
                <a:gd name="T8" fmla="*/ 0 60000 65536"/>
                <a:gd name="T9" fmla="*/ 0 w 142"/>
                <a:gd name="T10" fmla="*/ 0 h 3"/>
                <a:gd name="T11" fmla="*/ 142 w 142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2" h="3">
                  <a:moveTo>
                    <a:pt x="142" y="0"/>
                  </a:moveTo>
                  <a:lnTo>
                    <a:pt x="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2023" y="2938"/>
              <a:ext cx="51" cy="3"/>
            </a:xfrm>
            <a:custGeom>
              <a:avLst/>
              <a:gdLst>
                <a:gd name="T0" fmla="*/ 0 w 142"/>
                <a:gd name="T1" fmla="*/ 0 h 3"/>
                <a:gd name="T2" fmla="*/ 0 w 142"/>
                <a:gd name="T3" fmla="*/ 0 h 3"/>
                <a:gd name="T4" fmla="*/ 0 w 142"/>
                <a:gd name="T5" fmla="*/ 0 h 3"/>
                <a:gd name="T6" fmla="*/ 0 w 14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3"/>
                <a:gd name="T14" fmla="*/ 142 w 142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3">
                  <a:moveTo>
                    <a:pt x="142" y="0"/>
                  </a:moveTo>
                  <a:lnTo>
                    <a:pt x="0" y="0"/>
                  </a:lnTo>
                  <a:lnTo>
                    <a:pt x="142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2023" y="2938"/>
              <a:ext cx="51" cy="10"/>
            </a:xfrm>
            <a:custGeom>
              <a:avLst/>
              <a:gdLst>
                <a:gd name="T0" fmla="*/ 0 w 142"/>
                <a:gd name="T1" fmla="*/ 0 h 26"/>
                <a:gd name="T2" fmla="*/ 0 w 142"/>
                <a:gd name="T3" fmla="*/ 0 h 26"/>
                <a:gd name="T4" fmla="*/ 0 w 142"/>
                <a:gd name="T5" fmla="*/ 0 h 26"/>
                <a:gd name="T6" fmla="*/ 0 w 142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26"/>
                <a:gd name="T14" fmla="*/ 142 w 142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26">
                  <a:moveTo>
                    <a:pt x="0" y="0"/>
                  </a:moveTo>
                  <a:lnTo>
                    <a:pt x="142" y="0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2023" y="2938"/>
              <a:ext cx="51" cy="10"/>
            </a:xfrm>
            <a:custGeom>
              <a:avLst/>
              <a:gdLst>
                <a:gd name="T0" fmla="*/ 0 w 142"/>
                <a:gd name="T1" fmla="*/ 0 h 26"/>
                <a:gd name="T2" fmla="*/ 0 w 142"/>
                <a:gd name="T3" fmla="*/ 0 h 26"/>
                <a:gd name="T4" fmla="*/ 0 w 142"/>
                <a:gd name="T5" fmla="*/ 0 h 26"/>
                <a:gd name="T6" fmla="*/ 0 w 142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26"/>
                <a:gd name="T14" fmla="*/ 142 w 142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26">
                  <a:moveTo>
                    <a:pt x="0" y="0"/>
                  </a:moveTo>
                  <a:lnTo>
                    <a:pt x="142" y="0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3576" y="2938"/>
              <a:ext cx="570" cy="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3910" y="2927"/>
              <a:ext cx="55" cy="11"/>
            </a:xfrm>
            <a:custGeom>
              <a:avLst/>
              <a:gdLst>
                <a:gd name="T0" fmla="*/ 0 w 144"/>
                <a:gd name="T1" fmla="*/ 0 h 29"/>
                <a:gd name="T2" fmla="*/ 0 w 144"/>
                <a:gd name="T3" fmla="*/ 0 h 29"/>
                <a:gd name="T4" fmla="*/ 0 w 144"/>
                <a:gd name="T5" fmla="*/ 0 h 29"/>
                <a:gd name="T6" fmla="*/ 0 w 144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9"/>
                <a:gd name="T14" fmla="*/ 144 w 144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9">
                  <a:moveTo>
                    <a:pt x="0" y="0"/>
                  </a:moveTo>
                  <a:lnTo>
                    <a:pt x="0" y="29"/>
                  </a:lnTo>
                  <a:lnTo>
                    <a:pt x="144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3910" y="2927"/>
              <a:ext cx="55" cy="11"/>
            </a:xfrm>
            <a:custGeom>
              <a:avLst/>
              <a:gdLst>
                <a:gd name="T0" fmla="*/ 0 w 144"/>
                <a:gd name="T1" fmla="*/ 0 h 29"/>
                <a:gd name="T2" fmla="*/ 0 w 144"/>
                <a:gd name="T3" fmla="*/ 0 h 29"/>
                <a:gd name="T4" fmla="*/ 0 w 144"/>
                <a:gd name="T5" fmla="*/ 0 h 29"/>
                <a:gd name="T6" fmla="*/ 0 w 144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9"/>
                <a:gd name="T14" fmla="*/ 144 w 144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9">
                  <a:moveTo>
                    <a:pt x="0" y="0"/>
                  </a:moveTo>
                  <a:lnTo>
                    <a:pt x="0" y="29"/>
                  </a:lnTo>
                  <a:lnTo>
                    <a:pt x="144" y="2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3910" y="2938"/>
              <a:ext cx="55" cy="3"/>
            </a:xfrm>
            <a:custGeom>
              <a:avLst/>
              <a:gdLst>
                <a:gd name="T0" fmla="*/ 0 w 142"/>
                <a:gd name="T1" fmla="*/ 0 h 3"/>
                <a:gd name="T2" fmla="*/ 0 w 142"/>
                <a:gd name="T3" fmla="*/ 0 h 3"/>
                <a:gd name="T4" fmla="*/ 0 w 142"/>
                <a:gd name="T5" fmla="*/ 0 h 3"/>
                <a:gd name="T6" fmla="*/ 0 w 14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3"/>
                <a:gd name="T14" fmla="*/ 142 w 142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3">
                  <a:moveTo>
                    <a:pt x="0" y="0"/>
                  </a:moveTo>
                  <a:lnTo>
                    <a:pt x="0" y="0"/>
                  </a:lnTo>
                  <a:lnTo>
                    <a:pt x="1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3910" y="2938"/>
              <a:ext cx="55" cy="3"/>
            </a:xfrm>
            <a:custGeom>
              <a:avLst/>
              <a:gdLst>
                <a:gd name="T0" fmla="*/ 0 w 142"/>
                <a:gd name="T1" fmla="*/ 0 h 3"/>
                <a:gd name="T2" fmla="*/ 0 w 142"/>
                <a:gd name="T3" fmla="*/ 0 h 3"/>
                <a:gd name="T4" fmla="*/ 0 w 142"/>
                <a:gd name="T5" fmla="*/ 0 h 3"/>
                <a:gd name="T6" fmla="*/ 0 w 14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3"/>
                <a:gd name="T14" fmla="*/ 142 w 142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3">
                  <a:moveTo>
                    <a:pt x="0" y="0"/>
                  </a:moveTo>
                  <a:lnTo>
                    <a:pt x="0" y="0"/>
                  </a:lnTo>
                  <a:lnTo>
                    <a:pt x="14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3910" y="2938"/>
              <a:ext cx="55" cy="3"/>
            </a:xfrm>
            <a:custGeom>
              <a:avLst/>
              <a:gdLst>
                <a:gd name="T0" fmla="*/ 0 w 144"/>
                <a:gd name="T1" fmla="*/ 0 h 3"/>
                <a:gd name="T2" fmla="*/ 0 w 144"/>
                <a:gd name="T3" fmla="*/ 0 h 3"/>
                <a:gd name="T4" fmla="*/ 0 w 144"/>
                <a:gd name="T5" fmla="*/ 0 h 3"/>
                <a:gd name="T6" fmla="*/ 0 w 14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3"/>
                <a:gd name="T14" fmla="*/ 144 w 144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3">
                  <a:moveTo>
                    <a:pt x="0" y="0"/>
                  </a:moveTo>
                  <a:lnTo>
                    <a:pt x="144" y="0"/>
                  </a:lnTo>
                  <a:lnTo>
                    <a:pt x="1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3910" y="2938"/>
              <a:ext cx="55" cy="3"/>
            </a:xfrm>
            <a:custGeom>
              <a:avLst/>
              <a:gdLst>
                <a:gd name="T0" fmla="*/ 0 w 144"/>
                <a:gd name="T1" fmla="*/ 0 h 3"/>
                <a:gd name="T2" fmla="*/ 0 w 144"/>
                <a:gd name="T3" fmla="*/ 0 h 3"/>
                <a:gd name="T4" fmla="*/ 0 w 144"/>
                <a:gd name="T5" fmla="*/ 0 h 3"/>
                <a:gd name="T6" fmla="*/ 0 w 14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3"/>
                <a:gd name="T14" fmla="*/ 144 w 144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3">
                  <a:moveTo>
                    <a:pt x="0" y="0"/>
                  </a:moveTo>
                  <a:lnTo>
                    <a:pt x="144" y="0"/>
                  </a:lnTo>
                  <a:lnTo>
                    <a:pt x="14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3910" y="2938"/>
              <a:ext cx="55" cy="3"/>
            </a:xfrm>
            <a:custGeom>
              <a:avLst/>
              <a:gdLst>
                <a:gd name="T0" fmla="*/ 0 w 142"/>
                <a:gd name="T1" fmla="*/ 0 h 3"/>
                <a:gd name="T2" fmla="*/ 0 w 142"/>
                <a:gd name="T3" fmla="*/ 0 h 3"/>
                <a:gd name="T4" fmla="*/ 0 w 142"/>
                <a:gd name="T5" fmla="*/ 0 h 3"/>
                <a:gd name="T6" fmla="*/ 0 60000 65536"/>
                <a:gd name="T7" fmla="*/ 0 60000 65536"/>
                <a:gd name="T8" fmla="*/ 0 60000 65536"/>
                <a:gd name="T9" fmla="*/ 0 w 142"/>
                <a:gd name="T10" fmla="*/ 0 h 3"/>
                <a:gd name="T11" fmla="*/ 142 w 142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2" h="3">
                  <a:moveTo>
                    <a:pt x="0" y="0"/>
                  </a:moveTo>
                  <a:lnTo>
                    <a:pt x="1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3910" y="2938"/>
              <a:ext cx="55" cy="3"/>
            </a:xfrm>
            <a:custGeom>
              <a:avLst/>
              <a:gdLst>
                <a:gd name="T0" fmla="*/ 0 w 142"/>
                <a:gd name="T1" fmla="*/ 0 h 3"/>
                <a:gd name="T2" fmla="*/ 0 w 142"/>
                <a:gd name="T3" fmla="*/ 0 h 3"/>
                <a:gd name="T4" fmla="*/ 0 w 142"/>
                <a:gd name="T5" fmla="*/ 0 h 3"/>
                <a:gd name="T6" fmla="*/ 0 w 14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3"/>
                <a:gd name="T14" fmla="*/ 142 w 142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3">
                  <a:moveTo>
                    <a:pt x="0" y="0"/>
                  </a:moveTo>
                  <a:lnTo>
                    <a:pt x="14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3910" y="2938"/>
              <a:ext cx="55" cy="3"/>
            </a:xfrm>
            <a:custGeom>
              <a:avLst/>
              <a:gdLst>
                <a:gd name="T0" fmla="*/ 0 w 142"/>
                <a:gd name="T1" fmla="*/ 0 h 3"/>
                <a:gd name="T2" fmla="*/ 0 w 142"/>
                <a:gd name="T3" fmla="*/ 0 h 3"/>
                <a:gd name="T4" fmla="*/ 0 w 142"/>
                <a:gd name="T5" fmla="*/ 0 h 3"/>
                <a:gd name="T6" fmla="*/ 0 60000 65536"/>
                <a:gd name="T7" fmla="*/ 0 60000 65536"/>
                <a:gd name="T8" fmla="*/ 0 60000 65536"/>
                <a:gd name="T9" fmla="*/ 0 w 142"/>
                <a:gd name="T10" fmla="*/ 0 h 3"/>
                <a:gd name="T11" fmla="*/ 142 w 142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2" h="3">
                  <a:moveTo>
                    <a:pt x="142" y="0"/>
                  </a:moveTo>
                  <a:lnTo>
                    <a:pt x="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3910" y="2938"/>
              <a:ext cx="55" cy="3"/>
            </a:xfrm>
            <a:custGeom>
              <a:avLst/>
              <a:gdLst>
                <a:gd name="T0" fmla="*/ 0 w 142"/>
                <a:gd name="T1" fmla="*/ 0 h 3"/>
                <a:gd name="T2" fmla="*/ 0 w 142"/>
                <a:gd name="T3" fmla="*/ 0 h 3"/>
                <a:gd name="T4" fmla="*/ 0 w 142"/>
                <a:gd name="T5" fmla="*/ 0 h 3"/>
                <a:gd name="T6" fmla="*/ 0 w 14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3"/>
                <a:gd name="T14" fmla="*/ 142 w 142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3">
                  <a:moveTo>
                    <a:pt x="142" y="0"/>
                  </a:moveTo>
                  <a:lnTo>
                    <a:pt x="0" y="0"/>
                  </a:lnTo>
                  <a:lnTo>
                    <a:pt x="142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3910" y="2938"/>
              <a:ext cx="55" cy="10"/>
            </a:xfrm>
            <a:custGeom>
              <a:avLst/>
              <a:gdLst>
                <a:gd name="T0" fmla="*/ 0 w 142"/>
                <a:gd name="T1" fmla="*/ 0 h 26"/>
                <a:gd name="T2" fmla="*/ 0 w 142"/>
                <a:gd name="T3" fmla="*/ 0 h 26"/>
                <a:gd name="T4" fmla="*/ 0 w 142"/>
                <a:gd name="T5" fmla="*/ 0 h 26"/>
                <a:gd name="T6" fmla="*/ 0 w 142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26"/>
                <a:gd name="T14" fmla="*/ 142 w 142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26">
                  <a:moveTo>
                    <a:pt x="0" y="0"/>
                  </a:moveTo>
                  <a:lnTo>
                    <a:pt x="142" y="0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3910" y="2938"/>
              <a:ext cx="55" cy="10"/>
            </a:xfrm>
            <a:custGeom>
              <a:avLst/>
              <a:gdLst>
                <a:gd name="T0" fmla="*/ 0 w 142"/>
                <a:gd name="T1" fmla="*/ 0 h 26"/>
                <a:gd name="T2" fmla="*/ 0 w 142"/>
                <a:gd name="T3" fmla="*/ 0 h 26"/>
                <a:gd name="T4" fmla="*/ 0 w 142"/>
                <a:gd name="T5" fmla="*/ 0 h 26"/>
                <a:gd name="T6" fmla="*/ 0 w 142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26"/>
                <a:gd name="T14" fmla="*/ 142 w 142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26">
                  <a:moveTo>
                    <a:pt x="0" y="0"/>
                  </a:moveTo>
                  <a:lnTo>
                    <a:pt x="142" y="0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2173" y="1894"/>
              <a:ext cx="1396" cy="10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74"/>
            <p:cNvSpPr>
              <a:spLocks noChangeShapeType="1"/>
            </p:cNvSpPr>
            <p:nvPr/>
          </p:nvSpPr>
          <p:spPr bwMode="auto">
            <a:xfrm flipH="1">
              <a:off x="2153" y="1897"/>
              <a:ext cx="1433" cy="104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1777" y="2405"/>
              <a:ext cx="52" cy="11"/>
            </a:xfrm>
            <a:custGeom>
              <a:avLst/>
              <a:gdLst>
                <a:gd name="T0" fmla="*/ 0 w 142"/>
                <a:gd name="T1" fmla="*/ 0 h 26"/>
                <a:gd name="T2" fmla="*/ 0 w 142"/>
                <a:gd name="T3" fmla="*/ 0 h 26"/>
                <a:gd name="T4" fmla="*/ 0 w 142"/>
                <a:gd name="T5" fmla="*/ 0 h 26"/>
                <a:gd name="T6" fmla="*/ 0 w 142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26"/>
                <a:gd name="T14" fmla="*/ 142 w 142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26">
                  <a:moveTo>
                    <a:pt x="0" y="0"/>
                  </a:moveTo>
                  <a:lnTo>
                    <a:pt x="0" y="26"/>
                  </a:lnTo>
                  <a:lnTo>
                    <a:pt x="142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1777" y="2405"/>
              <a:ext cx="52" cy="11"/>
            </a:xfrm>
            <a:custGeom>
              <a:avLst/>
              <a:gdLst>
                <a:gd name="T0" fmla="*/ 0 w 142"/>
                <a:gd name="T1" fmla="*/ 0 h 26"/>
                <a:gd name="T2" fmla="*/ 0 w 142"/>
                <a:gd name="T3" fmla="*/ 0 h 26"/>
                <a:gd name="T4" fmla="*/ 0 w 142"/>
                <a:gd name="T5" fmla="*/ 0 h 26"/>
                <a:gd name="T6" fmla="*/ 0 w 142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26"/>
                <a:gd name="T14" fmla="*/ 142 w 142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26">
                  <a:moveTo>
                    <a:pt x="0" y="0"/>
                  </a:moveTo>
                  <a:lnTo>
                    <a:pt x="0" y="26"/>
                  </a:lnTo>
                  <a:lnTo>
                    <a:pt x="142" y="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1777" y="2416"/>
              <a:ext cx="52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1777" y="2416"/>
              <a:ext cx="52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81" name="Rectangle 79"/>
            <p:cNvSpPr>
              <a:spLocks noChangeArrowheads="1"/>
            </p:cNvSpPr>
            <p:nvPr/>
          </p:nvSpPr>
          <p:spPr bwMode="auto">
            <a:xfrm>
              <a:off x="1777" y="2416"/>
              <a:ext cx="52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1777" y="2416"/>
              <a:ext cx="52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1777" y="2416"/>
              <a:ext cx="55" cy="3"/>
            </a:xfrm>
            <a:custGeom>
              <a:avLst/>
              <a:gdLst>
                <a:gd name="T0" fmla="*/ 0 w 143"/>
                <a:gd name="T1" fmla="*/ 0 h 1"/>
                <a:gd name="T2" fmla="*/ 0 w 143"/>
                <a:gd name="T3" fmla="*/ 19683 h 1"/>
                <a:gd name="T4" fmla="*/ 0 w 143"/>
                <a:gd name="T5" fmla="*/ 19683 h 1"/>
                <a:gd name="T6" fmla="*/ 0 w 143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"/>
                <a:gd name="T13" fmla="*/ 0 h 1"/>
                <a:gd name="T14" fmla="*/ 143 w 143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" h="1">
                  <a:moveTo>
                    <a:pt x="0" y="0"/>
                  </a:moveTo>
                  <a:lnTo>
                    <a:pt x="0" y="1"/>
                  </a:lnTo>
                  <a:lnTo>
                    <a:pt x="14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1777" y="2416"/>
              <a:ext cx="55" cy="3"/>
            </a:xfrm>
            <a:custGeom>
              <a:avLst/>
              <a:gdLst>
                <a:gd name="T0" fmla="*/ 0 w 143"/>
                <a:gd name="T1" fmla="*/ 0 h 1"/>
                <a:gd name="T2" fmla="*/ 0 w 143"/>
                <a:gd name="T3" fmla="*/ 19683 h 1"/>
                <a:gd name="T4" fmla="*/ 0 w 143"/>
                <a:gd name="T5" fmla="*/ 19683 h 1"/>
                <a:gd name="T6" fmla="*/ 0 w 143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"/>
                <a:gd name="T13" fmla="*/ 0 h 1"/>
                <a:gd name="T14" fmla="*/ 143 w 143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" h="1">
                  <a:moveTo>
                    <a:pt x="0" y="0"/>
                  </a:moveTo>
                  <a:lnTo>
                    <a:pt x="0" y="1"/>
                  </a:lnTo>
                  <a:lnTo>
                    <a:pt x="143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1777" y="2416"/>
              <a:ext cx="55" cy="3"/>
            </a:xfrm>
            <a:custGeom>
              <a:avLst/>
              <a:gdLst>
                <a:gd name="T0" fmla="*/ 0 w 143"/>
                <a:gd name="T1" fmla="*/ 0 h 1"/>
                <a:gd name="T2" fmla="*/ 0 w 143"/>
                <a:gd name="T3" fmla="*/ 0 h 1"/>
                <a:gd name="T4" fmla="*/ 0 w 143"/>
                <a:gd name="T5" fmla="*/ 19683 h 1"/>
                <a:gd name="T6" fmla="*/ 0 w 143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"/>
                <a:gd name="T13" fmla="*/ 0 h 1"/>
                <a:gd name="T14" fmla="*/ 143 w 143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" h="1">
                  <a:moveTo>
                    <a:pt x="0" y="0"/>
                  </a:moveTo>
                  <a:lnTo>
                    <a:pt x="142" y="0"/>
                  </a:lnTo>
                  <a:lnTo>
                    <a:pt x="14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1777" y="2416"/>
              <a:ext cx="55" cy="3"/>
            </a:xfrm>
            <a:custGeom>
              <a:avLst/>
              <a:gdLst>
                <a:gd name="T0" fmla="*/ 0 w 143"/>
                <a:gd name="T1" fmla="*/ 0 h 1"/>
                <a:gd name="T2" fmla="*/ 0 w 143"/>
                <a:gd name="T3" fmla="*/ 0 h 1"/>
                <a:gd name="T4" fmla="*/ 0 w 143"/>
                <a:gd name="T5" fmla="*/ 19683 h 1"/>
                <a:gd name="T6" fmla="*/ 0 w 143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"/>
                <a:gd name="T13" fmla="*/ 0 h 1"/>
                <a:gd name="T14" fmla="*/ 143 w 143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" h="1">
                  <a:moveTo>
                    <a:pt x="0" y="0"/>
                  </a:moveTo>
                  <a:lnTo>
                    <a:pt x="142" y="0"/>
                  </a:lnTo>
                  <a:lnTo>
                    <a:pt x="143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1777" y="2416"/>
              <a:ext cx="55" cy="10"/>
            </a:xfrm>
            <a:custGeom>
              <a:avLst/>
              <a:gdLst>
                <a:gd name="T0" fmla="*/ 0 w 143"/>
                <a:gd name="T1" fmla="*/ 0 h 28"/>
                <a:gd name="T2" fmla="*/ 0 w 143"/>
                <a:gd name="T3" fmla="*/ 0 h 28"/>
                <a:gd name="T4" fmla="*/ 0 w 143"/>
                <a:gd name="T5" fmla="*/ 0 h 28"/>
                <a:gd name="T6" fmla="*/ 0 w 143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"/>
                <a:gd name="T13" fmla="*/ 0 h 28"/>
                <a:gd name="T14" fmla="*/ 143 w 143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" h="28">
                  <a:moveTo>
                    <a:pt x="0" y="0"/>
                  </a:moveTo>
                  <a:lnTo>
                    <a:pt x="143" y="0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1777" y="2416"/>
              <a:ext cx="55" cy="10"/>
            </a:xfrm>
            <a:custGeom>
              <a:avLst/>
              <a:gdLst>
                <a:gd name="T0" fmla="*/ 0 w 143"/>
                <a:gd name="T1" fmla="*/ 0 h 28"/>
                <a:gd name="T2" fmla="*/ 0 w 143"/>
                <a:gd name="T3" fmla="*/ 0 h 28"/>
                <a:gd name="T4" fmla="*/ 0 w 143"/>
                <a:gd name="T5" fmla="*/ 0 h 28"/>
                <a:gd name="T6" fmla="*/ 0 w 143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"/>
                <a:gd name="T13" fmla="*/ 0 h 28"/>
                <a:gd name="T14" fmla="*/ 143 w 143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" h="28">
                  <a:moveTo>
                    <a:pt x="0" y="0"/>
                  </a:moveTo>
                  <a:lnTo>
                    <a:pt x="143" y="0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3920" y="2405"/>
              <a:ext cx="55" cy="11"/>
            </a:xfrm>
            <a:custGeom>
              <a:avLst/>
              <a:gdLst>
                <a:gd name="T0" fmla="*/ 0 w 145"/>
                <a:gd name="T1" fmla="*/ 0 h 29"/>
                <a:gd name="T2" fmla="*/ 0 w 145"/>
                <a:gd name="T3" fmla="*/ 0 h 29"/>
                <a:gd name="T4" fmla="*/ 0 w 145"/>
                <a:gd name="T5" fmla="*/ 0 h 29"/>
                <a:gd name="T6" fmla="*/ 0 w 145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29"/>
                <a:gd name="T14" fmla="*/ 145 w 14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29">
                  <a:moveTo>
                    <a:pt x="0" y="0"/>
                  </a:moveTo>
                  <a:lnTo>
                    <a:pt x="0" y="29"/>
                  </a:lnTo>
                  <a:lnTo>
                    <a:pt x="145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3920" y="2405"/>
              <a:ext cx="55" cy="11"/>
            </a:xfrm>
            <a:custGeom>
              <a:avLst/>
              <a:gdLst>
                <a:gd name="T0" fmla="*/ 0 w 145"/>
                <a:gd name="T1" fmla="*/ 0 h 29"/>
                <a:gd name="T2" fmla="*/ 0 w 145"/>
                <a:gd name="T3" fmla="*/ 0 h 29"/>
                <a:gd name="T4" fmla="*/ 0 w 145"/>
                <a:gd name="T5" fmla="*/ 0 h 29"/>
                <a:gd name="T6" fmla="*/ 0 w 145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29"/>
                <a:gd name="T14" fmla="*/ 145 w 14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29">
                  <a:moveTo>
                    <a:pt x="0" y="0"/>
                  </a:moveTo>
                  <a:lnTo>
                    <a:pt x="0" y="29"/>
                  </a:lnTo>
                  <a:lnTo>
                    <a:pt x="145" y="2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3920" y="2416"/>
              <a:ext cx="55" cy="3"/>
            </a:xfrm>
            <a:custGeom>
              <a:avLst/>
              <a:gdLst>
                <a:gd name="T0" fmla="*/ 0 w 144"/>
                <a:gd name="T1" fmla="*/ 0 h 3"/>
                <a:gd name="T2" fmla="*/ 0 w 144"/>
                <a:gd name="T3" fmla="*/ 0 h 3"/>
                <a:gd name="T4" fmla="*/ 0 w 144"/>
                <a:gd name="T5" fmla="*/ 0 h 3"/>
                <a:gd name="T6" fmla="*/ 0 w 14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3"/>
                <a:gd name="T14" fmla="*/ 144 w 144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3">
                  <a:moveTo>
                    <a:pt x="0" y="0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3920" y="2416"/>
              <a:ext cx="55" cy="3"/>
            </a:xfrm>
            <a:custGeom>
              <a:avLst/>
              <a:gdLst>
                <a:gd name="T0" fmla="*/ 0 w 144"/>
                <a:gd name="T1" fmla="*/ 0 h 3"/>
                <a:gd name="T2" fmla="*/ 0 w 144"/>
                <a:gd name="T3" fmla="*/ 0 h 3"/>
                <a:gd name="T4" fmla="*/ 0 w 144"/>
                <a:gd name="T5" fmla="*/ 0 h 3"/>
                <a:gd name="T6" fmla="*/ 0 w 14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3"/>
                <a:gd name="T14" fmla="*/ 144 w 144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3">
                  <a:moveTo>
                    <a:pt x="0" y="0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3920" y="2416"/>
              <a:ext cx="55" cy="3"/>
            </a:xfrm>
            <a:custGeom>
              <a:avLst/>
              <a:gdLst>
                <a:gd name="T0" fmla="*/ 0 w 145"/>
                <a:gd name="T1" fmla="*/ 0 h 3"/>
                <a:gd name="T2" fmla="*/ 0 w 145"/>
                <a:gd name="T3" fmla="*/ 0 h 3"/>
                <a:gd name="T4" fmla="*/ 0 w 145"/>
                <a:gd name="T5" fmla="*/ 0 h 3"/>
                <a:gd name="T6" fmla="*/ 0 w 145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3"/>
                <a:gd name="T14" fmla="*/ 145 w 145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3">
                  <a:moveTo>
                    <a:pt x="0" y="0"/>
                  </a:moveTo>
                  <a:lnTo>
                    <a:pt x="145" y="0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3920" y="2416"/>
              <a:ext cx="55" cy="3"/>
            </a:xfrm>
            <a:custGeom>
              <a:avLst/>
              <a:gdLst>
                <a:gd name="T0" fmla="*/ 0 w 145"/>
                <a:gd name="T1" fmla="*/ 0 h 3"/>
                <a:gd name="T2" fmla="*/ 0 w 145"/>
                <a:gd name="T3" fmla="*/ 0 h 3"/>
                <a:gd name="T4" fmla="*/ 0 w 145"/>
                <a:gd name="T5" fmla="*/ 0 h 3"/>
                <a:gd name="T6" fmla="*/ 0 w 145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3"/>
                <a:gd name="T14" fmla="*/ 145 w 145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3">
                  <a:moveTo>
                    <a:pt x="0" y="0"/>
                  </a:moveTo>
                  <a:lnTo>
                    <a:pt x="145" y="0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3920" y="2416"/>
              <a:ext cx="4" cy="3"/>
            </a:xfrm>
            <a:custGeom>
              <a:avLst/>
              <a:gdLst>
                <a:gd name="T0" fmla="*/ 0 w 4"/>
                <a:gd name="T1" fmla="*/ 0 h 3"/>
                <a:gd name="T2" fmla="*/ 0 w 4"/>
                <a:gd name="T3" fmla="*/ 0 h 3"/>
                <a:gd name="T4" fmla="*/ 0 w 4"/>
                <a:gd name="T5" fmla="*/ 0 h 3"/>
                <a:gd name="T6" fmla="*/ 0 60000 65536"/>
                <a:gd name="T7" fmla="*/ 0 60000 65536"/>
                <a:gd name="T8" fmla="*/ 0 60000 65536"/>
                <a:gd name="T9" fmla="*/ 0 w 4"/>
                <a:gd name="T10" fmla="*/ 0 h 3"/>
                <a:gd name="T11" fmla="*/ 4 w 4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Rectangle 94"/>
            <p:cNvSpPr>
              <a:spLocks noChangeArrowheads="1"/>
            </p:cNvSpPr>
            <p:nvPr/>
          </p:nvSpPr>
          <p:spPr bwMode="auto">
            <a:xfrm>
              <a:off x="3920" y="2416"/>
              <a:ext cx="4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97" name="Freeform 95"/>
            <p:cNvSpPr>
              <a:spLocks/>
            </p:cNvSpPr>
            <p:nvPr/>
          </p:nvSpPr>
          <p:spPr bwMode="auto">
            <a:xfrm>
              <a:off x="3920" y="2416"/>
              <a:ext cx="55" cy="3"/>
            </a:xfrm>
            <a:custGeom>
              <a:avLst/>
              <a:gdLst>
                <a:gd name="T0" fmla="*/ 0 w 144"/>
                <a:gd name="T1" fmla="*/ 0 h 3"/>
                <a:gd name="T2" fmla="*/ 0 w 144"/>
                <a:gd name="T3" fmla="*/ 0 h 3"/>
                <a:gd name="T4" fmla="*/ 0 w 144"/>
                <a:gd name="T5" fmla="*/ 0 h 3"/>
                <a:gd name="T6" fmla="*/ 0 60000 65536"/>
                <a:gd name="T7" fmla="*/ 0 60000 65536"/>
                <a:gd name="T8" fmla="*/ 0 60000 65536"/>
                <a:gd name="T9" fmla="*/ 0 w 144"/>
                <a:gd name="T10" fmla="*/ 0 h 3"/>
                <a:gd name="T11" fmla="*/ 144 w 144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3">
                  <a:moveTo>
                    <a:pt x="0" y="0"/>
                  </a:move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3920" y="2416"/>
              <a:ext cx="55" cy="3"/>
            </a:xfrm>
            <a:custGeom>
              <a:avLst/>
              <a:gdLst>
                <a:gd name="T0" fmla="*/ 0 w 144"/>
                <a:gd name="T1" fmla="*/ 0 h 3"/>
                <a:gd name="T2" fmla="*/ 0 w 144"/>
                <a:gd name="T3" fmla="*/ 0 h 3"/>
                <a:gd name="T4" fmla="*/ 0 w 144"/>
                <a:gd name="T5" fmla="*/ 0 h 3"/>
                <a:gd name="T6" fmla="*/ 0 w 14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3"/>
                <a:gd name="T14" fmla="*/ 144 w 144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3">
                  <a:moveTo>
                    <a:pt x="0" y="0"/>
                  </a:move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7"/>
            <p:cNvSpPr>
              <a:spLocks/>
            </p:cNvSpPr>
            <p:nvPr/>
          </p:nvSpPr>
          <p:spPr bwMode="auto">
            <a:xfrm>
              <a:off x="3920" y="2416"/>
              <a:ext cx="55" cy="3"/>
            </a:xfrm>
            <a:custGeom>
              <a:avLst/>
              <a:gdLst>
                <a:gd name="T0" fmla="*/ 0 w 144"/>
                <a:gd name="T1" fmla="*/ 0 h 3"/>
                <a:gd name="T2" fmla="*/ 0 w 144"/>
                <a:gd name="T3" fmla="*/ 0 h 3"/>
                <a:gd name="T4" fmla="*/ 0 w 144"/>
                <a:gd name="T5" fmla="*/ 0 h 3"/>
                <a:gd name="T6" fmla="*/ 0 60000 65536"/>
                <a:gd name="T7" fmla="*/ 0 60000 65536"/>
                <a:gd name="T8" fmla="*/ 0 60000 65536"/>
                <a:gd name="T9" fmla="*/ 0 w 144"/>
                <a:gd name="T10" fmla="*/ 0 h 3"/>
                <a:gd name="T11" fmla="*/ 144 w 144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3">
                  <a:moveTo>
                    <a:pt x="144" y="0"/>
                  </a:moveTo>
                  <a:lnTo>
                    <a:pt x="0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3920" y="2416"/>
              <a:ext cx="55" cy="3"/>
            </a:xfrm>
            <a:custGeom>
              <a:avLst/>
              <a:gdLst>
                <a:gd name="T0" fmla="*/ 0 w 144"/>
                <a:gd name="T1" fmla="*/ 0 h 3"/>
                <a:gd name="T2" fmla="*/ 0 w 144"/>
                <a:gd name="T3" fmla="*/ 0 h 3"/>
                <a:gd name="T4" fmla="*/ 0 w 144"/>
                <a:gd name="T5" fmla="*/ 0 h 3"/>
                <a:gd name="T6" fmla="*/ 0 w 14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3"/>
                <a:gd name="T14" fmla="*/ 144 w 144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3">
                  <a:moveTo>
                    <a:pt x="144" y="0"/>
                  </a:moveTo>
                  <a:lnTo>
                    <a:pt x="0" y="0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3920" y="2416"/>
              <a:ext cx="55" cy="10"/>
            </a:xfrm>
            <a:custGeom>
              <a:avLst/>
              <a:gdLst>
                <a:gd name="T0" fmla="*/ 0 w 144"/>
                <a:gd name="T1" fmla="*/ 0 h 26"/>
                <a:gd name="T2" fmla="*/ 0 w 144"/>
                <a:gd name="T3" fmla="*/ 0 h 26"/>
                <a:gd name="T4" fmla="*/ 0 w 144"/>
                <a:gd name="T5" fmla="*/ 0 h 26"/>
                <a:gd name="T6" fmla="*/ 0 w 144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6"/>
                <a:gd name="T14" fmla="*/ 144 w 14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6">
                  <a:moveTo>
                    <a:pt x="0" y="0"/>
                  </a:moveTo>
                  <a:lnTo>
                    <a:pt x="144" y="0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00"/>
            <p:cNvSpPr>
              <a:spLocks noChangeArrowheads="1"/>
            </p:cNvSpPr>
            <p:nvPr/>
          </p:nvSpPr>
          <p:spPr bwMode="auto">
            <a:xfrm>
              <a:off x="1832" y="2286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1895" y="2334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873" y="2272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105" name="Rectangle 103"/>
            <p:cNvSpPr>
              <a:spLocks noChangeArrowheads="1"/>
            </p:cNvSpPr>
            <p:nvPr/>
          </p:nvSpPr>
          <p:spPr bwMode="auto">
            <a:xfrm>
              <a:off x="3934" y="2320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3920" y="2416"/>
              <a:ext cx="55" cy="10"/>
            </a:xfrm>
            <a:custGeom>
              <a:avLst/>
              <a:gdLst>
                <a:gd name="T0" fmla="*/ 0 w 144"/>
                <a:gd name="T1" fmla="*/ 0 h 26"/>
                <a:gd name="T2" fmla="*/ 0 w 144"/>
                <a:gd name="T3" fmla="*/ 0 h 26"/>
                <a:gd name="T4" fmla="*/ 0 w 144"/>
                <a:gd name="T5" fmla="*/ 0 h 26"/>
                <a:gd name="T6" fmla="*/ 0 w 144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6"/>
                <a:gd name="T14" fmla="*/ 144 w 14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6">
                  <a:moveTo>
                    <a:pt x="0" y="0"/>
                  </a:moveTo>
                  <a:lnTo>
                    <a:pt x="144" y="0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2569" y="2180"/>
              <a:ext cx="14" cy="7"/>
            </a:xfrm>
            <a:custGeom>
              <a:avLst/>
              <a:gdLst>
                <a:gd name="T0" fmla="*/ 0 w 34"/>
                <a:gd name="T1" fmla="*/ 0 h 20"/>
                <a:gd name="T2" fmla="*/ 0 w 34"/>
                <a:gd name="T3" fmla="*/ 0 h 20"/>
                <a:gd name="T4" fmla="*/ 0 w 34"/>
                <a:gd name="T5" fmla="*/ 0 h 20"/>
                <a:gd name="T6" fmla="*/ 0 w 34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20"/>
                <a:gd name="T14" fmla="*/ 34 w 34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20">
                  <a:moveTo>
                    <a:pt x="16" y="0"/>
                  </a:moveTo>
                  <a:lnTo>
                    <a:pt x="0" y="20"/>
                  </a:lnTo>
                  <a:lnTo>
                    <a:pt x="34" y="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2569" y="2180"/>
              <a:ext cx="14" cy="7"/>
            </a:xfrm>
            <a:custGeom>
              <a:avLst/>
              <a:gdLst>
                <a:gd name="T0" fmla="*/ 0 w 34"/>
                <a:gd name="T1" fmla="*/ 0 h 20"/>
                <a:gd name="T2" fmla="*/ 0 w 34"/>
                <a:gd name="T3" fmla="*/ 0 h 20"/>
                <a:gd name="T4" fmla="*/ 0 w 34"/>
                <a:gd name="T5" fmla="*/ 0 h 20"/>
                <a:gd name="T6" fmla="*/ 0 w 34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20"/>
                <a:gd name="T14" fmla="*/ 34 w 34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20">
                  <a:moveTo>
                    <a:pt x="16" y="0"/>
                  </a:moveTo>
                  <a:lnTo>
                    <a:pt x="0" y="20"/>
                  </a:lnTo>
                  <a:lnTo>
                    <a:pt x="34" y="20"/>
                  </a:lnTo>
                  <a:lnTo>
                    <a:pt x="16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2566" y="2187"/>
              <a:ext cx="17" cy="10"/>
            </a:xfrm>
            <a:custGeom>
              <a:avLst/>
              <a:gdLst>
                <a:gd name="T0" fmla="*/ 0 w 46"/>
                <a:gd name="T1" fmla="*/ 0 h 23"/>
                <a:gd name="T2" fmla="*/ 0 w 46"/>
                <a:gd name="T3" fmla="*/ 0 h 23"/>
                <a:gd name="T4" fmla="*/ 0 w 46"/>
                <a:gd name="T5" fmla="*/ 0 h 23"/>
                <a:gd name="T6" fmla="*/ 0 w 4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23"/>
                <a:gd name="T14" fmla="*/ 46 w 4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23">
                  <a:moveTo>
                    <a:pt x="17" y="0"/>
                  </a:moveTo>
                  <a:lnTo>
                    <a:pt x="0" y="23"/>
                  </a:lnTo>
                  <a:lnTo>
                    <a:pt x="46" y="2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/>
            </p:cNvSpPr>
            <p:nvPr/>
          </p:nvSpPr>
          <p:spPr bwMode="auto">
            <a:xfrm>
              <a:off x="2566" y="2187"/>
              <a:ext cx="17" cy="10"/>
            </a:xfrm>
            <a:custGeom>
              <a:avLst/>
              <a:gdLst>
                <a:gd name="T0" fmla="*/ 0 w 46"/>
                <a:gd name="T1" fmla="*/ 0 h 23"/>
                <a:gd name="T2" fmla="*/ 0 w 46"/>
                <a:gd name="T3" fmla="*/ 0 h 23"/>
                <a:gd name="T4" fmla="*/ 0 w 46"/>
                <a:gd name="T5" fmla="*/ 0 h 23"/>
                <a:gd name="T6" fmla="*/ 0 w 4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23"/>
                <a:gd name="T14" fmla="*/ 46 w 4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23">
                  <a:moveTo>
                    <a:pt x="17" y="0"/>
                  </a:moveTo>
                  <a:lnTo>
                    <a:pt x="0" y="23"/>
                  </a:lnTo>
                  <a:lnTo>
                    <a:pt x="46" y="23"/>
                  </a:lnTo>
                  <a:lnTo>
                    <a:pt x="17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2569" y="2187"/>
              <a:ext cx="21" cy="10"/>
            </a:xfrm>
            <a:custGeom>
              <a:avLst/>
              <a:gdLst>
                <a:gd name="T0" fmla="*/ 0 w 54"/>
                <a:gd name="T1" fmla="*/ 0 h 23"/>
                <a:gd name="T2" fmla="*/ 0 w 54"/>
                <a:gd name="T3" fmla="*/ 0 h 23"/>
                <a:gd name="T4" fmla="*/ 0 w 54"/>
                <a:gd name="T5" fmla="*/ 0 h 23"/>
                <a:gd name="T6" fmla="*/ 0 w 5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23"/>
                <a:gd name="T14" fmla="*/ 54 w 5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23">
                  <a:moveTo>
                    <a:pt x="0" y="0"/>
                  </a:moveTo>
                  <a:lnTo>
                    <a:pt x="29" y="23"/>
                  </a:lnTo>
                  <a:lnTo>
                    <a:pt x="54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2569" y="2187"/>
              <a:ext cx="21" cy="10"/>
            </a:xfrm>
            <a:custGeom>
              <a:avLst/>
              <a:gdLst>
                <a:gd name="T0" fmla="*/ 0 w 54"/>
                <a:gd name="T1" fmla="*/ 0 h 23"/>
                <a:gd name="T2" fmla="*/ 0 w 54"/>
                <a:gd name="T3" fmla="*/ 0 h 23"/>
                <a:gd name="T4" fmla="*/ 0 w 54"/>
                <a:gd name="T5" fmla="*/ 0 h 23"/>
                <a:gd name="T6" fmla="*/ 0 w 5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23"/>
                <a:gd name="T14" fmla="*/ 54 w 5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23">
                  <a:moveTo>
                    <a:pt x="0" y="0"/>
                  </a:moveTo>
                  <a:lnTo>
                    <a:pt x="29" y="23"/>
                  </a:lnTo>
                  <a:lnTo>
                    <a:pt x="54" y="2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2569" y="2187"/>
              <a:ext cx="21" cy="10"/>
            </a:xfrm>
            <a:custGeom>
              <a:avLst/>
              <a:gdLst>
                <a:gd name="T0" fmla="*/ 0 w 54"/>
                <a:gd name="T1" fmla="*/ 0 h 23"/>
                <a:gd name="T2" fmla="*/ 0 w 54"/>
                <a:gd name="T3" fmla="*/ 0 h 23"/>
                <a:gd name="T4" fmla="*/ 0 w 54"/>
                <a:gd name="T5" fmla="*/ 0 h 23"/>
                <a:gd name="T6" fmla="*/ 0 w 5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23"/>
                <a:gd name="T14" fmla="*/ 54 w 5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23">
                  <a:moveTo>
                    <a:pt x="0" y="0"/>
                  </a:moveTo>
                  <a:lnTo>
                    <a:pt x="34" y="0"/>
                  </a:lnTo>
                  <a:lnTo>
                    <a:pt x="54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/>
            </p:cNvSpPr>
            <p:nvPr/>
          </p:nvSpPr>
          <p:spPr bwMode="auto">
            <a:xfrm>
              <a:off x="2569" y="2187"/>
              <a:ext cx="21" cy="10"/>
            </a:xfrm>
            <a:custGeom>
              <a:avLst/>
              <a:gdLst>
                <a:gd name="T0" fmla="*/ 0 w 54"/>
                <a:gd name="T1" fmla="*/ 0 h 23"/>
                <a:gd name="T2" fmla="*/ 0 w 54"/>
                <a:gd name="T3" fmla="*/ 0 h 23"/>
                <a:gd name="T4" fmla="*/ 0 w 54"/>
                <a:gd name="T5" fmla="*/ 0 h 23"/>
                <a:gd name="T6" fmla="*/ 0 w 5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23"/>
                <a:gd name="T14" fmla="*/ 54 w 5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23">
                  <a:moveTo>
                    <a:pt x="0" y="0"/>
                  </a:moveTo>
                  <a:lnTo>
                    <a:pt x="34" y="0"/>
                  </a:lnTo>
                  <a:lnTo>
                    <a:pt x="54" y="2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Freeform 113"/>
            <p:cNvSpPr>
              <a:spLocks/>
            </p:cNvSpPr>
            <p:nvPr/>
          </p:nvSpPr>
          <p:spPr bwMode="auto">
            <a:xfrm>
              <a:off x="2566" y="2197"/>
              <a:ext cx="48" cy="24"/>
            </a:xfrm>
            <a:custGeom>
              <a:avLst/>
              <a:gdLst>
                <a:gd name="T0" fmla="*/ 0 w 129"/>
                <a:gd name="T1" fmla="*/ 0 h 65"/>
                <a:gd name="T2" fmla="*/ 0 w 129"/>
                <a:gd name="T3" fmla="*/ 0 h 65"/>
                <a:gd name="T4" fmla="*/ 0 w 129"/>
                <a:gd name="T5" fmla="*/ 0 h 65"/>
                <a:gd name="T6" fmla="*/ 0 w 129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"/>
                <a:gd name="T13" fmla="*/ 0 h 65"/>
                <a:gd name="T14" fmla="*/ 129 w 129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" h="65">
                  <a:moveTo>
                    <a:pt x="0" y="0"/>
                  </a:moveTo>
                  <a:lnTo>
                    <a:pt x="128" y="65"/>
                  </a:lnTo>
                  <a:lnTo>
                    <a:pt x="129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114"/>
            <p:cNvSpPr>
              <a:spLocks/>
            </p:cNvSpPr>
            <p:nvPr/>
          </p:nvSpPr>
          <p:spPr bwMode="auto">
            <a:xfrm>
              <a:off x="2566" y="2197"/>
              <a:ext cx="48" cy="24"/>
            </a:xfrm>
            <a:custGeom>
              <a:avLst/>
              <a:gdLst>
                <a:gd name="T0" fmla="*/ 0 w 129"/>
                <a:gd name="T1" fmla="*/ 0 h 65"/>
                <a:gd name="T2" fmla="*/ 0 w 129"/>
                <a:gd name="T3" fmla="*/ 0 h 65"/>
                <a:gd name="T4" fmla="*/ 0 w 129"/>
                <a:gd name="T5" fmla="*/ 0 h 65"/>
                <a:gd name="T6" fmla="*/ 0 w 129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"/>
                <a:gd name="T13" fmla="*/ 0 h 65"/>
                <a:gd name="T14" fmla="*/ 129 w 129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" h="65">
                  <a:moveTo>
                    <a:pt x="0" y="0"/>
                  </a:moveTo>
                  <a:lnTo>
                    <a:pt x="128" y="65"/>
                  </a:lnTo>
                  <a:lnTo>
                    <a:pt x="129" y="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15"/>
            <p:cNvSpPr>
              <a:spLocks/>
            </p:cNvSpPr>
            <p:nvPr/>
          </p:nvSpPr>
          <p:spPr bwMode="auto">
            <a:xfrm>
              <a:off x="2566" y="2197"/>
              <a:ext cx="48" cy="24"/>
            </a:xfrm>
            <a:custGeom>
              <a:avLst/>
              <a:gdLst>
                <a:gd name="T0" fmla="*/ 0 w 129"/>
                <a:gd name="T1" fmla="*/ 0 h 65"/>
                <a:gd name="T2" fmla="*/ 0 w 129"/>
                <a:gd name="T3" fmla="*/ 0 h 65"/>
                <a:gd name="T4" fmla="*/ 0 w 129"/>
                <a:gd name="T5" fmla="*/ 0 h 65"/>
                <a:gd name="T6" fmla="*/ 0 w 129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"/>
                <a:gd name="T13" fmla="*/ 0 h 65"/>
                <a:gd name="T14" fmla="*/ 129 w 129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" h="65">
                  <a:moveTo>
                    <a:pt x="0" y="0"/>
                  </a:moveTo>
                  <a:lnTo>
                    <a:pt x="46" y="0"/>
                  </a:lnTo>
                  <a:lnTo>
                    <a:pt x="129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/>
            </p:cNvSpPr>
            <p:nvPr/>
          </p:nvSpPr>
          <p:spPr bwMode="auto">
            <a:xfrm>
              <a:off x="2566" y="2197"/>
              <a:ext cx="48" cy="24"/>
            </a:xfrm>
            <a:custGeom>
              <a:avLst/>
              <a:gdLst>
                <a:gd name="T0" fmla="*/ 0 w 129"/>
                <a:gd name="T1" fmla="*/ 0 h 65"/>
                <a:gd name="T2" fmla="*/ 0 w 129"/>
                <a:gd name="T3" fmla="*/ 0 h 65"/>
                <a:gd name="T4" fmla="*/ 0 w 129"/>
                <a:gd name="T5" fmla="*/ 0 h 65"/>
                <a:gd name="T6" fmla="*/ 0 w 129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"/>
                <a:gd name="T13" fmla="*/ 0 h 65"/>
                <a:gd name="T14" fmla="*/ 129 w 129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" h="65">
                  <a:moveTo>
                    <a:pt x="0" y="0"/>
                  </a:moveTo>
                  <a:lnTo>
                    <a:pt x="46" y="0"/>
                  </a:lnTo>
                  <a:lnTo>
                    <a:pt x="129" y="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2583" y="2197"/>
              <a:ext cx="31" cy="24"/>
            </a:xfrm>
            <a:custGeom>
              <a:avLst/>
              <a:gdLst>
                <a:gd name="T0" fmla="*/ 0 w 83"/>
                <a:gd name="T1" fmla="*/ 0 h 65"/>
                <a:gd name="T2" fmla="*/ 0 w 83"/>
                <a:gd name="T3" fmla="*/ 0 h 65"/>
                <a:gd name="T4" fmla="*/ 0 w 83"/>
                <a:gd name="T5" fmla="*/ 0 h 65"/>
                <a:gd name="T6" fmla="*/ 0 w 83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65"/>
                <a:gd name="T14" fmla="*/ 83 w 83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65">
                  <a:moveTo>
                    <a:pt x="0" y="0"/>
                  </a:moveTo>
                  <a:lnTo>
                    <a:pt x="25" y="0"/>
                  </a:lnTo>
                  <a:lnTo>
                    <a:pt x="83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2583" y="2197"/>
              <a:ext cx="31" cy="24"/>
            </a:xfrm>
            <a:custGeom>
              <a:avLst/>
              <a:gdLst>
                <a:gd name="T0" fmla="*/ 0 w 83"/>
                <a:gd name="T1" fmla="*/ 0 h 65"/>
                <a:gd name="T2" fmla="*/ 0 w 83"/>
                <a:gd name="T3" fmla="*/ 0 h 65"/>
                <a:gd name="T4" fmla="*/ 0 w 83"/>
                <a:gd name="T5" fmla="*/ 0 h 65"/>
                <a:gd name="T6" fmla="*/ 0 w 83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65"/>
                <a:gd name="T14" fmla="*/ 83 w 83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65">
                  <a:moveTo>
                    <a:pt x="0" y="0"/>
                  </a:moveTo>
                  <a:lnTo>
                    <a:pt x="25" y="0"/>
                  </a:lnTo>
                  <a:lnTo>
                    <a:pt x="83" y="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2614" y="2221"/>
              <a:ext cx="3" cy="4"/>
            </a:xfrm>
            <a:custGeom>
              <a:avLst/>
              <a:gdLst>
                <a:gd name="T0" fmla="*/ 0 w 2"/>
                <a:gd name="T1" fmla="*/ 0 h 1"/>
                <a:gd name="T2" fmla="*/ 42 w 2"/>
                <a:gd name="T3" fmla="*/ 0 h 1"/>
                <a:gd name="T4" fmla="*/ 63 w 2"/>
                <a:gd name="T5" fmla="*/ 262144 h 1"/>
                <a:gd name="T6" fmla="*/ 0 w 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1"/>
                <a:gd name="T14" fmla="*/ 2 w 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1">
                  <a:moveTo>
                    <a:pt x="0" y="0"/>
                  </a:moveTo>
                  <a:lnTo>
                    <a:pt x="1" y="0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2614" y="2221"/>
              <a:ext cx="3" cy="4"/>
            </a:xfrm>
            <a:custGeom>
              <a:avLst/>
              <a:gdLst>
                <a:gd name="T0" fmla="*/ 0 w 2"/>
                <a:gd name="T1" fmla="*/ 0 h 1"/>
                <a:gd name="T2" fmla="*/ 42 w 2"/>
                <a:gd name="T3" fmla="*/ 0 h 1"/>
                <a:gd name="T4" fmla="*/ 63 w 2"/>
                <a:gd name="T5" fmla="*/ 262144 h 1"/>
                <a:gd name="T6" fmla="*/ 0 w 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1"/>
                <a:gd name="T14" fmla="*/ 2 w 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1">
                  <a:moveTo>
                    <a:pt x="0" y="0"/>
                  </a:moveTo>
                  <a:lnTo>
                    <a:pt x="1" y="0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2607" y="2607"/>
              <a:ext cx="3" cy="3"/>
            </a:xfrm>
            <a:custGeom>
              <a:avLst/>
              <a:gdLst>
                <a:gd name="T0" fmla="*/ 19683 w 1"/>
                <a:gd name="T1" fmla="*/ 0 h 1"/>
                <a:gd name="T2" fmla="*/ 0 w 1"/>
                <a:gd name="T3" fmla="*/ 19683 h 1"/>
                <a:gd name="T4" fmla="*/ 19683 w 1"/>
                <a:gd name="T5" fmla="*/ 19683 h 1"/>
                <a:gd name="T6" fmla="*/ 19683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1"/>
                <a:gd name="T14" fmla="*/ 1 w 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1">
                  <a:moveTo>
                    <a:pt x="1" y="0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2"/>
            <p:cNvSpPr>
              <a:spLocks/>
            </p:cNvSpPr>
            <p:nvPr/>
          </p:nvSpPr>
          <p:spPr bwMode="auto">
            <a:xfrm>
              <a:off x="2607" y="2607"/>
              <a:ext cx="3" cy="3"/>
            </a:xfrm>
            <a:custGeom>
              <a:avLst/>
              <a:gdLst>
                <a:gd name="T0" fmla="*/ 19683 w 1"/>
                <a:gd name="T1" fmla="*/ 0 h 1"/>
                <a:gd name="T2" fmla="*/ 0 w 1"/>
                <a:gd name="T3" fmla="*/ 19683 h 1"/>
                <a:gd name="T4" fmla="*/ 19683 w 1"/>
                <a:gd name="T5" fmla="*/ 19683 h 1"/>
                <a:gd name="T6" fmla="*/ 19683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1"/>
                <a:gd name="T14" fmla="*/ 1 w 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1">
                  <a:moveTo>
                    <a:pt x="1" y="0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3"/>
            <p:cNvSpPr>
              <a:spLocks/>
            </p:cNvSpPr>
            <p:nvPr/>
          </p:nvSpPr>
          <p:spPr bwMode="auto">
            <a:xfrm>
              <a:off x="2555" y="2607"/>
              <a:ext cx="52" cy="24"/>
            </a:xfrm>
            <a:custGeom>
              <a:avLst/>
              <a:gdLst>
                <a:gd name="T0" fmla="*/ 0 w 132"/>
                <a:gd name="T1" fmla="*/ 0 h 61"/>
                <a:gd name="T2" fmla="*/ 0 w 132"/>
                <a:gd name="T3" fmla="*/ 0 h 61"/>
                <a:gd name="T4" fmla="*/ 0 w 132"/>
                <a:gd name="T5" fmla="*/ 0 h 61"/>
                <a:gd name="T6" fmla="*/ 0 w 132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"/>
                <a:gd name="T13" fmla="*/ 0 h 61"/>
                <a:gd name="T14" fmla="*/ 132 w 132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" h="61">
                  <a:moveTo>
                    <a:pt x="132" y="0"/>
                  </a:moveTo>
                  <a:lnTo>
                    <a:pt x="0" y="61"/>
                  </a:lnTo>
                  <a:lnTo>
                    <a:pt x="45" y="6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2555" y="2607"/>
              <a:ext cx="52" cy="24"/>
            </a:xfrm>
            <a:custGeom>
              <a:avLst/>
              <a:gdLst>
                <a:gd name="T0" fmla="*/ 0 w 132"/>
                <a:gd name="T1" fmla="*/ 0 h 61"/>
                <a:gd name="T2" fmla="*/ 0 w 132"/>
                <a:gd name="T3" fmla="*/ 0 h 61"/>
                <a:gd name="T4" fmla="*/ 0 w 132"/>
                <a:gd name="T5" fmla="*/ 0 h 61"/>
                <a:gd name="T6" fmla="*/ 0 w 132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"/>
                <a:gd name="T13" fmla="*/ 0 h 61"/>
                <a:gd name="T14" fmla="*/ 132 w 132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" h="61">
                  <a:moveTo>
                    <a:pt x="132" y="0"/>
                  </a:moveTo>
                  <a:lnTo>
                    <a:pt x="0" y="61"/>
                  </a:lnTo>
                  <a:lnTo>
                    <a:pt x="45" y="61"/>
                  </a:lnTo>
                  <a:lnTo>
                    <a:pt x="132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Freeform 125"/>
            <p:cNvSpPr>
              <a:spLocks/>
            </p:cNvSpPr>
            <p:nvPr/>
          </p:nvSpPr>
          <p:spPr bwMode="auto">
            <a:xfrm>
              <a:off x="2573" y="2607"/>
              <a:ext cx="34" cy="24"/>
            </a:xfrm>
            <a:custGeom>
              <a:avLst/>
              <a:gdLst>
                <a:gd name="T0" fmla="*/ 0 w 87"/>
                <a:gd name="T1" fmla="*/ 0 h 61"/>
                <a:gd name="T2" fmla="*/ 0 w 87"/>
                <a:gd name="T3" fmla="*/ 0 h 61"/>
                <a:gd name="T4" fmla="*/ 0 w 87"/>
                <a:gd name="T5" fmla="*/ 0 h 61"/>
                <a:gd name="T6" fmla="*/ 0 w 87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61"/>
                <a:gd name="T14" fmla="*/ 87 w 87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61">
                  <a:moveTo>
                    <a:pt x="87" y="0"/>
                  </a:moveTo>
                  <a:lnTo>
                    <a:pt x="0" y="61"/>
                  </a:lnTo>
                  <a:lnTo>
                    <a:pt x="29" y="61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Freeform 126"/>
            <p:cNvSpPr>
              <a:spLocks/>
            </p:cNvSpPr>
            <p:nvPr/>
          </p:nvSpPr>
          <p:spPr bwMode="auto">
            <a:xfrm>
              <a:off x="2573" y="2607"/>
              <a:ext cx="34" cy="24"/>
            </a:xfrm>
            <a:custGeom>
              <a:avLst/>
              <a:gdLst>
                <a:gd name="T0" fmla="*/ 0 w 87"/>
                <a:gd name="T1" fmla="*/ 0 h 61"/>
                <a:gd name="T2" fmla="*/ 0 w 87"/>
                <a:gd name="T3" fmla="*/ 0 h 61"/>
                <a:gd name="T4" fmla="*/ 0 w 87"/>
                <a:gd name="T5" fmla="*/ 0 h 61"/>
                <a:gd name="T6" fmla="*/ 0 w 87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61"/>
                <a:gd name="T14" fmla="*/ 87 w 87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61">
                  <a:moveTo>
                    <a:pt x="87" y="0"/>
                  </a:moveTo>
                  <a:lnTo>
                    <a:pt x="0" y="61"/>
                  </a:lnTo>
                  <a:lnTo>
                    <a:pt x="29" y="61"/>
                  </a:lnTo>
                  <a:lnTo>
                    <a:pt x="87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27"/>
            <p:cNvSpPr>
              <a:spLocks/>
            </p:cNvSpPr>
            <p:nvPr/>
          </p:nvSpPr>
          <p:spPr bwMode="auto">
            <a:xfrm>
              <a:off x="2583" y="2607"/>
              <a:ext cx="24" cy="24"/>
            </a:xfrm>
            <a:custGeom>
              <a:avLst/>
              <a:gdLst>
                <a:gd name="T0" fmla="*/ 0 w 59"/>
                <a:gd name="T1" fmla="*/ 0 h 61"/>
                <a:gd name="T2" fmla="*/ 0 w 59"/>
                <a:gd name="T3" fmla="*/ 0 h 61"/>
                <a:gd name="T4" fmla="*/ 0 w 59"/>
                <a:gd name="T5" fmla="*/ 0 h 61"/>
                <a:gd name="T6" fmla="*/ 0 w 59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1"/>
                <a:gd name="T14" fmla="*/ 59 w 59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1">
                  <a:moveTo>
                    <a:pt x="58" y="0"/>
                  </a:moveTo>
                  <a:lnTo>
                    <a:pt x="59" y="0"/>
                  </a:lnTo>
                  <a:lnTo>
                    <a:pt x="0" y="61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8"/>
            <p:cNvSpPr>
              <a:spLocks/>
            </p:cNvSpPr>
            <p:nvPr/>
          </p:nvSpPr>
          <p:spPr bwMode="auto">
            <a:xfrm>
              <a:off x="2583" y="2607"/>
              <a:ext cx="24" cy="24"/>
            </a:xfrm>
            <a:custGeom>
              <a:avLst/>
              <a:gdLst>
                <a:gd name="T0" fmla="*/ 0 w 59"/>
                <a:gd name="T1" fmla="*/ 0 h 61"/>
                <a:gd name="T2" fmla="*/ 0 w 59"/>
                <a:gd name="T3" fmla="*/ 0 h 61"/>
                <a:gd name="T4" fmla="*/ 0 w 59"/>
                <a:gd name="T5" fmla="*/ 0 h 61"/>
                <a:gd name="T6" fmla="*/ 0 w 59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1"/>
                <a:gd name="T14" fmla="*/ 59 w 59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1">
                  <a:moveTo>
                    <a:pt x="58" y="0"/>
                  </a:moveTo>
                  <a:lnTo>
                    <a:pt x="59" y="0"/>
                  </a:lnTo>
                  <a:lnTo>
                    <a:pt x="0" y="61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9"/>
            <p:cNvSpPr>
              <a:spLocks/>
            </p:cNvSpPr>
            <p:nvPr/>
          </p:nvSpPr>
          <p:spPr bwMode="auto">
            <a:xfrm>
              <a:off x="2555" y="2631"/>
              <a:ext cx="18" cy="6"/>
            </a:xfrm>
            <a:custGeom>
              <a:avLst/>
              <a:gdLst>
                <a:gd name="T0" fmla="*/ 0 w 45"/>
                <a:gd name="T1" fmla="*/ 0 h 21"/>
                <a:gd name="T2" fmla="*/ 0 w 45"/>
                <a:gd name="T3" fmla="*/ 0 h 21"/>
                <a:gd name="T4" fmla="*/ 0 w 45"/>
                <a:gd name="T5" fmla="*/ 0 h 21"/>
                <a:gd name="T6" fmla="*/ 0 w 45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21"/>
                <a:gd name="T14" fmla="*/ 45 w 45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21">
                  <a:moveTo>
                    <a:pt x="0" y="0"/>
                  </a:moveTo>
                  <a:lnTo>
                    <a:pt x="45" y="0"/>
                  </a:lnTo>
                  <a:lnTo>
                    <a:pt x="15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/>
            </p:cNvSpPr>
            <p:nvPr/>
          </p:nvSpPr>
          <p:spPr bwMode="auto">
            <a:xfrm>
              <a:off x="2555" y="2631"/>
              <a:ext cx="18" cy="6"/>
            </a:xfrm>
            <a:custGeom>
              <a:avLst/>
              <a:gdLst>
                <a:gd name="T0" fmla="*/ 0 w 45"/>
                <a:gd name="T1" fmla="*/ 0 h 21"/>
                <a:gd name="T2" fmla="*/ 0 w 45"/>
                <a:gd name="T3" fmla="*/ 0 h 21"/>
                <a:gd name="T4" fmla="*/ 0 w 45"/>
                <a:gd name="T5" fmla="*/ 0 h 21"/>
                <a:gd name="T6" fmla="*/ 0 w 45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21"/>
                <a:gd name="T14" fmla="*/ 45 w 45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21">
                  <a:moveTo>
                    <a:pt x="0" y="0"/>
                  </a:moveTo>
                  <a:lnTo>
                    <a:pt x="45" y="0"/>
                  </a:lnTo>
                  <a:lnTo>
                    <a:pt x="15" y="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1"/>
            <p:cNvSpPr>
              <a:spLocks/>
            </p:cNvSpPr>
            <p:nvPr/>
          </p:nvSpPr>
          <p:spPr bwMode="auto">
            <a:xfrm>
              <a:off x="2562" y="2631"/>
              <a:ext cx="14" cy="6"/>
            </a:xfrm>
            <a:custGeom>
              <a:avLst/>
              <a:gdLst>
                <a:gd name="T0" fmla="*/ 0 w 39"/>
                <a:gd name="T1" fmla="*/ 0 h 21"/>
                <a:gd name="T2" fmla="*/ 0 w 39"/>
                <a:gd name="T3" fmla="*/ 0 h 21"/>
                <a:gd name="T4" fmla="*/ 0 w 39"/>
                <a:gd name="T5" fmla="*/ 0 h 21"/>
                <a:gd name="T6" fmla="*/ 0 w 39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21"/>
                <a:gd name="T14" fmla="*/ 39 w 39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21">
                  <a:moveTo>
                    <a:pt x="30" y="0"/>
                  </a:moveTo>
                  <a:lnTo>
                    <a:pt x="0" y="21"/>
                  </a:lnTo>
                  <a:lnTo>
                    <a:pt x="39" y="2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/>
            </p:cNvSpPr>
            <p:nvPr/>
          </p:nvSpPr>
          <p:spPr bwMode="auto">
            <a:xfrm>
              <a:off x="2562" y="2631"/>
              <a:ext cx="14" cy="6"/>
            </a:xfrm>
            <a:custGeom>
              <a:avLst/>
              <a:gdLst>
                <a:gd name="T0" fmla="*/ 0 w 39"/>
                <a:gd name="T1" fmla="*/ 0 h 21"/>
                <a:gd name="T2" fmla="*/ 0 w 39"/>
                <a:gd name="T3" fmla="*/ 0 h 21"/>
                <a:gd name="T4" fmla="*/ 0 w 39"/>
                <a:gd name="T5" fmla="*/ 0 h 21"/>
                <a:gd name="T6" fmla="*/ 0 w 39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21"/>
                <a:gd name="T14" fmla="*/ 39 w 39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21">
                  <a:moveTo>
                    <a:pt x="30" y="0"/>
                  </a:moveTo>
                  <a:lnTo>
                    <a:pt x="0" y="21"/>
                  </a:lnTo>
                  <a:lnTo>
                    <a:pt x="39" y="21"/>
                  </a:lnTo>
                  <a:lnTo>
                    <a:pt x="3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3"/>
            <p:cNvSpPr>
              <a:spLocks/>
            </p:cNvSpPr>
            <p:nvPr/>
          </p:nvSpPr>
          <p:spPr bwMode="auto">
            <a:xfrm>
              <a:off x="2573" y="2631"/>
              <a:ext cx="10" cy="6"/>
            </a:xfrm>
            <a:custGeom>
              <a:avLst/>
              <a:gdLst>
                <a:gd name="T0" fmla="*/ 0 w 29"/>
                <a:gd name="T1" fmla="*/ 0 h 21"/>
                <a:gd name="T2" fmla="*/ 0 w 29"/>
                <a:gd name="T3" fmla="*/ 0 h 21"/>
                <a:gd name="T4" fmla="*/ 0 w 29"/>
                <a:gd name="T5" fmla="*/ 0 h 21"/>
                <a:gd name="T6" fmla="*/ 0 w 29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21"/>
                <a:gd name="T14" fmla="*/ 29 w 29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21">
                  <a:moveTo>
                    <a:pt x="0" y="0"/>
                  </a:moveTo>
                  <a:lnTo>
                    <a:pt x="29" y="0"/>
                  </a:lnTo>
                  <a:lnTo>
                    <a:pt x="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/>
            </p:cNvSpPr>
            <p:nvPr/>
          </p:nvSpPr>
          <p:spPr bwMode="auto">
            <a:xfrm>
              <a:off x="2573" y="2631"/>
              <a:ext cx="10" cy="6"/>
            </a:xfrm>
            <a:custGeom>
              <a:avLst/>
              <a:gdLst>
                <a:gd name="T0" fmla="*/ 0 w 29"/>
                <a:gd name="T1" fmla="*/ 0 h 21"/>
                <a:gd name="T2" fmla="*/ 0 w 29"/>
                <a:gd name="T3" fmla="*/ 0 h 21"/>
                <a:gd name="T4" fmla="*/ 0 w 29"/>
                <a:gd name="T5" fmla="*/ 0 h 21"/>
                <a:gd name="T6" fmla="*/ 0 w 29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21"/>
                <a:gd name="T14" fmla="*/ 29 w 29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21">
                  <a:moveTo>
                    <a:pt x="0" y="0"/>
                  </a:moveTo>
                  <a:lnTo>
                    <a:pt x="29" y="0"/>
                  </a:lnTo>
                  <a:lnTo>
                    <a:pt x="9" y="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5"/>
            <p:cNvSpPr>
              <a:spLocks/>
            </p:cNvSpPr>
            <p:nvPr/>
          </p:nvSpPr>
          <p:spPr bwMode="auto">
            <a:xfrm>
              <a:off x="2562" y="2637"/>
              <a:ext cx="14" cy="11"/>
            </a:xfrm>
            <a:custGeom>
              <a:avLst/>
              <a:gdLst>
                <a:gd name="T0" fmla="*/ 0 w 39"/>
                <a:gd name="T1" fmla="*/ 0 h 23"/>
                <a:gd name="T2" fmla="*/ 0 w 39"/>
                <a:gd name="T3" fmla="*/ 0 h 23"/>
                <a:gd name="T4" fmla="*/ 0 w 39"/>
                <a:gd name="T5" fmla="*/ 0 h 23"/>
                <a:gd name="T6" fmla="*/ 0 w 39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23"/>
                <a:gd name="T14" fmla="*/ 39 w 3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23">
                  <a:moveTo>
                    <a:pt x="0" y="0"/>
                  </a:moveTo>
                  <a:lnTo>
                    <a:pt x="39" y="0"/>
                  </a:lnTo>
                  <a:lnTo>
                    <a:pt x="16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/>
            </p:cNvSpPr>
            <p:nvPr/>
          </p:nvSpPr>
          <p:spPr bwMode="auto">
            <a:xfrm>
              <a:off x="2562" y="2637"/>
              <a:ext cx="14" cy="11"/>
            </a:xfrm>
            <a:custGeom>
              <a:avLst/>
              <a:gdLst>
                <a:gd name="T0" fmla="*/ 0 w 39"/>
                <a:gd name="T1" fmla="*/ 0 h 23"/>
                <a:gd name="T2" fmla="*/ 0 w 39"/>
                <a:gd name="T3" fmla="*/ 0 h 23"/>
                <a:gd name="T4" fmla="*/ 0 w 39"/>
                <a:gd name="T5" fmla="*/ 0 h 23"/>
                <a:gd name="T6" fmla="*/ 0 w 39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23"/>
                <a:gd name="T14" fmla="*/ 39 w 3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23">
                  <a:moveTo>
                    <a:pt x="0" y="0"/>
                  </a:moveTo>
                  <a:lnTo>
                    <a:pt x="39" y="0"/>
                  </a:lnTo>
                  <a:lnTo>
                    <a:pt x="16" y="2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9" name="对象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647752"/>
              </p:ext>
            </p:extLst>
          </p:nvPr>
        </p:nvGraphicFramePr>
        <p:xfrm>
          <a:off x="1207343" y="-27384"/>
          <a:ext cx="66770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7" name="Equation" r:id="rId9" imgW="2413000" imgH="444500" progId="Equation.DSMT4">
                  <p:embed/>
                </p:oleObj>
              </mc:Choice>
              <mc:Fallback>
                <p:oleObj name="Equation" r:id="rId9" imgW="2413000" imgH="444500" progId="Equation.DSMT4">
                  <p:embed/>
                  <p:pic>
                    <p:nvPicPr>
                      <p:cNvPr id="198" name="对象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343" y="-27384"/>
                        <a:ext cx="6677025" cy="10112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椭圆 139"/>
          <p:cNvSpPr/>
          <p:nvPr/>
        </p:nvSpPr>
        <p:spPr>
          <a:xfrm>
            <a:off x="4221820" y="46187"/>
            <a:ext cx="64807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6382060" y="478235"/>
            <a:ext cx="2532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5763" y="2392363"/>
            <a:ext cx="1781175" cy="450850"/>
          </a:xfrm>
          <a:noFill/>
        </p:spPr>
        <p:txBody>
          <a:bodyPr anchor="ctr">
            <a:normAutofit fontScale="900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增大到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408738" y="2357438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</a:rPr>
              <a:t>时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17713" y="1168400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当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：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713554"/>
              </p:ext>
            </p:extLst>
          </p:nvPr>
        </p:nvGraphicFramePr>
        <p:xfrm>
          <a:off x="3024188" y="1168400"/>
          <a:ext cx="40433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9" name="Equation" r:id="rId3" imgW="1459866" imgH="215806" progId="Equation.3">
                  <p:embed/>
                </p:oleObj>
              </mc:Choice>
              <mc:Fallback>
                <p:oleObj name="Equation" r:id="rId3" imgW="145986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1168400"/>
                        <a:ext cx="40433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2077780" y="5857875"/>
            <a:ext cx="5467713" cy="473075"/>
            <a:chOff x="1534" y="3661"/>
            <a:chExt cx="3059" cy="298"/>
          </a:xfrm>
        </p:grpSpPr>
        <p:graphicFrame>
          <p:nvGraphicFramePr>
            <p:cNvPr id="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9190043"/>
                </p:ext>
              </p:extLst>
            </p:nvPr>
          </p:nvGraphicFramePr>
          <p:xfrm>
            <a:off x="1534" y="3661"/>
            <a:ext cx="769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0" name="Equation" r:id="rId5" imgW="431613" imgH="203112" progId="Equation.DSMT4">
                    <p:embed/>
                  </p:oleObj>
                </mc:Choice>
                <mc:Fallback>
                  <p:oleObj name="Equation" r:id="rId5" imgW="431613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4" y="3661"/>
                          <a:ext cx="769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385" y="3661"/>
              <a:ext cx="22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200" dirty="0">
                  <a:solidFill>
                    <a:srgbClr val="0066FF"/>
                  </a:solidFill>
                  <a:latin typeface="微软雅黑" pitchFamily="34" charset="-122"/>
                  <a:ea typeface="微软雅黑" pitchFamily="34" charset="-122"/>
                  <a:cs typeface="+mj-cs"/>
                </a:rPr>
                <a:t>双凸透镜</a:t>
              </a:r>
              <a:r>
                <a:rPr lang="zh-CN" altLang="en-US" sz="2200" dirty="0">
                  <a:latin typeface="微软雅黑" pitchFamily="34" charset="-122"/>
                  <a:ea typeface="微软雅黑" pitchFamily="34" charset="-122"/>
                  <a:cs typeface="+mj-cs"/>
                </a:rPr>
                <a:t>成一</a:t>
              </a:r>
              <a:r>
                <a:rPr lang="zh-CN" altLang="en-US" sz="2200" dirty="0">
                  <a:solidFill>
                    <a:srgbClr val="0066FF"/>
                  </a:solidFill>
                  <a:latin typeface="微软雅黑" pitchFamily="34" charset="-122"/>
                  <a:ea typeface="微软雅黑" pitchFamily="34" charset="-122"/>
                  <a:cs typeface="+mj-cs"/>
                </a:rPr>
                <a:t>发散光组</a:t>
              </a:r>
              <a:r>
                <a:rPr lang="zh-CN" altLang="en-US" sz="2400" b="1" dirty="0">
                  <a:latin typeface="Times New Roman" pitchFamily="18" charset="0"/>
                </a:rPr>
                <a:t>。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2051050" y="3257550"/>
            <a:ext cx="5402263" cy="2347913"/>
            <a:chOff x="1292" y="1820"/>
            <a:chExt cx="3402" cy="1479"/>
          </a:xfrm>
        </p:grpSpPr>
        <p:sp>
          <p:nvSpPr>
            <p:cNvPr id="13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92" y="1820"/>
              <a:ext cx="3402" cy="1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3707" y="2156"/>
              <a:ext cx="746" cy="3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435" y="2419"/>
              <a:ext cx="3148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684" y="2048"/>
              <a:ext cx="45" cy="736"/>
            </a:xfrm>
            <a:custGeom>
              <a:avLst/>
              <a:gdLst>
                <a:gd name="T0" fmla="*/ 0 w 128"/>
                <a:gd name="T1" fmla="*/ 0 h 2034"/>
                <a:gd name="T2" fmla="*/ 0 w 128"/>
                <a:gd name="T3" fmla="*/ 0 h 2034"/>
                <a:gd name="T4" fmla="*/ 0 w 128"/>
                <a:gd name="T5" fmla="*/ 0 h 2034"/>
                <a:gd name="T6" fmla="*/ 0 w 128"/>
                <a:gd name="T7" fmla="*/ 0 h 20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8"/>
                <a:gd name="T13" fmla="*/ 0 h 2034"/>
                <a:gd name="T14" fmla="*/ 128 w 128"/>
                <a:gd name="T15" fmla="*/ 2034 h 20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8" h="2034">
                  <a:moveTo>
                    <a:pt x="9" y="2034"/>
                  </a:moveTo>
                  <a:lnTo>
                    <a:pt x="128" y="1359"/>
                  </a:lnTo>
                  <a:lnTo>
                    <a:pt x="125" y="674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453" y="2419"/>
              <a:ext cx="3" cy="7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247" y="2048"/>
              <a:ext cx="81" cy="736"/>
            </a:xfrm>
            <a:custGeom>
              <a:avLst/>
              <a:gdLst>
                <a:gd name="T0" fmla="*/ 0 w 222"/>
                <a:gd name="T1" fmla="*/ 0 h 2034"/>
                <a:gd name="T2" fmla="*/ 0 w 222"/>
                <a:gd name="T3" fmla="*/ 0 h 2034"/>
                <a:gd name="T4" fmla="*/ 0 w 222"/>
                <a:gd name="T5" fmla="*/ 0 h 2034"/>
                <a:gd name="T6" fmla="*/ 0 w 222"/>
                <a:gd name="T7" fmla="*/ 0 h 2034"/>
                <a:gd name="T8" fmla="*/ 0 w 222"/>
                <a:gd name="T9" fmla="*/ 0 h 2034"/>
                <a:gd name="T10" fmla="*/ 0 w 222"/>
                <a:gd name="T11" fmla="*/ 0 h 20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2"/>
                <a:gd name="T19" fmla="*/ 0 h 2034"/>
                <a:gd name="T20" fmla="*/ 222 w 222"/>
                <a:gd name="T21" fmla="*/ 2034 h 20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2" h="2034">
                  <a:moveTo>
                    <a:pt x="222" y="0"/>
                  </a:moveTo>
                  <a:lnTo>
                    <a:pt x="74" y="393"/>
                  </a:lnTo>
                  <a:lnTo>
                    <a:pt x="0" y="806"/>
                  </a:lnTo>
                  <a:lnTo>
                    <a:pt x="0" y="1227"/>
                  </a:lnTo>
                  <a:lnTo>
                    <a:pt x="74" y="1641"/>
                  </a:lnTo>
                  <a:lnTo>
                    <a:pt x="222" y="203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229" y="2892"/>
              <a:ext cx="1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- f '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497" y="2419"/>
              <a:ext cx="4" cy="8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497" y="3110"/>
              <a:ext cx="69" cy="13"/>
            </a:xfrm>
            <a:custGeom>
              <a:avLst/>
              <a:gdLst>
                <a:gd name="T0" fmla="*/ 0 w 185"/>
                <a:gd name="T1" fmla="*/ 0 h 36"/>
                <a:gd name="T2" fmla="*/ 0 w 185"/>
                <a:gd name="T3" fmla="*/ 0 h 36"/>
                <a:gd name="T4" fmla="*/ 0 w 185"/>
                <a:gd name="T5" fmla="*/ 0 h 36"/>
                <a:gd name="T6" fmla="*/ 0 w 185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36"/>
                <a:gd name="T14" fmla="*/ 185 w 185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36">
                  <a:moveTo>
                    <a:pt x="185" y="0"/>
                  </a:moveTo>
                  <a:lnTo>
                    <a:pt x="0" y="36"/>
                  </a:lnTo>
                  <a:lnTo>
                    <a:pt x="185" y="36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497" y="3110"/>
              <a:ext cx="69" cy="13"/>
            </a:xfrm>
            <a:custGeom>
              <a:avLst/>
              <a:gdLst>
                <a:gd name="T0" fmla="*/ 0 w 185"/>
                <a:gd name="T1" fmla="*/ 0 h 36"/>
                <a:gd name="T2" fmla="*/ 0 w 185"/>
                <a:gd name="T3" fmla="*/ 0 h 36"/>
                <a:gd name="T4" fmla="*/ 0 w 185"/>
                <a:gd name="T5" fmla="*/ 0 h 36"/>
                <a:gd name="T6" fmla="*/ 0 w 185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36"/>
                <a:gd name="T14" fmla="*/ 185 w 185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36">
                  <a:moveTo>
                    <a:pt x="185" y="0"/>
                  </a:moveTo>
                  <a:lnTo>
                    <a:pt x="0" y="36"/>
                  </a:lnTo>
                  <a:lnTo>
                    <a:pt x="185" y="36"/>
                  </a:lnTo>
                  <a:lnTo>
                    <a:pt x="185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497" y="3123"/>
              <a:ext cx="69" cy="3"/>
            </a:xfrm>
            <a:custGeom>
              <a:avLst/>
              <a:gdLst>
                <a:gd name="T0" fmla="*/ 0 w 185"/>
                <a:gd name="T1" fmla="*/ 0 h 3"/>
                <a:gd name="T2" fmla="*/ 0 w 185"/>
                <a:gd name="T3" fmla="*/ 0 h 3"/>
                <a:gd name="T4" fmla="*/ 0 w 185"/>
                <a:gd name="T5" fmla="*/ 0 h 3"/>
                <a:gd name="T6" fmla="*/ 0 w 185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3"/>
                <a:gd name="T14" fmla="*/ 185 w 185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3">
                  <a:moveTo>
                    <a:pt x="0" y="0"/>
                  </a:moveTo>
                  <a:lnTo>
                    <a:pt x="1" y="0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497" y="3123"/>
              <a:ext cx="69" cy="3"/>
            </a:xfrm>
            <a:custGeom>
              <a:avLst/>
              <a:gdLst>
                <a:gd name="T0" fmla="*/ 0 w 185"/>
                <a:gd name="T1" fmla="*/ 0 h 3"/>
                <a:gd name="T2" fmla="*/ 0 w 185"/>
                <a:gd name="T3" fmla="*/ 0 h 3"/>
                <a:gd name="T4" fmla="*/ 0 w 185"/>
                <a:gd name="T5" fmla="*/ 0 h 3"/>
                <a:gd name="T6" fmla="*/ 0 w 185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3"/>
                <a:gd name="T14" fmla="*/ 185 w 185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3">
                  <a:moveTo>
                    <a:pt x="0" y="0"/>
                  </a:moveTo>
                  <a:lnTo>
                    <a:pt x="1" y="0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497" y="3123"/>
              <a:ext cx="69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497" y="3123"/>
              <a:ext cx="69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501" y="3123"/>
              <a:ext cx="65" cy="3"/>
            </a:xfrm>
            <a:custGeom>
              <a:avLst/>
              <a:gdLst>
                <a:gd name="T0" fmla="*/ 0 w 184"/>
                <a:gd name="T1" fmla="*/ 0 h 3"/>
                <a:gd name="T2" fmla="*/ 0 w 184"/>
                <a:gd name="T3" fmla="*/ 0 h 3"/>
                <a:gd name="T4" fmla="*/ 0 w 184"/>
                <a:gd name="T5" fmla="*/ 0 h 3"/>
                <a:gd name="T6" fmla="*/ 0 w 18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3"/>
                <a:gd name="T14" fmla="*/ 184 w 184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3">
                  <a:moveTo>
                    <a:pt x="0" y="0"/>
                  </a:moveTo>
                  <a:lnTo>
                    <a:pt x="0" y="0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501" y="3123"/>
              <a:ext cx="65" cy="3"/>
            </a:xfrm>
            <a:custGeom>
              <a:avLst/>
              <a:gdLst>
                <a:gd name="T0" fmla="*/ 0 w 184"/>
                <a:gd name="T1" fmla="*/ 0 h 3"/>
                <a:gd name="T2" fmla="*/ 0 w 184"/>
                <a:gd name="T3" fmla="*/ 0 h 3"/>
                <a:gd name="T4" fmla="*/ 0 w 184"/>
                <a:gd name="T5" fmla="*/ 0 h 3"/>
                <a:gd name="T6" fmla="*/ 0 w 18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3"/>
                <a:gd name="T14" fmla="*/ 184 w 184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3">
                  <a:moveTo>
                    <a:pt x="0" y="0"/>
                  </a:moveTo>
                  <a:lnTo>
                    <a:pt x="0" y="0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501" y="3123"/>
              <a:ext cx="65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501" y="3123"/>
              <a:ext cx="65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501" y="3123"/>
              <a:ext cx="65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501" y="3123"/>
              <a:ext cx="65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501" y="3123"/>
              <a:ext cx="65" cy="13"/>
            </a:xfrm>
            <a:custGeom>
              <a:avLst/>
              <a:gdLst>
                <a:gd name="T0" fmla="*/ 0 w 184"/>
                <a:gd name="T1" fmla="*/ 0 h 33"/>
                <a:gd name="T2" fmla="*/ 0 w 184"/>
                <a:gd name="T3" fmla="*/ 0 h 33"/>
                <a:gd name="T4" fmla="*/ 0 w 184"/>
                <a:gd name="T5" fmla="*/ 0 h 33"/>
                <a:gd name="T6" fmla="*/ 0 w 18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33"/>
                <a:gd name="T14" fmla="*/ 184 w 18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33">
                  <a:moveTo>
                    <a:pt x="0" y="0"/>
                  </a:moveTo>
                  <a:lnTo>
                    <a:pt x="184" y="0"/>
                  </a:lnTo>
                  <a:lnTo>
                    <a:pt x="184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501" y="3123"/>
              <a:ext cx="65" cy="13"/>
            </a:xfrm>
            <a:custGeom>
              <a:avLst/>
              <a:gdLst>
                <a:gd name="T0" fmla="*/ 0 w 184"/>
                <a:gd name="T1" fmla="*/ 0 h 33"/>
                <a:gd name="T2" fmla="*/ 0 w 184"/>
                <a:gd name="T3" fmla="*/ 0 h 33"/>
                <a:gd name="T4" fmla="*/ 0 w 184"/>
                <a:gd name="T5" fmla="*/ 0 h 33"/>
                <a:gd name="T6" fmla="*/ 0 w 18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33"/>
                <a:gd name="T14" fmla="*/ 184 w 18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33">
                  <a:moveTo>
                    <a:pt x="0" y="0"/>
                  </a:moveTo>
                  <a:lnTo>
                    <a:pt x="184" y="0"/>
                  </a:lnTo>
                  <a:lnTo>
                    <a:pt x="184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4091" y="3084"/>
              <a:ext cx="69" cy="13"/>
            </a:xfrm>
            <a:custGeom>
              <a:avLst/>
              <a:gdLst>
                <a:gd name="T0" fmla="*/ 0 w 186"/>
                <a:gd name="T1" fmla="*/ 0 h 36"/>
                <a:gd name="T2" fmla="*/ 0 w 186"/>
                <a:gd name="T3" fmla="*/ 0 h 36"/>
                <a:gd name="T4" fmla="*/ 0 w 186"/>
                <a:gd name="T5" fmla="*/ 0 h 36"/>
                <a:gd name="T6" fmla="*/ 0 w 186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6"/>
                <a:gd name="T13" fmla="*/ 0 h 36"/>
                <a:gd name="T14" fmla="*/ 186 w 18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6" h="36">
                  <a:moveTo>
                    <a:pt x="186" y="0"/>
                  </a:moveTo>
                  <a:lnTo>
                    <a:pt x="0" y="36"/>
                  </a:lnTo>
                  <a:lnTo>
                    <a:pt x="186" y="3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091" y="3084"/>
              <a:ext cx="69" cy="13"/>
            </a:xfrm>
            <a:custGeom>
              <a:avLst/>
              <a:gdLst>
                <a:gd name="T0" fmla="*/ 0 w 186"/>
                <a:gd name="T1" fmla="*/ 0 h 36"/>
                <a:gd name="T2" fmla="*/ 0 w 186"/>
                <a:gd name="T3" fmla="*/ 0 h 36"/>
                <a:gd name="T4" fmla="*/ 0 w 186"/>
                <a:gd name="T5" fmla="*/ 0 h 36"/>
                <a:gd name="T6" fmla="*/ 0 w 186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6"/>
                <a:gd name="T13" fmla="*/ 0 h 36"/>
                <a:gd name="T14" fmla="*/ 186 w 18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6" h="36">
                  <a:moveTo>
                    <a:pt x="186" y="0"/>
                  </a:moveTo>
                  <a:lnTo>
                    <a:pt x="0" y="36"/>
                  </a:lnTo>
                  <a:lnTo>
                    <a:pt x="186" y="36"/>
                  </a:lnTo>
                  <a:lnTo>
                    <a:pt x="186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4091" y="3097"/>
              <a:ext cx="69" cy="3"/>
            </a:xfrm>
            <a:custGeom>
              <a:avLst/>
              <a:gdLst>
                <a:gd name="T0" fmla="*/ 0 w 186"/>
                <a:gd name="T1" fmla="*/ 0 h 3"/>
                <a:gd name="T2" fmla="*/ 0 w 186"/>
                <a:gd name="T3" fmla="*/ 0 h 3"/>
                <a:gd name="T4" fmla="*/ 0 w 186"/>
                <a:gd name="T5" fmla="*/ 0 h 3"/>
                <a:gd name="T6" fmla="*/ 0 w 186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6"/>
                <a:gd name="T13" fmla="*/ 0 h 3"/>
                <a:gd name="T14" fmla="*/ 186 w 186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6" h="3">
                  <a:moveTo>
                    <a:pt x="0" y="0"/>
                  </a:moveTo>
                  <a:lnTo>
                    <a:pt x="2" y="0"/>
                  </a:lnTo>
                  <a:lnTo>
                    <a:pt x="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4091" y="3097"/>
              <a:ext cx="69" cy="3"/>
            </a:xfrm>
            <a:custGeom>
              <a:avLst/>
              <a:gdLst>
                <a:gd name="T0" fmla="*/ 0 w 186"/>
                <a:gd name="T1" fmla="*/ 0 h 3"/>
                <a:gd name="T2" fmla="*/ 0 w 186"/>
                <a:gd name="T3" fmla="*/ 0 h 3"/>
                <a:gd name="T4" fmla="*/ 0 w 186"/>
                <a:gd name="T5" fmla="*/ 0 h 3"/>
                <a:gd name="T6" fmla="*/ 0 w 186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6"/>
                <a:gd name="T13" fmla="*/ 0 h 3"/>
                <a:gd name="T14" fmla="*/ 186 w 186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6" h="3">
                  <a:moveTo>
                    <a:pt x="0" y="0"/>
                  </a:moveTo>
                  <a:lnTo>
                    <a:pt x="2" y="0"/>
                  </a:lnTo>
                  <a:lnTo>
                    <a:pt x="18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091" y="3097"/>
              <a:ext cx="69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4091" y="3097"/>
              <a:ext cx="69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4094" y="3097"/>
              <a:ext cx="66" cy="3"/>
            </a:xfrm>
            <a:custGeom>
              <a:avLst/>
              <a:gdLst>
                <a:gd name="T0" fmla="*/ 0 w 184"/>
                <a:gd name="T1" fmla="*/ 0 h 3"/>
                <a:gd name="T2" fmla="*/ 0 w 184"/>
                <a:gd name="T3" fmla="*/ 0 h 3"/>
                <a:gd name="T4" fmla="*/ 0 w 184"/>
                <a:gd name="T5" fmla="*/ 0 h 3"/>
                <a:gd name="T6" fmla="*/ 0 w 18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3"/>
                <a:gd name="T14" fmla="*/ 184 w 184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3">
                  <a:moveTo>
                    <a:pt x="0" y="0"/>
                  </a:moveTo>
                  <a:lnTo>
                    <a:pt x="0" y="0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4094" y="3097"/>
              <a:ext cx="66" cy="3"/>
            </a:xfrm>
            <a:custGeom>
              <a:avLst/>
              <a:gdLst>
                <a:gd name="T0" fmla="*/ 0 w 184"/>
                <a:gd name="T1" fmla="*/ 0 h 3"/>
                <a:gd name="T2" fmla="*/ 0 w 184"/>
                <a:gd name="T3" fmla="*/ 0 h 3"/>
                <a:gd name="T4" fmla="*/ 0 w 184"/>
                <a:gd name="T5" fmla="*/ 0 h 3"/>
                <a:gd name="T6" fmla="*/ 0 w 18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3"/>
                <a:gd name="T14" fmla="*/ 184 w 184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3">
                  <a:moveTo>
                    <a:pt x="0" y="0"/>
                  </a:moveTo>
                  <a:lnTo>
                    <a:pt x="0" y="0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4094" y="3097"/>
              <a:ext cx="66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4094" y="3097"/>
              <a:ext cx="66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4094" y="3097"/>
              <a:ext cx="66" cy="10"/>
            </a:xfrm>
            <a:custGeom>
              <a:avLst/>
              <a:gdLst>
                <a:gd name="T0" fmla="*/ 0 w 184"/>
                <a:gd name="T1" fmla="*/ 0 h 33"/>
                <a:gd name="T2" fmla="*/ 0 w 184"/>
                <a:gd name="T3" fmla="*/ 0 h 33"/>
                <a:gd name="T4" fmla="*/ 0 w 184"/>
                <a:gd name="T5" fmla="*/ 0 h 33"/>
                <a:gd name="T6" fmla="*/ 0 w 18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33"/>
                <a:gd name="T14" fmla="*/ 184 w 18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33">
                  <a:moveTo>
                    <a:pt x="0" y="0"/>
                  </a:moveTo>
                  <a:lnTo>
                    <a:pt x="184" y="0"/>
                  </a:lnTo>
                  <a:lnTo>
                    <a:pt x="184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4094" y="3097"/>
              <a:ext cx="66" cy="10"/>
            </a:xfrm>
            <a:custGeom>
              <a:avLst/>
              <a:gdLst>
                <a:gd name="T0" fmla="*/ 0 w 184"/>
                <a:gd name="T1" fmla="*/ 0 h 33"/>
                <a:gd name="T2" fmla="*/ 0 w 184"/>
                <a:gd name="T3" fmla="*/ 0 h 33"/>
                <a:gd name="T4" fmla="*/ 0 w 184"/>
                <a:gd name="T5" fmla="*/ 0 h 33"/>
                <a:gd name="T6" fmla="*/ 0 w 18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33"/>
                <a:gd name="T14" fmla="*/ 184 w 18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33">
                  <a:moveTo>
                    <a:pt x="0" y="0"/>
                  </a:moveTo>
                  <a:lnTo>
                    <a:pt x="184" y="0"/>
                  </a:lnTo>
                  <a:lnTo>
                    <a:pt x="184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820" y="3110"/>
              <a:ext cx="65" cy="13"/>
            </a:xfrm>
            <a:custGeom>
              <a:avLst/>
              <a:gdLst>
                <a:gd name="T0" fmla="*/ 0 w 184"/>
                <a:gd name="T1" fmla="*/ 0 h 34"/>
                <a:gd name="T2" fmla="*/ 0 w 184"/>
                <a:gd name="T3" fmla="*/ 0 h 34"/>
                <a:gd name="T4" fmla="*/ 0 w 184"/>
                <a:gd name="T5" fmla="*/ 0 h 34"/>
                <a:gd name="T6" fmla="*/ 0 w 184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34"/>
                <a:gd name="T14" fmla="*/ 184 w 184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34">
                  <a:moveTo>
                    <a:pt x="0" y="0"/>
                  </a:moveTo>
                  <a:lnTo>
                    <a:pt x="0" y="34"/>
                  </a:lnTo>
                  <a:lnTo>
                    <a:pt x="184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1820" y="3110"/>
              <a:ext cx="65" cy="13"/>
            </a:xfrm>
            <a:custGeom>
              <a:avLst/>
              <a:gdLst>
                <a:gd name="T0" fmla="*/ 0 w 184"/>
                <a:gd name="T1" fmla="*/ 0 h 34"/>
                <a:gd name="T2" fmla="*/ 0 w 184"/>
                <a:gd name="T3" fmla="*/ 0 h 34"/>
                <a:gd name="T4" fmla="*/ 0 w 184"/>
                <a:gd name="T5" fmla="*/ 0 h 34"/>
                <a:gd name="T6" fmla="*/ 0 w 184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34"/>
                <a:gd name="T14" fmla="*/ 184 w 184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34">
                  <a:moveTo>
                    <a:pt x="0" y="0"/>
                  </a:moveTo>
                  <a:lnTo>
                    <a:pt x="0" y="34"/>
                  </a:lnTo>
                  <a:lnTo>
                    <a:pt x="184" y="3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1820" y="3123"/>
              <a:ext cx="65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1820" y="3123"/>
              <a:ext cx="65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1820" y="3123"/>
              <a:ext cx="65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1820" y="3123"/>
              <a:ext cx="65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820" y="3123"/>
              <a:ext cx="65" cy="3"/>
            </a:xfrm>
            <a:custGeom>
              <a:avLst/>
              <a:gdLst>
                <a:gd name="T0" fmla="*/ 0 w 187"/>
                <a:gd name="T1" fmla="*/ 0 h 3"/>
                <a:gd name="T2" fmla="*/ 0 w 187"/>
                <a:gd name="T3" fmla="*/ 0 h 3"/>
                <a:gd name="T4" fmla="*/ 0 w 187"/>
                <a:gd name="T5" fmla="*/ 0 h 3"/>
                <a:gd name="T6" fmla="*/ 0 w 187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"/>
                <a:gd name="T13" fmla="*/ 0 h 3"/>
                <a:gd name="T14" fmla="*/ 187 w 187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" h="3">
                  <a:moveTo>
                    <a:pt x="0" y="0"/>
                  </a:moveTo>
                  <a:lnTo>
                    <a:pt x="0" y="0"/>
                  </a:lnTo>
                  <a:lnTo>
                    <a:pt x="1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1820" y="3123"/>
              <a:ext cx="65" cy="3"/>
            </a:xfrm>
            <a:custGeom>
              <a:avLst/>
              <a:gdLst>
                <a:gd name="T0" fmla="*/ 0 w 187"/>
                <a:gd name="T1" fmla="*/ 0 h 3"/>
                <a:gd name="T2" fmla="*/ 0 w 187"/>
                <a:gd name="T3" fmla="*/ 0 h 3"/>
                <a:gd name="T4" fmla="*/ 0 w 187"/>
                <a:gd name="T5" fmla="*/ 0 h 3"/>
                <a:gd name="T6" fmla="*/ 0 w 187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"/>
                <a:gd name="T13" fmla="*/ 0 h 3"/>
                <a:gd name="T14" fmla="*/ 187 w 187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" h="3">
                  <a:moveTo>
                    <a:pt x="0" y="0"/>
                  </a:moveTo>
                  <a:lnTo>
                    <a:pt x="0" y="0"/>
                  </a:lnTo>
                  <a:lnTo>
                    <a:pt x="18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1820" y="3123"/>
              <a:ext cx="65" cy="3"/>
            </a:xfrm>
            <a:custGeom>
              <a:avLst/>
              <a:gdLst>
                <a:gd name="T0" fmla="*/ 0 w 187"/>
                <a:gd name="T1" fmla="*/ 0 h 3"/>
                <a:gd name="T2" fmla="*/ 0 w 187"/>
                <a:gd name="T3" fmla="*/ 0 h 3"/>
                <a:gd name="T4" fmla="*/ 0 w 187"/>
                <a:gd name="T5" fmla="*/ 0 h 3"/>
                <a:gd name="T6" fmla="*/ 0 w 187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"/>
                <a:gd name="T13" fmla="*/ 0 h 3"/>
                <a:gd name="T14" fmla="*/ 187 w 187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" h="3">
                  <a:moveTo>
                    <a:pt x="0" y="0"/>
                  </a:moveTo>
                  <a:lnTo>
                    <a:pt x="184" y="0"/>
                  </a:lnTo>
                  <a:lnTo>
                    <a:pt x="1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820" y="3123"/>
              <a:ext cx="65" cy="3"/>
            </a:xfrm>
            <a:custGeom>
              <a:avLst/>
              <a:gdLst>
                <a:gd name="T0" fmla="*/ 0 w 187"/>
                <a:gd name="T1" fmla="*/ 0 h 3"/>
                <a:gd name="T2" fmla="*/ 0 w 187"/>
                <a:gd name="T3" fmla="*/ 0 h 3"/>
                <a:gd name="T4" fmla="*/ 0 w 187"/>
                <a:gd name="T5" fmla="*/ 0 h 3"/>
                <a:gd name="T6" fmla="*/ 0 w 187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"/>
                <a:gd name="T13" fmla="*/ 0 h 3"/>
                <a:gd name="T14" fmla="*/ 187 w 187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" h="3">
                  <a:moveTo>
                    <a:pt x="0" y="0"/>
                  </a:moveTo>
                  <a:lnTo>
                    <a:pt x="184" y="0"/>
                  </a:lnTo>
                  <a:lnTo>
                    <a:pt x="18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1820" y="3123"/>
              <a:ext cx="65" cy="13"/>
            </a:xfrm>
            <a:custGeom>
              <a:avLst/>
              <a:gdLst>
                <a:gd name="T0" fmla="*/ 0 w 187"/>
                <a:gd name="T1" fmla="*/ 0 h 36"/>
                <a:gd name="T2" fmla="*/ 0 w 187"/>
                <a:gd name="T3" fmla="*/ 0 h 36"/>
                <a:gd name="T4" fmla="*/ 0 w 187"/>
                <a:gd name="T5" fmla="*/ 0 h 36"/>
                <a:gd name="T6" fmla="*/ 0 w 187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"/>
                <a:gd name="T13" fmla="*/ 0 h 36"/>
                <a:gd name="T14" fmla="*/ 187 w 187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" h="36">
                  <a:moveTo>
                    <a:pt x="0" y="0"/>
                  </a:moveTo>
                  <a:lnTo>
                    <a:pt x="187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1691" y="291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 f 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1820" y="3123"/>
              <a:ext cx="65" cy="13"/>
            </a:xfrm>
            <a:custGeom>
              <a:avLst/>
              <a:gdLst>
                <a:gd name="T0" fmla="*/ 0 w 187"/>
                <a:gd name="T1" fmla="*/ 0 h 36"/>
                <a:gd name="T2" fmla="*/ 0 w 187"/>
                <a:gd name="T3" fmla="*/ 0 h 36"/>
                <a:gd name="T4" fmla="*/ 0 w 187"/>
                <a:gd name="T5" fmla="*/ 0 h 36"/>
                <a:gd name="T6" fmla="*/ 0 w 187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"/>
                <a:gd name="T13" fmla="*/ 0 h 36"/>
                <a:gd name="T14" fmla="*/ 187 w 187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" h="36">
                  <a:moveTo>
                    <a:pt x="0" y="0"/>
                  </a:moveTo>
                  <a:lnTo>
                    <a:pt x="187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4384" y="3084"/>
              <a:ext cx="69" cy="13"/>
            </a:xfrm>
            <a:custGeom>
              <a:avLst/>
              <a:gdLst>
                <a:gd name="T0" fmla="*/ 0 w 183"/>
                <a:gd name="T1" fmla="*/ 0 h 33"/>
                <a:gd name="T2" fmla="*/ 0 w 183"/>
                <a:gd name="T3" fmla="*/ 0 h 33"/>
                <a:gd name="T4" fmla="*/ 0 w 183"/>
                <a:gd name="T5" fmla="*/ 0 h 33"/>
                <a:gd name="T6" fmla="*/ 0 w 183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33"/>
                <a:gd name="T14" fmla="*/ 183 w 183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33">
                  <a:moveTo>
                    <a:pt x="0" y="0"/>
                  </a:moveTo>
                  <a:lnTo>
                    <a:pt x="0" y="33"/>
                  </a:lnTo>
                  <a:lnTo>
                    <a:pt x="183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4384" y="3084"/>
              <a:ext cx="69" cy="13"/>
            </a:xfrm>
            <a:custGeom>
              <a:avLst/>
              <a:gdLst>
                <a:gd name="T0" fmla="*/ 0 w 183"/>
                <a:gd name="T1" fmla="*/ 0 h 33"/>
                <a:gd name="T2" fmla="*/ 0 w 183"/>
                <a:gd name="T3" fmla="*/ 0 h 33"/>
                <a:gd name="T4" fmla="*/ 0 w 183"/>
                <a:gd name="T5" fmla="*/ 0 h 33"/>
                <a:gd name="T6" fmla="*/ 0 w 183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33"/>
                <a:gd name="T14" fmla="*/ 183 w 183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33">
                  <a:moveTo>
                    <a:pt x="0" y="0"/>
                  </a:moveTo>
                  <a:lnTo>
                    <a:pt x="0" y="33"/>
                  </a:lnTo>
                  <a:lnTo>
                    <a:pt x="183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4384" y="3097"/>
              <a:ext cx="69" cy="3"/>
            </a:xfrm>
            <a:custGeom>
              <a:avLst/>
              <a:gdLst>
                <a:gd name="T0" fmla="*/ 0 w 183"/>
                <a:gd name="T1" fmla="*/ 0 h 3"/>
                <a:gd name="T2" fmla="*/ 0 w 183"/>
                <a:gd name="T3" fmla="*/ 0 h 3"/>
                <a:gd name="T4" fmla="*/ 0 w 183"/>
                <a:gd name="T5" fmla="*/ 0 h 3"/>
                <a:gd name="T6" fmla="*/ 0 w 183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3"/>
                <a:gd name="T14" fmla="*/ 183 w 183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4384" y="3097"/>
              <a:ext cx="69" cy="3"/>
            </a:xfrm>
            <a:custGeom>
              <a:avLst/>
              <a:gdLst>
                <a:gd name="T0" fmla="*/ 0 w 183"/>
                <a:gd name="T1" fmla="*/ 0 h 3"/>
                <a:gd name="T2" fmla="*/ 0 w 183"/>
                <a:gd name="T3" fmla="*/ 0 h 3"/>
                <a:gd name="T4" fmla="*/ 0 w 183"/>
                <a:gd name="T5" fmla="*/ 0 h 3"/>
                <a:gd name="T6" fmla="*/ 0 w 183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3"/>
                <a:gd name="T14" fmla="*/ 183 w 183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4384" y="3097"/>
              <a:ext cx="69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4384" y="3097"/>
              <a:ext cx="69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4384" y="3097"/>
              <a:ext cx="69" cy="3"/>
            </a:xfrm>
            <a:custGeom>
              <a:avLst/>
              <a:gdLst>
                <a:gd name="T0" fmla="*/ 0 w 185"/>
                <a:gd name="T1" fmla="*/ 0 h 3"/>
                <a:gd name="T2" fmla="*/ 0 w 185"/>
                <a:gd name="T3" fmla="*/ 0 h 3"/>
                <a:gd name="T4" fmla="*/ 0 w 185"/>
                <a:gd name="T5" fmla="*/ 0 h 3"/>
                <a:gd name="T6" fmla="*/ 0 w 185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3"/>
                <a:gd name="T14" fmla="*/ 185 w 185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3">
                  <a:moveTo>
                    <a:pt x="0" y="0"/>
                  </a:moveTo>
                  <a:lnTo>
                    <a:pt x="0" y="0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4384" y="3097"/>
              <a:ext cx="69" cy="3"/>
            </a:xfrm>
            <a:custGeom>
              <a:avLst/>
              <a:gdLst>
                <a:gd name="T0" fmla="*/ 0 w 185"/>
                <a:gd name="T1" fmla="*/ 0 h 3"/>
                <a:gd name="T2" fmla="*/ 0 w 185"/>
                <a:gd name="T3" fmla="*/ 0 h 3"/>
                <a:gd name="T4" fmla="*/ 0 w 185"/>
                <a:gd name="T5" fmla="*/ 0 h 3"/>
                <a:gd name="T6" fmla="*/ 0 w 185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3"/>
                <a:gd name="T14" fmla="*/ 185 w 185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3">
                  <a:moveTo>
                    <a:pt x="0" y="0"/>
                  </a:moveTo>
                  <a:lnTo>
                    <a:pt x="0" y="0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4384" y="3097"/>
              <a:ext cx="69" cy="3"/>
            </a:xfrm>
            <a:custGeom>
              <a:avLst/>
              <a:gdLst>
                <a:gd name="T0" fmla="*/ 0 w 185"/>
                <a:gd name="T1" fmla="*/ 0 h 3"/>
                <a:gd name="T2" fmla="*/ 0 w 185"/>
                <a:gd name="T3" fmla="*/ 0 h 3"/>
                <a:gd name="T4" fmla="*/ 0 w 185"/>
                <a:gd name="T5" fmla="*/ 0 h 3"/>
                <a:gd name="T6" fmla="*/ 0 w 185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3"/>
                <a:gd name="T14" fmla="*/ 185 w 185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3">
                  <a:moveTo>
                    <a:pt x="0" y="0"/>
                  </a:moveTo>
                  <a:lnTo>
                    <a:pt x="183" y="0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4384" y="3097"/>
              <a:ext cx="69" cy="3"/>
            </a:xfrm>
            <a:custGeom>
              <a:avLst/>
              <a:gdLst>
                <a:gd name="T0" fmla="*/ 0 w 185"/>
                <a:gd name="T1" fmla="*/ 0 h 3"/>
                <a:gd name="T2" fmla="*/ 0 w 185"/>
                <a:gd name="T3" fmla="*/ 0 h 3"/>
                <a:gd name="T4" fmla="*/ 0 w 185"/>
                <a:gd name="T5" fmla="*/ 0 h 3"/>
                <a:gd name="T6" fmla="*/ 0 w 185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3"/>
                <a:gd name="T14" fmla="*/ 185 w 185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3">
                  <a:moveTo>
                    <a:pt x="0" y="0"/>
                  </a:moveTo>
                  <a:lnTo>
                    <a:pt x="183" y="0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4384" y="3097"/>
              <a:ext cx="69" cy="13"/>
            </a:xfrm>
            <a:custGeom>
              <a:avLst/>
              <a:gdLst>
                <a:gd name="T0" fmla="*/ 0 w 185"/>
                <a:gd name="T1" fmla="*/ 0 h 37"/>
                <a:gd name="T2" fmla="*/ 0 w 185"/>
                <a:gd name="T3" fmla="*/ 0 h 37"/>
                <a:gd name="T4" fmla="*/ 0 w 185"/>
                <a:gd name="T5" fmla="*/ 0 h 37"/>
                <a:gd name="T6" fmla="*/ 0 w 185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37"/>
                <a:gd name="T14" fmla="*/ 185 w 185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37">
                  <a:moveTo>
                    <a:pt x="0" y="0"/>
                  </a:moveTo>
                  <a:lnTo>
                    <a:pt x="185" y="0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4384" y="3097"/>
              <a:ext cx="69" cy="13"/>
            </a:xfrm>
            <a:custGeom>
              <a:avLst/>
              <a:gdLst>
                <a:gd name="T0" fmla="*/ 0 w 185"/>
                <a:gd name="T1" fmla="*/ 0 h 37"/>
                <a:gd name="T2" fmla="*/ 0 w 185"/>
                <a:gd name="T3" fmla="*/ 0 h 37"/>
                <a:gd name="T4" fmla="*/ 0 w 185"/>
                <a:gd name="T5" fmla="*/ 0 h 37"/>
                <a:gd name="T6" fmla="*/ 0 w 185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37"/>
                <a:gd name="T14" fmla="*/ 185 w 185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37">
                  <a:moveTo>
                    <a:pt x="0" y="0"/>
                  </a:moveTo>
                  <a:lnTo>
                    <a:pt x="185" y="0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>
              <a:off x="1497" y="2156"/>
              <a:ext cx="821" cy="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2113" y="2143"/>
              <a:ext cx="69" cy="13"/>
            </a:xfrm>
            <a:custGeom>
              <a:avLst/>
              <a:gdLst>
                <a:gd name="T0" fmla="*/ 0 w 183"/>
                <a:gd name="T1" fmla="*/ 0 h 33"/>
                <a:gd name="T2" fmla="*/ 0 w 183"/>
                <a:gd name="T3" fmla="*/ 0 h 33"/>
                <a:gd name="T4" fmla="*/ 0 w 183"/>
                <a:gd name="T5" fmla="*/ 0 h 33"/>
                <a:gd name="T6" fmla="*/ 0 w 183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33"/>
                <a:gd name="T14" fmla="*/ 183 w 183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33">
                  <a:moveTo>
                    <a:pt x="0" y="0"/>
                  </a:moveTo>
                  <a:lnTo>
                    <a:pt x="0" y="33"/>
                  </a:lnTo>
                  <a:lnTo>
                    <a:pt x="183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2113" y="2143"/>
              <a:ext cx="69" cy="13"/>
            </a:xfrm>
            <a:custGeom>
              <a:avLst/>
              <a:gdLst>
                <a:gd name="T0" fmla="*/ 0 w 183"/>
                <a:gd name="T1" fmla="*/ 0 h 33"/>
                <a:gd name="T2" fmla="*/ 0 w 183"/>
                <a:gd name="T3" fmla="*/ 0 h 33"/>
                <a:gd name="T4" fmla="*/ 0 w 183"/>
                <a:gd name="T5" fmla="*/ 0 h 33"/>
                <a:gd name="T6" fmla="*/ 0 w 183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33"/>
                <a:gd name="T14" fmla="*/ 183 w 183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33">
                  <a:moveTo>
                    <a:pt x="0" y="0"/>
                  </a:moveTo>
                  <a:lnTo>
                    <a:pt x="0" y="33"/>
                  </a:lnTo>
                  <a:lnTo>
                    <a:pt x="183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2113" y="2156"/>
              <a:ext cx="69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2113" y="2156"/>
              <a:ext cx="69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2113" y="2156"/>
              <a:ext cx="69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2113" y="2156"/>
              <a:ext cx="69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2113" y="2156"/>
              <a:ext cx="69" cy="3"/>
            </a:xfrm>
            <a:custGeom>
              <a:avLst/>
              <a:gdLst>
                <a:gd name="T0" fmla="*/ 0 w 186"/>
                <a:gd name="T1" fmla="*/ 0 h 1"/>
                <a:gd name="T2" fmla="*/ 0 w 186"/>
                <a:gd name="T3" fmla="*/ 19683 h 1"/>
                <a:gd name="T4" fmla="*/ 0 w 186"/>
                <a:gd name="T5" fmla="*/ 19683 h 1"/>
                <a:gd name="T6" fmla="*/ 0 w 186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6"/>
                <a:gd name="T13" fmla="*/ 0 h 1"/>
                <a:gd name="T14" fmla="*/ 186 w 18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6" h="1">
                  <a:moveTo>
                    <a:pt x="0" y="0"/>
                  </a:moveTo>
                  <a:lnTo>
                    <a:pt x="0" y="1"/>
                  </a:lnTo>
                  <a:lnTo>
                    <a:pt x="18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2113" y="2156"/>
              <a:ext cx="69" cy="3"/>
            </a:xfrm>
            <a:custGeom>
              <a:avLst/>
              <a:gdLst>
                <a:gd name="T0" fmla="*/ 0 w 186"/>
                <a:gd name="T1" fmla="*/ 0 h 1"/>
                <a:gd name="T2" fmla="*/ 0 w 186"/>
                <a:gd name="T3" fmla="*/ 19683 h 1"/>
                <a:gd name="T4" fmla="*/ 0 w 186"/>
                <a:gd name="T5" fmla="*/ 19683 h 1"/>
                <a:gd name="T6" fmla="*/ 0 w 186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6"/>
                <a:gd name="T13" fmla="*/ 0 h 1"/>
                <a:gd name="T14" fmla="*/ 186 w 18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6" h="1">
                  <a:moveTo>
                    <a:pt x="0" y="0"/>
                  </a:moveTo>
                  <a:lnTo>
                    <a:pt x="0" y="1"/>
                  </a:lnTo>
                  <a:lnTo>
                    <a:pt x="186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2113" y="2156"/>
              <a:ext cx="69" cy="3"/>
            </a:xfrm>
            <a:custGeom>
              <a:avLst/>
              <a:gdLst>
                <a:gd name="T0" fmla="*/ 0 w 186"/>
                <a:gd name="T1" fmla="*/ 0 h 1"/>
                <a:gd name="T2" fmla="*/ 0 w 186"/>
                <a:gd name="T3" fmla="*/ 0 h 1"/>
                <a:gd name="T4" fmla="*/ 0 w 186"/>
                <a:gd name="T5" fmla="*/ 19683 h 1"/>
                <a:gd name="T6" fmla="*/ 0 w 186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6"/>
                <a:gd name="T13" fmla="*/ 0 h 1"/>
                <a:gd name="T14" fmla="*/ 186 w 18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6" h="1">
                  <a:moveTo>
                    <a:pt x="0" y="0"/>
                  </a:moveTo>
                  <a:lnTo>
                    <a:pt x="183" y="0"/>
                  </a:lnTo>
                  <a:lnTo>
                    <a:pt x="18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2113" y="2156"/>
              <a:ext cx="69" cy="3"/>
            </a:xfrm>
            <a:custGeom>
              <a:avLst/>
              <a:gdLst>
                <a:gd name="T0" fmla="*/ 0 w 186"/>
                <a:gd name="T1" fmla="*/ 0 h 1"/>
                <a:gd name="T2" fmla="*/ 0 w 186"/>
                <a:gd name="T3" fmla="*/ 0 h 1"/>
                <a:gd name="T4" fmla="*/ 0 w 186"/>
                <a:gd name="T5" fmla="*/ 19683 h 1"/>
                <a:gd name="T6" fmla="*/ 0 w 186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6"/>
                <a:gd name="T13" fmla="*/ 0 h 1"/>
                <a:gd name="T14" fmla="*/ 186 w 18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6" h="1">
                  <a:moveTo>
                    <a:pt x="0" y="0"/>
                  </a:moveTo>
                  <a:lnTo>
                    <a:pt x="183" y="0"/>
                  </a:lnTo>
                  <a:lnTo>
                    <a:pt x="186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2113" y="2156"/>
              <a:ext cx="69" cy="13"/>
            </a:xfrm>
            <a:custGeom>
              <a:avLst/>
              <a:gdLst>
                <a:gd name="T0" fmla="*/ 0 w 186"/>
                <a:gd name="T1" fmla="*/ 0 h 36"/>
                <a:gd name="T2" fmla="*/ 0 w 186"/>
                <a:gd name="T3" fmla="*/ 0 h 36"/>
                <a:gd name="T4" fmla="*/ 0 w 186"/>
                <a:gd name="T5" fmla="*/ 0 h 36"/>
                <a:gd name="T6" fmla="*/ 0 w 186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6"/>
                <a:gd name="T13" fmla="*/ 0 h 36"/>
                <a:gd name="T14" fmla="*/ 186 w 18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6" h="36">
                  <a:moveTo>
                    <a:pt x="0" y="0"/>
                  </a:moveTo>
                  <a:lnTo>
                    <a:pt x="186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Rectangle 82"/>
            <p:cNvSpPr>
              <a:spLocks noChangeArrowheads="1"/>
            </p:cNvSpPr>
            <p:nvPr/>
          </p:nvSpPr>
          <p:spPr bwMode="auto">
            <a:xfrm>
              <a:off x="1921" y="2244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2113" y="2156"/>
              <a:ext cx="69" cy="13"/>
            </a:xfrm>
            <a:custGeom>
              <a:avLst/>
              <a:gdLst>
                <a:gd name="T0" fmla="*/ 0 w 186"/>
                <a:gd name="T1" fmla="*/ 0 h 36"/>
                <a:gd name="T2" fmla="*/ 0 w 186"/>
                <a:gd name="T3" fmla="*/ 0 h 36"/>
                <a:gd name="T4" fmla="*/ 0 w 186"/>
                <a:gd name="T5" fmla="*/ 0 h 36"/>
                <a:gd name="T6" fmla="*/ 0 w 186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6"/>
                <a:gd name="T13" fmla="*/ 0 h 36"/>
                <a:gd name="T14" fmla="*/ 186 w 18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6" h="36">
                  <a:moveTo>
                    <a:pt x="0" y="0"/>
                  </a:moveTo>
                  <a:lnTo>
                    <a:pt x="186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>
              <a:off x="2318" y="2159"/>
              <a:ext cx="43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>
              <a:off x="2397" y="2159"/>
              <a:ext cx="7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86"/>
            <p:cNvSpPr>
              <a:spLocks noChangeShapeType="1"/>
            </p:cNvSpPr>
            <p:nvPr/>
          </p:nvSpPr>
          <p:spPr bwMode="auto">
            <a:xfrm>
              <a:off x="2504" y="2159"/>
              <a:ext cx="69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 flipV="1">
              <a:off x="2608" y="2156"/>
              <a:ext cx="69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>
              <a:off x="2713" y="2156"/>
              <a:ext cx="7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89"/>
            <p:cNvSpPr>
              <a:spLocks noChangeShapeType="1"/>
            </p:cNvSpPr>
            <p:nvPr/>
          </p:nvSpPr>
          <p:spPr bwMode="auto">
            <a:xfrm>
              <a:off x="2820" y="2156"/>
              <a:ext cx="69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>
              <a:off x="2925" y="2156"/>
              <a:ext cx="7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 flipV="1">
              <a:off x="3029" y="2156"/>
              <a:ext cx="72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92"/>
            <p:cNvSpPr>
              <a:spLocks noChangeShapeType="1"/>
            </p:cNvSpPr>
            <p:nvPr/>
          </p:nvSpPr>
          <p:spPr bwMode="auto">
            <a:xfrm>
              <a:off x="3136" y="2156"/>
              <a:ext cx="69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93"/>
            <p:cNvSpPr>
              <a:spLocks noChangeShapeType="1"/>
            </p:cNvSpPr>
            <p:nvPr/>
          </p:nvSpPr>
          <p:spPr bwMode="auto">
            <a:xfrm>
              <a:off x="3241" y="2156"/>
              <a:ext cx="7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94"/>
            <p:cNvSpPr>
              <a:spLocks noChangeShapeType="1"/>
            </p:cNvSpPr>
            <p:nvPr/>
          </p:nvSpPr>
          <p:spPr bwMode="auto">
            <a:xfrm>
              <a:off x="3345" y="2156"/>
              <a:ext cx="72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>
              <a:off x="3452" y="2156"/>
              <a:ext cx="69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96"/>
            <p:cNvSpPr>
              <a:spLocks noChangeShapeType="1"/>
            </p:cNvSpPr>
            <p:nvPr/>
          </p:nvSpPr>
          <p:spPr bwMode="auto">
            <a:xfrm flipV="1">
              <a:off x="3557" y="2156"/>
              <a:ext cx="7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>
              <a:off x="3661" y="2156"/>
              <a:ext cx="46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Rectangle 98"/>
            <p:cNvSpPr>
              <a:spLocks noChangeArrowheads="1"/>
            </p:cNvSpPr>
            <p:nvPr/>
          </p:nvSpPr>
          <p:spPr bwMode="auto">
            <a:xfrm>
              <a:off x="4528" y="2270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H'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101" name="Rectangle 99"/>
            <p:cNvSpPr>
              <a:spLocks noChangeArrowheads="1"/>
            </p:cNvSpPr>
            <p:nvPr/>
          </p:nvSpPr>
          <p:spPr bwMode="auto">
            <a:xfrm>
              <a:off x="1410" y="2270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102" name="Rectangle 100"/>
            <p:cNvSpPr>
              <a:spLocks noChangeArrowheads="1"/>
            </p:cNvSpPr>
            <p:nvPr/>
          </p:nvSpPr>
          <p:spPr bwMode="auto">
            <a:xfrm>
              <a:off x="3796" y="2250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875" y="2305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2124" y="2257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105" name="Rectangle 103"/>
            <p:cNvSpPr>
              <a:spLocks noChangeArrowheads="1"/>
            </p:cNvSpPr>
            <p:nvPr/>
          </p:nvSpPr>
          <p:spPr bwMode="auto">
            <a:xfrm>
              <a:off x="2207" y="2312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106" name="Line 104"/>
            <p:cNvSpPr>
              <a:spLocks noChangeShapeType="1"/>
            </p:cNvSpPr>
            <p:nvPr/>
          </p:nvSpPr>
          <p:spPr bwMode="auto">
            <a:xfrm>
              <a:off x="2328" y="2048"/>
              <a:ext cx="1353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3951" y="2143"/>
              <a:ext cx="65" cy="13"/>
            </a:xfrm>
            <a:custGeom>
              <a:avLst/>
              <a:gdLst>
                <a:gd name="T0" fmla="*/ 0 w 186"/>
                <a:gd name="T1" fmla="*/ 0 h 36"/>
                <a:gd name="T2" fmla="*/ 0 w 186"/>
                <a:gd name="T3" fmla="*/ 0 h 36"/>
                <a:gd name="T4" fmla="*/ 0 w 186"/>
                <a:gd name="T5" fmla="*/ 0 h 36"/>
                <a:gd name="T6" fmla="*/ 0 w 186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6"/>
                <a:gd name="T13" fmla="*/ 0 h 36"/>
                <a:gd name="T14" fmla="*/ 186 w 18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6" h="36">
                  <a:moveTo>
                    <a:pt x="186" y="0"/>
                  </a:moveTo>
                  <a:lnTo>
                    <a:pt x="0" y="36"/>
                  </a:lnTo>
                  <a:lnTo>
                    <a:pt x="186" y="3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3951" y="2143"/>
              <a:ext cx="65" cy="13"/>
            </a:xfrm>
            <a:custGeom>
              <a:avLst/>
              <a:gdLst>
                <a:gd name="T0" fmla="*/ 0 w 186"/>
                <a:gd name="T1" fmla="*/ 0 h 36"/>
                <a:gd name="T2" fmla="*/ 0 w 186"/>
                <a:gd name="T3" fmla="*/ 0 h 36"/>
                <a:gd name="T4" fmla="*/ 0 w 186"/>
                <a:gd name="T5" fmla="*/ 0 h 36"/>
                <a:gd name="T6" fmla="*/ 0 w 186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6"/>
                <a:gd name="T13" fmla="*/ 0 h 36"/>
                <a:gd name="T14" fmla="*/ 186 w 18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6" h="36">
                  <a:moveTo>
                    <a:pt x="186" y="0"/>
                  </a:moveTo>
                  <a:lnTo>
                    <a:pt x="0" y="36"/>
                  </a:lnTo>
                  <a:lnTo>
                    <a:pt x="186" y="36"/>
                  </a:lnTo>
                  <a:lnTo>
                    <a:pt x="186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3951" y="2156"/>
              <a:ext cx="65" cy="3"/>
            </a:xfrm>
            <a:custGeom>
              <a:avLst/>
              <a:gdLst>
                <a:gd name="T0" fmla="*/ 0 w 186"/>
                <a:gd name="T1" fmla="*/ 0 h 3"/>
                <a:gd name="T2" fmla="*/ 0 w 186"/>
                <a:gd name="T3" fmla="*/ 0 h 3"/>
                <a:gd name="T4" fmla="*/ 0 w 186"/>
                <a:gd name="T5" fmla="*/ 0 h 3"/>
                <a:gd name="T6" fmla="*/ 0 w 186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6"/>
                <a:gd name="T13" fmla="*/ 0 h 3"/>
                <a:gd name="T14" fmla="*/ 186 w 186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6" h="3">
                  <a:moveTo>
                    <a:pt x="0" y="0"/>
                  </a:moveTo>
                  <a:lnTo>
                    <a:pt x="2" y="0"/>
                  </a:lnTo>
                  <a:lnTo>
                    <a:pt x="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/>
            </p:cNvSpPr>
            <p:nvPr/>
          </p:nvSpPr>
          <p:spPr bwMode="auto">
            <a:xfrm>
              <a:off x="3951" y="2156"/>
              <a:ext cx="65" cy="3"/>
            </a:xfrm>
            <a:custGeom>
              <a:avLst/>
              <a:gdLst>
                <a:gd name="T0" fmla="*/ 0 w 186"/>
                <a:gd name="T1" fmla="*/ 0 h 3"/>
                <a:gd name="T2" fmla="*/ 0 w 186"/>
                <a:gd name="T3" fmla="*/ 0 h 3"/>
                <a:gd name="T4" fmla="*/ 0 w 186"/>
                <a:gd name="T5" fmla="*/ 0 h 3"/>
                <a:gd name="T6" fmla="*/ 0 w 186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6"/>
                <a:gd name="T13" fmla="*/ 0 h 3"/>
                <a:gd name="T14" fmla="*/ 186 w 186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6" h="3">
                  <a:moveTo>
                    <a:pt x="0" y="0"/>
                  </a:moveTo>
                  <a:lnTo>
                    <a:pt x="2" y="0"/>
                  </a:lnTo>
                  <a:lnTo>
                    <a:pt x="18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auto">
            <a:xfrm>
              <a:off x="3951" y="2156"/>
              <a:ext cx="65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auto">
            <a:xfrm>
              <a:off x="3951" y="2156"/>
              <a:ext cx="65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3951" y="2156"/>
              <a:ext cx="65" cy="3"/>
            </a:xfrm>
            <a:custGeom>
              <a:avLst/>
              <a:gdLst>
                <a:gd name="T0" fmla="*/ 0 w 184"/>
                <a:gd name="T1" fmla="*/ 0 h 3"/>
                <a:gd name="T2" fmla="*/ 0 w 184"/>
                <a:gd name="T3" fmla="*/ 0 h 3"/>
                <a:gd name="T4" fmla="*/ 0 w 184"/>
                <a:gd name="T5" fmla="*/ 0 h 3"/>
                <a:gd name="T6" fmla="*/ 0 w 18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3"/>
                <a:gd name="T14" fmla="*/ 184 w 184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3">
                  <a:moveTo>
                    <a:pt x="0" y="0"/>
                  </a:moveTo>
                  <a:lnTo>
                    <a:pt x="0" y="0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/>
            </p:cNvSpPr>
            <p:nvPr/>
          </p:nvSpPr>
          <p:spPr bwMode="auto">
            <a:xfrm>
              <a:off x="3951" y="2156"/>
              <a:ext cx="65" cy="3"/>
            </a:xfrm>
            <a:custGeom>
              <a:avLst/>
              <a:gdLst>
                <a:gd name="T0" fmla="*/ 0 w 184"/>
                <a:gd name="T1" fmla="*/ 0 h 3"/>
                <a:gd name="T2" fmla="*/ 0 w 184"/>
                <a:gd name="T3" fmla="*/ 0 h 3"/>
                <a:gd name="T4" fmla="*/ 0 w 184"/>
                <a:gd name="T5" fmla="*/ 0 h 3"/>
                <a:gd name="T6" fmla="*/ 0 w 18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3"/>
                <a:gd name="T14" fmla="*/ 184 w 184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3">
                  <a:moveTo>
                    <a:pt x="0" y="0"/>
                  </a:moveTo>
                  <a:lnTo>
                    <a:pt x="0" y="0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951" y="2156"/>
              <a:ext cx="65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51" y="2156"/>
              <a:ext cx="65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17" name="Freeform 115"/>
            <p:cNvSpPr>
              <a:spLocks/>
            </p:cNvSpPr>
            <p:nvPr/>
          </p:nvSpPr>
          <p:spPr bwMode="auto">
            <a:xfrm>
              <a:off x="3951" y="2156"/>
              <a:ext cx="65" cy="9"/>
            </a:xfrm>
            <a:custGeom>
              <a:avLst/>
              <a:gdLst>
                <a:gd name="T0" fmla="*/ 0 w 184"/>
                <a:gd name="T1" fmla="*/ 0 h 34"/>
                <a:gd name="T2" fmla="*/ 0 w 184"/>
                <a:gd name="T3" fmla="*/ 0 h 34"/>
                <a:gd name="T4" fmla="*/ 0 w 184"/>
                <a:gd name="T5" fmla="*/ 0 h 34"/>
                <a:gd name="T6" fmla="*/ 0 w 184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34"/>
                <a:gd name="T14" fmla="*/ 184 w 184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34">
                  <a:moveTo>
                    <a:pt x="0" y="0"/>
                  </a:moveTo>
                  <a:lnTo>
                    <a:pt x="184" y="0"/>
                  </a:lnTo>
                  <a:lnTo>
                    <a:pt x="184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Rectangle 116"/>
            <p:cNvSpPr>
              <a:spLocks noChangeArrowheads="1"/>
            </p:cNvSpPr>
            <p:nvPr/>
          </p:nvSpPr>
          <p:spPr bwMode="auto">
            <a:xfrm>
              <a:off x="4070" y="224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F'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3951" y="2156"/>
              <a:ext cx="65" cy="9"/>
            </a:xfrm>
            <a:custGeom>
              <a:avLst/>
              <a:gdLst>
                <a:gd name="T0" fmla="*/ 0 w 184"/>
                <a:gd name="T1" fmla="*/ 0 h 34"/>
                <a:gd name="T2" fmla="*/ 0 w 184"/>
                <a:gd name="T3" fmla="*/ 0 h 34"/>
                <a:gd name="T4" fmla="*/ 0 w 184"/>
                <a:gd name="T5" fmla="*/ 0 h 34"/>
                <a:gd name="T6" fmla="*/ 0 w 184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34"/>
                <a:gd name="T14" fmla="*/ 184 w 184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34">
                  <a:moveTo>
                    <a:pt x="0" y="0"/>
                  </a:moveTo>
                  <a:lnTo>
                    <a:pt x="184" y="0"/>
                  </a:lnTo>
                  <a:lnTo>
                    <a:pt x="184" y="3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18"/>
            <p:cNvSpPr>
              <a:spLocks noChangeShapeType="1"/>
            </p:cNvSpPr>
            <p:nvPr/>
          </p:nvSpPr>
          <p:spPr bwMode="auto">
            <a:xfrm>
              <a:off x="2328" y="2784"/>
              <a:ext cx="1353" cy="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19"/>
            <p:cNvSpPr>
              <a:spLocks noChangeShapeType="1"/>
            </p:cNvSpPr>
            <p:nvPr/>
          </p:nvSpPr>
          <p:spPr bwMode="auto">
            <a:xfrm>
              <a:off x="1497" y="1924"/>
              <a:ext cx="4" cy="73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20"/>
            <p:cNvSpPr>
              <a:spLocks noChangeShapeType="1"/>
            </p:cNvSpPr>
            <p:nvPr/>
          </p:nvSpPr>
          <p:spPr bwMode="auto">
            <a:xfrm>
              <a:off x="4453" y="1937"/>
              <a:ext cx="3" cy="78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21"/>
            <p:cNvSpPr>
              <a:spLocks noChangeShapeType="1"/>
            </p:cNvSpPr>
            <p:nvPr/>
          </p:nvSpPr>
          <p:spPr bwMode="auto">
            <a:xfrm>
              <a:off x="1497" y="2156"/>
              <a:ext cx="818" cy="553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22"/>
            <p:cNvSpPr>
              <a:spLocks noChangeShapeType="1"/>
            </p:cNvSpPr>
            <p:nvPr/>
          </p:nvSpPr>
          <p:spPr bwMode="auto">
            <a:xfrm flipV="1">
              <a:off x="2315" y="2156"/>
              <a:ext cx="1395" cy="553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23"/>
            <p:cNvSpPr>
              <a:spLocks noChangeShapeType="1"/>
            </p:cNvSpPr>
            <p:nvPr/>
          </p:nvSpPr>
          <p:spPr bwMode="auto">
            <a:xfrm flipH="1">
              <a:off x="3697" y="2156"/>
              <a:ext cx="753" cy="55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24"/>
            <p:cNvSpPr>
              <a:spLocks noChangeArrowheads="1"/>
            </p:cNvSpPr>
            <p:nvPr/>
          </p:nvSpPr>
          <p:spPr bwMode="auto">
            <a:xfrm>
              <a:off x="3078" y="2221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155" y="227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2828" y="221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F'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129" name="Rectangle 127"/>
            <p:cNvSpPr>
              <a:spLocks noChangeArrowheads="1"/>
            </p:cNvSpPr>
            <p:nvPr/>
          </p:nvSpPr>
          <p:spPr bwMode="auto">
            <a:xfrm>
              <a:off x="2944" y="2270"/>
              <a:ext cx="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130" name="Line 128"/>
            <p:cNvSpPr>
              <a:spLocks noChangeShapeType="1"/>
            </p:cNvSpPr>
            <p:nvPr/>
          </p:nvSpPr>
          <p:spPr bwMode="auto">
            <a:xfrm flipH="1" flipV="1">
              <a:off x="2309" y="2159"/>
              <a:ext cx="1388" cy="55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29"/>
            <p:cNvSpPr>
              <a:spLocks noChangeShapeType="1"/>
            </p:cNvSpPr>
            <p:nvPr/>
          </p:nvSpPr>
          <p:spPr bwMode="auto">
            <a:xfrm>
              <a:off x="1888" y="2419"/>
              <a:ext cx="4" cy="8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30"/>
            <p:cNvSpPr>
              <a:spLocks noChangeShapeType="1"/>
            </p:cNvSpPr>
            <p:nvPr/>
          </p:nvSpPr>
          <p:spPr bwMode="auto">
            <a:xfrm>
              <a:off x="4094" y="2419"/>
              <a:ext cx="4" cy="7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31"/>
            <p:cNvSpPr>
              <a:spLocks noChangeShapeType="1"/>
            </p:cNvSpPr>
            <p:nvPr/>
          </p:nvSpPr>
          <p:spPr bwMode="auto">
            <a:xfrm>
              <a:off x="1501" y="3123"/>
              <a:ext cx="387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32"/>
            <p:cNvSpPr>
              <a:spLocks noChangeShapeType="1"/>
            </p:cNvSpPr>
            <p:nvPr/>
          </p:nvSpPr>
          <p:spPr bwMode="auto">
            <a:xfrm>
              <a:off x="4094" y="3097"/>
              <a:ext cx="356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3"/>
            <p:cNvSpPr>
              <a:spLocks/>
            </p:cNvSpPr>
            <p:nvPr/>
          </p:nvSpPr>
          <p:spPr bwMode="auto">
            <a:xfrm>
              <a:off x="2579" y="2257"/>
              <a:ext cx="23" cy="9"/>
            </a:xfrm>
            <a:custGeom>
              <a:avLst/>
              <a:gdLst>
                <a:gd name="T0" fmla="*/ 0 w 62"/>
                <a:gd name="T1" fmla="*/ 0 h 31"/>
                <a:gd name="T2" fmla="*/ 0 w 62"/>
                <a:gd name="T3" fmla="*/ 0 h 31"/>
                <a:gd name="T4" fmla="*/ 0 w 62"/>
                <a:gd name="T5" fmla="*/ 0 h 31"/>
                <a:gd name="T6" fmla="*/ 0 w 62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31"/>
                <a:gd name="T14" fmla="*/ 62 w 62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31">
                  <a:moveTo>
                    <a:pt x="12" y="0"/>
                  </a:moveTo>
                  <a:lnTo>
                    <a:pt x="0" y="31"/>
                  </a:lnTo>
                  <a:lnTo>
                    <a:pt x="62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/>
            </p:cNvSpPr>
            <p:nvPr/>
          </p:nvSpPr>
          <p:spPr bwMode="auto">
            <a:xfrm>
              <a:off x="2579" y="2257"/>
              <a:ext cx="23" cy="9"/>
            </a:xfrm>
            <a:custGeom>
              <a:avLst/>
              <a:gdLst>
                <a:gd name="T0" fmla="*/ 0 w 62"/>
                <a:gd name="T1" fmla="*/ 0 h 31"/>
                <a:gd name="T2" fmla="*/ 0 w 62"/>
                <a:gd name="T3" fmla="*/ 0 h 31"/>
                <a:gd name="T4" fmla="*/ 0 w 62"/>
                <a:gd name="T5" fmla="*/ 0 h 31"/>
                <a:gd name="T6" fmla="*/ 0 w 62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31"/>
                <a:gd name="T14" fmla="*/ 62 w 62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31">
                  <a:moveTo>
                    <a:pt x="12" y="0"/>
                  </a:moveTo>
                  <a:lnTo>
                    <a:pt x="0" y="31"/>
                  </a:lnTo>
                  <a:lnTo>
                    <a:pt x="62" y="31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5"/>
            <p:cNvSpPr>
              <a:spLocks/>
            </p:cNvSpPr>
            <p:nvPr/>
          </p:nvSpPr>
          <p:spPr bwMode="auto">
            <a:xfrm>
              <a:off x="2573" y="2266"/>
              <a:ext cx="39" cy="13"/>
            </a:xfrm>
            <a:custGeom>
              <a:avLst/>
              <a:gdLst>
                <a:gd name="T0" fmla="*/ 0 w 101"/>
                <a:gd name="T1" fmla="*/ 0 h 35"/>
                <a:gd name="T2" fmla="*/ 0 w 101"/>
                <a:gd name="T3" fmla="*/ 0 h 35"/>
                <a:gd name="T4" fmla="*/ 0 w 101"/>
                <a:gd name="T5" fmla="*/ 0 h 35"/>
                <a:gd name="T6" fmla="*/ 0 w 101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35"/>
                <a:gd name="T14" fmla="*/ 101 w 101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35">
                  <a:moveTo>
                    <a:pt x="14" y="0"/>
                  </a:moveTo>
                  <a:lnTo>
                    <a:pt x="0" y="35"/>
                  </a:lnTo>
                  <a:lnTo>
                    <a:pt x="101" y="3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/>
            </p:cNvSpPr>
            <p:nvPr/>
          </p:nvSpPr>
          <p:spPr bwMode="auto">
            <a:xfrm>
              <a:off x="2573" y="2266"/>
              <a:ext cx="39" cy="13"/>
            </a:xfrm>
            <a:custGeom>
              <a:avLst/>
              <a:gdLst>
                <a:gd name="T0" fmla="*/ 0 w 101"/>
                <a:gd name="T1" fmla="*/ 0 h 35"/>
                <a:gd name="T2" fmla="*/ 0 w 101"/>
                <a:gd name="T3" fmla="*/ 0 h 35"/>
                <a:gd name="T4" fmla="*/ 0 w 101"/>
                <a:gd name="T5" fmla="*/ 0 h 35"/>
                <a:gd name="T6" fmla="*/ 0 w 101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35"/>
                <a:gd name="T14" fmla="*/ 101 w 101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35">
                  <a:moveTo>
                    <a:pt x="14" y="0"/>
                  </a:moveTo>
                  <a:lnTo>
                    <a:pt x="0" y="35"/>
                  </a:lnTo>
                  <a:lnTo>
                    <a:pt x="101" y="35"/>
                  </a:lnTo>
                  <a:lnTo>
                    <a:pt x="14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137"/>
            <p:cNvSpPr>
              <a:spLocks/>
            </p:cNvSpPr>
            <p:nvPr/>
          </p:nvSpPr>
          <p:spPr bwMode="auto">
            <a:xfrm>
              <a:off x="2579" y="2266"/>
              <a:ext cx="43" cy="13"/>
            </a:xfrm>
            <a:custGeom>
              <a:avLst/>
              <a:gdLst>
                <a:gd name="T0" fmla="*/ 0 w 118"/>
                <a:gd name="T1" fmla="*/ 0 h 35"/>
                <a:gd name="T2" fmla="*/ 0 w 118"/>
                <a:gd name="T3" fmla="*/ 0 h 35"/>
                <a:gd name="T4" fmla="*/ 0 w 118"/>
                <a:gd name="T5" fmla="*/ 0 h 35"/>
                <a:gd name="T6" fmla="*/ 0 w 118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5"/>
                <a:gd name="T14" fmla="*/ 118 w 118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5">
                  <a:moveTo>
                    <a:pt x="0" y="0"/>
                  </a:moveTo>
                  <a:lnTo>
                    <a:pt x="87" y="35"/>
                  </a:lnTo>
                  <a:lnTo>
                    <a:pt x="118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138"/>
            <p:cNvSpPr>
              <a:spLocks/>
            </p:cNvSpPr>
            <p:nvPr/>
          </p:nvSpPr>
          <p:spPr bwMode="auto">
            <a:xfrm>
              <a:off x="2579" y="2266"/>
              <a:ext cx="43" cy="13"/>
            </a:xfrm>
            <a:custGeom>
              <a:avLst/>
              <a:gdLst>
                <a:gd name="T0" fmla="*/ 0 w 118"/>
                <a:gd name="T1" fmla="*/ 0 h 35"/>
                <a:gd name="T2" fmla="*/ 0 w 118"/>
                <a:gd name="T3" fmla="*/ 0 h 35"/>
                <a:gd name="T4" fmla="*/ 0 w 118"/>
                <a:gd name="T5" fmla="*/ 0 h 35"/>
                <a:gd name="T6" fmla="*/ 0 w 118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5"/>
                <a:gd name="T14" fmla="*/ 118 w 118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5">
                  <a:moveTo>
                    <a:pt x="0" y="0"/>
                  </a:moveTo>
                  <a:lnTo>
                    <a:pt x="87" y="35"/>
                  </a:lnTo>
                  <a:lnTo>
                    <a:pt x="118" y="3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39"/>
            <p:cNvSpPr>
              <a:spLocks/>
            </p:cNvSpPr>
            <p:nvPr/>
          </p:nvSpPr>
          <p:spPr bwMode="auto">
            <a:xfrm>
              <a:off x="2579" y="2266"/>
              <a:ext cx="43" cy="13"/>
            </a:xfrm>
            <a:custGeom>
              <a:avLst/>
              <a:gdLst>
                <a:gd name="T0" fmla="*/ 0 w 118"/>
                <a:gd name="T1" fmla="*/ 0 h 35"/>
                <a:gd name="T2" fmla="*/ 0 w 118"/>
                <a:gd name="T3" fmla="*/ 0 h 35"/>
                <a:gd name="T4" fmla="*/ 0 w 118"/>
                <a:gd name="T5" fmla="*/ 0 h 35"/>
                <a:gd name="T6" fmla="*/ 0 w 118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5"/>
                <a:gd name="T14" fmla="*/ 118 w 118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5">
                  <a:moveTo>
                    <a:pt x="0" y="0"/>
                  </a:moveTo>
                  <a:lnTo>
                    <a:pt x="62" y="0"/>
                  </a:lnTo>
                  <a:lnTo>
                    <a:pt x="118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/>
            </p:cNvSpPr>
            <p:nvPr/>
          </p:nvSpPr>
          <p:spPr bwMode="auto">
            <a:xfrm>
              <a:off x="2579" y="2266"/>
              <a:ext cx="43" cy="13"/>
            </a:xfrm>
            <a:custGeom>
              <a:avLst/>
              <a:gdLst>
                <a:gd name="T0" fmla="*/ 0 w 118"/>
                <a:gd name="T1" fmla="*/ 0 h 35"/>
                <a:gd name="T2" fmla="*/ 0 w 118"/>
                <a:gd name="T3" fmla="*/ 0 h 35"/>
                <a:gd name="T4" fmla="*/ 0 w 118"/>
                <a:gd name="T5" fmla="*/ 0 h 35"/>
                <a:gd name="T6" fmla="*/ 0 w 118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5"/>
                <a:gd name="T14" fmla="*/ 118 w 118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5">
                  <a:moveTo>
                    <a:pt x="0" y="0"/>
                  </a:moveTo>
                  <a:lnTo>
                    <a:pt x="62" y="0"/>
                  </a:lnTo>
                  <a:lnTo>
                    <a:pt x="118" y="3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/>
            </p:cNvSpPr>
            <p:nvPr/>
          </p:nvSpPr>
          <p:spPr bwMode="auto">
            <a:xfrm>
              <a:off x="2573" y="2279"/>
              <a:ext cx="68" cy="13"/>
            </a:xfrm>
            <a:custGeom>
              <a:avLst/>
              <a:gdLst>
                <a:gd name="T0" fmla="*/ 0 w 185"/>
                <a:gd name="T1" fmla="*/ 0 h 33"/>
                <a:gd name="T2" fmla="*/ 0 w 185"/>
                <a:gd name="T3" fmla="*/ 0 h 33"/>
                <a:gd name="T4" fmla="*/ 0 w 185"/>
                <a:gd name="T5" fmla="*/ 0 h 33"/>
                <a:gd name="T6" fmla="*/ 0 w 185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33"/>
                <a:gd name="T14" fmla="*/ 185 w 185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33">
                  <a:moveTo>
                    <a:pt x="0" y="0"/>
                  </a:moveTo>
                  <a:lnTo>
                    <a:pt x="181" y="33"/>
                  </a:lnTo>
                  <a:lnTo>
                    <a:pt x="185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/>
            </p:cNvSpPr>
            <p:nvPr/>
          </p:nvSpPr>
          <p:spPr bwMode="auto">
            <a:xfrm>
              <a:off x="2573" y="2279"/>
              <a:ext cx="68" cy="13"/>
            </a:xfrm>
            <a:custGeom>
              <a:avLst/>
              <a:gdLst>
                <a:gd name="T0" fmla="*/ 0 w 185"/>
                <a:gd name="T1" fmla="*/ 0 h 33"/>
                <a:gd name="T2" fmla="*/ 0 w 185"/>
                <a:gd name="T3" fmla="*/ 0 h 33"/>
                <a:gd name="T4" fmla="*/ 0 w 185"/>
                <a:gd name="T5" fmla="*/ 0 h 33"/>
                <a:gd name="T6" fmla="*/ 0 w 185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33"/>
                <a:gd name="T14" fmla="*/ 185 w 185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33">
                  <a:moveTo>
                    <a:pt x="0" y="0"/>
                  </a:moveTo>
                  <a:lnTo>
                    <a:pt x="181" y="33"/>
                  </a:lnTo>
                  <a:lnTo>
                    <a:pt x="185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3"/>
            <p:cNvSpPr>
              <a:spLocks/>
            </p:cNvSpPr>
            <p:nvPr/>
          </p:nvSpPr>
          <p:spPr bwMode="auto">
            <a:xfrm>
              <a:off x="2573" y="2279"/>
              <a:ext cx="68" cy="13"/>
            </a:xfrm>
            <a:custGeom>
              <a:avLst/>
              <a:gdLst>
                <a:gd name="T0" fmla="*/ 0 w 185"/>
                <a:gd name="T1" fmla="*/ 0 h 33"/>
                <a:gd name="T2" fmla="*/ 0 w 185"/>
                <a:gd name="T3" fmla="*/ 0 h 33"/>
                <a:gd name="T4" fmla="*/ 0 w 185"/>
                <a:gd name="T5" fmla="*/ 0 h 33"/>
                <a:gd name="T6" fmla="*/ 0 w 185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33"/>
                <a:gd name="T14" fmla="*/ 185 w 185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33">
                  <a:moveTo>
                    <a:pt x="0" y="0"/>
                  </a:moveTo>
                  <a:lnTo>
                    <a:pt x="101" y="0"/>
                  </a:lnTo>
                  <a:lnTo>
                    <a:pt x="185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/>
            </p:cNvSpPr>
            <p:nvPr/>
          </p:nvSpPr>
          <p:spPr bwMode="auto">
            <a:xfrm>
              <a:off x="2573" y="2279"/>
              <a:ext cx="68" cy="13"/>
            </a:xfrm>
            <a:custGeom>
              <a:avLst/>
              <a:gdLst>
                <a:gd name="T0" fmla="*/ 0 w 185"/>
                <a:gd name="T1" fmla="*/ 0 h 33"/>
                <a:gd name="T2" fmla="*/ 0 w 185"/>
                <a:gd name="T3" fmla="*/ 0 h 33"/>
                <a:gd name="T4" fmla="*/ 0 w 185"/>
                <a:gd name="T5" fmla="*/ 0 h 33"/>
                <a:gd name="T6" fmla="*/ 0 w 185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33"/>
                <a:gd name="T14" fmla="*/ 185 w 185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33">
                  <a:moveTo>
                    <a:pt x="0" y="0"/>
                  </a:moveTo>
                  <a:lnTo>
                    <a:pt x="101" y="0"/>
                  </a:lnTo>
                  <a:lnTo>
                    <a:pt x="185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5"/>
            <p:cNvSpPr>
              <a:spLocks/>
            </p:cNvSpPr>
            <p:nvPr/>
          </p:nvSpPr>
          <p:spPr bwMode="auto">
            <a:xfrm>
              <a:off x="2612" y="2279"/>
              <a:ext cx="29" cy="13"/>
            </a:xfrm>
            <a:custGeom>
              <a:avLst/>
              <a:gdLst>
                <a:gd name="T0" fmla="*/ 0 w 84"/>
                <a:gd name="T1" fmla="*/ 0 h 33"/>
                <a:gd name="T2" fmla="*/ 0 w 84"/>
                <a:gd name="T3" fmla="*/ 0 h 33"/>
                <a:gd name="T4" fmla="*/ 0 w 84"/>
                <a:gd name="T5" fmla="*/ 0 h 33"/>
                <a:gd name="T6" fmla="*/ 0 w 8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33"/>
                <a:gd name="T14" fmla="*/ 84 w 8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33">
                  <a:moveTo>
                    <a:pt x="0" y="0"/>
                  </a:moveTo>
                  <a:lnTo>
                    <a:pt x="31" y="0"/>
                  </a:lnTo>
                  <a:lnTo>
                    <a:pt x="84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/>
            </p:cNvSpPr>
            <p:nvPr/>
          </p:nvSpPr>
          <p:spPr bwMode="auto">
            <a:xfrm>
              <a:off x="2612" y="2279"/>
              <a:ext cx="29" cy="13"/>
            </a:xfrm>
            <a:custGeom>
              <a:avLst/>
              <a:gdLst>
                <a:gd name="T0" fmla="*/ 0 w 84"/>
                <a:gd name="T1" fmla="*/ 0 h 33"/>
                <a:gd name="T2" fmla="*/ 0 w 84"/>
                <a:gd name="T3" fmla="*/ 0 h 33"/>
                <a:gd name="T4" fmla="*/ 0 w 84"/>
                <a:gd name="T5" fmla="*/ 0 h 33"/>
                <a:gd name="T6" fmla="*/ 0 w 8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33"/>
                <a:gd name="T14" fmla="*/ 84 w 8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33">
                  <a:moveTo>
                    <a:pt x="0" y="0"/>
                  </a:moveTo>
                  <a:lnTo>
                    <a:pt x="31" y="0"/>
                  </a:lnTo>
                  <a:lnTo>
                    <a:pt x="84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47"/>
            <p:cNvSpPr>
              <a:spLocks/>
            </p:cNvSpPr>
            <p:nvPr/>
          </p:nvSpPr>
          <p:spPr bwMode="auto">
            <a:xfrm>
              <a:off x="2641" y="2292"/>
              <a:ext cx="3" cy="4"/>
            </a:xfrm>
            <a:custGeom>
              <a:avLst/>
              <a:gdLst>
                <a:gd name="T0" fmla="*/ 0 w 5"/>
                <a:gd name="T1" fmla="*/ 0 h 1"/>
                <a:gd name="T2" fmla="*/ 1 w 5"/>
                <a:gd name="T3" fmla="*/ 0 h 1"/>
                <a:gd name="T4" fmla="*/ 1 w 5"/>
                <a:gd name="T5" fmla="*/ 262144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1"/>
                <a:gd name="T14" fmla="*/ 5 w 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1">
                  <a:moveTo>
                    <a:pt x="0" y="0"/>
                  </a:moveTo>
                  <a:lnTo>
                    <a:pt x="4" y="0"/>
                  </a:lnTo>
                  <a:lnTo>
                    <a:pt x="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/>
            </p:cNvSpPr>
            <p:nvPr/>
          </p:nvSpPr>
          <p:spPr bwMode="auto">
            <a:xfrm>
              <a:off x="2641" y="2292"/>
              <a:ext cx="3" cy="4"/>
            </a:xfrm>
            <a:custGeom>
              <a:avLst/>
              <a:gdLst>
                <a:gd name="T0" fmla="*/ 0 w 5"/>
                <a:gd name="T1" fmla="*/ 0 h 1"/>
                <a:gd name="T2" fmla="*/ 1 w 5"/>
                <a:gd name="T3" fmla="*/ 0 h 1"/>
                <a:gd name="T4" fmla="*/ 1 w 5"/>
                <a:gd name="T5" fmla="*/ 262144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1"/>
                <a:gd name="T14" fmla="*/ 5 w 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1">
                  <a:moveTo>
                    <a:pt x="0" y="0"/>
                  </a:moveTo>
                  <a:lnTo>
                    <a:pt x="4" y="0"/>
                  </a:lnTo>
                  <a:lnTo>
                    <a:pt x="5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149"/>
            <p:cNvSpPr>
              <a:spLocks/>
            </p:cNvSpPr>
            <p:nvPr/>
          </p:nvSpPr>
          <p:spPr bwMode="auto">
            <a:xfrm>
              <a:off x="3945" y="2530"/>
              <a:ext cx="3" cy="3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63 h 2"/>
                <a:gd name="T4" fmla="*/ 2 w 3"/>
                <a:gd name="T5" fmla="*/ 63 h 2"/>
                <a:gd name="T6" fmla="*/ 3 w 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2"/>
                <a:gd name="T14" fmla="*/ 3 w 3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150"/>
            <p:cNvSpPr>
              <a:spLocks/>
            </p:cNvSpPr>
            <p:nvPr/>
          </p:nvSpPr>
          <p:spPr bwMode="auto">
            <a:xfrm>
              <a:off x="3945" y="2530"/>
              <a:ext cx="3" cy="3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63 h 2"/>
                <a:gd name="T4" fmla="*/ 2 w 3"/>
                <a:gd name="T5" fmla="*/ 63 h 2"/>
                <a:gd name="T6" fmla="*/ 3 w 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2"/>
                <a:gd name="T14" fmla="*/ 3 w 3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151"/>
            <p:cNvSpPr>
              <a:spLocks/>
            </p:cNvSpPr>
            <p:nvPr/>
          </p:nvSpPr>
          <p:spPr bwMode="auto">
            <a:xfrm>
              <a:off x="3883" y="2530"/>
              <a:ext cx="62" cy="30"/>
            </a:xfrm>
            <a:custGeom>
              <a:avLst/>
              <a:gdLst>
                <a:gd name="T0" fmla="*/ 0 w 166"/>
                <a:gd name="T1" fmla="*/ 0 h 83"/>
                <a:gd name="T2" fmla="*/ 0 w 166"/>
                <a:gd name="T3" fmla="*/ 0 h 83"/>
                <a:gd name="T4" fmla="*/ 0 w 166"/>
                <a:gd name="T5" fmla="*/ 0 h 83"/>
                <a:gd name="T6" fmla="*/ 0 w 166"/>
                <a:gd name="T7" fmla="*/ 0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83"/>
                <a:gd name="T14" fmla="*/ 166 w 166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83">
                  <a:moveTo>
                    <a:pt x="166" y="0"/>
                  </a:moveTo>
                  <a:lnTo>
                    <a:pt x="0" y="83"/>
                  </a:lnTo>
                  <a:lnTo>
                    <a:pt x="55" y="83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/>
            </p:cNvSpPr>
            <p:nvPr/>
          </p:nvSpPr>
          <p:spPr bwMode="auto">
            <a:xfrm>
              <a:off x="3883" y="2530"/>
              <a:ext cx="62" cy="30"/>
            </a:xfrm>
            <a:custGeom>
              <a:avLst/>
              <a:gdLst>
                <a:gd name="T0" fmla="*/ 0 w 166"/>
                <a:gd name="T1" fmla="*/ 0 h 83"/>
                <a:gd name="T2" fmla="*/ 0 w 166"/>
                <a:gd name="T3" fmla="*/ 0 h 83"/>
                <a:gd name="T4" fmla="*/ 0 w 166"/>
                <a:gd name="T5" fmla="*/ 0 h 83"/>
                <a:gd name="T6" fmla="*/ 0 w 166"/>
                <a:gd name="T7" fmla="*/ 0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83"/>
                <a:gd name="T14" fmla="*/ 166 w 166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83">
                  <a:moveTo>
                    <a:pt x="166" y="0"/>
                  </a:moveTo>
                  <a:lnTo>
                    <a:pt x="0" y="83"/>
                  </a:lnTo>
                  <a:lnTo>
                    <a:pt x="55" y="83"/>
                  </a:lnTo>
                  <a:lnTo>
                    <a:pt x="166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/>
            </p:cNvSpPr>
            <p:nvPr/>
          </p:nvSpPr>
          <p:spPr bwMode="auto">
            <a:xfrm>
              <a:off x="3905" y="2530"/>
              <a:ext cx="40" cy="30"/>
            </a:xfrm>
            <a:custGeom>
              <a:avLst/>
              <a:gdLst>
                <a:gd name="T0" fmla="*/ 0 w 111"/>
                <a:gd name="T1" fmla="*/ 0 h 83"/>
                <a:gd name="T2" fmla="*/ 0 w 111"/>
                <a:gd name="T3" fmla="*/ 0 h 83"/>
                <a:gd name="T4" fmla="*/ 0 w 111"/>
                <a:gd name="T5" fmla="*/ 0 h 83"/>
                <a:gd name="T6" fmla="*/ 0 w 111"/>
                <a:gd name="T7" fmla="*/ 0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3"/>
                <a:gd name="T14" fmla="*/ 111 w 111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3">
                  <a:moveTo>
                    <a:pt x="111" y="0"/>
                  </a:moveTo>
                  <a:lnTo>
                    <a:pt x="0" y="83"/>
                  </a:lnTo>
                  <a:lnTo>
                    <a:pt x="38" y="8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/>
            </p:cNvSpPr>
            <p:nvPr/>
          </p:nvSpPr>
          <p:spPr bwMode="auto">
            <a:xfrm>
              <a:off x="3905" y="2530"/>
              <a:ext cx="40" cy="30"/>
            </a:xfrm>
            <a:custGeom>
              <a:avLst/>
              <a:gdLst>
                <a:gd name="T0" fmla="*/ 0 w 111"/>
                <a:gd name="T1" fmla="*/ 0 h 83"/>
                <a:gd name="T2" fmla="*/ 0 w 111"/>
                <a:gd name="T3" fmla="*/ 0 h 83"/>
                <a:gd name="T4" fmla="*/ 0 w 111"/>
                <a:gd name="T5" fmla="*/ 0 h 83"/>
                <a:gd name="T6" fmla="*/ 0 w 111"/>
                <a:gd name="T7" fmla="*/ 0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3"/>
                <a:gd name="T14" fmla="*/ 111 w 111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3">
                  <a:moveTo>
                    <a:pt x="111" y="0"/>
                  </a:moveTo>
                  <a:lnTo>
                    <a:pt x="0" y="83"/>
                  </a:lnTo>
                  <a:lnTo>
                    <a:pt x="38" y="83"/>
                  </a:lnTo>
                  <a:lnTo>
                    <a:pt x="111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5"/>
            <p:cNvSpPr>
              <a:spLocks/>
            </p:cNvSpPr>
            <p:nvPr/>
          </p:nvSpPr>
          <p:spPr bwMode="auto">
            <a:xfrm>
              <a:off x="3918" y="2530"/>
              <a:ext cx="27" cy="30"/>
            </a:xfrm>
            <a:custGeom>
              <a:avLst/>
              <a:gdLst>
                <a:gd name="T0" fmla="*/ 0 w 75"/>
                <a:gd name="T1" fmla="*/ 0 h 83"/>
                <a:gd name="T2" fmla="*/ 0 w 75"/>
                <a:gd name="T3" fmla="*/ 0 h 83"/>
                <a:gd name="T4" fmla="*/ 0 w 75"/>
                <a:gd name="T5" fmla="*/ 0 h 83"/>
                <a:gd name="T6" fmla="*/ 0 w 75"/>
                <a:gd name="T7" fmla="*/ 0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83"/>
                <a:gd name="T14" fmla="*/ 75 w 75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83">
                  <a:moveTo>
                    <a:pt x="73" y="0"/>
                  </a:moveTo>
                  <a:lnTo>
                    <a:pt x="75" y="0"/>
                  </a:lnTo>
                  <a:lnTo>
                    <a:pt x="0" y="8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6"/>
            <p:cNvSpPr>
              <a:spLocks/>
            </p:cNvSpPr>
            <p:nvPr/>
          </p:nvSpPr>
          <p:spPr bwMode="auto">
            <a:xfrm>
              <a:off x="3918" y="2530"/>
              <a:ext cx="27" cy="30"/>
            </a:xfrm>
            <a:custGeom>
              <a:avLst/>
              <a:gdLst>
                <a:gd name="T0" fmla="*/ 0 w 75"/>
                <a:gd name="T1" fmla="*/ 0 h 83"/>
                <a:gd name="T2" fmla="*/ 0 w 75"/>
                <a:gd name="T3" fmla="*/ 0 h 83"/>
                <a:gd name="T4" fmla="*/ 0 w 75"/>
                <a:gd name="T5" fmla="*/ 0 h 83"/>
                <a:gd name="T6" fmla="*/ 0 w 75"/>
                <a:gd name="T7" fmla="*/ 0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83"/>
                <a:gd name="T14" fmla="*/ 75 w 75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83">
                  <a:moveTo>
                    <a:pt x="73" y="0"/>
                  </a:moveTo>
                  <a:lnTo>
                    <a:pt x="75" y="0"/>
                  </a:lnTo>
                  <a:lnTo>
                    <a:pt x="0" y="83"/>
                  </a:lnTo>
                  <a:lnTo>
                    <a:pt x="73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7"/>
            <p:cNvSpPr>
              <a:spLocks/>
            </p:cNvSpPr>
            <p:nvPr/>
          </p:nvSpPr>
          <p:spPr bwMode="auto">
            <a:xfrm>
              <a:off x="3883" y="2560"/>
              <a:ext cx="22" cy="9"/>
            </a:xfrm>
            <a:custGeom>
              <a:avLst/>
              <a:gdLst>
                <a:gd name="T0" fmla="*/ 0 w 55"/>
                <a:gd name="T1" fmla="*/ 0 h 27"/>
                <a:gd name="T2" fmla="*/ 0 w 55"/>
                <a:gd name="T3" fmla="*/ 0 h 27"/>
                <a:gd name="T4" fmla="*/ 0 w 55"/>
                <a:gd name="T5" fmla="*/ 0 h 27"/>
                <a:gd name="T6" fmla="*/ 0 w 55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27"/>
                <a:gd name="T14" fmla="*/ 55 w 55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27">
                  <a:moveTo>
                    <a:pt x="0" y="0"/>
                  </a:moveTo>
                  <a:lnTo>
                    <a:pt x="55" y="0"/>
                  </a:lnTo>
                  <a:lnTo>
                    <a:pt x="2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8"/>
            <p:cNvSpPr>
              <a:spLocks/>
            </p:cNvSpPr>
            <p:nvPr/>
          </p:nvSpPr>
          <p:spPr bwMode="auto">
            <a:xfrm>
              <a:off x="3883" y="2560"/>
              <a:ext cx="22" cy="9"/>
            </a:xfrm>
            <a:custGeom>
              <a:avLst/>
              <a:gdLst>
                <a:gd name="T0" fmla="*/ 0 w 55"/>
                <a:gd name="T1" fmla="*/ 0 h 27"/>
                <a:gd name="T2" fmla="*/ 0 w 55"/>
                <a:gd name="T3" fmla="*/ 0 h 27"/>
                <a:gd name="T4" fmla="*/ 0 w 55"/>
                <a:gd name="T5" fmla="*/ 0 h 27"/>
                <a:gd name="T6" fmla="*/ 0 w 55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27"/>
                <a:gd name="T14" fmla="*/ 55 w 55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27">
                  <a:moveTo>
                    <a:pt x="0" y="0"/>
                  </a:moveTo>
                  <a:lnTo>
                    <a:pt x="55" y="0"/>
                  </a:lnTo>
                  <a:lnTo>
                    <a:pt x="20" y="2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59"/>
            <p:cNvSpPr>
              <a:spLocks/>
            </p:cNvSpPr>
            <p:nvPr/>
          </p:nvSpPr>
          <p:spPr bwMode="auto">
            <a:xfrm>
              <a:off x="3892" y="2560"/>
              <a:ext cx="17" cy="9"/>
            </a:xfrm>
            <a:custGeom>
              <a:avLst/>
              <a:gdLst>
                <a:gd name="T0" fmla="*/ 0 w 48"/>
                <a:gd name="T1" fmla="*/ 0 h 27"/>
                <a:gd name="T2" fmla="*/ 0 w 48"/>
                <a:gd name="T3" fmla="*/ 0 h 27"/>
                <a:gd name="T4" fmla="*/ 0 w 48"/>
                <a:gd name="T5" fmla="*/ 0 h 27"/>
                <a:gd name="T6" fmla="*/ 0 w 48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27"/>
                <a:gd name="T14" fmla="*/ 48 w 48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27">
                  <a:moveTo>
                    <a:pt x="35" y="0"/>
                  </a:moveTo>
                  <a:lnTo>
                    <a:pt x="0" y="27"/>
                  </a:lnTo>
                  <a:lnTo>
                    <a:pt x="48" y="2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0"/>
            <p:cNvSpPr>
              <a:spLocks/>
            </p:cNvSpPr>
            <p:nvPr/>
          </p:nvSpPr>
          <p:spPr bwMode="auto">
            <a:xfrm>
              <a:off x="3892" y="2560"/>
              <a:ext cx="17" cy="9"/>
            </a:xfrm>
            <a:custGeom>
              <a:avLst/>
              <a:gdLst>
                <a:gd name="T0" fmla="*/ 0 w 48"/>
                <a:gd name="T1" fmla="*/ 0 h 27"/>
                <a:gd name="T2" fmla="*/ 0 w 48"/>
                <a:gd name="T3" fmla="*/ 0 h 27"/>
                <a:gd name="T4" fmla="*/ 0 w 48"/>
                <a:gd name="T5" fmla="*/ 0 h 27"/>
                <a:gd name="T6" fmla="*/ 0 w 48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27"/>
                <a:gd name="T14" fmla="*/ 48 w 48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27">
                  <a:moveTo>
                    <a:pt x="35" y="0"/>
                  </a:moveTo>
                  <a:lnTo>
                    <a:pt x="0" y="27"/>
                  </a:lnTo>
                  <a:lnTo>
                    <a:pt x="48" y="27"/>
                  </a:lnTo>
                  <a:lnTo>
                    <a:pt x="35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Freeform 161"/>
            <p:cNvSpPr>
              <a:spLocks/>
            </p:cNvSpPr>
            <p:nvPr/>
          </p:nvSpPr>
          <p:spPr bwMode="auto">
            <a:xfrm>
              <a:off x="3905" y="2560"/>
              <a:ext cx="13" cy="9"/>
            </a:xfrm>
            <a:custGeom>
              <a:avLst/>
              <a:gdLst>
                <a:gd name="T0" fmla="*/ 0 w 38"/>
                <a:gd name="T1" fmla="*/ 0 h 27"/>
                <a:gd name="T2" fmla="*/ 0 w 38"/>
                <a:gd name="T3" fmla="*/ 0 h 27"/>
                <a:gd name="T4" fmla="*/ 0 w 38"/>
                <a:gd name="T5" fmla="*/ 0 h 27"/>
                <a:gd name="T6" fmla="*/ 0 w 38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27"/>
                <a:gd name="T14" fmla="*/ 38 w 38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27">
                  <a:moveTo>
                    <a:pt x="0" y="0"/>
                  </a:moveTo>
                  <a:lnTo>
                    <a:pt x="38" y="0"/>
                  </a:lnTo>
                  <a:lnTo>
                    <a:pt x="13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905" y="2560"/>
              <a:ext cx="13" cy="9"/>
            </a:xfrm>
            <a:custGeom>
              <a:avLst/>
              <a:gdLst>
                <a:gd name="T0" fmla="*/ 0 w 38"/>
                <a:gd name="T1" fmla="*/ 0 h 27"/>
                <a:gd name="T2" fmla="*/ 0 w 38"/>
                <a:gd name="T3" fmla="*/ 0 h 27"/>
                <a:gd name="T4" fmla="*/ 0 w 38"/>
                <a:gd name="T5" fmla="*/ 0 h 27"/>
                <a:gd name="T6" fmla="*/ 0 w 38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27"/>
                <a:gd name="T14" fmla="*/ 38 w 38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27">
                  <a:moveTo>
                    <a:pt x="0" y="0"/>
                  </a:moveTo>
                  <a:lnTo>
                    <a:pt x="38" y="0"/>
                  </a:lnTo>
                  <a:lnTo>
                    <a:pt x="13" y="2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Freeform 163"/>
            <p:cNvSpPr>
              <a:spLocks/>
            </p:cNvSpPr>
            <p:nvPr/>
          </p:nvSpPr>
          <p:spPr bwMode="auto">
            <a:xfrm>
              <a:off x="3892" y="2569"/>
              <a:ext cx="17" cy="10"/>
            </a:xfrm>
            <a:custGeom>
              <a:avLst/>
              <a:gdLst>
                <a:gd name="T0" fmla="*/ 0 w 48"/>
                <a:gd name="T1" fmla="*/ 0 h 29"/>
                <a:gd name="T2" fmla="*/ 0 w 48"/>
                <a:gd name="T3" fmla="*/ 0 h 29"/>
                <a:gd name="T4" fmla="*/ 0 w 48"/>
                <a:gd name="T5" fmla="*/ 0 h 29"/>
                <a:gd name="T6" fmla="*/ 0 w 48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29"/>
                <a:gd name="T14" fmla="*/ 48 w 48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29">
                  <a:moveTo>
                    <a:pt x="0" y="0"/>
                  </a:moveTo>
                  <a:lnTo>
                    <a:pt x="48" y="0"/>
                  </a:lnTo>
                  <a:lnTo>
                    <a:pt x="21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Freeform 164"/>
            <p:cNvSpPr>
              <a:spLocks/>
            </p:cNvSpPr>
            <p:nvPr/>
          </p:nvSpPr>
          <p:spPr bwMode="auto">
            <a:xfrm>
              <a:off x="3892" y="2569"/>
              <a:ext cx="17" cy="10"/>
            </a:xfrm>
            <a:custGeom>
              <a:avLst/>
              <a:gdLst>
                <a:gd name="T0" fmla="*/ 0 w 48"/>
                <a:gd name="T1" fmla="*/ 0 h 29"/>
                <a:gd name="T2" fmla="*/ 0 w 48"/>
                <a:gd name="T3" fmla="*/ 0 h 29"/>
                <a:gd name="T4" fmla="*/ 0 w 48"/>
                <a:gd name="T5" fmla="*/ 0 h 29"/>
                <a:gd name="T6" fmla="*/ 0 w 48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29"/>
                <a:gd name="T14" fmla="*/ 48 w 48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29">
                  <a:moveTo>
                    <a:pt x="0" y="0"/>
                  </a:moveTo>
                  <a:lnTo>
                    <a:pt x="48" y="0"/>
                  </a:lnTo>
                  <a:lnTo>
                    <a:pt x="21" y="2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65"/>
            <p:cNvSpPr>
              <a:spLocks/>
            </p:cNvSpPr>
            <p:nvPr/>
          </p:nvSpPr>
          <p:spPr bwMode="auto">
            <a:xfrm>
              <a:off x="3368" y="2270"/>
              <a:ext cx="23" cy="13"/>
            </a:xfrm>
            <a:custGeom>
              <a:avLst/>
              <a:gdLst>
                <a:gd name="T0" fmla="*/ 0 w 65"/>
                <a:gd name="T1" fmla="*/ 0 h 34"/>
                <a:gd name="T2" fmla="*/ 0 w 65"/>
                <a:gd name="T3" fmla="*/ 0 h 34"/>
                <a:gd name="T4" fmla="*/ 0 w 65"/>
                <a:gd name="T5" fmla="*/ 0 h 34"/>
                <a:gd name="T6" fmla="*/ 0 w 65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34"/>
                <a:gd name="T14" fmla="*/ 65 w 65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34">
                  <a:moveTo>
                    <a:pt x="51" y="0"/>
                  </a:moveTo>
                  <a:lnTo>
                    <a:pt x="0" y="34"/>
                  </a:lnTo>
                  <a:lnTo>
                    <a:pt x="65" y="3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66"/>
            <p:cNvSpPr>
              <a:spLocks/>
            </p:cNvSpPr>
            <p:nvPr/>
          </p:nvSpPr>
          <p:spPr bwMode="auto">
            <a:xfrm>
              <a:off x="3368" y="2270"/>
              <a:ext cx="23" cy="13"/>
            </a:xfrm>
            <a:custGeom>
              <a:avLst/>
              <a:gdLst>
                <a:gd name="T0" fmla="*/ 0 w 65"/>
                <a:gd name="T1" fmla="*/ 0 h 34"/>
                <a:gd name="T2" fmla="*/ 0 w 65"/>
                <a:gd name="T3" fmla="*/ 0 h 34"/>
                <a:gd name="T4" fmla="*/ 0 w 65"/>
                <a:gd name="T5" fmla="*/ 0 h 34"/>
                <a:gd name="T6" fmla="*/ 0 w 65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34"/>
                <a:gd name="T14" fmla="*/ 65 w 65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34">
                  <a:moveTo>
                    <a:pt x="51" y="0"/>
                  </a:moveTo>
                  <a:lnTo>
                    <a:pt x="0" y="34"/>
                  </a:lnTo>
                  <a:lnTo>
                    <a:pt x="65" y="34"/>
                  </a:lnTo>
                  <a:lnTo>
                    <a:pt x="51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67"/>
            <p:cNvSpPr>
              <a:spLocks/>
            </p:cNvSpPr>
            <p:nvPr/>
          </p:nvSpPr>
          <p:spPr bwMode="auto">
            <a:xfrm>
              <a:off x="3351" y="2283"/>
              <a:ext cx="17" cy="9"/>
            </a:xfrm>
            <a:custGeom>
              <a:avLst/>
              <a:gdLst>
                <a:gd name="T0" fmla="*/ 0 w 46"/>
                <a:gd name="T1" fmla="*/ 0 h 30"/>
                <a:gd name="T2" fmla="*/ 0 w 46"/>
                <a:gd name="T3" fmla="*/ 0 h 30"/>
                <a:gd name="T4" fmla="*/ 0 w 46"/>
                <a:gd name="T5" fmla="*/ 0 h 30"/>
                <a:gd name="T6" fmla="*/ 0 w 46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30"/>
                <a:gd name="T14" fmla="*/ 46 w 46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30">
                  <a:moveTo>
                    <a:pt x="46" y="0"/>
                  </a:moveTo>
                  <a:lnTo>
                    <a:pt x="0" y="30"/>
                  </a:lnTo>
                  <a:lnTo>
                    <a:pt x="36" y="3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68"/>
            <p:cNvSpPr>
              <a:spLocks/>
            </p:cNvSpPr>
            <p:nvPr/>
          </p:nvSpPr>
          <p:spPr bwMode="auto">
            <a:xfrm>
              <a:off x="3351" y="2283"/>
              <a:ext cx="17" cy="9"/>
            </a:xfrm>
            <a:custGeom>
              <a:avLst/>
              <a:gdLst>
                <a:gd name="T0" fmla="*/ 0 w 46"/>
                <a:gd name="T1" fmla="*/ 0 h 30"/>
                <a:gd name="T2" fmla="*/ 0 w 46"/>
                <a:gd name="T3" fmla="*/ 0 h 30"/>
                <a:gd name="T4" fmla="*/ 0 w 46"/>
                <a:gd name="T5" fmla="*/ 0 h 30"/>
                <a:gd name="T6" fmla="*/ 0 w 46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30"/>
                <a:gd name="T14" fmla="*/ 46 w 46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30">
                  <a:moveTo>
                    <a:pt x="46" y="0"/>
                  </a:moveTo>
                  <a:lnTo>
                    <a:pt x="0" y="30"/>
                  </a:lnTo>
                  <a:lnTo>
                    <a:pt x="36" y="30"/>
                  </a:lnTo>
                  <a:lnTo>
                    <a:pt x="46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69"/>
            <p:cNvSpPr>
              <a:spLocks/>
            </p:cNvSpPr>
            <p:nvPr/>
          </p:nvSpPr>
          <p:spPr bwMode="auto">
            <a:xfrm>
              <a:off x="3364" y="2283"/>
              <a:ext cx="27" cy="9"/>
            </a:xfrm>
            <a:custGeom>
              <a:avLst/>
              <a:gdLst>
                <a:gd name="T0" fmla="*/ 0 w 75"/>
                <a:gd name="T1" fmla="*/ 0 h 30"/>
                <a:gd name="T2" fmla="*/ 0 w 75"/>
                <a:gd name="T3" fmla="*/ 0 h 30"/>
                <a:gd name="T4" fmla="*/ 0 w 75"/>
                <a:gd name="T5" fmla="*/ 0 h 30"/>
                <a:gd name="T6" fmla="*/ 0 w 75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30"/>
                <a:gd name="T14" fmla="*/ 75 w 75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30">
                  <a:moveTo>
                    <a:pt x="10" y="0"/>
                  </a:moveTo>
                  <a:lnTo>
                    <a:pt x="75" y="0"/>
                  </a:lnTo>
                  <a:lnTo>
                    <a:pt x="0" y="3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0"/>
            <p:cNvSpPr>
              <a:spLocks/>
            </p:cNvSpPr>
            <p:nvPr/>
          </p:nvSpPr>
          <p:spPr bwMode="auto">
            <a:xfrm>
              <a:off x="3364" y="2283"/>
              <a:ext cx="27" cy="9"/>
            </a:xfrm>
            <a:custGeom>
              <a:avLst/>
              <a:gdLst>
                <a:gd name="T0" fmla="*/ 0 w 75"/>
                <a:gd name="T1" fmla="*/ 0 h 30"/>
                <a:gd name="T2" fmla="*/ 0 w 75"/>
                <a:gd name="T3" fmla="*/ 0 h 30"/>
                <a:gd name="T4" fmla="*/ 0 w 75"/>
                <a:gd name="T5" fmla="*/ 0 h 30"/>
                <a:gd name="T6" fmla="*/ 0 w 75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30"/>
                <a:gd name="T14" fmla="*/ 75 w 75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30">
                  <a:moveTo>
                    <a:pt x="10" y="0"/>
                  </a:moveTo>
                  <a:lnTo>
                    <a:pt x="75" y="0"/>
                  </a:lnTo>
                  <a:lnTo>
                    <a:pt x="0" y="30"/>
                  </a:lnTo>
                  <a:lnTo>
                    <a:pt x="1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1"/>
            <p:cNvSpPr>
              <a:spLocks/>
            </p:cNvSpPr>
            <p:nvPr/>
          </p:nvSpPr>
          <p:spPr bwMode="auto">
            <a:xfrm>
              <a:off x="3364" y="2283"/>
              <a:ext cx="33" cy="9"/>
            </a:xfrm>
            <a:custGeom>
              <a:avLst/>
              <a:gdLst>
                <a:gd name="T0" fmla="*/ 0 w 88"/>
                <a:gd name="T1" fmla="*/ 0 h 30"/>
                <a:gd name="T2" fmla="*/ 0 w 88"/>
                <a:gd name="T3" fmla="*/ 0 h 30"/>
                <a:gd name="T4" fmla="*/ 0 w 88"/>
                <a:gd name="T5" fmla="*/ 0 h 30"/>
                <a:gd name="T6" fmla="*/ 0 w 88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30"/>
                <a:gd name="T14" fmla="*/ 88 w 88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30">
                  <a:moveTo>
                    <a:pt x="75" y="0"/>
                  </a:moveTo>
                  <a:lnTo>
                    <a:pt x="0" y="30"/>
                  </a:lnTo>
                  <a:lnTo>
                    <a:pt x="88" y="3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2"/>
            <p:cNvSpPr>
              <a:spLocks/>
            </p:cNvSpPr>
            <p:nvPr/>
          </p:nvSpPr>
          <p:spPr bwMode="auto">
            <a:xfrm>
              <a:off x="3364" y="2283"/>
              <a:ext cx="33" cy="9"/>
            </a:xfrm>
            <a:custGeom>
              <a:avLst/>
              <a:gdLst>
                <a:gd name="T0" fmla="*/ 0 w 88"/>
                <a:gd name="T1" fmla="*/ 0 h 30"/>
                <a:gd name="T2" fmla="*/ 0 w 88"/>
                <a:gd name="T3" fmla="*/ 0 h 30"/>
                <a:gd name="T4" fmla="*/ 0 w 88"/>
                <a:gd name="T5" fmla="*/ 0 h 30"/>
                <a:gd name="T6" fmla="*/ 0 w 88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30"/>
                <a:gd name="T14" fmla="*/ 88 w 88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30">
                  <a:moveTo>
                    <a:pt x="75" y="0"/>
                  </a:moveTo>
                  <a:lnTo>
                    <a:pt x="0" y="30"/>
                  </a:lnTo>
                  <a:lnTo>
                    <a:pt x="88" y="30"/>
                  </a:lnTo>
                  <a:lnTo>
                    <a:pt x="75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173"/>
            <p:cNvSpPr>
              <a:spLocks/>
            </p:cNvSpPr>
            <p:nvPr/>
          </p:nvSpPr>
          <p:spPr bwMode="auto">
            <a:xfrm>
              <a:off x="3329" y="2292"/>
              <a:ext cx="22" cy="17"/>
            </a:xfrm>
            <a:custGeom>
              <a:avLst/>
              <a:gdLst>
                <a:gd name="T0" fmla="*/ 0 w 60"/>
                <a:gd name="T1" fmla="*/ 0 h 41"/>
                <a:gd name="T2" fmla="*/ 0 w 60"/>
                <a:gd name="T3" fmla="*/ 0 h 41"/>
                <a:gd name="T4" fmla="*/ 0 w 60"/>
                <a:gd name="T5" fmla="*/ 0 h 41"/>
                <a:gd name="T6" fmla="*/ 0 w 60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41"/>
                <a:gd name="T14" fmla="*/ 60 w 60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41">
                  <a:moveTo>
                    <a:pt x="60" y="0"/>
                  </a:moveTo>
                  <a:lnTo>
                    <a:pt x="0" y="41"/>
                  </a:lnTo>
                  <a:lnTo>
                    <a:pt x="1" y="4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74"/>
            <p:cNvSpPr>
              <a:spLocks/>
            </p:cNvSpPr>
            <p:nvPr/>
          </p:nvSpPr>
          <p:spPr bwMode="auto">
            <a:xfrm>
              <a:off x="3329" y="2292"/>
              <a:ext cx="22" cy="17"/>
            </a:xfrm>
            <a:custGeom>
              <a:avLst/>
              <a:gdLst>
                <a:gd name="T0" fmla="*/ 0 w 60"/>
                <a:gd name="T1" fmla="*/ 0 h 41"/>
                <a:gd name="T2" fmla="*/ 0 w 60"/>
                <a:gd name="T3" fmla="*/ 0 h 41"/>
                <a:gd name="T4" fmla="*/ 0 w 60"/>
                <a:gd name="T5" fmla="*/ 0 h 41"/>
                <a:gd name="T6" fmla="*/ 0 w 60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41"/>
                <a:gd name="T14" fmla="*/ 60 w 60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41">
                  <a:moveTo>
                    <a:pt x="60" y="0"/>
                  </a:moveTo>
                  <a:lnTo>
                    <a:pt x="0" y="41"/>
                  </a:lnTo>
                  <a:lnTo>
                    <a:pt x="1" y="41"/>
                  </a:lnTo>
                  <a:lnTo>
                    <a:pt x="6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75"/>
            <p:cNvSpPr>
              <a:spLocks/>
            </p:cNvSpPr>
            <p:nvPr/>
          </p:nvSpPr>
          <p:spPr bwMode="auto">
            <a:xfrm>
              <a:off x="3329" y="2292"/>
              <a:ext cx="35" cy="17"/>
            </a:xfrm>
            <a:custGeom>
              <a:avLst/>
              <a:gdLst>
                <a:gd name="T0" fmla="*/ 0 w 95"/>
                <a:gd name="T1" fmla="*/ 0 h 41"/>
                <a:gd name="T2" fmla="*/ 0 w 95"/>
                <a:gd name="T3" fmla="*/ 0 h 41"/>
                <a:gd name="T4" fmla="*/ 0 w 95"/>
                <a:gd name="T5" fmla="*/ 0 h 41"/>
                <a:gd name="T6" fmla="*/ 0 w 95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41"/>
                <a:gd name="T14" fmla="*/ 95 w 95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41">
                  <a:moveTo>
                    <a:pt x="59" y="0"/>
                  </a:moveTo>
                  <a:lnTo>
                    <a:pt x="95" y="0"/>
                  </a:lnTo>
                  <a:lnTo>
                    <a:pt x="0" y="4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176"/>
            <p:cNvSpPr>
              <a:spLocks/>
            </p:cNvSpPr>
            <p:nvPr/>
          </p:nvSpPr>
          <p:spPr bwMode="auto">
            <a:xfrm>
              <a:off x="3329" y="2292"/>
              <a:ext cx="35" cy="17"/>
            </a:xfrm>
            <a:custGeom>
              <a:avLst/>
              <a:gdLst>
                <a:gd name="T0" fmla="*/ 0 w 95"/>
                <a:gd name="T1" fmla="*/ 0 h 41"/>
                <a:gd name="T2" fmla="*/ 0 w 95"/>
                <a:gd name="T3" fmla="*/ 0 h 41"/>
                <a:gd name="T4" fmla="*/ 0 w 95"/>
                <a:gd name="T5" fmla="*/ 0 h 41"/>
                <a:gd name="T6" fmla="*/ 0 w 95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41"/>
                <a:gd name="T14" fmla="*/ 95 w 95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41">
                  <a:moveTo>
                    <a:pt x="59" y="0"/>
                  </a:moveTo>
                  <a:lnTo>
                    <a:pt x="95" y="0"/>
                  </a:lnTo>
                  <a:lnTo>
                    <a:pt x="0" y="41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Freeform 177"/>
            <p:cNvSpPr>
              <a:spLocks/>
            </p:cNvSpPr>
            <p:nvPr/>
          </p:nvSpPr>
          <p:spPr bwMode="auto">
            <a:xfrm>
              <a:off x="3329" y="2292"/>
              <a:ext cx="68" cy="17"/>
            </a:xfrm>
            <a:custGeom>
              <a:avLst/>
              <a:gdLst>
                <a:gd name="T0" fmla="*/ 0 w 183"/>
                <a:gd name="T1" fmla="*/ 0 h 41"/>
                <a:gd name="T2" fmla="*/ 0 w 183"/>
                <a:gd name="T3" fmla="*/ 0 h 41"/>
                <a:gd name="T4" fmla="*/ 0 w 183"/>
                <a:gd name="T5" fmla="*/ 0 h 41"/>
                <a:gd name="T6" fmla="*/ 0 w 183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41"/>
                <a:gd name="T14" fmla="*/ 183 w 183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41">
                  <a:moveTo>
                    <a:pt x="95" y="0"/>
                  </a:moveTo>
                  <a:lnTo>
                    <a:pt x="183" y="0"/>
                  </a:lnTo>
                  <a:lnTo>
                    <a:pt x="0" y="41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Freeform 178"/>
            <p:cNvSpPr>
              <a:spLocks/>
            </p:cNvSpPr>
            <p:nvPr/>
          </p:nvSpPr>
          <p:spPr bwMode="auto">
            <a:xfrm>
              <a:off x="3329" y="2292"/>
              <a:ext cx="68" cy="17"/>
            </a:xfrm>
            <a:custGeom>
              <a:avLst/>
              <a:gdLst>
                <a:gd name="T0" fmla="*/ 0 w 183"/>
                <a:gd name="T1" fmla="*/ 0 h 41"/>
                <a:gd name="T2" fmla="*/ 0 w 183"/>
                <a:gd name="T3" fmla="*/ 0 h 41"/>
                <a:gd name="T4" fmla="*/ 0 w 183"/>
                <a:gd name="T5" fmla="*/ 0 h 41"/>
                <a:gd name="T6" fmla="*/ 0 w 183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41"/>
                <a:gd name="T14" fmla="*/ 183 w 183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41">
                  <a:moveTo>
                    <a:pt x="95" y="0"/>
                  </a:moveTo>
                  <a:lnTo>
                    <a:pt x="183" y="0"/>
                  </a:lnTo>
                  <a:lnTo>
                    <a:pt x="0" y="41"/>
                  </a:lnTo>
                  <a:lnTo>
                    <a:pt x="95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Freeform 179"/>
            <p:cNvSpPr>
              <a:spLocks/>
            </p:cNvSpPr>
            <p:nvPr/>
          </p:nvSpPr>
          <p:spPr bwMode="auto">
            <a:xfrm>
              <a:off x="3329" y="2309"/>
              <a:ext cx="3" cy="3"/>
            </a:xfrm>
            <a:custGeom>
              <a:avLst/>
              <a:gdLst>
                <a:gd name="T0" fmla="*/ 42 w 2"/>
                <a:gd name="T1" fmla="*/ 0 h 3"/>
                <a:gd name="T2" fmla="*/ 63 w 2"/>
                <a:gd name="T3" fmla="*/ 0 h 3"/>
                <a:gd name="T4" fmla="*/ 0 w 2"/>
                <a:gd name="T5" fmla="*/ 0 h 3"/>
                <a:gd name="T6" fmla="*/ 42 w 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3"/>
                <a:gd name="T14" fmla="*/ 2 w 2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3">
                  <a:moveTo>
                    <a:pt x="1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Freeform 180"/>
            <p:cNvSpPr>
              <a:spLocks/>
            </p:cNvSpPr>
            <p:nvPr/>
          </p:nvSpPr>
          <p:spPr bwMode="auto">
            <a:xfrm>
              <a:off x="3329" y="2309"/>
              <a:ext cx="3" cy="3"/>
            </a:xfrm>
            <a:custGeom>
              <a:avLst/>
              <a:gdLst>
                <a:gd name="T0" fmla="*/ 42 w 2"/>
                <a:gd name="T1" fmla="*/ 0 h 3"/>
                <a:gd name="T2" fmla="*/ 63 w 2"/>
                <a:gd name="T3" fmla="*/ 0 h 3"/>
                <a:gd name="T4" fmla="*/ 0 w 2"/>
                <a:gd name="T5" fmla="*/ 0 h 3"/>
                <a:gd name="T6" fmla="*/ 42 w 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3"/>
                <a:gd name="T14" fmla="*/ 2 w 2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3">
                  <a:moveTo>
                    <a:pt x="1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Freeform 181"/>
            <p:cNvSpPr>
              <a:spLocks/>
            </p:cNvSpPr>
            <p:nvPr/>
          </p:nvSpPr>
          <p:spPr bwMode="auto">
            <a:xfrm>
              <a:off x="2068" y="2543"/>
              <a:ext cx="3" cy="3"/>
            </a:xfrm>
            <a:custGeom>
              <a:avLst/>
              <a:gdLst>
                <a:gd name="T0" fmla="*/ 0 w 4"/>
                <a:gd name="T1" fmla="*/ 0 h 2"/>
                <a:gd name="T2" fmla="*/ 2 w 4"/>
                <a:gd name="T3" fmla="*/ 63 h 2"/>
                <a:gd name="T4" fmla="*/ 2 w 4"/>
                <a:gd name="T5" fmla="*/ 63 h 2"/>
                <a:gd name="T6" fmla="*/ 0 w 4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2"/>
                <a:gd name="T14" fmla="*/ 4 w 4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2">
                  <a:moveTo>
                    <a:pt x="0" y="0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Freeform 182"/>
            <p:cNvSpPr>
              <a:spLocks/>
            </p:cNvSpPr>
            <p:nvPr/>
          </p:nvSpPr>
          <p:spPr bwMode="auto">
            <a:xfrm>
              <a:off x="2068" y="2543"/>
              <a:ext cx="3" cy="3"/>
            </a:xfrm>
            <a:custGeom>
              <a:avLst/>
              <a:gdLst>
                <a:gd name="T0" fmla="*/ 0 w 4"/>
                <a:gd name="T1" fmla="*/ 0 h 2"/>
                <a:gd name="T2" fmla="*/ 2 w 4"/>
                <a:gd name="T3" fmla="*/ 63 h 2"/>
                <a:gd name="T4" fmla="*/ 2 w 4"/>
                <a:gd name="T5" fmla="*/ 63 h 2"/>
                <a:gd name="T6" fmla="*/ 0 w 4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2"/>
                <a:gd name="T14" fmla="*/ 4 w 4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2">
                  <a:moveTo>
                    <a:pt x="0" y="0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Freeform 183"/>
            <p:cNvSpPr>
              <a:spLocks/>
            </p:cNvSpPr>
            <p:nvPr/>
          </p:nvSpPr>
          <p:spPr bwMode="auto">
            <a:xfrm>
              <a:off x="2071" y="2543"/>
              <a:ext cx="36" cy="26"/>
            </a:xfrm>
            <a:custGeom>
              <a:avLst/>
              <a:gdLst>
                <a:gd name="T0" fmla="*/ 0 w 106"/>
                <a:gd name="T1" fmla="*/ 0 h 72"/>
                <a:gd name="T2" fmla="*/ 0 w 106"/>
                <a:gd name="T3" fmla="*/ 0 h 72"/>
                <a:gd name="T4" fmla="*/ 0 w 106"/>
                <a:gd name="T5" fmla="*/ 0 h 72"/>
                <a:gd name="T6" fmla="*/ 0 w 106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72"/>
                <a:gd name="T14" fmla="*/ 106 w 106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72">
                  <a:moveTo>
                    <a:pt x="0" y="0"/>
                  </a:moveTo>
                  <a:lnTo>
                    <a:pt x="73" y="72"/>
                  </a:lnTo>
                  <a:lnTo>
                    <a:pt x="106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Freeform 184"/>
            <p:cNvSpPr>
              <a:spLocks/>
            </p:cNvSpPr>
            <p:nvPr/>
          </p:nvSpPr>
          <p:spPr bwMode="auto">
            <a:xfrm>
              <a:off x="2071" y="2543"/>
              <a:ext cx="36" cy="26"/>
            </a:xfrm>
            <a:custGeom>
              <a:avLst/>
              <a:gdLst>
                <a:gd name="T0" fmla="*/ 0 w 106"/>
                <a:gd name="T1" fmla="*/ 0 h 72"/>
                <a:gd name="T2" fmla="*/ 0 w 106"/>
                <a:gd name="T3" fmla="*/ 0 h 72"/>
                <a:gd name="T4" fmla="*/ 0 w 106"/>
                <a:gd name="T5" fmla="*/ 0 h 72"/>
                <a:gd name="T6" fmla="*/ 0 w 106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72"/>
                <a:gd name="T14" fmla="*/ 106 w 106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72">
                  <a:moveTo>
                    <a:pt x="0" y="0"/>
                  </a:moveTo>
                  <a:lnTo>
                    <a:pt x="73" y="72"/>
                  </a:lnTo>
                  <a:lnTo>
                    <a:pt x="106" y="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Freeform 185"/>
            <p:cNvSpPr>
              <a:spLocks/>
            </p:cNvSpPr>
            <p:nvPr/>
          </p:nvSpPr>
          <p:spPr bwMode="auto">
            <a:xfrm>
              <a:off x="2071" y="2543"/>
              <a:ext cx="62" cy="26"/>
            </a:xfrm>
            <a:custGeom>
              <a:avLst/>
              <a:gdLst>
                <a:gd name="T0" fmla="*/ 0 w 172"/>
                <a:gd name="T1" fmla="*/ 0 h 72"/>
                <a:gd name="T2" fmla="*/ 0 w 172"/>
                <a:gd name="T3" fmla="*/ 0 h 72"/>
                <a:gd name="T4" fmla="*/ 0 w 172"/>
                <a:gd name="T5" fmla="*/ 0 h 72"/>
                <a:gd name="T6" fmla="*/ 0 w 172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72"/>
                <a:gd name="T14" fmla="*/ 172 w 172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72">
                  <a:moveTo>
                    <a:pt x="0" y="0"/>
                  </a:moveTo>
                  <a:lnTo>
                    <a:pt x="106" y="72"/>
                  </a:lnTo>
                  <a:lnTo>
                    <a:pt x="17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Freeform 186"/>
            <p:cNvSpPr>
              <a:spLocks/>
            </p:cNvSpPr>
            <p:nvPr/>
          </p:nvSpPr>
          <p:spPr bwMode="auto">
            <a:xfrm>
              <a:off x="2071" y="2543"/>
              <a:ext cx="62" cy="26"/>
            </a:xfrm>
            <a:custGeom>
              <a:avLst/>
              <a:gdLst>
                <a:gd name="T0" fmla="*/ 0 w 172"/>
                <a:gd name="T1" fmla="*/ 0 h 72"/>
                <a:gd name="T2" fmla="*/ 0 w 172"/>
                <a:gd name="T3" fmla="*/ 0 h 72"/>
                <a:gd name="T4" fmla="*/ 0 w 172"/>
                <a:gd name="T5" fmla="*/ 0 h 72"/>
                <a:gd name="T6" fmla="*/ 0 w 172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72"/>
                <a:gd name="T14" fmla="*/ 172 w 172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72">
                  <a:moveTo>
                    <a:pt x="0" y="0"/>
                  </a:moveTo>
                  <a:lnTo>
                    <a:pt x="106" y="72"/>
                  </a:lnTo>
                  <a:lnTo>
                    <a:pt x="172" y="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Freeform 187"/>
            <p:cNvSpPr>
              <a:spLocks/>
            </p:cNvSpPr>
            <p:nvPr/>
          </p:nvSpPr>
          <p:spPr bwMode="auto">
            <a:xfrm>
              <a:off x="2071" y="2543"/>
              <a:ext cx="62" cy="26"/>
            </a:xfrm>
            <a:custGeom>
              <a:avLst/>
              <a:gdLst>
                <a:gd name="T0" fmla="*/ 0 w 172"/>
                <a:gd name="T1" fmla="*/ 0 h 72"/>
                <a:gd name="T2" fmla="*/ 0 w 172"/>
                <a:gd name="T3" fmla="*/ 0 h 72"/>
                <a:gd name="T4" fmla="*/ 0 w 172"/>
                <a:gd name="T5" fmla="*/ 0 h 72"/>
                <a:gd name="T6" fmla="*/ 0 w 172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72"/>
                <a:gd name="T14" fmla="*/ 172 w 172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72">
                  <a:moveTo>
                    <a:pt x="0" y="0"/>
                  </a:moveTo>
                  <a:lnTo>
                    <a:pt x="1" y="0"/>
                  </a:lnTo>
                  <a:lnTo>
                    <a:pt x="17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Freeform 188"/>
            <p:cNvSpPr>
              <a:spLocks/>
            </p:cNvSpPr>
            <p:nvPr/>
          </p:nvSpPr>
          <p:spPr bwMode="auto">
            <a:xfrm>
              <a:off x="2071" y="2543"/>
              <a:ext cx="62" cy="26"/>
            </a:xfrm>
            <a:custGeom>
              <a:avLst/>
              <a:gdLst>
                <a:gd name="T0" fmla="*/ 0 w 172"/>
                <a:gd name="T1" fmla="*/ 0 h 72"/>
                <a:gd name="T2" fmla="*/ 0 w 172"/>
                <a:gd name="T3" fmla="*/ 0 h 72"/>
                <a:gd name="T4" fmla="*/ 0 w 172"/>
                <a:gd name="T5" fmla="*/ 0 h 72"/>
                <a:gd name="T6" fmla="*/ 0 w 172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72"/>
                <a:gd name="T14" fmla="*/ 172 w 172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72">
                  <a:moveTo>
                    <a:pt x="0" y="0"/>
                  </a:moveTo>
                  <a:lnTo>
                    <a:pt x="1" y="0"/>
                  </a:lnTo>
                  <a:lnTo>
                    <a:pt x="172" y="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Freeform 189"/>
            <p:cNvSpPr>
              <a:spLocks/>
            </p:cNvSpPr>
            <p:nvPr/>
          </p:nvSpPr>
          <p:spPr bwMode="auto">
            <a:xfrm>
              <a:off x="2097" y="2569"/>
              <a:ext cx="26" cy="10"/>
            </a:xfrm>
            <a:custGeom>
              <a:avLst/>
              <a:gdLst>
                <a:gd name="T0" fmla="*/ 0 w 78"/>
                <a:gd name="T1" fmla="*/ 0 h 31"/>
                <a:gd name="T2" fmla="*/ 0 w 78"/>
                <a:gd name="T3" fmla="*/ 0 h 31"/>
                <a:gd name="T4" fmla="*/ 0 w 78"/>
                <a:gd name="T5" fmla="*/ 0 h 31"/>
                <a:gd name="T6" fmla="*/ 0 w 78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31"/>
                <a:gd name="T14" fmla="*/ 78 w 78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31">
                  <a:moveTo>
                    <a:pt x="0" y="0"/>
                  </a:moveTo>
                  <a:lnTo>
                    <a:pt x="31" y="31"/>
                  </a:lnTo>
                  <a:lnTo>
                    <a:pt x="78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Freeform 190"/>
            <p:cNvSpPr>
              <a:spLocks/>
            </p:cNvSpPr>
            <p:nvPr/>
          </p:nvSpPr>
          <p:spPr bwMode="auto">
            <a:xfrm>
              <a:off x="2097" y="2569"/>
              <a:ext cx="26" cy="10"/>
            </a:xfrm>
            <a:custGeom>
              <a:avLst/>
              <a:gdLst>
                <a:gd name="T0" fmla="*/ 0 w 78"/>
                <a:gd name="T1" fmla="*/ 0 h 31"/>
                <a:gd name="T2" fmla="*/ 0 w 78"/>
                <a:gd name="T3" fmla="*/ 0 h 31"/>
                <a:gd name="T4" fmla="*/ 0 w 78"/>
                <a:gd name="T5" fmla="*/ 0 h 31"/>
                <a:gd name="T6" fmla="*/ 0 w 78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31"/>
                <a:gd name="T14" fmla="*/ 78 w 78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31">
                  <a:moveTo>
                    <a:pt x="0" y="0"/>
                  </a:moveTo>
                  <a:lnTo>
                    <a:pt x="31" y="31"/>
                  </a:lnTo>
                  <a:lnTo>
                    <a:pt x="78" y="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Freeform 191"/>
            <p:cNvSpPr>
              <a:spLocks/>
            </p:cNvSpPr>
            <p:nvPr/>
          </p:nvSpPr>
          <p:spPr bwMode="auto">
            <a:xfrm>
              <a:off x="2097" y="2569"/>
              <a:ext cx="26" cy="10"/>
            </a:xfrm>
            <a:custGeom>
              <a:avLst/>
              <a:gdLst>
                <a:gd name="T0" fmla="*/ 0 w 78"/>
                <a:gd name="T1" fmla="*/ 0 h 31"/>
                <a:gd name="T2" fmla="*/ 0 w 78"/>
                <a:gd name="T3" fmla="*/ 0 h 31"/>
                <a:gd name="T4" fmla="*/ 0 w 78"/>
                <a:gd name="T5" fmla="*/ 0 h 31"/>
                <a:gd name="T6" fmla="*/ 0 w 78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31"/>
                <a:gd name="T14" fmla="*/ 78 w 78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31">
                  <a:moveTo>
                    <a:pt x="0" y="0"/>
                  </a:moveTo>
                  <a:lnTo>
                    <a:pt x="33" y="0"/>
                  </a:lnTo>
                  <a:lnTo>
                    <a:pt x="78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Freeform 192"/>
            <p:cNvSpPr>
              <a:spLocks/>
            </p:cNvSpPr>
            <p:nvPr/>
          </p:nvSpPr>
          <p:spPr bwMode="auto">
            <a:xfrm>
              <a:off x="2097" y="2569"/>
              <a:ext cx="26" cy="10"/>
            </a:xfrm>
            <a:custGeom>
              <a:avLst/>
              <a:gdLst>
                <a:gd name="T0" fmla="*/ 0 w 78"/>
                <a:gd name="T1" fmla="*/ 0 h 31"/>
                <a:gd name="T2" fmla="*/ 0 w 78"/>
                <a:gd name="T3" fmla="*/ 0 h 31"/>
                <a:gd name="T4" fmla="*/ 0 w 78"/>
                <a:gd name="T5" fmla="*/ 0 h 31"/>
                <a:gd name="T6" fmla="*/ 0 w 78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31"/>
                <a:gd name="T14" fmla="*/ 78 w 78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31">
                  <a:moveTo>
                    <a:pt x="0" y="0"/>
                  </a:moveTo>
                  <a:lnTo>
                    <a:pt x="33" y="0"/>
                  </a:lnTo>
                  <a:lnTo>
                    <a:pt x="78" y="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Freeform 193"/>
            <p:cNvSpPr>
              <a:spLocks/>
            </p:cNvSpPr>
            <p:nvPr/>
          </p:nvSpPr>
          <p:spPr bwMode="auto">
            <a:xfrm>
              <a:off x="2107" y="2569"/>
              <a:ext cx="26" cy="10"/>
            </a:xfrm>
            <a:custGeom>
              <a:avLst/>
              <a:gdLst>
                <a:gd name="T0" fmla="*/ 0 w 66"/>
                <a:gd name="T1" fmla="*/ 0 h 31"/>
                <a:gd name="T2" fmla="*/ 0 w 66"/>
                <a:gd name="T3" fmla="*/ 0 h 31"/>
                <a:gd name="T4" fmla="*/ 0 w 66"/>
                <a:gd name="T5" fmla="*/ 0 h 31"/>
                <a:gd name="T6" fmla="*/ 0 w 66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1"/>
                <a:gd name="T14" fmla="*/ 66 w 66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1">
                  <a:moveTo>
                    <a:pt x="0" y="0"/>
                  </a:moveTo>
                  <a:lnTo>
                    <a:pt x="66" y="0"/>
                  </a:lnTo>
                  <a:lnTo>
                    <a:pt x="45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Freeform 194"/>
            <p:cNvSpPr>
              <a:spLocks/>
            </p:cNvSpPr>
            <p:nvPr/>
          </p:nvSpPr>
          <p:spPr bwMode="auto">
            <a:xfrm>
              <a:off x="2107" y="2569"/>
              <a:ext cx="26" cy="10"/>
            </a:xfrm>
            <a:custGeom>
              <a:avLst/>
              <a:gdLst>
                <a:gd name="T0" fmla="*/ 0 w 66"/>
                <a:gd name="T1" fmla="*/ 0 h 31"/>
                <a:gd name="T2" fmla="*/ 0 w 66"/>
                <a:gd name="T3" fmla="*/ 0 h 31"/>
                <a:gd name="T4" fmla="*/ 0 w 66"/>
                <a:gd name="T5" fmla="*/ 0 h 31"/>
                <a:gd name="T6" fmla="*/ 0 w 66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1"/>
                <a:gd name="T14" fmla="*/ 66 w 66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1">
                  <a:moveTo>
                    <a:pt x="0" y="0"/>
                  </a:moveTo>
                  <a:lnTo>
                    <a:pt x="66" y="0"/>
                  </a:lnTo>
                  <a:lnTo>
                    <a:pt x="45" y="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 195"/>
            <p:cNvSpPr>
              <a:spLocks/>
            </p:cNvSpPr>
            <p:nvPr/>
          </p:nvSpPr>
          <p:spPr bwMode="auto">
            <a:xfrm>
              <a:off x="2107" y="2579"/>
              <a:ext cx="16" cy="10"/>
            </a:xfrm>
            <a:custGeom>
              <a:avLst/>
              <a:gdLst>
                <a:gd name="T0" fmla="*/ 0 w 47"/>
                <a:gd name="T1" fmla="*/ 0 h 27"/>
                <a:gd name="T2" fmla="*/ 0 w 47"/>
                <a:gd name="T3" fmla="*/ 0 h 27"/>
                <a:gd name="T4" fmla="*/ 0 w 47"/>
                <a:gd name="T5" fmla="*/ 0 h 27"/>
                <a:gd name="T6" fmla="*/ 0 w 47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27"/>
                <a:gd name="T14" fmla="*/ 47 w 47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27">
                  <a:moveTo>
                    <a:pt x="0" y="0"/>
                  </a:moveTo>
                  <a:lnTo>
                    <a:pt x="47" y="0"/>
                  </a:lnTo>
                  <a:lnTo>
                    <a:pt x="28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 196"/>
            <p:cNvSpPr>
              <a:spLocks/>
            </p:cNvSpPr>
            <p:nvPr/>
          </p:nvSpPr>
          <p:spPr bwMode="auto">
            <a:xfrm>
              <a:off x="2107" y="2579"/>
              <a:ext cx="16" cy="10"/>
            </a:xfrm>
            <a:custGeom>
              <a:avLst/>
              <a:gdLst>
                <a:gd name="T0" fmla="*/ 0 w 47"/>
                <a:gd name="T1" fmla="*/ 0 h 27"/>
                <a:gd name="T2" fmla="*/ 0 w 47"/>
                <a:gd name="T3" fmla="*/ 0 h 27"/>
                <a:gd name="T4" fmla="*/ 0 w 47"/>
                <a:gd name="T5" fmla="*/ 0 h 27"/>
                <a:gd name="T6" fmla="*/ 0 w 47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27"/>
                <a:gd name="T14" fmla="*/ 47 w 47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27">
                  <a:moveTo>
                    <a:pt x="0" y="0"/>
                  </a:moveTo>
                  <a:lnTo>
                    <a:pt x="47" y="0"/>
                  </a:lnTo>
                  <a:lnTo>
                    <a:pt x="28" y="2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685087"/>
              </p:ext>
            </p:extLst>
          </p:nvPr>
        </p:nvGraphicFramePr>
        <p:xfrm>
          <a:off x="3728294" y="2108994"/>
          <a:ext cx="23907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1" name="Equation" r:id="rId7" imgW="863280" imgH="419040" progId="Equation.DSMT4">
                  <p:embed/>
                </p:oleObj>
              </mc:Choice>
              <mc:Fallback>
                <p:oleObj name="Equation" r:id="rId7" imgW="86328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8294" y="2108994"/>
                        <a:ext cx="239077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" name="对象 1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541437"/>
              </p:ext>
            </p:extLst>
          </p:nvPr>
        </p:nvGraphicFramePr>
        <p:xfrm>
          <a:off x="1207343" y="-27384"/>
          <a:ext cx="66770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2" name="Equation" r:id="rId9" imgW="2413000" imgH="444500" progId="Equation.DSMT4">
                  <p:embed/>
                </p:oleObj>
              </mc:Choice>
              <mc:Fallback>
                <p:oleObj name="Equation" r:id="rId9" imgW="2413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343" y="-27384"/>
                        <a:ext cx="6677025" cy="10112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" name="椭圆 199"/>
          <p:cNvSpPr/>
          <p:nvPr/>
        </p:nvSpPr>
        <p:spPr>
          <a:xfrm>
            <a:off x="4221820" y="46187"/>
            <a:ext cx="64807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6382060" y="478235"/>
            <a:ext cx="2532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91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3436</TotalTime>
  <Words>1452</Words>
  <Application>Microsoft Office PowerPoint</Application>
  <PresentationFormat>全屏显示(4:3)</PresentationFormat>
  <Paragraphs>164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黑体</vt:lpstr>
      <vt:lpstr>微软雅黑</vt:lpstr>
      <vt:lpstr>Arial</vt:lpstr>
      <vt:lpstr>Calibri</vt:lpstr>
      <vt:lpstr>Tahoma</vt:lpstr>
      <vt:lpstr>Times New Roman</vt:lpstr>
      <vt:lpstr>Verdana</vt:lpstr>
      <vt:lpstr>Wingdings</vt:lpstr>
      <vt:lpstr>Office 主题​​</vt:lpstr>
      <vt:lpstr>Equation</vt:lpstr>
      <vt:lpstr>2.5   球面与球面系统的基点和基面</vt:lpstr>
      <vt:lpstr>PowerPoint 演示文稿</vt:lpstr>
      <vt:lpstr>PowerPoint 演示文稿</vt:lpstr>
      <vt:lpstr>若用光焦度形式来表示，可写成:</vt:lpstr>
      <vt:lpstr>PowerPoint 演示文稿</vt:lpstr>
      <vt:lpstr> 各种透镜基点（面）位置分析</vt:lpstr>
      <vt:lpstr>PowerPoint 演示文稿</vt:lpstr>
      <vt:lpstr>即 d 增大到</vt:lpstr>
      <vt:lpstr>即 d 增大到</vt:lpstr>
      <vt:lpstr>PowerPoint 演示文稿</vt:lpstr>
      <vt:lpstr>（3）平凸透镜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薄透镜图示：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工程光学</dc:title>
  <dc:creator>User</dc:creator>
  <cp:lastModifiedBy>唐槟彬 槟彬</cp:lastModifiedBy>
  <cp:revision>413</cp:revision>
  <dcterms:created xsi:type="dcterms:W3CDTF">2018-03-08T09:28:49Z</dcterms:created>
  <dcterms:modified xsi:type="dcterms:W3CDTF">2022-05-05T11:00:21Z</dcterms:modified>
</cp:coreProperties>
</file>