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7" r:id="rId2"/>
    <p:sldId id="298" r:id="rId3"/>
    <p:sldId id="301" r:id="rId4"/>
    <p:sldId id="299" r:id="rId5"/>
    <p:sldId id="300" r:id="rId6"/>
    <p:sldId id="334" r:id="rId7"/>
    <p:sldId id="335" r:id="rId8"/>
    <p:sldId id="304" r:id="rId9"/>
    <p:sldId id="307" r:id="rId10"/>
    <p:sldId id="336" r:id="rId11"/>
    <p:sldId id="310" r:id="rId12"/>
    <p:sldId id="333" r:id="rId13"/>
    <p:sldId id="332" r:id="rId14"/>
    <p:sldId id="314" r:id="rId15"/>
    <p:sldId id="315" r:id="rId16"/>
    <p:sldId id="318" r:id="rId17"/>
    <p:sldId id="317" r:id="rId18"/>
    <p:sldId id="319" r:id="rId19"/>
    <p:sldId id="320" r:id="rId20"/>
    <p:sldId id="321" r:id="rId21"/>
    <p:sldId id="322" r:id="rId22"/>
    <p:sldId id="323" r:id="rId23"/>
    <p:sldId id="324" r:id="rId24"/>
    <p:sldId id="325" r:id="rId25"/>
    <p:sldId id="326" r:id="rId26"/>
    <p:sldId id="328" r:id="rId27"/>
    <p:sldId id="329" r:id="rId28"/>
    <p:sldId id="330" r:id="rId29"/>
    <p:sldId id="33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FF"/>
    <a:srgbClr val="0033CC"/>
    <a:srgbClr val="00FFFF"/>
    <a:srgbClr val="00CCFF"/>
    <a:srgbClr val="FFFF6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028" autoAdjust="0"/>
    <p:restoredTop sz="94660"/>
  </p:normalViewPr>
  <p:slideViewPr>
    <p:cSldViewPr>
      <p:cViewPr varScale="1">
        <p:scale>
          <a:sx n="109" d="100"/>
          <a:sy n="109" d="100"/>
        </p:scale>
        <p:origin x="12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9A9A4-B994-4798-A4A8-6E83E7D3CC16}"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60AA3-E94D-49F5-A40C-55AACE2149F9}" type="slidenum">
              <a:rPr lang="zh-CN" altLang="en-US" smtClean="0"/>
              <a:t>‹#›</a:t>
            </a:fld>
            <a:endParaRPr lang="zh-CN" altLang="en-US"/>
          </a:p>
        </p:txBody>
      </p:sp>
    </p:spTree>
    <p:extLst>
      <p:ext uri="{BB962C8B-B14F-4D97-AF65-F5344CB8AC3E}">
        <p14:creationId xmlns:p14="http://schemas.microsoft.com/office/powerpoint/2010/main" val="323724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760AA3-E94D-49F5-A40C-55AACE2149F9}" type="slidenum">
              <a:rPr lang="zh-CN" altLang="en-US" smtClean="0"/>
              <a:t>21</a:t>
            </a:fld>
            <a:endParaRPr lang="zh-CN" altLang="en-US"/>
          </a:p>
        </p:txBody>
      </p:sp>
    </p:spTree>
    <p:extLst>
      <p:ext uri="{BB962C8B-B14F-4D97-AF65-F5344CB8AC3E}">
        <p14:creationId xmlns:p14="http://schemas.microsoft.com/office/powerpoint/2010/main" val="162552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97758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1783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26920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grpSp>
        <p:nvGrpSpPr>
          <p:cNvPr id="26" name="组合 25"/>
          <p:cNvGrpSpPr/>
          <p:nvPr userDrawn="1"/>
        </p:nvGrpSpPr>
        <p:grpSpPr>
          <a:xfrm>
            <a:off x="127000" y="76200"/>
            <a:ext cx="8542338" cy="1052513"/>
            <a:chOff x="127000" y="76200"/>
            <a:chExt cx="8542338" cy="1052513"/>
          </a:xfrm>
        </p:grpSpPr>
        <p:sp>
          <p:nvSpPr>
            <p:cNvPr id="27" name="Rectangle 7"/>
            <p:cNvSpPr>
              <a:spLocks noChangeArrowheads="1"/>
            </p:cNvSpPr>
            <p:nvPr/>
          </p:nvSpPr>
          <p:spPr bwMode="ltGray">
            <a:xfrm>
              <a:off x="417513" y="1841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8" name="Rectangle 8"/>
            <p:cNvSpPr>
              <a:spLocks noChangeArrowheads="1"/>
            </p:cNvSpPr>
            <p:nvPr/>
          </p:nvSpPr>
          <p:spPr bwMode="ltGray">
            <a:xfrm>
              <a:off x="800100" y="1841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9" name="Rectangle 9"/>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0" name="Rectangle 10"/>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1" name="Rectangle 11"/>
            <p:cNvSpPr>
              <a:spLocks noChangeArrowheads="1"/>
            </p:cNvSpPr>
            <p:nvPr/>
          </p:nvSpPr>
          <p:spPr bwMode="ltGray">
            <a:xfrm>
              <a:off x="127000" y="5334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2" name="Rectangle 12"/>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3" name="Rectangle 13"/>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4" name="Rectangle 14"/>
            <p:cNvSpPr>
              <a:spLocks noChangeArrowheads="1"/>
            </p:cNvSpPr>
            <p:nvPr/>
          </p:nvSpPr>
          <p:spPr bwMode="ltGray">
            <a:xfrm>
              <a:off x="417513" y="184150"/>
              <a:ext cx="438150" cy="4746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5" name="Rectangle 15"/>
            <p:cNvSpPr>
              <a:spLocks noChangeArrowheads="1"/>
            </p:cNvSpPr>
            <p:nvPr/>
          </p:nvSpPr>
          <p:spPr bwMode="ltGray">
            <a:xfrm>
              <a:off x="800100" y="184150"/>
              <a:ext cx="328613" cy="474663"/>
            </a:xfrm>
            <a:prstGeom prst="rect">
              <a:avLst/>
            </a:prstGeom>
            <a:gradFill rotWithShape="0">
              <a:gsLst>
                <a:gs pos="0">
                  <a:srgbClr val="FFC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6" name="Rectangle 16"/>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7" name="Rectangle 17"/>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8" name="Rectangle 18"/>
            <p:cNvSpPr>
              <a:spLocks noChangeArrowheads="1"/>
            </p:cNvSpPr>
            <p:nvPr/>
          </p:nvSpPr>
          <p:spPr bwMode="ltGray">
            <a:xfrm>
              <a:off x="127000" y="533400"/>
              <a:ext cx="560388" cy="422275"/>
            </a:xfrm>
            <a:prstGeom prst="rect">
              <a:avLst/>
            </a:prstGeom>
            <a:gradFill>
              <a:gsLst>
                <a:gs pos="0">
                  <a:srgbClr val="FFF200"/>
                </a:gs>
                <a:gs pos="45000">
                  <a:srgbClr val="FF7A00"/>
                </a:gs>
                <a:gs pos="70000">
                  <a:srgbClr val="FF0300"/>
                </a:gs>
                <a:gs pos="100000">
                  <a:srgbClr val="4D0808"/>
                </a:gs>
              </a:gsLst>
              <a:lin ang="189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9" name="Rectangle 19"/>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40" name="Rectangle 20"/>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grpSp>
    </p:spTree>
    <p:extLst>
      <p:ext uri="{BB962C8B-B14F-4D97-AF65-F5344CB8AC3E}">
        <p14:creationId xmlns:p14="http://schemas.microsoft.com/office/powerpoint/2010/main" val="9637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32843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370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593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19422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276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351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730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5285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5.png"/><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a:spLocks noChangeArrowheads="1"/>
          </p:cNvSpPr>
          <p:nvPr/>
        </p:nvSpPr>
        <p:spPr bwMode="auto">
          <a:xfrm>
            <a:off x="515938" y="1385888"/>
            <a:ext cx="8232526" cy="397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1428" tIns="45714" rIns="91428" bIns="45714">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作为一个成像的实际光学系统，</a:t>
            </a:r>
            <a:endParaRPr lang="en-US" altLang="zh-CN" sz="2400" dirty="0" smtClean="0">
              <a:latin typeface="微软雅黑" pitchFamily="34" charset="-122"/>
              <a:ea typeface="微软雅黑" pitchFamily="34" charset="-122"/>
            </a:endParaRPr>
          </a:p>
          <a:p>
            <a:pPr eaLnBrk="1" hangingPunct="1">
              <a:lnSpc>
                <a:spcPct val="150000"/>
              </a:lnSpc>
            </a:pPr>
            <a:r>
              <a:rPr lang="zh-CN" altLang="en-US" sz="2400" dirty="0" smtClean="0">
                <a:solidFill>
                  <a:srgbClr val="0000FF"/>
                </a:solidFill>
                <a:latin typeface="微软雅黑" pitchFamily="34" charset="-122"/>
                <a:ea typeface="微软雅黑" pitchFamily="34" charset="-122"/>
              </a:rPr>
              <a:t>首先：</a:t>
            </a:r>
            <a:endParaRPr lang="en-US" altLang="zh-CN" sz="2400" dirty="0" smtClean="0">
              <a:solidFill>
                <a:srgbClr val="0000FF"/>
              </a:solidFill>
              <a:latin typeface="微软雅黑" pitchFamily="34" charset="-122"/>
              <a:ea typeface="微软雅黑" pitchFamily="34" charset="-122"/>
            </a:endParaRPr>
          </a:p>
          <a:p>
            <a:pPr marL="342900" indent="-342900" eaLnBrk="1" hangingPunct="1">
              <a:lnSpc>
                <a:spcPct val="150000"/>
              </a:lnSpc>
              <a:buClr>
                <a:srgbClr val="0066FF"/>
              </a:buClr>
              <a:buFont typeface="Wingdings" panose="05000000000000000000" pitchFamily="2" charset="2"/>
              <a:buChar char="Ø"/>
            </a:pPr>
            <a:r>
              <a:rPr lang="zh-CN" altLang="en-US" sz="2400" dirty="0">
                <a:latin typeface="微软雅黑" pitchFamily="34" charset="-122"/>
                <a:ea typeface="微软雅黑" pitchFamily="34" charset="-122"/>
              </a:rPr>
              <a:t>需要</a:t>
            </a:r>
            <a:r>
              <a:rPr lang="zh-CN" altLang="en-US" sz="2400" dirty="0" smtClean="0">
                <a:solidFill>
                  <a:srgbClr val="0000FF"/>
                </a:solidFill>
                <a:latin typeface="微软雅黑" pitchFamily="34" charset="-122"/>
                <a:ea typeface="微软雅黑" pitchFamily="34" charset="-122"/>
              </a:rPr>
              <a:t>物像的共轭位置（第</a:t>
            </a:r>
            <a:r>
              <a:rPr lang="en-US" altLang="zh-CN" sz="2400" dirty="0" smtClean="0">
                <a:solidFill>
                  <a:srgbClr val="0000FF"/>
                </a:solidFill>
                <a:latin typeface="微软雅黑" pitchFamily="34" charset="-122"/>
                <a:ea typeface="微软雅黑" pitchFamily="34" charset="-122"/>
              </a:rPr>
              <a:t>1</a:t>
            </a:r>
            <a:r>
              <a:rPr lang="zh-CN" altLang="en-US" sz="2400" dirty="0" smtClean="0">
                <a:solidFill>
                  <a:srgbClr val="0000FF"/>
                </a:solidFill>
                <a:latin typeface="微软雅黑" pitchFamily="34" charset="-122"/>
                <a:ea typeface="微软雅黑" pitchFamily="34" charset="-122"/>
              </a:rPr>
              <a:t>，</a:t>
            </a:r>
            <a:r>
              <a:rPr lang="en-US" altLang="zh-CN" sz="2400" dirty="0" smtClean="0">
                <a:solidFill>
                  <a:srgbClr val="0000FF"/>
                </a:solidFill>
                <a:latin typeface="微软雅黑" pitchFamily="34" charset="-122"/>
                <a:ea typeface="微软雅黑" pitchFamily="34" charset="-122"/>
              </a:rPr>
              <a:t>2</a:t>
            </a:r>
            <a:r>
              <a:rPr lang="zh-CN" altLang="en-US" sz="2400" dirty="0" smtClean="0">
                <a:solidFill>
                  <a:srgbClr val="0000FF"/>
                </a:solidFill>
                <a:latin typeface="微软雅黑" pitchFamily="34" charset="-122"/>
                <a:ea typeface="微软雅黑" pitchFamily="34" charset="-122"/>
              </a:rPr>
              <a:t>章内容，已讲）</a:t>
            </a:r>
            <a:endParaRPr lang="en-US" altLang="zh-CN" sz="2400" dirty="0" smtClean="0">
              <a:solidFill>
                <a:srgbClr val="0000FF"/>
              </a:solidFill>
              <a:latin typeface="微软雅黑" pitchFamily="34" charset="-122"/>
              <a:ea typeface="微软雅黑" pitchFamily="34" charset="-122"/>
            </a:endParaRPr>
          </a:p>
          <a:p>
            <a:pPr marL="342900" indent="-342900" eaLnBrk="1" hangingPunct="1">
              <a:lnSpc>
                <a:spcPct val="150000"/>
              </a:lnSpc>
              <a:buClr>
                <a:srgbClr val="0066FF"/>
              </a:buClr>
              <a:buFont typeface="Wingdings" panose="05000000000000000000" pitchFamily="2" charset="2"/>
              <a:buChar char="Ø"/>
            </a:pPr>
            <a:r>
              <a:rPr lang="zh-CN" altLang="en-US" sz="2400" dirty="0">
                <a:latin typeface="微软雅黑" pitchFamily="34" charset="-122"/>
                <a:ea typeface="微软雅黑" pitchFamily="34" charset="-122"/>
              </a:rPr>
              <a:t>需要</a:t>
            </a:r>
            <a:r>
              <a:rPr lang="zh-CN" altLang="en-US" sz="2400" dirty="0" smtClean="0">
                <a:solidFill>
                  <a:srgbClr val="0000FF"/>
                </a:solidFill>
                <a:latin typeface="微软雅黑" pitchFamily="34" charset="-122"/>
                <a:ea typeface="微软雅黑" pitchFamily="34" charset="-122"/>
              </a:rPr>
              <a:t>成像放大率</a:t>
            </a:r>
            <a:r>
              <a:rPr lang="zh-CN" altLang="en-US" sz="2400" dirty="0">
                <a:solidFill>
                  <a:srgbClr val="0000FF"/>
                </a:solidFill>
                <a:latin typeface="微软雅黑" pitchFamily="34" charset="-122"/>
                <a:ea typeface="微软雅黑" pitchFamily="34" charset="-122"/>
              </a:rPr>
              <a:t>（第</a:t>
            </a:r>
            <a:r>
              <a:rPr lang="en-US" altLang="zh-CN" sz="2400" dirty="0">
                <a:solidFill>
                  <a:srgbClr val="0000FF"/>
                </a:solidFill>
                <a:latin typeface="微软雅黑" pitchFamily="34" charset="-122"/>
                <a:ea typeface="微软雅黑" pitchFamily="34" charset="-122"/>
              </a:rPr>
              <a:t>1</a:t>
            </a:r>
            <a:r>
              <a:rPr lang="zh-CN" altLang="en-US" sz="2400" dirty="0">
                <a:solidFill>
                  <a:srgbClr val="0000FF"/>
                </a:solidFill>
                <a:latin typeface="微软雅黑" pitchFamily="34" charset="-122"/>
                <a:ea typeface="微软雅黑" pitchFamily="34" charset="-122"/>
              </a:rPr>
              <a:t>，</a:t>
            </a:r>
            <a:r>
              <a:rPr lang="en-US" altLang="zh-CN" sz="2400" dirty="0">
                <a:solidFill>
                  <a:srgbClr val="0000FF"/>
                </a:solidFill>
                <a:latin typeface="微软雅黑" pitchFamily="34" charset="-122"/>
                <a:ea typeface="微软雅黑" pitchFamily="34" charset="-122"/>
              </a:rPr>
              <a:t>2</a:t>
            </a:r>
            <a:r>
              <a:rPr lang="zh-CN" altLang="en-US" sz="2400" dirty="0">
                <a:solidFill>
                  <a:srgbClr val="0000FF"/>
                </a:solidFill>
                <a:latin typeface="微软雅黑" pitchFamily="34" charset="-122"/>
                <a:ea typeface="微软雅黑" pitchFamily="34" charset="-122"/>
              </a:rPr>
              <a:t>章内容，已讲）</a:t>
            </a:r>
            <a:endParaRPr lang="en-US" altLang="zh-CN" sz="2400" dirty="0" smtClean="0">
              <a:solidFill>
                <a:srgbClr val="0000FF"/>
              </a:solidFill>
              <a:latin typeface="微软雅黑" pitchFamily="34" charset="-122"/>
              <a:ea typeface="微软雅黑" pitchFamily="34" charset="-122"/>
            </a:endParaRPr>
          </a:p>
          <a:p>
            <a:pPr eaLnBrk="1" hangingPunct="1">
              <a:lnSpc>
                <a:spcPct val="150000"/>
              </a:lnSpc>
              <a:buClr>
                <a:srgbClr val="0066FF"/>
              </a:buClr>
            </a:pPr>
            <a:r>
              <a:rPr lang="zh-CN" altLang="en-US" sz="2400" dirty="0" smtClean="0">
                <a:solidFill>
                  <a:srgbClr val="0000FF"/>
                </a:solidFill>
                <a:latin typeface="微软雅黑" pitchFamily="34" charset="-122"/>
                <a:ea typeface="微软雅黑" pitchFamily="34" charset="-122"/>
              </a:rPr>
              <a:t>其次：</a:t>
            </a:r>
            <a:endParaRPr lang="en-US" altLang="zh-CN" sz="2400" dirty="0" smtClean="0">
              <a:solidFill>
                <a:srgbClr val="0000FF"/>
              </a:solidFill>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2400" dirty="0">
                <a:latin typeface="微软雅黑" pitchFamily="34" charset="-122"/>
                <a:ea typeface="微软雅黑" pitchFamily="34" charset="-122"/>
              </a:rPr>
              <a:t>对</a:t>
            </a:r>
            <a:r>
              <a:rPr lang="zh-CN" altLang="en-US" sz="2400" dirty="0" smtClean="0">
                <a:solidFill>
                  <a:srgbClr val="0000FF"/>
                </a:solidFill>
                <a:latin typeface="微软雅黑" pitchFamily="34" charset="-122"/>
                <a:ea typeface="微软雅黑" pitchFamily="34" charset="-122"/>
              </a:rPr>
              <a:t>成像范围</a:t>
            </a:r>
            <a:r>
              <a:rPr lang="zh-CN" altLang="en-US" sz="2400" dirty="0">
                <a:latin typeface="微软雅黑" pitchFamily="34" charset="-122"/>
                <a:ea typeface="微软雅黑" pitchFamily="34" charset="-122"/>
              </a:rPr>
              <a:t>有要求</a:t>
            </a:r>
            <a:endParaRPr lang="en-US" altLang="zh-CN" sz="2400" dirty="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2400" dirty="0">
                <a:latin typeface="微软雅黑" pitchFamily="34" charset="-122"/>
                <a:ea typeface="微软雅黑" pitchFamily="34" charset="-122"/>
              </a:rPr>
              <a:t>对</a:t>
            </a:r>
            <a:r>
              <a:rPr lang="zh-CN" altLang="en-US" sz="2400" dirty="0" smtClean="0">
                <a:solidFill>
                  <a:srgbClr val="0000FF"/>
                </a:solidFill>
                <a:latin typeface="微软雅黑" pitchFamily="34" charset="-122"/>
                <a:ea typeface="微软雅黑" pitchFamily="34" charset="-122"/>
              </a:rPr>
              <a:t>成像亮度</a:t>
            </a:r>
            <a:r>
              <a:rPr lang="zh-CN" altLang="en-US" sz="2400" dirty="0">
                <a:latin typeface="微软雅黑" pitchFamily="34" charset="-122"/>
                <a:ea typeface="微软雅黑" pitchFamily="34" charset="-122"/>
              </a:rPr>
              <a:t>有要求</a:t>
            </a:r>
          </a:p>
        </p:txBody>
      </p:sp>
      <p:sp>
        <p:nvSpPr>
          <p:cNvPr id="44" name="Rectangle 2"/>
          <p:cNvSpPr txBox="1">
            <a:spLocks noChangeArrowheads="1"/>
          </p:cNvSpPr>
          <p:nvPr/>
        </p:nvSpPr>
        <p:spPr>
          <a:xfrm>
            <a:off x="1360133" y="166192"/>
            <a:ext cx="6544136" cy="7425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defRPr/>
            </a:pPr>
            <a:r>
              <a:rPr lang="en-US" altLang="zh-CN" sz="3200" dirty="0" smtClean="0">
                <a:solidFill>
                  <a:srgbClr val="0000FF"/>
                </a:solidFill>
                <a:latin typeface="微软雅黑" panose="020B0503020204020204" pitchFamily="34" charset="-122"/>
                <a:ea typeface="微软雅黑" panose="020B0503020204020204" pitchFamily="34" charset="-122"/>
              </a:rPr>
              <a:t>2.7 </a:t>
            </a:r>
            <a:r>
              <a:rPr lang="zh-CN" altLang="en-US" sz="3200" dirty="0" smtClean="0">
                <a:solidFill>
                  <a:srgbClr val="0000FF"/>
                </a:solidFill>
                <a:latin typeface="微软雅黑" panose="020B0503020204020204" pitchFamily="34" charset="-122"/>
                <a:ea typeface="微软雅黑" panose="020B0503020204020204" pitchFamily="34" charset="-122"/>
                <a:cs typeface="+mn-cs"/>
              </a:rPr>
              <a:t>实际光学系统中的光束限制</a:t>
            </a:r>
            <a:endParaRPr lang="zh-CN" altLang="en-US" sz="3200" dirty="0">
              <a:solidFill>
                <a:srgbClr val="0000FF"/>
              </a:solidFill>
              <a:latin typeface="微软雅黑" panose="020B0503020204020204" pitchFamily="34" charset="-122"/>
              <a:ea typeface="微软雅黑" panose="020B0503020204020204" pitchFamily="34" charset="-122"/>
              <a:cs typeface="+mn-cs"/>
            </a:endParaRPr>
          </a:p>
        </p:txBody>
      </p:sp>
      <p:sp>
        <p:nvSpPr>
          <p:cNvPr id="45" name="Rectangle 2"/>
          <p:cNvSpPr txBox="1">
            <a:spLocks noChangeArrowheads="1"/>
          </p:cNvSpPr>
          <p:nvPr/>
        </p:nvSpPr>
        <p:spPr>
          <a:xfrm>
            <a:off x="683568" y="5517232"/>
            <a:ext cx="7704855"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10000"/>
              </a:lnSpc>
              <a:spcBef>
                <a:spcPct val="20000"/>
              </a:spcBef>
              <a:defRPr/>
            </a:pPr>
            <a:r>
              <a:rPr lang="zh-CN" altLang="en-US" sz="2200" dirty="0" smtClean="0">
                <a:latin typeface="微软雅黑" pitchFamily="34" charset="-122"/>
                <a:ea typeface="微软雅黑" pitchFamily="34" charset="-122"/>
                <a:cs typeface="+mn-cs"/>
              </a:rPr>
              <a:t>所以在设计光学系统时，应按其用途、要求和成像范围，对通过光学系统的</a:t>
            </a:r>
            <a:r>
              <a:rPr lang="zh-CN" altLang="en-US" sz="2200" dirty="0" smtClean="0">
                <a:solidFill>
                  <a:srgbClr val="C00000"/>
                </a:solidFill>
                <a:latin typeface="微软雅黑" pitchFamily="34" charset="-122"/>
                <a:ea typeface="微软雅黑" pitchFamily="34" charset="-122"/>
                <a:cs typeface="+mn-cs"/>
              </a:rPr>
              <a:t>成像光束</a:t>
            </a:r>
            <a:r>
              <a:rPr lang="zh-CN" altLang="en-US" sz="2200" dirty="0" smtClean="0">
                <a:latin typeface="微软雅黑" pitchFamily="34" charset="-122"/>
                <a:ea typeface="微软雅黑" pitchFamily="34" charset="-122"/>
                <a:cs typeface="+mn-cs"/>
              </a:rPr>
              <a:t>提出</a:t>
            </a:r>
            <a:r>
              <a:rPr lang="zh-CN" altLang="en-US" sz="2200" dirty="0" smtClean="0">
                <a:solidFill>
                  <a:srgbClr val="C00000"/>
                </a:solidFill>
                <a:latin typeface="微软雅黑" pitchFamily="34" charset="-122"/>
                <a:ea typeface="微软雅黑" pitchFamily="34" charset="-122"/>
                <a:cs typeface="+mn-cs"/>
              </a:rPr>
              <a:t>合理要求</a:t>
            </a:r>
            <a:r>
              <a:rPr lang="zh-CN" altLang="en-US" sz="2200" dirty="0" smtClean="0">
                <a:latin typeface="微软雅黑" pitchFamily="34" charset="-122"/>
                <a:ea typeface="微软雅黑" pitchFamily="34" charset="-122"/>
                <a:cs typeface="+mn-cs"/>
              </a:rPr>
              <a:t>，这就是光学系统中的光束限制问题。</a:t>
            </a:r>
            <a:endParaRPr lang="zh-CN" altLang="en-US" sz="220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255469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 calcmode="lin" valueType="num">
                                      <p:cBhvr additive="base">
                                        <p:cTn id="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xEl>
                                              <p:pRg st="1" end="1"/>
                                            </p:txEl>
                                          </p:spTgt>
                                        </p:tgtEl>
                                        <p:attrNameLst>
                                          <p:attrName>style.visibility</p:attrName>
                                        </p:attrNameLst>
                                      </p:cBhvr>
                                      <p:to>
                                        <p:strVal val="visible"/>
                                      </p:to>
                                    </p:set>
                                    <p:anim calcmode="lin" valueType="num">
                                      <p:cBhvr additive="base">
                                        <p:cTn id="13" dur="500" fill="hold"/>
                                        <p:tgtEl>
                                          <p:spTgt spid="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anim calcmode="lin" valueType="num">
                                      <p:cBhvr additive="base">
                                        <p:cTn id="19" dur="500" fill="hold"/>
                                        <p:tgtEl>
                                          <p:spTgt spid="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xEl>
                                              <p:pRg st="3" end="3"/>
                                            </p:txEl>
                                          </p:spTgt>
                                        </p:tgtEl>
                                        <p:attrNameLst>
                                          <p:attrName>style.visibility</p:attrName>
                                        </p:attrNameLst>
                                      </p:cBhvr>
                                      <p:to>
                                        <p:strVal val="visible"/>
                                      </p:to>
                                    </p:set>
                                    <p:anim calcmode="lin" valueType="num">
                                      <p:cBhvr additive="base">
                                        <p:cTn id="25" dur="500" fill="hold"/>
                                        <p:tgtEl>
                                          <p:spTgt spid="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 calcmode="lin" valueType="num">
                                      <p:cBhvr additive="base">
                                        <p:cTn id="31" dur="500" fill="hold"/>
                                        <p:tgtEl>
                                          <p:spTgt spid="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
                                            <p:txEl>
                                              <p:pRg st="5" end="5"/>
                                            </p:txEl>
                                          </p:spTgt>
                                        </p:tgtEl>
                                        <p:attrNameLst>
                                          <p:attrName>style.visibility</p:attrName>
                                        </p:attrNameLst>
                                      </p:cBhvr>
                                      <p:to>
                                        <p:strVal val="visible"/>
                                      </p:to>
                                    </p:set>
                                    <p:anim calcmode="lin" valueType="num">
                                      <p:cBhvr additive="base">
                                        <p:cTn id="37" dur="500" fill="hold"/>
                                        <p:tgtEl>
                                          <p:spTgt spid="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
                                            <p:txEl>
                                              <p:pRg st="6" end="6"/>
                                            </p:txEl>
                                          </p:spTgt>
                                        </p:tgtEl>
                                        <p:attrNameLst>
                                          <p:attrName>style.visibility</p:attrName>
                                        </p:attrNameLst>
                                      </p:cBhvr>
                                      <p:to>
                                        <p:strVal val="visible"/>
                                      </p:to>
                                    </p:set>
                                    <p:anim calcmode="lin" valueType="num">
                                      <p:cBhvr additive="base">
                                        <p:cTn id="43" dur="500" fill="hold"/>
                                        <p:tgtEl>
                                          <p:spTgt spid="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9552" y="1124744"/>
            <a:ext cx="7715200" cy="1481088"/>
          </a:xfrm>
        </p:spPr>
        <p:txBody>
          <a:bodyPr>
            <a:normAutofit/>
          </a:bodyPr>
          <a:lstStyle/>
          <a:p>
            <a:pPr algn="l"/>
            <a:r>
              <a:rPr lang="zh-CN" altLang="en-US" sz="2400" b="1" dirty="0" smtClean="0">
                <a:solidFill>
                  <a:srgbClr val="0000FF"/>
                </a:solidFill>
                <a:latin typeface="微软雅黑" pitchFamily="34" charset="-122"/>
                <a:ea typeface="微软雅黑" pitchFamily="34" charset="-122"/>
              </a:rPr>
              <a:t>入射光瞳的大小</a:t>
            </a:r>
            <a:r>
              <a:rPr lang="zh-CN" altLang="en-US" sz="2400" dirty="0" smtClean="0">
                <a:latin typeface="微软雅黑" pitchFamily="34" charset="-122"/>
                <a:ea typeface="微软雅黑" pitchFamily="34" charset="-122"/>
              </a:rPr>
              <a:t>：由光学系统对成像</a:t>
            </a:r>
            <a:r>
              <a:rPr lang="zh-CN" altLang="en-US" sz="2400" b="1" dirty="0">
                <a:solidFill>
                  <a:srgbClr val="0066FF"/>
                </a:solidFill>
                <a:latin typeface="微软雅黑" pitchFamily="34" charset="-122"/>
                <a:ea typeface="微软雅黑" pitchFamily="34" charset="-122"/>
              </a:rPr>
              <a:t>光能量</a:t>
            </a:r>
            <a:r>
              <a:rPr lang="zh-CN" altLang="en-US" sz="2400" dirty="0" smtClean="0">
                <a:latin typeface="微软雅黑" pitchFamily="34" charset="-122"/>
                <a:ea typeface="微软雅黑" pitchFamily="34" charset="-122"/>
              </a:rPr>
              <a:t>的要求</a:t>
            </a:r>
            <a:r>
              <a:rPr lang="en-US" altLang="zh-CN" sz="2400" dirty="0" smtClean="0">
                <a:latin typeface="微软雅黑" pitchFamily="34" charset="-122"/>
                <a:ea typeface="微软雅黑" pitchFamily="34" charset="-122"/>
              </a:rPr>
              <a:t/>
            </a:r>
            <a:br>
              <a:rPr lang="en-US" altLang="zh-CN" sz="2400" dirty="0" smtClean="0">
                <a:latin typeface="微软雅黑" pitchFamily="34" charset="-122"/>
                <a:ea typeface="微软雅黑" pitchFamily="34" charset="-122"/>
              </a:rPr>
            </a:b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或对</a:t>
            </a:r>
            <a:r>
              <a:rPr lang="zh-CN" altLang="en-US" sz="2400" b="1" dirty="0" smtClean="0">
                <a:solidFill>
                  <a:srgbClr val="0066FF"/>
                </a:solidFill>
                <a:latin typeface="微软雅黑" pitchFamily="34" charset="-122"/>
                <a:ea typeface="微软雅黑" pitchFamily="34" charset="-122"/>
              </a:rPr>
              <a:t>物体细节的分辨能力</a:t>
            </a:r>
            <a:r>
              <a:rPr lang="zh-CN" altLang="en-US" sz="2400" dirty="0" smtClean="0">
                <a:solidFill>
                  <a:srgbClr val="0066FF"/>
                </a:solidFill>
                <a:latin typeface="微软雅黑" pitchFamily="34" charset="-122"/>
                <a:ea typeface="微软雅黑" pitchFamily="34" charset="-122"/>
              </a:rPr>
              <a:t>的要求</a:t>
            </a:r>
            <a:r>
              <a:rPr lang="zh-CN" altLang="en-US" sz="2400" dirty="0">
                <a:latin typeface="微软雅黑" pitchFamily="34" charset="-122"/>
                <a:ea typeface="微软雅黑" pitchFamily="34" charset="-122"/>
              </a:rPr>
              <a:t>确定</a:t>
            </a:r>
            <a:r>
              <a:rPr lang="zh-CN" altLang="en-US" sz="2400" dirty="0" smtClean="0">
                <a:latin typeface="微软雅黑" pitchFamily="34" charset="-122"/>
                <a:ea typeface="微软雅黑" pitchFamily="34" charset="-122"/>
              </a:rPr>
              <a:t>。</a:t>
            </a:r>
          </a:p>
        </p:txBody>
      </p:sp>
      <p:sp>
        <p:nvSpPr>
          <p:cNvPr id="5" name="Rectangle 3"/>
          <p:cNvSpPr txBox="1">
            <a:spLocks noChangeArrowheads="1"/>
          </p:cNvSpPr>
          <p:nvPr/>
        </p:nvSpPr>
        <p:spPr>
          <a:xfrm>
            <a:off x="827583" y="2420888"/>
            <a:ext cx="7808230" cy="1224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Font typeface="Wingdings" pitchFamily="2" charset="2"/>
              <a:buNone/>
            </a:pPr>
            <a:r>
              <a:rPr lang="zh-CN" altLang="en-US" sz="2400" dirty="0" smtClean="0">
                <a:latin typeface="华文细黑" panose="02010600040101010101" pitchFamily="2" charset="-122"/>
                <a:ea typeface="华文细黑" panose="02010600040101010101" pitchFamily="2" charset="-122"/>
              </a:rPr>
              <a:t>以</a:t>
            </a:r>
            <a:r>
              <a:rPr lang="zh-CN" altLang="en-US" sz="2400" dirty="0" smtClean="0">
                <a:solidFill>
                  <a:srgbClr val="0066FF"/>
                </a:solidFill>
                <a:latin typeface="华文细黑" panose="02010600040101010101" pitchFamily="2" charset="-122"/>
                <a:ea typeface="华文细黑" panose="02010600040101010101" pitchFamily="2" charset="-122"/>
              </a:rPr>
              <a:t>入射光瞳直径</a:t>
            </a:r>
            <a:r>
              <a:rPr lang="zh-CN" altLang="en-US" sz="2400" dirty="0" smtClean="0">
                <a:latin typeface="华文细黑" panose="02010600040101010101" pitchFamily="2" charset="-122"/>
                <a:ea typeface="华文细黑" panose="02010600040101010101" pitchFamily="2" charset="-122"/>
              </a:rPr>
              <a:t>与</a:t>
            </a:r>
            <a:r>
              <a:rPr lang="zh-CN" altLang="en-US" sz="2400" dirty="0" smtClean="0">
                <a:solidFill>
                  <a:srgbClr val="0066FF"/>
                </a:solidFill>
                <a:latin typeface="华文细黑" panose="02010600040101010101" pitchFamily="2" charset="-122"/>
                <a:ea typeface="华文细黑" panose="02010600040101010101" pitchFamily="2" charset="-122"/>
              </a:rPr>
              <a:t>焦距</a:t>
            </a:r>
            <a:r>
              <a:rPr lang="zh-CN" altLang="en-US" sz="2400" dirty="0" smtClean="0">
                <a:latin typeface="华文细黑" panose="02010600040101010101" pitchFamily="2" charset="-122"/>
                <a:ea typeface="华文细黑" panose="02010600040101010101" pitchFamily="2" charset="-122"/>
              </a:rPr>
              <a:t>之</a:t>
            </a:r>
            <a:r>
              <a:rPr lang="zh-CN" altLang="en-US" sz="2400" dirty="0" smtClean="0">
                <a:solidFill>
                  <a:srgbClr val="0066FF"/>
                </a:solidFill>
                <a:latin typeface="华文细黑" panose="02010600040101010101" pitchFamily="2" charset="-122"/>
                <a:ea typeface="华文细黑" panose="02010600040101010101" pitchFamily="2" charset="-122"/>
              </a:rPr>
              <a:t>比</a:t>
            </a:r>
            <a:r>
              <a:rPr lang="zh-CN" altLang="en-US" sz="2400" dirty="0" smtClean="0">
                <a:latin typeface="华文细黑" panose="02010600040101010101" pitchFamily="2" charset="-122"/>
                <a:ea typeface="华文细黑" panose="02010600040101010101" pitchFamily="2" charset="-122"/>
              </a:rPr>
              <a:t>表示：</a:t>
            </a:r>
            <a:r>
              <a:rPr lang="en-US" altLang="zh-CN" sz="2400" b="1" i="1" dirty="0" smtClean="0">
                <a:solidFill>
                  <a:srgbClr val="CC0099"/>
                </a:solidFill>
                <a:latin typeface="Times New Roman" panose="02020603050405020304" pitchFamily="18" charset="0"/>
                <a:ea typeface="华文细黑" panose="02010600040101010101" pitchFamily="2" charset="-122"/>
                <a:cs typeface="Times New Roman" panose="02020603050405020304" pitchFamily="18" charset="0"/>
              </a:rPr>
              <a:t>D/f ′</a:t>
            </a:r>
            <a:r>
              <a:rPr lang="en-US" altLang="zh-CN" sz="2400" b="1" i="1" dirty="0" smtClean="0">
                <a:solidFill>
                  <a:srgbClr val="CC0099"/>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i="1" dirty="0" smtClean="0">
                <a:solidFill>
                  <a:srgbClr val="CC0099"/>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称为</a:t>
            </a:r>
            <a:r>
              <a:rPr lang="zh-CN" altLang="en-US" sz="2400" dirty="0" smtClean="0">
                <a:solidFill>
                  <a:srgbClr val="C00000"/>
                </a:solidFill>
                <a:latin typeface="华文细黑" panose="02010600040101010101" pitchFamily="2" charset="-122"/>
                <a:ea typeface="华文细黑" panose="02010600040101010101" pitchFamily="2" charset="-122"/>
                <a:cs typeface="Times New Roman" panose="02020603050405020304" pitchFamily="18" charset="0"/>
              </a:rPr>
              <a:t>相对孔</a:t>
            </a:r>
            <a:endParaRPr lang="en-US" altLang="zh-CN" sz="2400" dirty="0" smtClean="0">
              <a:solidFill>
                <a:srgbClr val="C00000"/>
              </a:solidFill>
              <a:latin typeface="华文细黑" panose="02010600040101010101" pitchFamily="2" charset="-122"/>
              <a:ea typeface="华文细黑" panose="02010600040101010101" pitchFamily="2" charset="-122"/>
              <a:cs typeface="Times New Roman" panose="02020603050405020304" pitchFamily="18" charset="0"/>
            </a:endParaRPr>
          </a:p>
          <a:p>
            <a:pPr>
              <a:spcBef>
                <a:spcPts val="300"/>
              </a:spcBef>
              <a:buFont typeface="Wingdings" pitchFamily="2" charset="2"/>
              <a:buNone/>
            </a:pPr>
            <a:r>
              <a:rPr lang="zh-CN" altLang="en-US" sz="2400" dirty="0" smtClean="0">
                <a:solidFill>
                  <a:srgbClr val="C00000"/>
                </a:solidFill>
                <a:latin typeface="华文细黑" panose="02010600040101010101" pitchFamily="2" charset="-122"/>
                <a:ea typeface="华文细黑" panose="02010600040101010101" pitchFamily="2" charset="-122"/>
                <a:cs typeface="Times New Roman" panose="02020603050405020304" pitchFamily="18" charset="0"/>
              </a:rPr>
              <a:t>径</a:t>
            </a: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，是光学系统的重要指标。相对孔径的倒数称为</a:t>
            </a:r>
            <a:r>
              <a:rPr lang="en-US" altLang="zh-CN" sz="2400" b="1" i="1" dirty="0" smtClean="0">
                <a:solidFill>
                  <a:srgbClr val="FF00FF"/>
                </a:solidFill>
                <a:latin typeface="Times New Roman" panose="02020603050405020304" pitchFamily="18" charset="0"/>
                <a:ea typeface="华文细黑" panose="02010600040101010101" pitchFamily="2" charset="-122"/>
                <a:cs typeface="Times New Roman" panose="02020603050405020304" pitchFamily="18" charset="0"/>
              </a:rPr>
              <a:t>F</a:t>
            </a:r>
            <a:r>
              <a:rPr lang="en-US" altLang="zh-CN" sz="2400" b="1" i="1"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数。</a:t>
            </a:r>
            <a:endParaRPr lang="en-US" altLang="zh-CN" sz="2400" dirty="0" smtClean="0">
              <a:latin typeface="华文细黑" panose="02010600040101010101" pitchFamily="2" charset="-122"/>
              <a:ea typeface="华文细黑" panose="02010600040101010101" pitchFamily="2" charset="-122"/>
              <a:cs typeface="Times New Roman" panose="02020603050405020304" pitchFamily="18" charset="0"/>
            </a:endParaRPr>
          </a:p>
          <a:p>
            <a:pPr>
              <a:spcBef>
                <a:spcPts val="300"/>
              </a:spcBef>
              <a:buFont typeface="Wingdings" pitchFamily="2" charset="2"/>
              <a:buNone/>
            </a:pP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在摄影中，常称 </a:t>
            </a:r>
            <a:r>
              <a:rPr lang="en-US" altLang="zh-CN" sz="2400" b="1" i="1" dirty="0">
                <a:solidFill>
                  <a:srgbClr val="FF00FF"/>
                </a:solidFill>
                <a:latin typeface="Times New Roman" panose="02020603050405020304" pitchFamily="18" charset="0"/>
                <a:ea typeface="华文细黑" panose="02010600040101010101" pitchFamily="2" charset="-122"/>
                <a:cs typeface="Times New Roman" panose="02020603050405020304" pitchFamily="18" charset="0"/>
              </a:rPr>
              <a:t>F</a:t>
            </a:r>
            <a:r>
              <a:rPr lang="en-US" altLang="zh-CN" sz="2400" b="1" i="1"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smtClean="0">
                <a:latin typeface="华文细黑" panose="02010600040101010101" pitchFamily="2" charset="-122"/>
                <a:ea typeface="华文细黑" panose="02010600040101010101" pitchFamily="2" charset="-122"/>
                <a:cs typeface="Times New Roman" panose="02020603050405020304" pitchFamily="18" charset="0"/>
              </a:rPr>
              <a:t>数为光圈数。</a:t>
            </a:r>
          </a:p>
        </p:txBody>
      </p:sp>
      <p:sp>
        <p:nvSpPr>
          <p:cNvPr id="7" name="Rectangle 5"/>
          <p:cNvSpPr>
            <a:spLocks noRot="1" noChangeArrowheads="1"/>
          </p:cNvSpPr>
          <p:nvPr/>
        </p:nvSpPr>
        <p:spPr bwMode="auto">
          <a:xfrm>
            <a:off x="681192" y="3973984"/>
            <a:ext cx="8101013"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ts val="200"/>
              </a:spcBef>
              <a:buClr>
                <a:schemeClr val="accent2"/>
              </a:buClr>
              <a:buFont typeface="Wingdings" panose="05000000000000000000" pitchFamily="2" charset="2"/>
              <a:buChar char="ü"/>
            </a:pPr>
            <a:r>
              <a:rPr lang="zh-CN" altLang="en-US" sz="2400" dirty="0" smtClean="0">
                <a:latin typeface="微软雅黑" pitchFamily="34" charset="-122"/>
                <a:ea typeface="微软雅黑" pitchFamily="34" charset="-122"/>
              </a:rPr>
              <a:t>光学系统中的孔阑位置：根据是否有利于缩小系统外形尺寸、镜头结构设计、使用方便，尤其是否有利于轴外点成像质量等因素来考虑决定的。</a:t>
            </a:r>
            <a:endParaRPr lang="en-US" altLang="zh-CN" sz="2400" dirty="0" smtClean="0">
              <a:latin typeface="微软雅黑" pitchFamily="34" charset="-122"/>
              <a:ea typeface="微软雅黑" pitchFamily="34" charset="-122"/>
            </a:endParaRPr>
          </a:p>
          <a:p>
            <a:pPr eaLnBrk="1" hangingPunct="1">
              <a:lnSpc>
                <a:spcPct val="110000"/>
              </a:lnSpc>
              <a:spcBef>
                <a:spcPts val="200"/>
              </a:spcBef>
              <a:buClr>
                <a:schemeClr val="accent2"/>
              </a:buClr>
              <a:buFont typeface="Wingdings" panose="05000000000000000000" pitchFamily="2" charset="2"/>
              <a:buChar char="ü"/>
            </a:pPr>
            <a:r>
              <a:rPr lang="zh-CN" altLang="en-US" sz="2400" dirty="0" smtClean="0">
                <a:latin typeface="微软雅黑" pitchFamily="34" charset="-122"/>
                <a:ea typeface="微软雅黑" pitchFamily="34" charset="-122"/>
              </a:rPr>
              <a:t>孔径光阑位置不同，会引起轴外点光束的变化和系统各透镜通光孔直径的变化。孔径光阑的意义，</a:t>
            </a:r>
            <a:r>
              <a:rPr lang="zh-CN" altLang="en-US" sz="2400" dirty="0" smtClean="0">
                <a:solidFill>
                  <a:srgbClr val="0000FF"/>
                </a:solidFill>
                <a:latin typeface="微软雅黑" pitchFamily="34" charset="-122"/>
                <a:ea typeface="微软雅黑" pitchFamily="34" charset="-122"/>
              </a:rPr>
              <a:t>实质上由轴外点光束决定</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lnSpc>
                <a:spcPct val="110000"/>
              </a:lnSpc>
              <a:spcBef>
                <a:spcPct val="20000"/>
              </a:spcBef>
              <a:buClr>
                <a:schemeClr val="accent2"/>
              </a:buClr>
              <a:buFont typeface="Wingdings" pitchFamily="2" charset="2"/>
              <a:buNone/>
            </a:pPr>
            <a:endParaRPr lang="zh-CN" altLang="en-US" sz="2400"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20359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lt">
                                    <p:tmPct val="10000"/>
                                  </p:iterate>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1"/>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lt">
                                    <p:tmPct val="10000"/>
                                  </p:iterate>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1"/>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1"/>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0" presetClass="entr" presetSubtype="0" fill="hold" nodeType="clickEffect">
                                  <p:stCondLst>
                                    <p:cond delay="0"/>
                                  </p:stCondLst>
                                  <p:iterate type="lt">
                                    <p:tmPct val="10000"/>
                                  </p:iterate>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1000"/>
                                        <p:tgtEl>
                                          <p:spTgt spid="7">
                                            <p:txEl>
                                              <p:pRg st="1" end="1"/>
                                            </p:txEl>
                                          </p:spTgt>
                                        </p:tgtEl>
                                      </p:cBhvr>
                                    </p:animEffect>
                                    <p:anim calcmode="lin" valueType="num">
                                      <p:cBhvr>
                                        <p:cTn id="43" dur="1000" fill="hold"/>
                                        <p:tgtEl>
                                          <p:spTgt spid="7">
                                            <p:txEl>
                                              <p:pRg st="1" end="1"/>
                                            </p:txEl>
                                          </p:spTgt>
                                        </p:tgtEl>
                                        <p:attrNameLst>
                                          <p:attrName>ppt_x</p:attrName>
                                        </p:attrNameLst>
                                      </p:cBhvr>
                                      <p:tavLst>
                                        <p:tav tm="0">
                                          <p:val>
                                            <p:strVal val="#ppt_x-.1"/>
                                          </p:val>
                                        </p:tav>
                                        <p:tav tm="100000">
                                          <p:val>
                                            <p:strVal val="#ppt_x"/>
                                          </p:val>
                                        </p:tav>
                                      </p:tavLst>
                                    </p:anim>
                                    <p:anim calcmode="lin" valueType="num">
                                      <p:cBhvr>
                                        <p:cTn id="44"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475656" y="353365"/>
            <a:ext cx="2304256" cy="483347"/>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a:solidFill>
                  <a:schemeClr val="tx1"/>
                </a:solidFill>
                <a:latin typeface="微软雅黑" panose="020B0503020204020204" pitchFamily="34" charset="-122"/>
                <a:ea typeface="微软雅黑" panose="020B0503020204020204" pitchFamily="34" charset="-122"/>
              </a:rPr>
              <a:t>2.7.3 </a:t>
            </a:r>
            <a:r>
              <a:rPr lang="zh-CN" altLang="en-US" sz="2400" kern="0" dirty="0" smtClean="0">
                <a:solidFill>
                  <a:schemeClr val="tx1"/>
                </a:solidFill>
                <a:latin typeface="微软雅黑" panose="020B0503020204020204" pitchFamily="34" charset="-122"/>
                <a:ea typeface="微软雅黑" panose="020B0503020204020204" pitchFamily="34" charset="-122"/>
              </a:rPr>
              <a:t>视场光阑</a:t>
            </a:r>
            <a:endParaRPr lang="zh-CN" altLang="en-US" sz="2400" kern="0" dirty="0">
              <a:solidFill>
                <a:schemeClr val="tx1"/>
              </a:solidFill>
              <a:latin typeface="微软雅黑" panose="020B0503020204020204" pitchFamily="34" charset="-122"/>
              <a:ea typeface="微软雅黑" panose="020B0503020204020204" pitchFamily="34" charset="-122"/>
            </a:endParaRPr>
          </a:p>
        </p:txBody>
      </p:sp>
      <p:sp>
        <p:nvSpPr>
          <p:cNvPr id="5" name="Rectangle 3"/>
          <p:cNvSpPr>
            <a:spLocks noRot="1" noChangeArrowheads="1"/>
          </p:cNvSpPr>
          <p:nvPr/>
        </p:nvSpPr>
        <p:spPr bwMode="auto">
          <a:xfrm>
            <a:off x="885197" y="2996952"/>
            <a:ext cx="7694613" cy="130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charset="-122"/>
              </a:defRPr>
            </a:lvl1pPr>
            <a:lvl2pPr marL="908050" indent="-4365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20000"/>
              </a:spcBef>
              <a:buClr>
                <a:schemeClr val="accent2"/>
              </a:buClr>
              <a:buFont typeface="Wingdings" pitchFamily="2" charset="2"/>
              <a:buChar char="o"/>
            </a:pPr>
            <a:r>
              <a:rPr lang="zh-CN" altLang="en-US" sz="2400" dirty="0">
                <a:solidFill>
                  <a:srgbClr val="0000CC"/>
                </a:solidFill>
                <a:latin typeface="微软雅黑" pitchFamily="34" charset="-122"/>
                <a:ea typeface="微软雅黑" pitchFamily="34" charset="-122"/>
              </a:rPr>
              <a:t>光学</a:t>
            </a:r>
            <a:r>
              <a:rPr lang="zh-CN" altLang="en-US" sz="2400" dirty="0" smtClean="0">
                <a:solidFill>
                  <a:srgbClr val="0000CC"/>
                </a:solidFill>
                <a:latin typeface="微软雅黑" pitchFamily="34" charset="-122"/>
                <a:ea typeface="微软雅黑" pitchFamily="34" charset="-122"/>
              </a:rPr>
              <a:t>系统中，物面的</a:t>
            </a:r>
            <a:r>
              <a:rPr lang="zh-CN" altLang="en-US" sz="2400" dirty="0">
                <a:solidFill>
                  <a:srgbClr val="0000CC"/>
                </a:solidFill>
                <a:latin typeface="微软雅黑" pitchFamily="34" charset="-122"/>
                <a:ea typeface="微软雅黑" pitchFamily="34" charset="-122"/>
              </a:rPr>
              <a:t>成像范围是有限的。</a:t>
            </a:r>
          </a:p>
          <a:p>
            <a:pPr lvl="1" eaLnBrk="1" hangingPunct="1">
              <a:lnSpc>
                <a:spcPct val="90000"/>
              </a:lnSpc>
              <a:spcBef>
                <a:spcPct val="20000"/>
              </a:spcBef>
              <a:buClr>
                <a:schemeClr val="accent2"/>
              </a:buClr>
              <a:buFont typeface="Wingdings" pitchFamily="2" charset="2"/>
              <a:buChar char="n"/>
            </a:pPr>
            <a:r>
              <a:rPr lang="zh-CN" altLang="en-US" sz="2400" dirty="0">
                <a:solidFill>
                  <a:srgbClr val="0000CC"/>
                </a:solidFill>
                <a:latin typeface="微软雅黑" pitchFamily="34" charset="-122"/>
                <a:ea typeface="微软雅黑" pitchFamily="34" charset="-122"/>
              </a:rPr>
              <a:t>照相机中底片框限制了被成像范围的大小。 </a:t>
            </a:r>
          </a:p>
          <a:p>
            <a:pPr lvl="1" eaLnBrk="1" hangingPunct="1">
              <a:lnSpc>
                <a:spcPct val="90000"/>
              </a:lnSpc>
              <a:spcBef>
                <a:spcPct val="20000"/>
              </a:spcBef>
              <a:buClr>
                <a:schemeClr val="accent2"/>
              </a:buClr>
              <a:buFont typeface="Wingdings" pitchFamily="2" charset="2"/>
              <a:buChar char="n"/>
            </a:pPr>
            <a:r>
              <a:rPr lang="zh-CN" altLang="en-US" sz="2400" dirty="0">
                <a:solidFill>
                  <a:srgbClr val="0000CC"/>
                </a:solidFill>
                <a:latin typeface="微软雅黑" pitchFamily="34" charset="-122"/>
                <a:ea typeface="微软雅黑" pitchFamily="34" charset="-122"/>
              </a:rPr>
              <a:t>工具显微镜中分划板的直径决定成像物体的大小。</a:t>
            </a:r>
            <a:endParaRPr lang="zh-CN" altLang="en-US" sz="2400" u="sng" dirty="0">
              <a:solidFill>
                <a:srgbClr val="0000CC"/>
              </a:solidFill>
              <a:latin typeface="微软雅黑" pitchFamily="34" charset="-122"/>
              <a:ea typeface="微软雅黑" pitchFamily="34" charset="-122"/>
            </a:endParaRPr>
          </a:p>
        </p:txBody>
      </p:sp>
      <p:sp>
        <p:nvSpPr>
          <p:cNvPr id="6" name="Rectangle 4"/>
          <p:cNvSpPr>
            <a:spLocks noRot="1" noChangeArrowheads="1"/>
          </p:cNvSpPr>
          <p:nvPr/>
        </p:nvSpPr>
        <p:spPr bwMode="auto">
          <a:xfrm>
            <a:off x="609600" y="1200150"/>
            <a:ext cx="8051800" cy="40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20000"/>
              </a:spcBef>
              <a:buClr>
                <a:schemeClr val="tx1"/>
              </a:buClr>
              <a:buFont typeface="Wingdings" pitchFamily="2" charset="2"/>
              <a:buChar char="Ø"/>
            </a:pPr>
            <a:r>
              <a:rPr lang="zh-CN" altLang="en-US" sz="2400" dirty="0">
                <a:solidFill>
                  <a:srgbClr val="FF0000"/>
                </a:solidFill>
                <a:latin typeface="微软雅黑" pitchFamily="34" charset="-122"/>
                <a:ea typeface="微软雅黑" pitchFamily="34" charset="-122"/>
              </a:rPr>
              <a:t>视场光阑</a:t>
            </a:r>
            <a:r>
              <a:rPr lang="zh-CN" altLang="en-US" sz="2400" dirty="0">
                <a:solidFill>
                  <a:srgbClr val="000000"/>
                </a:solidFill>
                <a:latin typeface="微软雅黑" pitchFamily="34" charset="-122"/>
                <a:ea typeface="微软雅黑" pitchFamily="34" charset="-122"/>
              </a:rPr>
              <a:t>：系统中限制</a:t>
            </a:r>
            <a:r>
              <a:rPr lang="zh-CN" altLang="en-US" sz="2400" dirty="0">
                <a:solidFill>
                  <a:srgbClr val="C00000"/>
                </a:solidFill>
                <a:latin typeface="微软雅黑" pitchFamily="34" charset="-122"/>
                <a:ea typeface="微软雅黑" pitchFamily="34" charset="-122"/>
              </a:rPr>
              <a:t>物平面上</a:t>
            </a:r>
            <a:r>
              <a:rPr lang="zh-CN" altLang="en-US" sz="2400" dirty="0">
                <a:solidFill>
                  <a:srgbClr val="000000"/>
                </a:solidFill>
                <a:latin typeface="微软雅黑" pitchFamily="34" charset="-122"/>
                <a:ea typeface="微软雅黑" pitchFamily="34" charset="-122"/>
              </a:rPr>
              <a:t>或</a:t>
            </a:r>
            <a:r>
              <a:rPr lang="zh-CN" altLang="en-US" sz="2400" dirty="0">
                <a:solidFill>
                  <a:srgbClr val="C00000"/>
                </a:solidFill>
                <a:latin typeface="微软雅黑" pitchFamily="34" charset="-122"/>
                <a:ea typeface="微软雅黑" pitchFamily="34" charset="-122"/>
              </a:rPr>
              <a:t>物空间</a:t>
            </a:r>
            <a:r>
              <a:rPr lang="zh-CN" altLang="en-US" sz="2400" dirty="0">
                <a:solidFill>
                  <a:srgbClr val="000000"/>
                </a:solidFill>
                <a:latin typeface="微软雅黑" pitchFamily="34" charset="-122"/>
                <a:ea typeface="微软雅黑" pitchFamily="34" charset="-122"/>
              </a:rPr>
              <a:t>中成像范围的</a:t>
            </a:r>
            <a:r>
              <a:rPr lang="zh-CN" altLang="en-US" sz="2400" dirty="0" smtClean="0">
                <a:solidFill>
                  <a:srgbClr val="000000"/>
                </a:solidFill>
                <a:latin typeface="微软雅黑" pitchFamily="34" charset="-122"/>
                <a:ea typeface="微软雅黑" pitchFamily="34" charset="-122"/>
              </a:rPr>
              <a:t>光阑。</a:t>
            </a:r>
            <a:endParaRPr lang="zh-CN" altLang="en-US" sz="2400" u="sng" dirty="0">
              <a:solidFill>
                <a:srgbClr val="0000CC"/>
              </a:solidFill>
              <a:latin typeface="微软雅黑" pitchFamily="34" charset="-122"/>
              <a:ea typeface="微软雅黑" pitchFamily="34" charset="-122"/>
            </a:endParaRPr>
          </a:p>
        </p:txBody>
      </p:sp>
      <p:sp>
        <p:nvSpPr>
          <p:cNvPr id="9" name="Rectangle 3"/>
          <p:cNvSpPr txBox="1">
            <a:spLocks noChangeArrowheads="1"/>
          </p:cNvSpPr>
          <p:nvPr/>
        </p:nvSpPr>
        <p:spPr bwMode="auto">
          <a:xfrm>
            <a:off x="1101221" y="1988840"/>
            <a:ext cx="7359211" cy="792088"/>
          </a:xfrm>
          <a:prstGeom prst="rect">
            <a:avLst/>
          </a:prstGeom>
          <a:noFill/>
          <a:ln w="9525">
            <a:noFill/>
            <a:miter lim="800000"/>
            <a:headEnd/>
            <a:tailEnd/>
          </a:ln>
        </p:spPr>
        <p:txBody>
          <a:bodyPr/>
          <a:lstStyle/>
          <a:p>
            <a:pPr eaLnBrk="0" hangingPunct="0">
              <a:lnSpc>
                <a:spcPct val="110000"/>
              </a:lnSpc>
              <a:buSzPct val="100000"/>
              <a:defRPr/>
            </a:pPr>
            <a:r>
              <a:rPr kumimoji="1" lang="zh-CN" altLang="en-US" sz="2400" kern="0" dirty="0" smtClean="0">
                <a:latin typeface="微软雅黑" pitchFamily="34" charset="-122"/>
                <a:ea typeface="微软雅黑" pitchFamily="34" charset="-122"/>
              </a:rPr>
              <a:t>如果</a:t>
            </a:r>
            <a:r>
              <a:rPr kumimoji="1" lang="zh-CN" altLang="en-US" sz="2400" kern="0" dirty="0">
                <a:latin typeface="微软雅黑" pitchFamily="34" charset="-122"/>
                <a:ea typeface="微软雅黑" pitchFamily="34" charset="-122"/>
              </a:rPr>
              <a:t>系统有接收面，则接收面的大小直接决定</a:t>
            </a:r>
            <a:r>
              <a:rPr kumimoji="1" lang="zh-CN" altLang="en-US" sz="2400" kern="0" dirty="0" smtClean="0">
                <a:latin typeface="微软雅黑" pitchFamily="34" charset="-122"/>
                <a:ea typeface="微软雅黑" pitchFamily="34" charset="-122"/>
              </a:rPr>
              <a:t>了物</a:t>
            </a:r>
            <a:r>
              <a:rPr kumimoji="1" lang="zh-CN" altLang="en-US" sz="2400" kern="0" dirty="0">
                <a:latin typeface="微软雅黑" pitchFamily="34" charset="-122"/>
                <a:ea typeface="微软雅黑" pitchFamily="34" charset="-122"/>
              </a:rPr>
              <a:t>面上有多大的成像范围。</a:t>
            </a:r>
          </a:p>
          <a:p>
            <a:pPr eaLnBrk="0" hangingPunct="0">
              <a:lnSpc>
                <a:spcPct val="110000"/>
              </a:lnSpc>
              <a:spcBef>
                <a:spcPct val="20000"/>
              </a:spcBef>
              <a:buSzPct val="100000"/>
              <a:defRPr/>
            </a:pPr>
            <a:endParaRPr kumimoji="1" lang="zh-CN" altLang="en-US" sz="2400" kern="0" dirty="0">
              <a:solidFill>
                <a:srgbClr val="000000"/>
              </a:solidFill>
              <a:latin typeface="微软雅黑" pitchFamily="34" charset="-122"/>
              <a:ea typeface="微软雅黑" pitchFamily="34" charset="-122"/>
            </a:endParaRPr>
          </a:p>
        </p:txBody>
      </p:sp>
      <p:sp>
        <p:nvSpPr>
          <p:cNvPr id="10" name="Rectangle 4"/>
          <p:cNvSpPr>
            <a:spLocks noRot="1" noChangeArrowheads="1"/>
          </p:cNvSpPr>
          <p:nvPr/>
        </p:nvSpPr>
        <p:spPr bwMode="auto">
          <a:xfrm>
            <a:off x="602639" y="4437112"/>
            <a:ext cx="7857793"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10000"/>
              </a:lnSpc>
              <a:buClrTx/>
              <a:buSzTx/>
              <a:buFont typeface="Wingdings" pitchFamily="2" charset="2"/>
              <a:buChar char="Ø"/>
            </a:pPr>
            <a:r>
              <a:rPr kumimoji="0" lang="zh-CN" altLang="en-US" sz="2400" dirty="0" smtClean="0">
                <a:latin typeface="微软雅黑" pitchFamily="34" charset="-122"/>
                <a:ea typeface="微软雅黑" pitchFamily="34" charset="-122"/>
              </a:rPr>
              <a:t>由</a:t>
            </a:r>
            <a:r>
              <a:rPr kumimoji="0" lang="zh-CN" altLang="en-US" sz="2400" dirty="0">
                <a:latin typeface="微软雅黑" pitchFamily="34" charset="-122"/>
                <a:ea typeface="微软雅黑" pitchFamily="34" charset="-122"/>
              </a:rPr>
              <a:t>视阑限制的视场可以由</a:t>
            </a:r>
            <a:r>
              <a:rPr kumimoji="0" lang="zh-CN" altLang="en-US" sz="2400" dirty="0">
                <a:solidFill>
                  <a:srgbClr val="FF0000"/>
                </a:solidFill>
                <a:latin typeface="微软雅黑" pitchFamily="34" charset="-122"/>
                <a:ea typeface="微软雅黑" pitchFamily="34" charset="-122"/>
              </a:rPr>
              <a:t>长度</a:t>
            </a:r>
            <a:r>
              <a:rPr kumimoji="0" lang="zh-CN" altLang="en-US" sz="2400" dirty="0">
                <a:latin typeface="微软雅黑" pitchFamily="34" charset="-122"/>
                <a:ea typeface="微软雅黑" pitchFamily="34" charset="-122"/>
              </a:rPr>
              <a:t>来量度，也</a:t>
            </a:r>
            <a:r>
              <a:rPr kumimoji="0" lang="zh-CN" altLang="en-US" sz="2400" dirty="0" smtClean="0">
                <a:latin typeface="微软雅黑" pitchFamily="34" charset="-122"/>
                <a:ea typeface="微软雅黑" pitchFamily="34" charset="-122"/>
              </a:rPr>
              <a:t>可以</a:t>
            </a:r>
            <a:r>
              <a:rPr kumimoji="0" lang="zh-CN" altLang="en-US" sz="2400" dirty="0">
                <a:latin typeface="微软雅黑" pitchFamily="34" charset="-122"/>
                <a:ea typeface="微软雅黑" pitchFamily="34" charset="-122"/>
              </a:rPr>
              <a:t>用</a:t>
            </a:r>
            <a:r>
              <a:rPr kumimoji="0" lang="zh-CN" altLang="en-US" sz="2400" dirty="0">
                <a:solidFill>
                  <a:srgbClr val="FF0000"/>
                </a:solidFill>
                <a:latin typeface="微软雅黑" pitchFamily="34" charset="-122"/>
                <a:ea typeface="微软雅黑" pitchFamily="34" charset="-122"/>
              </a:rPr>
              <a:t>角度</a:t>
            </a:r>
            <a:r>
              <a:rPr kumimoji="0" lang="zh-CN" altLang="en-US" sz="2400" dirty="0">
                <a:latin typeface="微软雅黑" pitchFamily="34" charset="-122"/>
                <a:ea typeface="微软雅黑" pitchFamily="34" charset="-122"/>
              </a:rPr>
              <a:t>来量度。</a:t>
            </a:r>
          </a:p>
          <a:p>
            <a:pPr eaLnBrk="1" hangingPunct="1">
              <a:lnSpc>
                <a:spcPct val="110000"/>
              </a:lnSpc>
              <a:buClrTx/>
              <a:buSzTx/>
              <a:buFont typeface="Wingdings" pitchFamily="2" charset="2"/>
              <a:buChar char="Ø"/>
            </a:pPr>
            <a:endParaRPr kumimoji="0"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57142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81000" y="1124744"/>
            <a:ext cx="8367464" cy="2736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buFont typeface="Wingdings" panose="05000000000000000000" pitchFamily="2" charset="2"/>
              <a:buChar char="ü"/>
            </a:pPr>
            <a:r>
              <a:rPr lang="zh-CN" altLang="en-US" sz="2400" dirty="0" smtClean="0">
                <a:solidFill>
                  <a:srgbClr val="0000CC"/>
                </a:solidFill>
                <a:latin typeface="微软雅黑" pitchFamily="34" charset="-122"/>
                <a:ea typeface="微软雅黑" pitchFamily="34" charset="-122"/>
              </a:rPr>
              <a:t>当物体在</a:t>
            </a:r>
            <a:r>
              <a:rPr lang="zh-CN" altLang="en-US" sz="2400" dirty="0" smtClean="0">
                <a:solidFill>
                  <a:srgbClr val="000000"/>
                </a:solidFill>
                <a:latin typeface="微软雅黑" pitchFamily="34" charset="-122"/>
                <a:ea typeface="微软雅黑" pitchFamily="34" charset="-122"/>
              </a:rPr>
              <a:t>无限远</a:t>
            </a:r>
            <a:r>
              <a:rPr lang="zh-CN" altLang="en-US" sz="2400" dirty="0" smtClean="0">
                <a:solidFill>
                  <a:srgbClr val="0000CC"/>
                </a:solidFill>
                <a:latin typeface="微软雅黑" pitchFamily="34" charset="-122"/>
                <a:ea typeface="微软雅黑" pitchFamily="34" charset="-122"/>
              </a:rPr>
              <a:t>时，常用</a:t>
            </a:r>
            <a:r>
              <a:rPr lang="zh-CN" altLang="en-US" sz="2400" dirty="0" smtClean="0">
                <a:solidFill>
                  <a:srgbClr val="FF0000"/>
                </a:solidFill>
                <a:latin typeface="微软雅黑" pitchFamily="34" charset="-122"/>
                <a:ea typeface="微软雅黑" pitchFamily="34" charset="-122"/>
              </a:rPr>
              <a:t>视场角</a:t>
            </a:r>
            <a:r>
              <a:rPr lang="zh-CN" altLang="en-US" sz="2400" dirty="0" smtClean="0">
                <a:solidFill>
                  <a:srgbClr val="0000CC"/>
                </a:solidFill>
                <a:latin typeface="微软雅黑" pitchFamily="34" charset="-122"/>
                <a:ea typeface="微软雅黑" pitchFamily="34" charset="-122"/>
              </a:rPr>
              <a:t>表示光学系统的视场，以</a:t>
            </a:r>
            <a:r>
              <a:rPr lang="en-US" altLang="zh-CN" sz="2400" dirty="0" smtClean="0">
                <a:solidFill>
                  <a:srgbClr val="FF0000"/>
                </a:solidFill>
                <a:latin typeface="微软雅黑" pitchFamily="34" charset="-122"/>
                <a:ea typeface="微软雅黑" pitchFamily="34" charset="-122"/>
              </a:rPr>
              <a:t>2</a:t>
            </a:r>
            <a:r>
              <a:rPr lang="en-US" altLang="zh-CN" sz="2400" b="1" i="1" dirty="0" smtClean="0">
                <a:solidFill>
                  <a:srgbClr val="FF0000"/>
                </a:solidFill>
                <a:latin typeface="Times New Roman" panose="02020603050405020304" pitchFamily="18" charset="0"/>
                <a:ea typeface="微软雅黑" pitchFamily="34" charset="-122"/>
                <a:cs typeface="Times New Roman" panose="02020603050405020304" pitchFamily="18" charset="0"/>
              </a:rPr>
              <a:t>ω</a:t>
            </a:r>
            <a:r>
              <a:rPr lang="zh-CN" altLang="en-US" sz="2400" dirty="0" smtClean="0">
                <a:solidFill>
                  <a:srgbClr val="0000CC"/>
                </a:solidFill>
                <a:latin typeface="微软雅黑" pitchFamily="34" charset="-122"/>
                <a:ea typeface="微软雅黑" pitchFamily="34" charset="-122"/>
              </a:rPr>
              <a:t>表示</a:t>
            </a:r>
            <a:r>
              <a:rPr lang="en-US" altLang="zh-CN" sz="2400" dirty="0">
                <a:solidFill>
                  <a:srgbClr val="0000CC"/>
                </a:solidFill>
                <a:latin typeface="微软雅黑" pitchFamily="34" charset="-122"/>
                <a:ea typeface="微软雅黑" pitchFamily="34" charset="-122"/>
              </a:rPr>
              <a:t>.</a:t>
            </a:r>
            <a:endParaRPr lang="en-US" altLang="zh-CN" sz="2400" dirty="0" smtClean="0">
              <a:solidFill>
                <a:srgbClr val="0000CC"/>
              </a:solidFill>
              <a:latin typeface="微软雅黑" pitchFamily="34" charset="-122"/>
              <a:ea typeface="微软雅黑" pitchFamily="34" charset="-122"/>
            </a:endParaRPr>
          </a:p>
          <a:p>
            <a:pPr marL="0" indent="0">
              <a:lnSpc>
                <a:spcPct val="120000"/>
              </a:lnSpc>
              <a:spcBef>
                <a:spcPts val="1200"/>
              </a:spcBef>
              <a:buNone/>
            </a:pPr>
            <a:r>
              <a:rPr lang="en-US" altLang="zh-CN" sz="2400" dirty="0">
                <a:solidFill>
                  <a:srgbClr val="0000CC"/>
                </a:solidFill>
                <a:latin typeface="微软雅黑" pitchFamily="34" charset="-122"/>
                <a:ea typeface="微软雅黑" pitchFamily="34" charset="-122"/>
              </a:rPr>
              <a:t> </a:t>
            </a:r>
            <a:r>
              <a:rPr lang="en-US" altLang="zh-CN" sz="2400" dirty="0" smtClean="0">
                <a:solidFill>
                  <a:srgbClr val="0000CC"/>
                </a:solidFill>
                <a:latin typeface="微软雅黑" pitchFamily="34" charset="-122"/>
                <a:ea typeface="微软雅黑" pitchFamily="34" charset="-122"/>
              </a:rPr>
              <a:t>   </a:t>
            </a:r>
            <a:endParaRPr lang="zh-CN" altLang="en-US" sz="2400" dirty="0" smtClean="0">
              <a:solidFill>
                <a:srgbClr val="0000CC"/>
              </a:solidFill>
              <a:latin typeface="微软雅黑" pitchFamily="34" charset="-122"/>
              <a:ea typeface="微软雅黑" pitchFamily="34" charset="-122"/>
            </a:endParaRPr>
          </a:p>
          <a:p>
            <a:pPr>
              <a:lnSpc>
                <a:spcPct val="120000"/>
              </a:lnSpc>
              <a:spcBef>
                <a:spcPts val="1200"/>
              </a:spcBef>
              <a:buFont typeface="Wingdings" panose="05000000000000000000" pitchFamily="2" charset="2"/>
              <a:buChar char="ü"/>
            </a:pPr>
            <a:r>
              <a:rPr lang="zh-CN" altLang="en-US" sz="2400" dirty="0" smtClean="0">
                <a:solidFill>
                  <a:srgbClr val="0000CC"/>
                </a:solidFill>
                <a:latin typeface="微软雅黑" pitchFamily="34" charset="-122"/>
                <a:ea typeface="微软雅黑" pitchFamily="34" charset="-122"/>
              </a:rPr>
              <a:t>当物体在</a:t>
            </a:r>
            <a:r>
              <a:rPr lang="zh-CN" altLang="en-US" sz="2400" dirty="0" smtClean="0">
                <a:solidFill>
                  <a:srgbClr val="000000"/>
                </a:solidFill>
                <a:latin typeface="微软雅黑" pitchFamily="34" charset="-122"/>
                <a:ea typeface="微软雅黑" pitchFamily="34" charset="-122"/>
              </a:rPr>
              <a:t>有限距离</a:t>
            </a:r>
            <a:r>
              <a:rPr lang="zh-CN" altLang="en-US" sz="2400" dirty="0" smtClean="0">
                <a:solidFill>
                  <a:srgbClr val="0000CC"/>
                </a:solidFill>
                <a:latin typeface="微软雅黑" pitchFamily="34" charset="-122"/>
                <a:ea typeface="微软雅黑" pitchFamily="34" charset="-122"/>
              </a:rPr>
              <a:t>时，常用物高表示视场，称为</a:t>
            </a:r>
            <a:r>
              <a:rPr lang="zh-CN" altLang="en-US" sz="2400" dirty="0" smtClean="0">
                <a:solidFill>
                  <a:srgbClr val="FF0000"/>
                </a:solidFill>
                <a:latin typeface="微软雅黑" pitchFamily="34" charset="-122"/>
                <a:ea typeface="微软雅黑" pitchFamily="34" charset="-122"/>
              </a:rPr>
              <a:t>线视场</a:t>
            </a:r>
            <a:r>
              <a:rPr lang="zh-CN" altLang="en-US" sz="2400" dirty="0" smtClean="0">
                <a:solidFill>
                  <a:srgbClr val="0000CC"/>
                </a:solidFill>
                <a:latin typeface="微软雅黑" pitchFamily="34" charset="-122"/>
                <a:ea typeface="微软雅黑" pitchFamily="34" charset="-122"/>
              </a:rPr>
              <a:t>，以</a:t>
            </a:r>
            <a:r>
              <a:rPr lang="en-US" altLang="zh-CN" sz="2400" dirty="0" smtClean="0">
                <a:solidFill>
                  <a:srgbClr val="FF0000"/>
                </a:solidFill>
                <a:latin typeface="微软雅黑" pitchFamily="34" charset="-122"/>
                <a:ea typeface="微软雅黑" pitchFamily="34" charset="-122"/>
              </a:rPr>
              <a:t>2</a:t>
            </a:r>
            <a:r>
              <a:rPr lang="en-US" altLang="zh-CN" sz="2400" b="1" i="1" dirty="0">
                <a:solidFill>
                  <a:srgbClr val="FF0000"/>
                </a:solidFill>
                <a:latin typeface="Times New Roman" panose="02020603050405020304" pitchFamily="18" charset="0"/>
                <a:ea typeface="微软雅黑" pitchFamily="34" charset="-122"/>
                <a:cs typeface="Times New Roman" panose="02020603050405020304" pitchFamily="18" charset="0"/>
              </a:rPr>
              <a:t>y</a:t>
            </a:r>
            <a:r>
              <a:rPr lang="zh-CN" altLang="en-US" sz="2400" dirty="0" smtClean="0">
                <a:solidFill>
                  <a:srgbClr val="0000CC"/>
                </a:solidFill>
                <a:latin typeface="微软雅黑" pitchFamily="34" charset="-122"/>
                <a:ea typeface="微软雅黑" pitchFamily="34" charset="-122"/>
              </a:rPr>
              <a:t>表示。</a:t>
            </a:r>
          </a:p>
          <a:p>
            <a:pPr>
              <a:lnSpc>
                <a:spcPct val="90000"/>
              </a:lnSpc>
              <a:buFont typeface="Wingdings" pitchFamily="2" charset="2"/>
              <a:buNone/>
            </a:pPr>
            <a:endParaRPr lang="zh-CN" altLang="en-US" sz="2400" dirty="0" smtClean="0">
              <a:solidFill>
                <a:srgbClr val="0000CC"/>
              </a:solidFill>
              <a:latin typeface="微软雅黑" pitchFamily="34" charset="-122"/>
              <a:ea typeface="微软雅黑" pitchFamily="34" charset="-122"/>
            </a:endParaRPr>
          </a:p>
          <a:p>
            <a:pPr>
              <a:lnSpc>
                <a:spcPct val="90000"/>
              </a:lnSpc>
            </a:pPr>
            <a:endParaRPr lang="zh-CN" altLang="en-US" sz="2400" dirty="0" smtClean="0">
              <a:solidFill>
                <a:srgbClr val="000000"/>
              </a:solidFill>
              <a:latin typeface="微软雅黑" pitchFamily="34" charset="-122"/>
              <a:ea typeface="微软雅黑" pitchFamily="34" charset="-122"/>
            </a:endParaRPr>
          </a:p>
          <a:p>
            <a:pPr>
              <a:lnSpc>
                <a:spcPct val="90000"/>
              </a:lnSpc>
            </a:pPr>
            <a:endParaRPr lang="en-US" altLang="zh-CN" sz="2400" dirty="0" smtClean="0">
              <a:solidFill>
                <a:srgbClr val="000000"/>
              </a:solidFill>
              <a:latin typeface="微软雅黑" pitchFamily="34" charset="-122"/>
              <a:ea typeface="微软雅黑" pitchFamily="34" charset="-122"/>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970695425"/>
              </p:ext>
            </p:extLst>
          </p:nvPr>
        </p:nvGraphicFramePr>
        <p:xfrm>
          <a:off x="611560" y="3284984"/>
          <a:ext cx="8083277" cy="3646490"/>
        </p:xfrm>
        <a:graphic>
          <a:graphicData uri="http://schemas.openxmlformats.org/presentationml/2006/ole">
            <mc:AlternateContent xmlns:mc="http://schemas.openxmlformats.org/markup-compatibility/2006">
              <mc:Choice xmlns:v="urn:schemas-microsoft-com:vml" Requires="v">
                <p:oleObj spid="_x0000_s3261" name="Visio" r:id="rId3" imgW="8640354" imgH="3897449" progId="Visio.Drawing.11">
                  <p:embed/>
                </p:oleObj>
              </mc:Choice>
              <mc:Fallback>
                <p:oleObj name="Visio" r:id="rId3" imgW="8640354" imgH="389744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284984"/>
                        <a:ext cx="8083277" cy="3646490"/>
                      </a:xfrm>
                      <a:prstGeom prst="rect">
                        <a:avLst/>
                      </a:prstGeom>
                      <a:noFill/>
                      <a:ln>
                        <a:noFill/>
                      </a:ln>
                      <a:extLst/>
                    </p:spPr>
                  </p:pic>
                </p:oleObj>
              </mc:Fallback>
            </mc:AlternateContent>
          </a:graphicData>
        </a:graphic>
      </p:graphicFrame>
      <p:sp>
        <p:nvSpPr>
          <p:cNvPr id="2" name="矩形 1"/>
          <p:cNvSpPr/>
          <p:nvPr/>
        </p:nvSpPr>
        <p:spPr>
          <a:xfrm>
            <a:off x="1403648" y="404664"/>
            <a:ext cx="1584176" cy="461665"/>
          </a:xfrm>
          <a:prstGeom prst="rect">
            <a:avLst/>
          </a:prstGeom>
        </p:spPr>
        <p:txBody>
          <a:bodyPr wrap="square">
            <a:spAutoFit/>
          </a:bodyPr>
          <a:lstStyle/>
          <a:p>
            <a:r>
              <a:rPr lang="zh-CN" altLang="en-US" sz="2400" dirty="0">
                <a:solidFill>
                  <a:srgbClr val="0000CC"/>
                </a:solidFill>
                <a:latin typeface="微软雅黑" pitchFamily="34" charset="-122"/>
                <a:ea typeface="微软雅黑" pitchFamily="34" charset="-122"/>
              </a:rPr>
              <a:t>视场</a:t>
            </a:r>
            <a:r>
              <a:rPr lang="zh-CN" altLang="en-US" sz="2400" dirty="0" smtClean="0">
                <a:solidFill>
                  <a:srgbClr val="0000CC"/>
                </a:solidFill>
                <a:latin typeface="微软雅黑" pitchFamily="34" charset="-122"/>
                <a:ea typeface="微软雅黑" pitchFamily="34" charset="-122"/>
              </a:rPr>
              <a:t>度量：</a:t>
            </a:r>
            <a:endParaRPr lang="zh-CN" altLang="en-US" sz="2400" dirty="0">
              <a:solidFill>
                <a:srgbClr val="0000CC"/>
              </a:solidFill>
              <a:latin typeface="微软雅黑" pitchFamily="34" charset="-122"/>
              <a:ea typeface="微软雅黑" pitchFamily="34" charset="-122"/>
            </a:endParaRPr>
          </a:p>
        </p:txBody>
      </p:sp>
      <p:sp>
        <p:nvSpPr>
          <p:cNvPr id="6" name="Rectangle 4"/>
          <p:cNvSpPr>
            <a:spLocks noRot="1" noChangeArrowheads="1"/>
          </p:cNvSpPr>
          <p:nvPr/>
        </p:nvSpPr>
        <p:spPr bwMode="auto">
          <a:xfrm>
            <a:off x="2051720" y="1808820"/>
            <a:ext cx="7857793"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10000"/>
              </a:lnSpc>
              <a:buClrTx/>
              <a:buSzTx/>
              <a:buFont typeface="Wingdings" pitchFamily="2" charset="2"/>
              <a:buChar char="Ø"/>
            </a:pPr>
            <a:r>
              <a:rPr kumimoji="0" lang="zh-CN" altLang="en-US" sz="2000" dirty="0">
                <a:solidFill>
                  <a:srgbClr val="FF0000"/>
                </a:solidFill>
                <a:latin typeface="微软雅黑" pitchFamily="34" charset="-122"/>
                <a:ea typeface="微软雅黑" pitchFamily="34" charset="-122"/>
              </a:rPr>
              <a:t>物方视场角</a:t>
            </a:r>
            <a:r>
              <a:rPr kumimoji="0" lang="zh-CN" altLang="en-US" sz="2000" dirty="0">
                <a:latin typeface="微软雅黑" pitchFamily="34" charset="-122"/>
                <a:ea typeface="微软雅黑" pitchFamily="34" charset="-122"/>
              </a:rPr>
              <a:t>：物方视场上下边缘对入瞳中心的</a:t>
            </a:r>
            <a:r>
              <a:rPr kumimoji="0" lang="zh-CN" altLang="en-US" sz="2000" dirty="0" smtClean="0">
                <a:latin typeface="微软雅黑" pitchFamily="34" charset="-122"/>
                <a:ea typeface="微软雅黑" pitchFamily="34" charset="-122"/>
              </a:rPr>
              <a:t>张角</a:t>
            </a:r>
            <a:endParaRPr kumimoji="0" lang="en-US" altLang="zh-CN" sz="2000" dirty="0">
              <a:latin typeface="微软雅黑" pitchFamily="34" charset="-122"/>
              <a:ea typeface="微软雅黑" pitchFamily="34" charset="-122"/>
            </a:endParaRPr>
          </a:p>
          <a:p>
            <a:pPr eaLnBrk="1" hangingPunct="1">
              <a:lnSpc>
                <a:spcPct val="110000"/>
              </a:lnSpc>
              <a:buClrTx/>
              <a:buSzTx/>
              <a:buFont typeface="Wingdings" pitchFamily="2" charset="2"/>
              <a:buChar char="Ø"/>
            </a:pPr>
            <a:r>
              <a:rPr kumimoji="0" lang="zh-CN" altLang="en-US" sz="2000" dirty="0" smtClean="0">
                <a:solidFill>
                  <a:srgbClr val="FF0000"/>
                </a:solidFill>
                <a:latin typeface="微软雅黑" pitchFamily="34" charset="-122"/>
                <a:ea typeface="微软雅黑" pitchFamily="34" charset="-122"/>
              </a:rPr>
              <a:t>像</a:t>
            </a:r>
            <a:r>
              <a:rPr kumimoji="0" lang="zh-CN" altLang="en-US" sz="2000" dirty="0">
                <a:solidFill>
                  <a:srgbClr val="FF0000"/>
                </a:solidFill>
                <a:latin typeface="微软雅黑" pitchFamily="34" charset="-122"/>
                <a:ea typeface="微软雅黑" pitchFamily="34" charset="-122"/>
              </a:rPr>
              <a:t>方视场角</a:t>
            </a:r>
            <a:r>
              <a:rPr kumimoji="0" lang="zh-CN" altLang="en-US" sz="2000" dirty="0">
                <a:latin typeface="微软雅黑" pitchFamily="34" charset="-122"/>
                <a:ea typeface="微软雅黑" pitchFamily="34" charset="-122"/>
              </a:rPr>
              <a:t>：像方视场上下边缘对出瞳中心</a:t>
            </a:r>
            <a:r>
              <a:rPr kumimoji="0" lang="zh-CN" altLang="en-US" sz="2000" dirty="0" smtClean="0">
                <a:latin typeface="微软雅黑" pitchFamily="34" charset="-122"/>
                <a:ea typeface="微软雅黑" pitchFamily="34" charset="-122"/>
              </a:rPr>
              <a:t>的张</a:t>
            </a:r>
            <a:r>
              <a:rPr kumimoji="0" lang="zh-CN" altLang="en-US" sz="2000" dirty="0">
                <a:latin typeface="微软雅黑" pitchFamily="34" charset="-122"/>
                <a:ea typeface="微软雅黑" pitchFamily="34" charset="-122"/>
              </a:rPr>
              <a:t>角</a:t>
            </a:r>
            <a:r>
              <a:rPr kumimoji="0" lang="zh-CN" altLang="en-US" sz="2400" dirty="0">
                <a:latin typeface="微软雅黑" pitchFamily="34" charset="-122"/>
                <a:ea typeface="微软雅黑" pitchFamily="34" charset="-122"/>
              </a:rPr>
              <a:t>。</a:t>
            </a:r>
          </a:p>
          <a:p>
            <a:pPr marL="0" indent="0" eaLnBrk="1" hangingPunct="1">
              <a:lnSpc>
                <a:spcPct val="110000"/>
              </a:lnSpc>
              <a:buClrTx/>
              <a:buSzTx/>
              <a:buNone/>
            </a:pPr>
            <a:endParaRPr kumimoji="0" lang="zh-CN" altLang="en-US" sz="2400" dirty="0">
              <a:latin typeface="微软雅黑" pitchFamily="34" charset="-122"/>
              <a:ea typeface="微软雅黑" pitchFamily="34" charset="-122"/>
            </a:endParaRPr>
          </a:p>
          <a:p>
            <a:pPr eaLnBrk="1" hangingPunct="1">
              <a:lnSpc>
                <a:spcPct val="110000"/>
              </a:lnSpc>
              <a:buClrTx/>
              <a:buSzTx/>
              <a:buFont typeface="Wingdings" pitchFamily="2" charset="2"/>
              <a:buChar char="Ø"/>
            </a:pPr>
            <a:endParaRPr kumimoji="0"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098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2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2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0" dur="2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1" dur="20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475656" y="353365"/>
            <a:ext cx="5256584" cy="483347"/>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smtClean="0">
                <a:solidFill>
                  <a:schemeClr val="tx1"/>
                </a:solidFill>
                <a:latin typeface="微软雅黑" panose="020B0503020204020204" pitchFamily="34" charset="-122"/>
                <a:ea typeface="微软雅黑" panose="020B0503020204020204" pitchFamily="34" charset="-122"/>
              </a:rPr>
              <a:t>2.7.4  </a:t>
            </a:r>
            <a:r>
              <a:rPr lang="zh-CN" altLang="en-US" sz="2400" kern="0" dirty="0" smtClean="0">
                <a:solidFill>
                  <a:schemeClr val="tx1"/>
                </a:solidFill>
                <a:latin typeface="微软雅黑" panose="020B0503020204020204" pitchFamily="34" charset="-122"/>
                <a:ea typeface="微软雅黑" panose="020B0503020204020204" pitchFamily="34" charset="-122"/>
              </a:rPr>
              <a:t>视场光阑、入射窗和出射窗</a:t>
            </a:r>
            <a:endParaRPr lang="zh-CN" altLang="en-US" sz="2400" kern="0" dirty="0">
              <a:solidFill>
                <a:schemeClr val="tx1"/>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609601" y="1052736"/>
            <a:ext cx="7857792" cy="1440160"/>
          </a:xfrm>
          <a:prstGeom prst="rect">
            <a:avLst/>
          </a:prstGeom>
          <a:noFill/>
          <a:ln w="9525">
            <a:noFill/>
            <a:miter lim="800000"/>
            <a:headEnd/>
            <a:tailEnd/>
          </a:ln>
        </p:spPr>
        <p:txBody>
          <a:bodyPr/>
          <a:lstStyle/>
          <a:p>
            <a:pPr marL="342900" indent="-342900" eaLnBrk="0" hangingPunct="0">
              <a:lnSpc>
                <a:spcPct val="110000"/>
              </a:lnSpc>
              <a:spcBef>
                <a:spcPct val="20000"/>
              </a:spcBef>
              <a:buSzPct val="100000"/>
              <a:buFont typeface="Wingdings" pitchFamily="2" charset="2"/>
              <a:buChar char="Ø"/>
              <a:defRPr/>
            </a:pPr>
            <a:r>
              <a:rPr kumimoji="1" lang="zh-CN" altLang="en-US" sz="2400" kern="0" dirty="0" smtClean="0">
                <a:solidFill>
                  <a:srgbClr val="FF0000"/>
                </a:solidFill>
                <a:latin typeface="微软雅黑" pitchFamily="34" charset="-122"/>
                <a:ea typeface="微软雅黑" pitchFamily="34" charset="-122"/>
              </a:rPr>
              <a:t>入射窗</a:t>
            </a:r>
            <a:r>
              <a:rPr kumimoji="1" lang="zh-CN" altLang="en-US" sz="2400" kern="0" dirty="0">
                <a:solidFill>
                  <a:srgbClr val="000000"/>
                </a:solidFill>
                <a:latin typeface="微软雅黑" pitchFamily="34" charset="-122"/>
                <a:ea typeface="微软雅黑" pitchFamily="34" charset="-122"/>
              </a:rPr>
              <a:t>：与孔径光阑类似，</a:t>
            </a:r>
            <a:r>
              <a:rPr kumimoji="1" lang="zh-CN" altLang="en-US" sz="2400" kern="0" dirty="0">
                <a:solidFill>
                  <a:srgbClr val="0033CC"/>
                </a:solidFill>
                <a:latin typeface="微软雅黑" pitchFamily="34" charset="-122"/>
                <a:ea typeface="微软雅黑" pitchFamily="34" charset="-122"/>
              </a:rPr>
              <a:t>视场光阑</a:t>
            </a:r>
            <a:r>
              <a:rPr kumimoji="1" lang="zh-CN" altLang="en-US" sz="2400" kern="0" dirty="0">
                <a:solidFill>
                  <a:srgbClr val="000000"/>
                </a:solidFill>
                <a:latin typeface="微软雅黑" pitchFamily="34" charset="-122"/>
                <a:ea typeface="微软雅黑" pitchFamily="34" charset="-122"/>
              </a:rPr>
              <a:t>被其</a:t>
            </a:r>
            <a:r>
              <a:rPr kumimoji="1" lang="zh-CN" altLang="en-US" sz="2400" kern="0" dirty="0">
                <a:solidFill>
                  <a:srgbClr val="FF00FF"/>
                </a:solidFill>
                <a:latin typeface="微软雅黑" pitchFamily="34" charset="-122"/>
                <a:ea typeface="微软雅黑" pitchFamily="34" charset="-122"/>
              </a:rPr>
              <a:t>前面的光组</a:t>
            </a:r>
            <a:r>
              <a:rPr kumimoji="1" lang="zh-CN" altLang="en-US" sz="2400" kern="0" dirty="0" smtClean="0">
                <a:solidFill>
                  <a:srgbClr val="000000"/>
                </a:solidFill>
                <a:latin typeface="微软雅黑" pitchFamily="34" charset="-122"/>
                <a:ea typeface="微软雅黑" pitchFamily="34" charset="-122"/>
              </a:rPr>
              <a:t>在</a:t>
            </a:r>
            <a:endParaRPr kumimoji="1" lang="en-US" altLang="zh-CN" sz="2400" kern="0" dirty="0" smtClean="0">
              <a:solidFill>
                <a:srgbClr val="000000"/>
              </a:solidFill>
              <a:latin typeface="微软雅黑" pitchFamily="34" charset="-122"/>
              <a:ea typeface="微软雅黑" pitchFamily="34" charset="-122"/>
            </a:endParaRPr>
          </a:p>
          <a:p>
            <a:pPr eaLnBrk="0" hangingPunct="0">
              <a:lnSpc>
                <a:spcPct val="110000"/>
              </a:lnSpc>
              <a:spcBef>
                <a:spcPct val="20000"/>
              </a:spcBef>
              <a:buSzPct val="100000"/>
              <a:defRPr/>
            </a:pPr>
            <a:r>
              <a:rPr kumimoji="1" lang="en-US" altLang="zh-CN" sz="2400" kern="0" dirty="0">
                <a:solidFill>
                  <a:srgbClr val="000000"/>
                </a:solidFill>
                <a:latin typeface="微软雅黑" pitchFamily="34" charset="-122"/>
                <a:ea typeface="微软雅黑" pitchFamily="34" charset="-122"/>
              </a:rPr>
              <a:t> </a:t>
            </a:r>
            <a:r>
              <a:rPr kumimoji="1" lang="en-US" altLang="zh-CN" sz="2400" kern="0" dirty="0" smtClean="0">
                <a:solidFill>
                  <a:srgbClr val="000000"/>
                </a:solidFill>
                <a:latin typeface="微软雅黑" pitchFamily="34" charset="-122"/>
                <a:ea typeface="微软雅黑" pitchFamily="34" charset="-122"/>
              </a:rPr>
              <a:t>               </a:t>
            </a:r>
            <a:r>
              <a:rPr kumimoji="1" lang="zh-CN" altLang="en-US" sz="2400" kern="0" dirty="0" smtClean="0">
                <a:solidFill>
                  <a:srgbClr val="000000"/>
                </a:solidFill>
                <a:latin typeface="微软雅黑" pitchFamily="34" charset="-122"/>
                <a:ea typeface="微软雅黑" pitchFamily="34" charset="-122"/>
              </a:rPr>
              <a:t> 整个</a:t>
            </a:r>
            <a:r>
              <a:rPr kumimoji="1" lang="zh-CN" altLang="en-US" sz="2400" kern="0" dirty="0">
                <a:solidFill>
                  <a:srgbClr val="000000"/>
                </a:solidFill>
                <a:latin typeface="微软雅黑" pitchFamily="34" charset="-122"/>
                <a:ea typeface="微软雅黑" pitchFamily="34" charset="-122"/>
              </a:rPr>
              <a:t>系统的</a:t>
            </a:r>
            <a:r>
              <a:rPr kumimoji="1" lang="zh-CN" altLang="en-US" sz="2400" kern="0" dirty="0">
                <a:solidFill>
                  <a:srgbClr val="0066FF"/>
                </a:solidFill>
                <a:latin typeface="微软雅黑" pitchFamily="34" charset="-122"/>
                <a:ea typeface="微软雅黑" pitchFamily="34" charset="-122"/>
              </a:rPr>
              <a:t>物空间所成的像</a:t>
            </a:r>
            <a:r>
              <a:rPr kumimoji="1" lang="zh-CN" altLang="en-US" sz="2400" kern="0" dirty="0">
                <a:solidFill>
                  <a:srgbClr val="000000"/>
                </a:solidFill>
                <a:latin typeface="微软雅黑" pitchFamily="34" charset="-122"/>
                <a:ea typeface="微软雅黑" pitchFamily="34" charset="-122"/>
              </a:rPr>
              <a:t>称为</a:t>
            </a:r>
            <a:r>
              <a:rPr kumimoji="1" lang="zh-CN" altLang="en-US" sz="2400" kern="0" dirty="0">
                <a:solidFill>
                  <a:srgbClr val="FF0000"/>
                </a:solidFill>
                <a:latin typeface="微软雅黑" pitchFamily="34" charset="-122"/>
                <a:ea typeface="微软雅黑" pitchFamily="34" charset="-122"/>
              </a:rPr>
              <a:t>入射窗</a:t>
            </a:r>
            <a:r>
              <a:rPr kumimoji="1" lang="zh-CN" altLang="en-US" sz="2400" kern="0" dirty="0">
                <a:latin typeface="微软雅黑" pitchFamily="34" charset="-122"/>
                <a:ea typeface="微软雅黑" pitchFamily="34" charset="-122"/>
              </a:rPr>
              <a:t>（</a:t>
            </a:r>
            <a:r>
              <a:rPr kumimoji="1" lang="zh-CN" altLang="en-US" sz="2400" kern="0" dirty="0" smtClean="0">
                <a:solidFill>
                  <a:srgbClr val="FF0000"/>
                </a:solidFill>
                <a:latin typeface="微软雅黑" pitchFamily="34" charset="-122"/>
                <a:ea typeface="微软雅黑" pitchFamily="34" charset="-122"/>
              </a:rPr>
              <a:t>简称</a:t>
            </a:r>
            <a:endParaRPr kumimoji="1" lang="en-US" altLang="zh-CN" sz="2400" kern="0" dirty="0" smtClean="0">
              <a:solidFill>
                <a:srgbClr val="FF0000"/>
              </a:solidFill>
              <a:latin typeface="微软雅黑" pitchFamily="34" charset="-122"/>
              <a:ea typeface="微软雅黑" pitchFamily="34" charset="-122"/>
            </a:endParaRPr>
          </a:p>
          <a:p>
            <a:pPr eaLnBrk="0" hangingPunct="0">
              <a:lnSpc>
                <a:spcPct val="110000"/>
              </a:lnSpc>
              <a:spcBef>
                <a:spcPct val="20000"/>
              </a:spcBef>
              <a:buSzPct val="100000"/>
              <a:defRPr/>
            </a:pPr>
            <a:r>
              <a:rPr kumimoji="1" lang="en-US" altLang="zh-CN" sz="2400" kern="0" dirty="0">
                <a:solidFill>
                  <a:srgbClr val="FF0000"/>
                </a:solidFill>
                <a:latin typeface="微软雅黑" pitchFamily="34" charset="-122"/>
                <a:ea typeface="微软雅黑" pitchFamily="34" charset="-122"/>
              </a:rPr>
              <a:t> </a:t>
            </a:r>
            <a:r>
              <a:rPr kumimoji="1" lang="en-US" altLang="zh-CN" sz="2400" kern="0" dirty="0" smtClean="0">
                <a:solidFill>
                  <a:srgbClr val="FF0000"/>
                </a:solidFill>
                <a:latin typeface="微软雅黑" pitchFamily="34" charset="-122"/>
                <a:ea typeface="微软雅黑" pitchFamily="34" charset="-122"/>
              </a:rPr>
              <a:t>                </a:t>
            </a:r>
            <a:r>
              <a:rPr kumimoji="1" lang="zh-CN" altLang="en-US" sz="2400" kern="0" dirty="0" smtClean="0">
                <a:solidFill>
                  <a:srgbClr val="FF0000"/>
                </a:solidFill>
                <a:latin typeface="微软雅黑" pitchFamily="34" charset="-122"/>
                <a:ea typeface="微软雅黑" pitchFamily="34" charset="-122"/>
              </a:rPr>
              <a:t>入窗</a:t>
            </a:r>
            <a:r>
              <a:rPr kumimoji="1" lang="zh-CN" altLang="en-US" sz="2400" kern="0" dirty="0" smtClean="0">
                <a:latin typeface="微软雅黑" pitchFamily="34" charset="-122"/>
                <a:ea typeface="微软雅黑" pitchFamily="34" charset="-122"/>
              </a:rPr>
              <a:t>）</a:t>
            </a:r>
            <a:r>
              <a:rPr kumimoji="1" lang="zh-CN" altLang="en-US" sz="2400" kern="0" dirty="0" smtClean="0">
                <a:solidFill>
                  <a:srgbClr val="000000"/>
                </a:solidFill>
                <a:latin typeface="微软雅黑" pitchFamily="34" charset="-122"/>
                <a:ea typeface="微软雅黑" pitchFamily="34" charset="-122"/>
              </a:rPr>
              <a:t>。</a:t>
            </a:r>
            <a:endParaRPr kumimoji="1" lang="zh-CN" altLang="en-US" sz="2400" kern="0" dirty="0">
              <a:solidFill>
                <a:srgbClr val="000000"/>
              </a:solidFill>
              <a:latin typeface="微软雅黑" pitchFamily="34" charset="-122"/>
              <a:ea typeface="微软雅黑" pitchFamily="34" charset="-122"/>
            </a:endParaRPr>
          </a:p>
        </p:txBody>
      </p:sp>
      <p:sp>
        <p:nvSpPr>
          <p:cNvPr id="10" name="Rectangle 4"/>
          <p:cNvSpPr>
            <a:spLocks noRot="1" noChangeArrowheads="1"/>
          </p:cNvSpPr>
          <p:nvPr/>
        </p:nvSpPr>
        <p:spPr bwMode="auto">
          <a:xfrm>
            <a:off x="683568" y="2636912"/>
            <a:ext cx="7857793"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10000"/>
              </a:lnSpc>
              <a:buClrTx/>
              <a:buSzTx/>
              <a:buFont typeface="Wingdings" pitchFamily="2" charset="2"/>
              <a:buChar char="Ø"/>
            </a:pPr>
            <a:r>
              <a:rPr kumimoji="0" lang="zh-CN" altLang="en-US" sz="2400" dirty="0">
                <a:solidFill>
                  <a:srgbClr val="FF0000"/>
                </a:solidFill>
                <a:latin typeface="微软雅黑" pitchFamily="34" charset="-122"/>
                <a:ea typeface="微软雅黑" pitchFamily="34" charset="-122"/>
              </a:rPr>
              <a:t>出射窗</a:t>
            </a:r>
            <a:r>
              <a:rPr kumimoji="0" lang="zh-CN" altLang="en-US" sz="2400" dirty="0">
                <a:solidFill>
                  <a:srgbClr val="000000"/>
                </a:solidFill>
                <a:latin typeface="微软雅黑" pitchFamily="34" charset="-122"/>
                <a:ea typeface="微软雅黑" pitchFamily="34" charset="-122"/>
              </a:rPr>
              <a:t>：视场光阑被</a:t>
            </a:r>
            <a:r>
              <a:rPr lang="zh-CN" altLang="en-US" sz="2400" kern="0" dirty="0">
                <a:solidFill>
                  <a:srgbClr val="FF00FF"/>
                </a:solidFill>
                <a:latin typeface="微软雅黑" pitchFamily="34" charset="-122"/>
                <a:ea typeface="微软雅黑" pitchFamily="34" charset="-122"/>
              </a:rPr>
              <a:t>其后面的光组</a:t>
            </a:r>
            <a:r>
              <a:rPr kumimoji="0" lang="zh-CN" altLang="en-US" sz="2400" dirty="0">
                <a:solidFill>
                  <a:srgbClr val="000000"/>
                </a:solidFill>
                <a:latin typeface="微软雅黑" pitchFamily="34" charset="-122"/>
                <a:ea typeface="微软雅黑" pitchFamily="34" charset="-122"/>
              </a:rPr>
              <a:t>在整个系统的</a:t>
            </a:r>
            <a:r>
              <a:rPr kumimoji="0" lang="zh-CN" altLang="en-US" sz="2400" dirty="0">
                <a:solidFill>
                  <a:srgbClr val="0066FF"/>
                </a:solidFill>
                <a:latin typeface="微软雅黑" pitchFamily="34" charset="-122"/>
                <a:ea typeface="微软雅黑" pitchFamily="34" charset="-122"/>
              </a:rPr>
              <a:t>像</a:t>
            </a:r>
            <a:r>
              <a:rPr kumimoji="0" lang="zh-CN" altLang="en-US" sz="2400" dirty="0" smtClean="0">
                <a:solidFill>
                  <a:srgbClr val="0066FF"/>
                </a:solidFill>
                <a:latin typeface="微软雅黑" pitchFamily="34" charset="-122"/>
                <a:ea typeface="微软雅黑" pitchFamily="34" charset="-122"/>
              </a:rPr>
              <a:t>空</a:t>
            </a:r>
            <a:endParaRPr kumimoji="0" lang="en-US" altLang="zh-CN" sz="2400" dirty="0" smtClean="0">
              <a:solidFill>
                <a:srgbClr val="0066FF"/>
              </a:solidFill>
              <a:latin typeface="微软雅黑" pitchFamily="34" charset="-122"/>
              <a:ea typeface="微软雅黑" pitchFamily="34" charset="-122"/>
            </a:endParaRPr>
          </a:p>
          <a:p>
            <a:pPr marL="0" indent="0" eaLnBrk="1" hangingPunct="1">
              <a:lnSpc>
                <a:spcPct val="110000"/>
              </a:lnSpc>
              <a:buClrTx/>
              <a:buSzTx/>
              <a:buNone/>
            </a:pPr>
            <a:r>
              <a:rPr kumimoji="0" lang="en-US" altLang="zh-CN" sz="2400" dirty="0">
                <a:solidFill>
                  <a:srgbClr val="0066FF"/>
                </a:solidFill>
                <a:latin typeface="微软雅黑" pitchFamily="34" charset="-122"/>
                <a:ea typeface="微软雅黑" pitchFamily="34" charset="-122"/>
              </a:rPr>
              <a:t> </a:t>
            </a:r>
            <a:r>
              <a:rPr kumimoji="0" lang="en-US" altLang="zh-CN" sz="2400" dirty="0" smtClean="0">
                <a:solidFill>
                  <a:srgbClr val="0066FF"/>
                </a:solidFill>
                <a:latin typeface="微软雅黑" pitchFamily="34" charset="-122"/>
                <a:ea typeface="微软雅黑" pitchFamily="34" charset="-122"/>
              </a:rPr>
              <a:t>                  </a:t>
            </a:r>
            <a:r>
              <a:rPr kumimoji="0" lang="zh-CN" altLang="en-US" sz="2400" dirty="0" smtClean="0">
                <a:solidFill>
                  <a:srgbClr val="0066FF"/>
                </a:solidFill>
                <a:latin typeface="微软雅黑" pitchFamily="34" charset="-122"/>
                <a:ea typeface="微软雅黑" pitchFamily="34" charset="-122"/>
              </a:rPr>
              <a:t>间</a:t>
            </a:r>
            <a:r>
              <a:rPr kumimoji="0" lang="zh-CN" altLang="en-US" sz="2400" dirty="0">
                <a:solidFill>
                  <a:srgbClr val="0066FF"/>
                </a:solidFill>
                <a:latin typeface="微软雅黑" pitchFamily="34" charset="-122"/>
                <a:ea typeface="微软雅黑" pitchFamily="34" charset="-122"/>
              </a:rPr>
              <a:t>所成的像</a:t>
            </a:r>
            <a:r>
              <a:rPr kumimoji="0" lang="zh-CN" altLang="en-US" sz="2400" dirty="0">
                <a:solidFill>
                  <a:srgbClr val="000000"/>
                </a:solidFill>
                <a:latin typeface="微软雅黑" pitchFamily="34" charset="-122"/>
                <a:ea typeface="微软雅黑" pitchFamily="34" charset="-122"/>
              </a:rPr>
              <a:t>称为</a:t>
            </a:r>
            <a:r>
              <a:rPr kumimoji="0" lang="zh-CN" altLang="en-US" sz="2400" dirty="0">
                <a:solidFill>
                  <a:srgbClr val="FF0000"/>
                </a:solidFill>
                <a:latin typeface="微软雅黑" pitchFamily="34" charset="-122"/>
                <a:ea typeface="微软雅黑" pitchFamily="34" charset="-122"/>
              </a:rPr>
              <a:t>出射窗</a:t>
            </a:r>
            <a:r>
              <a:rPr kumimoji="0" lang="zh-CN" altLang="en-US" sz="2400" dirty="0">
                <a:latin typeface="微软雅黑" pitchFamily="34" charset="-122"/>
                <a:ea typeface="微软雅黑" pitchFamily="34" charset="-122"/>
              </a:rPr>
              <a:t>（</a:t>
            </a:r>
            <a:r>
              <a:rPr kumimoji="0" lang="zh-CN" altLang="en-US" sz="2400" dirty="0">
                <a:solidFill>
                  <a:srgbClr val="FF0000"/>
                </a:solidFill>
                <a:latin typeface="微软雅黑" pitchFamily="34" charset="-122"/>
                <a:ea typeface="微软雅黑" pitchFamily="34" charset="-122"/>
              </a:rPr>
              <a:t>简称出窗</a:t>
            </a:r>
            <a:r>
              <a:rPr kumimoji="0" lang="zh-CN" altLang="en-US" sz="2400" dirty="0" smtClean="0">
                <a:latin typeface="微软雅黑" pitchFamily="34" charset="-122"/>
                <a:ea typeface="微软雅黑" pitchFamily="34" charset="-122"/>
              </a:rPr>
              <a:t>）。</a:t>
            </a:r>
            <a:endParaRPr kumimoji="0"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86632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611560" y="1021234"/>
            <a:ext cx="7807399"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Clr>
                <a:schemeClr val="accent2"/>
              </a:buClr>
              <a:buFont typeface="Wingdings" panose="05000000000000000000" pitchFamily="2" charset="2"/>
              <a:buChar char="l"/>
            </a:pPr>
            <a:r>
              <a:rPr lang="zh-CN" altLang="en-US" sz="2400" dirty="0" smtClean="0">
                <a:solidFill>
                  <a:srgbClr val="002060"/>
                </a:solidFill>
                <a:latin typeface="微软雅黑" pitchFamily="34" charset="-122"/>
                <a:ea typeface="微软雅黑" pitchFamily="34" charset="-122"/>
              </a:rPr>
              <a:t>把孔径光阑以外的所有光孔通过其前面的光</a:t>
            </a:r>
            <a:r>
              <a:rPr lang="zh-CN" altLang="en-US" sz="2400" dirty="0">
                <a:solidFill>
                  <a:srgbClr val="002060"/>
                </a:solidFill>
                <a:latin typeface="微软雅黑" pitchFamily="34" charset="-122"/>
                <a:ea typeface="微软雅黑" pitchFamily="34" charset="-122"/>
              </a:rPr>
              <a:t>组在整个系统</a:t>
            </a:r>
            <a:r>
              <a:rPr lang="zh-CN" altLang="en-US" sz="2400" dirty="0" smtClean="0">
                <a:solidFill>
                  <a:srgbClr val="002060"/>
                </a:solidFill>
                <a:latin typeface="微软雅黑" pitchFamily="34" charset="-122"/>
                <a:ea typeface="微软雅黑" pitchFamily="34" charset="-122"/>
              </a:rPr>
              <a:t>的物空间</a:t>
            </a:r>
            <a:r>
              <a:rPr lang="zh-CN" altLang="en-US" sz="2400" dirty="0">
                <a:solidFill>
                  <a:srgbClr val="002060"/>
                </a:solidFill>
                <a:latin typeface="微软雅黑" pitchFamily="34" charset="-122"/>
                <a:ea typeface="微软雅黑" pitchFamily="34" charset="-122"/>
              </a:rPr>
              <a:t>成像</a:t>
            </a:r>
            <a:r>
              <a:rPr lang="zh-CN" altLang="en-US" sz="2400" dirty="0" smtClean="0">
                <a:solidFill>
                  <a:srgbClr val="002060"/>
                </a:solidFill>
                <a:latin typeface="微软雅黑" pitchFamily="34" charset="-122"/>
                <a:ea typeface="微软雅黑" pitchFamily="34" charset="-122"/>
              </a:rPr>
              <a:t>时，</a:t>
            </a:r>
            <a:r>
              <a:rPr lang="zh-CN" altLang="en-US" sz="2400" dirty="0" smtClean="0">
                <a:solidFill>
                  <a:srgbClr val="FF0000"/>
                </a:solidFill>
                <a:latin typeface="微软雅黑" pitchFamily="34" charset="-122"/>
                <a:ea typeface="微软雅黑" pitchFamily="34" charset="-122"/>
              </a:rPr>
              <a:t>入射窗对入瞳中心的张角为最小</a:t>
            </a:r>
            <a:r>
              <a:rPr lang="zh-CN" altLang="en-US" sz="2400" dirty="0" smtClean="0">
                <a:latin typeface="微软雅黑" pitchFamily="34" charset="-122"/>
                <a:ea typeface="微软雅黑" pitchFamily="34" charset="-122"/>
              </a:rPr>
              <a:t>。</a:t>
            </a:r>
          </a:p>
        </p:txBody>
      </p:sp>
      <p:sp>
        <p:nvSpPr>
          <p:cNvPr id="7" name="Rectangle 4"/>
          <p:cNvSpPr>
            <a:spLocks noRot="1" noChangeArrowheads="1"/>
          </p:cNvSpPr>
          <p:nvPr/>
        </p:nvSpPr>
        <p:spPr bwMode="auto">
          <a:xfrm>
            <a:off x="1187624" y="2389386"/>
            <a:ext cx="5863183" cy="5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buClr>
                <a:schemeClr val="accent2"/>
              </a:buClr>
              <a:buSzPct val="80000"/>
              <a:buFont typeface="Wingdings" panose="05000000000000000000" pitchFamily="2" charset="2"/>
              <a:buChar char="p"/>
            </a:pPr>
            <a:r>
              <a:rPr kumimoji="0" lang="zh-CN" altLang="en-US" sz="2400" dirty="0">
                <a:solidFill>
                  <a:srgbClr val="002060"/>
                </a:solidFill>
                <a:latin typeface="微软雅黑" pitchFamily="34" charset="-122"/>
                <a:ea typeface="微软雅黑" pitchFamily="34" charset="-122"/>
              </a:rPr>
              <a:t>可找出系统中哪一个光孔是视场光阑</a:t>
            </a:r>
            <a:r>
              <a:rPr kumimoji="0" lang="zh-CN" altLang="en-US" sz="2400" dirty="0">
                <a:solidFill>
                  <a:srgbClr val="0000CC"/>
                </a:solidFill>
                <a:latin typeface="微软雅黑" pitchFamily="34" charset="-122"/>
                <a:ea typeface="微软雅黑" pitchFamily="34" charset="-122"/>
              </a:rPr>
              <a:t>。</a:t>
            </a:r>
          </a:p>
        </p:txBody>
      </p:sp>
      <p:sp>
        <p:nvSpPr>
          <p:cNvPr id="8" name="Rectangle 3"/>
          <p:cNvSpPr txBox="1">
            <a:spLocks noChangeArrowheads="1"/>
          </p:cNvSpPr>
          <p:nvPr/>
        </p:nvSpPr>
        <p:spPr bwMode="auto">
          <a:xfrm>
            <a:off x="445641" y="3422774"/>
            <a:ext cx="8230815" cy="3318594"/>
          </a:xfrm>
          <a:prstGeom prst="rect">
            <a:avLst/>
          </a:prstGeom>
          <a:noFill/>
          <a:ln w="9525">
            <a:noFill/>
            <a:miter lim="800000"/>
            <a:headEnd/>
            <a:tailEnd/>
          </a:ln>
        </p:spPr>
        <p:txBody>
          <a:bodyPr/>
          <a:lstStyle/>
          <a:p>
            <a:pPr marL="342900" indent="-342900" eaLnBrk="0" hangingPunct="0">
              <a:lnSpc>
                <a:spcPct val="110000"/>
              </a:lnSpc>
              <a:spcBef>
                <a:spcPts val="1200"/>
              </a:spcBef>
              <a:buClr>
                <a:srgbClr val="C00000"/>
              </a:buClr>
              <a:buSzPct val="100000"/>
              <a:buFont typeface="Wingdings" panose="05000000000000000000" pitchFamily="2" charset="2"/>
              <a:buChar char="l"/>
              <a:defRPr/>
            </a:pPr>
            <a:r>
              <a:rPr kumimoji="1" lang="zh-CN" altLang="en-US" sz="2400" kern="0" dirty="0">
                <a:solidFill>
                  <a:srgbClr val="002060"/>
                </a:solidFill>
                <a:latin typeface="微软雅黑" pitchFamily="34" charset="-122"/>
                <a:ea typeface="微软雅黑" pitchFamily="34" charset="-122"/>
              </a:rPr>
              <a:t>把除孔径光阑外的所有光孔通过其后面的光组在整个系统的像空间成像时</a:t>
            </a:r>
            <a:r>
              <a:rPr kumimoji="1" lang="zh-CN" altLang="en-US" sz="2400" kern="0" dirty="0">
                <a:latin typeface="微软雅黑" pitchFamily="34" charset="-122"/>
                <a:ea typeface="微软雅黑" pitchFamily="34" charset="-122"/>
              </a:rPr>
              <a:t>，</a:t>
            </a:r>
            <a:r>
              <a:rPr kumimoji="1" lang="zh-CN" altLang="en-US" sz="2400" kern="0" dirty="0">
                <a:solidFill>
                  <a:srgbClr val="FF0000"/>
                </a:solidFill>
                <a:latin typeface="微软雅黑" pitchFamily="34" charset="-122"/>
                <a:ea typeface="微软雅黑" pitchFamily="34" charset="-122"/>
              </a:rPr>
              <a:t>出射窗对出射光瞳中心的张角为最小</a:t>
            </a:r>
            <a:r>
              <a:rPr kumimoji="1" lang="zh-CN" altLang="en-US" sz="2400" kern="0" dirty="0">
                <a:latin typeface="微软雅黑" pitchFamily="34" charset="-122"/>
                <a:ea typeface="微软雅黑" pitchFamily="34" charset="-122"/>
              </a:rPr>
              <a:t>。</a:t>
            </a:r>
            <a:r>
              <a:rPr kumimoji="1" lang="zh-CN" altLang="en-US" sz="2400" kern="0" dirty="0">
                <a:solidFill>
                  <a:srgbClr val="0000CC"/>
                </a:solidFill>
                <a:latin typeface="微软雅黑" pitchFamily="34" charset="-122"/>
                <a:ea typeface="微软雅黑" pitchFamily="34" charset="-122"/>
              </a:rPr>
              <a:t> </a:t>
            </a:r>
          </a:p>
          <a:p>
            <a:pPr marL="342900" indent="-342900" eaLnBrk="0" hangingPunct="0">
              <a:lnSpc>
                <a:spcPct val="110000"/>
              </a:lnSpc>
              <a:spcBef>
                <a:spcPts val="1200"/>
              </a:spcBef>
              <a:buClr>
                <a:srgbClr val="C00000"/>
              </a:buClr>
              <a:buSzPct val="100000"/>
              <a:buFont typeface="Wingdings" panose="05000000000000000000" pitchFamily="2" charset="2"/>
              <a:buChar char="l"/>
              <a:defRPr/>
            </a:pPr>
            <a:r>
              <a:rPr kumimoji="1" lang="zh-CN" altLang="en-US" sz="2400" kern="0" dirty="0">
                <a:solidFill>
                  <a:srgbClr val="002060"/>
                </a:solidFill>
                <a:latin typeface="微软雅黑" pitchFamily="34" charset="-122"/>
                <a:ea typeface="微软雅黑" pitchFamily="34" charset="-122"/>
              </a:rPr>
              <a:t>出射窗限制了像方视场</a:t>
            </a:r>
            <a:r>
              <a:rPr kumimoji="1" lang="zh-CN" altLang="en-US" sz="2400" kern="0" dirty="0" smtClean="0">
                <a:solidFill>
                  <a:srgbClr val="002060"/>
                </a:solidFill>
                <a:latin typeface="微软雅黑" pitchFamily="34" charset="-122"/>
                <a:ea typeface="微软雅黑" pitchFamily="34" charset="-122"/>
              </a:rPr>
              <a:t>范围</a:t>
            </a:r>
            <a:endParaRPr kumimoji="1" lang="zh-CN" altLang="en-US" sz="2400" kern="0" dirty="0">
              <a:solidFill>
                <a:srgbClr val="002060"/>
              </a:solidFill>
              <a:latin typeface="微软雅黑" pitchFamily="34" charset="-122"/>
              <a:ea typeface="微软雅黑" pitchFamily="34" charset="-122"/>
            </a:endParaRPr>
          </a:p>
          <a:p>
            <a:pPr marL="342900" indent="-342900" eaLnBrk="0" hangingPunct="0">
              <a:lnSpc>
                <a:spcPct val="110000"/>
              </a:lnSpc>
              <a:spcBef>
                <a:spcPts val="1200"/>
              </a:spcBef>
              <a:buClr>
                <a:srgbClr val="C00000"/>
              </a:buClr>
              <a:buSzPct val="100000"/>
              <a:buFont typeface="Wingdings" panose="05000000000000000000" pitchFamily="2" charset="2"/>
              <a:buChar char="l"/>
              <a:defRPr/>
            </a:pPr>
            <a:r>
              <a:rPr kumimoji="1" lang="zh-CN" altLang="en-US" sz="2400" kern="0" dirty="0">
                <a:solidFill>
                  <a:srgbClr val="000000"/>
                </a:solidFill>
                <a:latin typeface="微软雅黑" pitchFamily="34" charset="-122"/>
                <a:ea typeface="微软雅黑" pitchFamily="34" charset="-122"/>
              </a:rPr>
              <a:t>入射窗和出射窗共轭</a:t>
            </a:r>
            <a:r>
              <a:rPr kumimoji="1" lang="zh-CN" altLang="en-US" sz="2400" kern="0" dirty="0">
                <a:latin typeface="微软雅黑" pitchFamily="34" charset="-122"/>
                <a:ea typeface="微软雅黑" pitchFamily="34" charset="-122"/>
              </a:rPr>
              <a:t>。 </a:t>
            </a:r>
            <a:endParaRPr kumimoji="1" lang="zh-CN" altLang="en-US" sz="2400" kern="0" dirty="0">
              <a:solidFill>
                <a:srgbClr val="0000CC"/>
              </a:solidFill>
              <a:latin typeface="微软雅黑" pitchFamily="34" charset="-122"/>
              <a:ea typeface="微软雅黑" pitchFamily="34" charset="-122"/>
            </a:endParaRPr>
          </a:p>
          <a:p>
            <a:pPr marL="342900" indent="-342900" eaLnBrk="0" hangingPunct="0">
              <a:lnSpc>
                <a:spcPct val="110000"/>
              </a:lnSpc>
              <a:spcBef>
                <a:spcPts val="1200"/>
              </a:spcBef>
              <a:buClr>
                <a:srgbClr val="C00000"/>
              </a:buClr>
              <a:buSzPct val="100000"/>
              <a:buFont typeface="Wingdings" panose="05000000000000000000" pitchFamily="2" charset="2"/>
              <a:buChar char="l"/>
              <a:defRPr/>
            </a:pPr>
            <a:r>
              <a:rPr kumimoji="1" lang="zh-CN" altLang="en-US" sz="2400" kern="0" dirty="0">
                <a:solidFill>
                  <a:srgbClr val="002060"/>
                </a:solidFill>
                <a:latin typeface="微软雅黑" pitchFamily="34" charset="-122"/>
                <a:ea typeface="微软雅黑" pitchFamily="34" charset="-122"/>
              </a:rPr>
              <a:t>入射窗、视场光阑和出射窗在各自的空间对同一条主光线起限制作用</a:t>
            </a:r>
            <a:r>
              <a:rPr kumimoji="1" lang="zh-CN" altLang="en-US" sz="2400" kern="0" dirty="0">
                <a:solidFill>
                  <a:srgbClr val="0000CC"/>
                </a:solidFill>
                <a:latin typeface="微软雅黑" pitchFamily="34" charset="-122"/>
                <a:ea typeface="微软雅黑" pitchFamily="34" charset="-122"/>
              </a:rPr>
              <a:t>，</a:t>
            </a:r>
            <a:r>
              <a:rPr kumimoji="1" lang="zh-CN" altLang="en-US" sz="2400" kern="0" dirty="0">
                <a:solidFill>
                  <a:srgbClr val="FF0000"/>
                </a:solidFill>
                <a:latin typeface="微软雅黑" pitchFamily="34" charset="-122"/>
                <a:ea typeface="微软雅黑" pitchFamily="34" charset="-122"/>
              </a:rPr>
              <a:t>主光线</a:t>
            </a:r>
            <a:r>
              <a:rPr kumimoji="1" lang="zh-CN" altLang="en-US" sz="2400" kern="0" dirty="0">
                <a:solidFill>
                  <a:srgbClr val="000000"/>
                </a:solidFill>
                <a:latin typeface="微软雅黑" pitchFamily="34" charset="-122"/>
                <a:ea typeface="微软雅黑" pitchFamily="34" charset="-122"/>
              </a:rPr>
              <a:t>和</a:t>
            </a:r>
            <a:r>
              <a:rPr kumimoji="1" lang="zh-CN" altLang="en-US" sz="2400" kern="0" dirty="0">
                <a:solidFill>
                  <a:srgbClr val="FF0000"/>
                </a:solidFill>
                <a:latin typeface="微软雅黑" pitchFamily="34" charset="-122"/>
                <a:ea typeface="微软雅黑" pitchFamily="34" charset="-122"/>
              </a:rPr>
              <a:t>光轴间</a:t>
            </a:r>
            <a:r>
              <a:rPr kumimoji="1" lang="zh-CN" altLang="en-US" sz="2400" kern="0" dirty="0">
                <a:solidFill>
                  <a:srgbClr val="000000"/>
                </a:solidFill>
                <a:latin typeface="微软雅黑" pitchFamily="34" charset="-122"/>
                <a:ea typeface="微软雅黑" pitchFamily="34" charset="-122"/>
              </a:rPr>
              <a:t>的</a:t>
            </a:r>
            <a:r>
              <a:rPr kumimoji="1" lang="zh-CN" altLang="en-US" sz="2400" kern="0" dirty="0">
                <a:solidFill>
                  <a:srgbClr val="FF0000"/>
                </a:solidFill>
                <a:latin typeface="微软雅黑" pitchFamily="34" charset="-122"/>
                <a:ea typeface="微软雅黑" pitchFamily="34" charset="-122"/>
              </a:rPr>
              <a:t>夹角</a:t>
            </a:r>
            <a:r>
              <a:rPr kumimoji="1" lang="zh-CN" altLang="en-US" sz="2400" kern="0" dirty="0">
                <a:solidFill>
                  <a:srgbClr val="000000"/>
                </a:solidFill>
                <a:latin typeface="微软雅黑" pitchFamily="34" charset="-122"/>
                <a:ea typeface="微软雅黑" pitchFamily="34" charset="-122"/>
              </a:rPr>
              <a:t>即表示</a:t>
            </a:r>
            <a:r>
              <a:rPr kumimoji="1" lang="zh-CN" altLang="en-US" sz="2400" kern="0" dirty="0">
                <a:solidFill>
                  <a:srgbClr val="FF0000"/>
                </a:solidFill>
                <a:latin typeface="微软雅黑" pitchFamily="34" charset="-122"/>
                <a:ea typeface="微软雅黑" pitchFamily="34" charset="-122"/>
              </a:rPr>
              <a:t>整个光学系统的视场角。</a:t>
            </a:r>
          </a:p>
        </p:txBody>
      </p:sp>
      <p:sp>
        <p:nvSpPr>
          <p:cNvPr id="9" name="Rectangle 5"/>
          <p:cNvSpPr>
            <a:spLocks noRot="1" noChangeArrowheads="1"/>
          </p:cNvSpPr>
          <p:nvPr/>
        </p:nvSpPr>
        <p:spPr bwMode="auto">
          <a:xfrm>
            <a:off x="1185664" y="2821434"/>
            <a:ext cx="533055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buClr>
                <a:schemeClr val="accent2"/>
              </a:buClr>
              <a:buSzPct val="80000"/>
              <a:buFont typeface="Wingdings" panose="05000000000000000000" pitchFamily="2" charset="2"/>
              <a:buChar char="p"/>
            </a:pPr>
            <a:r>
              <a:rPr kumimoji="0" lang="zh-CN" altLang="en-US" sz="2400" dirty="0">
                <a:solidFill>
                  <a:srgbClr val="002060"/>
                </a:solidFill>
                <a:latin typeface="微软雅黑" pitchFamily="34" charset="-122"/>
                <a:ea typeface="微软雅黑" pitchFamily="34" charset="-122"/>
              </a:rPr>
              <a:t>入射窗限制着物空间的成像范围。</a:t>
            </a:r>
          </a:p>
        </p:txBody>
      </p:sp>
    </p:spTree>
    <p:extLst>
      <p:ext uri="{BB962C8B-B14F-4D97-AF65-F5344CB8AC3E}">
        <p14:creationId xmlns:p14="http://schemas.microsoft.com/office/powerpoint/2010/main" val="123860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2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9" dur="20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0" dur="20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p:cTn id="35" dur="2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36" dur="20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37" dur="20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additive="base">
                                        <p:cTn id="42" dur="2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43" dur="2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nodeType="click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 calcmode="lin" valueType="num">
                                      <p:cBhvr>
                                        <p:cTn id="48" dur="2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49" dur="20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50"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76225" y="979488"/>
            <a:ext cx="5447903" cy="552450"/>
          </a:xfrm>
          <a:prstGeom prst="rect">
            <a:avLst/>
          </a:prstGeom>
          <a:noFill/>
          <a:ln w="9525">
            <a:noFill/>
            <a:miter lim="800000"/>
            <a:headEnd/>
            <a:tailEnd/>
          </a:ln>
        </p:spPr>
        <p:txBody>
          <a:bodyPr anchor="b"/>
          <a:lstStyle/>
          <a:p>
            <a:pPr eaLnBrk="0" hangingPunct="0">
              <a:buFont typeface="Wingdings" pitchFamily="2" charset="2"/>
              <a:buChar char="Ø"/>
              <a:defRPr/>
            </a:pPr>
            <a:r>
              <a:rPr kumimoji="1" lang="en-US" altLang="zh-CN" sz="2400" kern="0" dirty="0">
                <a:solidFill>
                  <a:srgbClr val="0000CC"/>
                </a:solidFill>
                <a:latin typeface="微软雅黑" pitchFamily="34" charset="-122"/>
                <a:ea typeface="微软雅黑" pitchFamily="34" charset="-122"/>
                <a:cs typeface="+mj-cs"/>
              </a:rPr>
              <a:t> </a:t>
            </a:r>
            <a:r>
              <a:rPr kumimoji="1" lang="zh-CN" altLang="en-US" sz="2400" kern="0" dirty="0">
                <a:solidFill>
                  <a:srgbClr val="FF0000"/>
                </a:solidFill>
                <a:latin typeface="微软雅黑" pitchFamily="34" charset="-122"/>
                <a:ea typeface="微软雅黑" pitchFamily="34" charset="-122"/>
                <a:cs typeface="+mj-cs"/>
              </a:rPr>
              <a:t>主光线</a:t>
            </a:r>
            <a:r>
              <a:rPr kumimoji="1" lang="zh-CN" altLang="en-US" sz="2400" kern="0" dirty="0">
                <a:solidFill>
                  <a:srgbClr val="0000CC"/>
                </a:solidFill>
                <a:latin typeface="微软雅黑" pitchFamily="34" charset="-122"/>
                <a:ea typeface="微软雅黑" pitchFamily="34" charset="-122"/>
                <a:cs typeface="+mj-cs"/>
              </a:rPr>
              <a:t>：通过入射光瞳中心的光线</a:t>
            </a:r>
            <a:endParaRPr kumimoji="1" lang="zh-CN" altLang="en-US" sz="2400" i="1" u="sng" kern="0" dirty="0">
              <a:solidFill>
                <a:srgbClr val="FF0000"/>
              </a:solidFill>
              <a:latin typeface="微软雅黑" pitchFamily="34" charset="-122"/>
              <a:ea typeface="微软雅黑" pitchFamily="34" charset="-122"/>
              <a:cs typeface="+mj-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5482" t="9003" r="4390"/>
          <a:stretch>
            <a:fillRect/>
          </a:stretch>
        </p:blipFill>
        <p:spPr bwMode="auto">
          <a:xfrm>
            <a:off x="952500" y="1772816"/>
            <a:ext cx="5995764" cy="36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68300" y="6165304"/>
            <a:ext cx="8445500" cy="432048"/>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folHlink"/>
              </a:buClr>
              <a:buSzPct val="60000"/>
              <a:buFont typeface="Wingdings" pitchFamily="2" charset="2"/>
              <a:buNone/>
              <a:defRPr/>
            </a:pPr>
            <a:r>
              <a:rPr kumimoji="1" lang="zh-CN" altLang="en-US" sz="2400" kern="0" dirty="0">
                <a:solidFill>
                  <a:srgbClr val="0000CC"/>
                </a:solidFill>
                <a:latin typeface="微软雅黑" pitchFamily="34" charset="-122"/>
                <a:ea typeface="微软雅黑" pitchFamily="34" charset="-122"/>
              </a:rPr>
              <a:t>由于共轭关系，主光线也必然通过孔径光阑中心和出瞳中心。</a:t>
            </a:r>
          </a:p>
        </p:txBody>
      </p:sp>
      <p:sp>
        <p:nvSpPr>
          <p:cNvPr id="7" name="Rectangle 2"/>
          <p:cNvSpPr txBox="1">
            <a:spLocks noChangeArrowheads="1"/>
          </p:cNvSpPr>
          <p:nvPr/>
        </p:nvSpPr>
        <p:spPr bwMode="auto">
          <a:xfrm>
            <a:off x="76200" y="5517232"/>
            <a:ext cx="8937625" cy="554037"/>
          </a:xfrm>
          <a:prstGeom prst="rect">
            <a:avLst/>
          </a:prstGeom>
          <a:noFill/>
          <a:ln w="9525">
            <a:noFill/>
            <a:miter lim="800000"/>
            <a:headEnd/>
            <a:tailEnd/>
          </a:ln>
        </p:spPr>
        <p:txBody>
          <a:bodyPr anchor="b"/>
          <a:lstStyle/>
          <a:p>
            <a:pPr eaLnBrk="0" hangingPunct="0">
              <a:buFont typeface="Wingdings" pitchFamily="2" charset="2"/>
              <a:buChar char="Ø"/>
              <a:defRPr/>
            </a:pPr>
            <a:r>
              <a:rPr kumimoji="1" lang="en-US" altLang="zh-CN" sz="2400" kern="0" dirty="0">
                <a:solidFill>
                  <a:srgbClr val="0000CC"/>
                </a:solidFill>
                <a:latin typeface="微软雅黑" pitchFamily="34" charset="-122"/>
                <a:ea typeface="微软雅黑" pitchFamily="34" charset="-122"/>
                <a:cs typeface="+mj-cs"/>
              </a:rPr>
              <a:t> </a:t>
            </a:r>
            <a:r>
              <a:rPr kumimoji="1" lang="zh-CN" altLang="en-US" sz="2400" dirty="0">
                <a:solidFill>
                  <a:srgbClr val="0000CC"/>
                </a:solidFill>
                <a:latin typeface="微软雅黑" pitchFamily="34" charset="-122"/>
                <a:ea typeface="微软雅黑" pitchFamily="34" charset="-122"/>
              </a:rPr>
              <a:t>主光线的特点：</a:t>
            </a:r>
          </a:p>
        </p:txBody>
      </p:sp>
    </p:spTree>
    <p:extLst>
      <p:ext uri="{BB962C8B-B14F-4D97-AF65-F5344CB8AC3E}">
        <p14:creationId xmlns:p14="http://schemas.microsoft.com/office/powerpoint/2010/main" val="4951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9592" y="1268760"/>
            <a:ext cx="7388051" cy="1399084"/>
          </a:xfrm>
        </p:spPr>
        <p:txBody>
          <a:bodyPr>
            <a:normAutofit fontScale="90000"/>
          </a:bodyPr>
          <a:lstStyle/>
          <a:p>
            <a:pPr algn="l">
              <a:lnSpc>
                <a:spcPct val="110000"/>
              </a:lnSpc>
              <a:buFont typeface="Wingdings" pitchFamily="2" charset="2"/>
              <a:buChar char="Ø"/>
            </a:pPr>
            <a:r>
              <a:rPr lang="zh-CN" altLang="en-US" sz="2700" dirty="0" smtClean="0">
                <a:solidFill>
                  <a:srgbClr val="FF0000"/>
                </a:solidFill>
                <a:latin typeface="微软雅黑" pitchFamily="34" charset="-122"/>
                <a:ea typeface="微软雅黑" pitchFamily="34" charset="-122"/>
              </a:rPr>
              <a:t>渐晕</a:t>
            </a:r>
            <a:r>
              <a:rPr lang="zh-CN" altLang="en-US" sz="2700" dirty="0">
                <a:solidFill>
                  <a:srgbClr val="FF0000"/>
                </a:solidFill>
                <a:latin typeface="微软雅黑" pitchFamily="34" charset="-122"/>
                <a:ea typeface="微软雅黑" pitchFamily="34" charset="-122"/>
              </a:rPr>
              <a:t>：轴外点</a:t>
            </a:r>
            <a:r>
              <a:rPr lang="zh-CN" altLang="en-US" sz="2700" dirty="0">
                <a:solidFill>
                  <a:srgbClr val="002060"/>
                </a:solidFill>
                <a:latin typeface="微软雅黑" pitchFamily="34" charset="-122"/>
                <a:ea typeface="微软雅黑" pitchFamily="34" charset="-122"/>
              </a:rPr>
              <a:t>发出的充满入瞳的光束被光学系统中的其他光孔或框所</a:t>
            </a:r>
            <a:r>
              <a:rPr lang="zh-CN" altLang="en-US" sz="2700" dirty="0" smtClean="0">
                <a:solidFill>
                  <a:srgbClr val="002060"/>
                </a:solidFill>
                <a:latin typeface="微软雅黑" pitchFamily="34" charset="-122"/>
                <a:ea typeface="微软雅黑" pitchFamily="34" charset="-122"/>
              </a:rPr>
              <a:t>遮拦</a:t>
            </a:r>
            <a:r>
              <a:rPr lang="zh-CN" altLang="en-US" sz="2700" dirty="0">
                <a:solidFill>
                  <a:srgbClr val="0000CC"/>
                </a:solidFill>
                <a:latin typeface="微软雅黑" pitchFamily="34" charset="-122"/>
                <a:ea typeface="微软雅黑" pitchFamily="34" charset="-122"/>
              </a:rPr>
              <a:t>（普遍存在</a:t>
            </a:r>
            <a:r>
              <a:rPr lang="en-US" altLang="zh-CN" sz="2700" dirty="0">
                <a:solidFill>
                  <a:srgbClr val="0000CC"/>
                </a:solidFill>
                <a:latin typeface="微软雅黑" pitchFamily="34" charset="-122"/>
                <a:ea typeface="微软雅黑" pitchFamily="34" charset="-122"/>
              </a:rPr>
              <a:t>30%~50%</a:t>
            </a:r>
            <a:r>
              <a:rPr lang="zh-CN" altLang="en-US" sz="2700" dirty="0">
                <a:solidFill>
                  <a:srgbClr val="002060"/>
                </a:solidFill>
                <a:latin typeface="微软雅黑" pitchFamily="34" charset="-122"/>
                <a:ea typeface="微软雅黑" pitchFamily="34" charset="-122"/>
              </a:rPr>
              <a:t>）</a:t>
            </a:r>
            <a:r>
              <a:rPr lang="zh-CN" altLang="en-US" sz="2700" dirty="0" smtClean="0">
                <a:solidFill>
                  <a:srgbClr val="002060"/>
                </a:solidFill>
                <a:latin typeface="微软雅黑" pitchFamily="34" charset="-122"/>
                <a:ea typeface="微软雅黑" pitchFamily="34" charset="-122"/>
              </a:rPr>
              <a:t>，</a:t>
            </a:r>
            <a:r>
              <a:rPr lang="zh-CN" altLang="en-US" sz="2700" dirty="0">
                <a:solidFill>
                  <a:srgbClr val="002060"/>
                </a:solidFill>
                <a:latin typeface="微软雅黑" pitchFamily="34" charset="-122"/>
                <a:ea typeface="微软雅黑" pitchFamily="34" charset="-122"/>
              </a:rPr>
              <a:t>造成轴外点实际</a:t>
            </a:r>
            <a:r>
              <a:rPr lang="zh-CN" altLang="en-US" sz="2700" dirty="0" smtClean="0">
                <a:solidFill>
                  <a:srgbClr val="002060"/>
                </a:solidFill>
                <a:latin typeface="微软雅黑" pitchFamily="34" charset="-122"/>
                <a:ea typeface="微软雅黑" pitchFamily="34" charset="-122"/>
              </a:rPr>
              <a:t>成像光束</a:t>
            </a:r>
            <a:r>
              <a:rPr lang="zh-CN" altLang="en-US" sz="2700" dirty="0">
                <a:solidFill>
                  <a:srgbClr val="002060"/>
                </a:solidFill>
                <a:latin typeface="微软雅黑" pitchFamily="34" charset="-122"/>
                <a:ea typeface="微软雅黑" pitchFamily="34" charset="-122"/>
              </a:rPr>
              <a:t>的宽度比轴上点窄，</a:t>
            </a:r>
            <a:r>
              <a:rPr lang="zh-CN" altLang="en-US" sz="2700" b="1" dirty="0">
                <a:solidFill>
                  <a:srgbClr val="C00000"/>
                </a:solidFill>
                <a:latin typeface="微软雅黑" pitchFamily="34" charset="-122"/>
                <a:ea typeface="微软雅黑" pitchFamily="34" charset="-122"/>
              </a:rPr>
              <a:t>像面边缘比中心暗的现象</a:t>
            </a:r>
            <a:r>
              <a:rPr lang="zh-CN" altLang="en-US" sz="2700" dirty="0">
                <a:solidFill>
                  <a:srgbClr val="002060"/>
                </a:solidFill>
                <a:latin typeface="微软雅黑" pitchFamily="34" charset="-122"/>
                <a:ea typeface="微软雅黑" pitchFamily="34" charset="-122"/>
              </a:rPr>
              <a:t>。</a:t>
            </a:r>
            <a:r>
              <a:rPr lang="zh-CN" altLang="en-US" sz="2400" dirty="0">
                <a:solidFill>
                  <a:srgbClr val="002060"/>
                </a:solidFill>
                <a:latin typeface="微软雅黑" pitchFamily="34" charset="-122"/>
                <a:ea typeface="微软雅黑" pitchFamily="34" charset="-122"/>
              </a:rPr>
              <a:t/>
            </a:r>
            <a:br>
              <a:rPr lang="zh-CN" altLang="en-US" sz="2400" dirty="0">
                <a:solidFill>
                  <a:srgbClr val="002060"/>
                </a:solidFill>
                <a:latin typeface="微软雅黑" pitchFamily="34" charset="-122"/>
                <a:ea typeface="微软雅黑" pitchFamily="34" charset="-122"/>
              </a:rPr>
            </a:br>
            <a:endParaRPr lang="zh-CN" altLang="en-US" sz="2400" dirty="0">
              <a:solidFill>
                <a:srgbClr val="002060"/>
              </a:solidFill>
              <a:latin typeface="微软雅黑" pitchFamily="34" charset="-122"/>
              <a:ea typeface="微软雅黑" pitchFamily="34" charset="-122"/>
              <a:cs typeface="+mn-cs"/>
            </a:endParaRPr>
          </a:p>
        </p:txBody>
      </p:sp>
      <p:grpSp>
        <p:nvGrpSpPr>
          <p:cNvPr id="4" name="组合 3"/>
          <p:cNvGrpSpPr/>
          <p:nvPr/>
        </p:nvGrpSpPr>
        <p:grpSpPr>
          <a:xfrm>
            <a:off x="1292050" y="2885077"/>
            <a:ext cx="6667648" cy="2992195"/>
            <a:chOff x="1292050" y="2885077"/>
            <a:chExt cx="6667648" cy="2992195"/>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050" y="3358383"/>
              <a:ext cx="6667648" cy="251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93617" y="2885077"/>
              <a:ext cx="720080" cy="369332"/>
            </a:xfrm>
            <a:prstGeom prst="rect">
              <a:avLst/>
            </a:prstGeom>
          </p:spPr>
          <p:txBody>
            <a:bodyPr wrap="square">
              <a:spAutoFit/>
            </a:bodyPr>
            <a:lstStyle/>
            <a:p>
              <a:pPr>
                <a:buClr>
                  <a:srgbClr val="008080"/>
                </a:buClr>
                <a:defRPr/>
              </a:pPr>
              <a:r>
                <a:rPr lang="zh-CN" altLang="en-US" kern="0" dirty="0">
                  <a:latin typeface="Arial"/>
                  <a:ea typeface="黑体"/>
                </a:rPr>
                <a:t>入瞳</a:t>
              </a:r>
            </a:p>
          </p:txBody>
        </p:sp>
        <p:sp>
          <p:nvSpPr>
            <p:cNvPr id="7" name="矩形 6"/>
            <p:cNvSpPr/>
            <p:nvPr/>
          </p:nvSpPr>
          <p:spPr>
            <a:xfrm>
              <a:off x="2987824" y="2885077"/>
              <a:ext cx="720080" cy="369332"/>
            </a:xfrm>
            <a:prstGeom prst="rect">
              <a:avLst/>
            </a:prstGeom>
          </p:spPr>
          <p:txBody>
            <a:bodyPr wrap="square">
              <a:spAutoFit/>
            </a:bodyPr>
            <a:lstStyle/>
            <a:p>
              <a:pPr>
                <a:buClr>
                  <a:srgbClr val="008080"/>
                </a:buClr>
                <a:defRPr/>
              </a:pPr>
              <a:r>
                <a:rPr lang="zh-CN" altLang="en-US" kern="0" dirty="0" smtClean="0">
                  <a:latin typeface="Arial"/>
                  <a:ea typeface="黑体"/>
                </a:rPr>
                <a:t>透镜</a:t>
              </a:r>
              <a:endParaRPr lang="zh-CN" altLang="en-US" kern="0" dirty="0">
                <a:latin typeface="Arial"/>
                <a:ea typeface="黑体"/>
              </a:endParaRPr>
            </a:p>
          </p:txBody>
        </p:sp>
        <p:sp>
          <p:nvSpPr>
            <p:cNvPr id="8" name="矩形 7"/>
            <p:cNvSpPr/>
            <p:nvPr/>
          </p:nvSpPr>
          <p:spPr>
            <a:xfrm>
              <a:off x="6732240" y="2937064"/>
              <a:ext cx="1008112" cy="369332"/>
            </a:xfrm>
            <a:prstGeom prst="rect">
              <a:avLst/>
            </a:prstGeom>
          </p:spPr>
          <p:txBody>
            <a:bodyPr wrap="square">
              <a:spAutoFit/>
            </a:bodyPr>
            <a:lstStyle/>
            <a:p>
              <a:pPr>
                <a:buClr>
                  <a:srgbClr val="008080"/>
                </a:buClr>
                <a:defRPr/>
              </a:pPr>
              <a:r>
                <a:rPr lang="zh-CN" altLang="en-US" kern="0" dirty="0" smtClean="0">
                  <a:latin typeface="Arial"/>
                  <a:ea typeface="黑体"/>
                </a:rPr>
                <a:t>光强 弱</a:t>
              </a:r>
              <a:endParaRPr lang="zh-CN" altLang="en-US" kern="0" dirty="0">
                <a:latin typeface="Arial"/>
                <a:ea typeface="黑体"/>
              </a:endParaRPr>
            </a:p>
          </p:txBody>
        </p:sp>
        <p:sp>
          <p:nvSpPr>
            <p:cNvPr id="9" name="矩形 8"/>
            <p:cNvSpPr/>
            <p:nvPr/>
          </p:nvSpPr>
          <p:spPr>
            <a:xfrm>
              <a:off x="6804248" y="4213326"/>
              <a:ext cx="1008112" cy="369332"/>
            </a:xfrm>
            <a:prstGeom prst="rect">
              <a:avLst/>
            </a:prstGeom>
          </p:spPr>
          <p:txBody>
            <a:bodyPr wrap="square">
              <a:spAutoFit/>
            </a:bodyPr>
            <a:lstStyle/>
            <a:p>
              <a:pPr>
                <a:buClr>
                  <a:srgbClr val="008080"/>
                </a:buClr>
                <a:defRPr/>
              </a:pPr>
              <a:r>
                <a:rPr lang="zh-CN" altLang="en-US" kern="0" dirty="0" smtClean="0">
                  <a:latin typeface="Arial"/>
                  <a:ea typeface="黑体"/>
                </a:rPr>
                <a:t>光强 强</a:t>
              </a:r>
              <a:endParaRPr lang="zh-CN" altLang="en-US" kern="0" dirty="0">
                <a:latin typeface="Arial"/>
                <a:ea typeface="黑体"/>
              </a:endParaRPr>
            </a:p>
          </p:txBody>
        </p:sp>
      </p:grpSp>
      <p:sp>
        <p:nvSpPr>
          <p:cNvPr id="2" name="矩形 1"/>
          <p:cNvSpPr/>
          <p:nvPr/>
        </p:nvSpPr>
        <p:spPr>
          <a:xfrm>
            <a:off x="5980065" y="5415607"/>
            <a:ext cx="2307578" cy="923330"/>
          </a:xfrm>
          <a:prstGeom prst="rect">
            <a:avLst/>
          </a:prstGeom>
        </p:spPr>
        <p:txBody>
          <a:bodyPr wrap="square">
            <a:spAutoFit/>
          </a:bodyPr>
          <a:lstStyle/>
          <a:p>
            <a:pPr>
              <a:buClr>
                <a:srgbClr val="008080"/>
              </a:buClr>
              <a:defRPr/>
            </a:pPr>
            <a:r>
              <a:rPr lang="zh-CN" altLang="en-US" kern="0" dirty="0">
                <a:latin typeface="Arial"/>
                <a:ea typeface="黑体"/>
              </a:rPr>
              <a:t>即：外点光束被</a:t>
            </a:r>
            <a:endParaRPr lang="en-US" altLang="zh-CN" kern="0" dirty="0">
              <a:latin typeface="Arial"/>
              <a:ea typeface="黑体"/>
            </a:endParaRPr>
          </a:p>
          <a:p>
            <a:pPr>
              <a:buClr>
                <a:srgbClr val="008080"/>
              </a:buClr>
              <a:defRPr/>
            </a:pPr>
            <a:r>
              <a:rPr lang="zh-CN" altLang="en-US" kern="0" dirty="0">
                <a:latin typeface="Arial"/>
                <a:ea typeface="黑体"/>
              </a:rPr>
              <a:t>     </a:t>
            </a:r>
            <a:r>
              <a:rPr lang="zh-CN" altLang="en-US" kern="0" dirty="0" smtClean="0">
                <a:latin typeface="Arial"/>
                <a:ea typeface="黑体"/>
              </a:rPr>
              <a:t>  镜框</a:t>
            </a:r>
            <a:r>
              <a:rPr lang="zh-CN" altLang="en-US" kern="0" dirty="0">
                <a:latin typeface="Arial"/>
                <a:ea typeface="黑体"/>
              </a:rPr>
              <a:t>部分拦掉，</a:t>
            </a:r>
            <a:endParaRPr lang="en-US" altLang="zh-CN" kern="0" dirty="0">
              <a:latin typeface="Arial"/>
              <a:ea typeface="黑体"/>
            </a:endParaRPr>
          </a:p>
          <a:p>
            <a:pPr>
              <a:buClr>
                <a:srgbClr val="008080"/>
              </a:buClr>
              <a:defRPr/>
            </a:pPr>
            <a:r>
              <a:rPr lang="zh-CN" altLang="en-US" kern="0" dirty="0">
                <a:latin typeface="Arial"/>
                <a:ea typeface="黑体"/>
              </a:rPr>
              <a:t>     </a:t>
            </a:r>
            <a:r>
              <a:rPr lang="zh-CN" altLang="en-US" kern="0" dirty="0" smtClean="0">
                <a:latin typeface="Arial"/>
                <a:ea typeface="黑体"/>
              </a:rPr>
              <a:t>  称为</a:t>
            </a:r>
            <a:r>
              <a:rPr lang="zh-CN" altLang="en-US" kern="0" dirty="0">
                <a:latin typeface="Arial"/>
                <a:ea typeface="黑体"/>
              </a:rPr>
              <a:t>渐晕</a:t>
            </a:r>
            <a:r>
              <a:rPr lang="zh-CN" altLang="en-US" kern="0" dirty="0" smtClean="0">
                <a:latin typeface="Arial"/>
                <a:ea typeface="黑体"/>
              </a:rPr>
              <a:t>。</a:t>
            </a:r>
            <a:endParaRPr lang="zh-CN" altLang="en-US" kern="0" dirty="0">
              <a:latin typeface="Arial"/>
              <a:ea typeface="黑体"/>
            </a:endParaRPr>
          </a:p>
        </p:txBody>
      </p:sp>
    </p:spTree>
    <p:extLst>
      <p:ext uri="{BB962C8B-B14F-4D97-AF65-F5344CB8AC3E}">
        <p14:creationId xmlns:p14="http://schemas.microsoft.com/office/powerpoint/2010/main" val="293815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1936" y="1844824"/>
            <a:ext cx="784289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27584" y="1268759"/>
            <a:ext cx="2520280" cy="461665"/>
          </a:xfrm>
          <a:prstGeom prst="rect">
            <a:avLst/>
          </a:prstGeom>
        </p:spPr>
        <p:txBody>
          <a:bodyPr wrap="square">
            <a:spAutoFit/>
          </a:bodyPr>
          <a:lstStyle/>
          <a:p>
            <a:r>
              <a:rPr lang="zh-CN" altLang="en-US" sz="2400" kern="0" dirty="0">
                <a:solidFill>
                  <a:srgbClr val="0066FF"/>
                </a:solidFill>
                <a:latin typeface="Arial"/>
                <a:ea typeface="黑体"/>
              </a:rPr>
              <a:t>渐晕的形成</a:t>
            </a:r>
            <a:r>
              <a:rPr lang="zh-CN" altLang="en-US" sz="2400" kern="0" dirty="0" smtClean="0">
                <a:solidFill>
                  <a:srgbClr val="0066FF"/>
                </a:solidFill>
                <a:latin typeface="Arial"/>
                <a:ea typeface="黑体"/>
              </a:rPr>
              <a:t>过程：</a:t>
            </a:r>
            <a:endParaRPr lang="zh-CN" altLang="en-US" sz="2400" dirty="0">
              <a:solidFill>
                <a:srgbClr val="0066FF"/>
              </a:solidFill>
            </a:endParaRPr>
          </a:p>
        </p:txBody>
      </p:sp>
    </p:spTree>
    <p:extLst>
      <p:ext uri="{BB962C8B-B14F-4D97-AF65-F5344CB8AC3E}">
        <p14:creationId xmlns:p14="http://schemas.microsoft.com/office/powerpoint/2010/main" val="28128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42949" y="908720"/>
            <a:ext cx="7510463" cy="648072"/>
          </a:xfrm>
        </p:spPr>
        <p:txBody>
          <a:bodyPr>
            <a:normAutofit/>
          </a:bodyPr>
          <a:lstStyle/>
          <a:p>
            <a:pPr algn="l" eaLnBrk="1" hangingPunct="1"/>
            <a:r>
              <a:rPr lang="zh-CN" altLang="en-US" sz="2400" dirty="0" smtClean="0">
                <a:latin typeface="微软雅黑" panose="020B0503020204020204" pitchFamily="34" charset="-122"/>
                <a:ea typeface="微软雅黑" panose="020B0503020204020204" pitchFamily="34" charset="-122"/>
              </a:rPr>
              <a:t>在物面上按其成像光束孔径角的不同可分为三个区域：</a:t>
            </a:r>
          </a:p>
        </p:txBody>
      </p:sp>
      <p:sp>
        <p:nvSpPr>
          <p:cNvPr id="5" name="Rectangle 3"/>
          <p:cNvSpPr>
            <a:spLocks noGrp="1" noChangeArrowheads="1"/>
          </p:cNvSpPr>
          <p:nvPr>
            <p:ph idx="1"/>
          </p:nvPr>
        </p:nvSpPr>
        <p:spPr>
          <a:xfrm>
            <a:off x="323528" y="1484784"/>
            <a:ext cx="8001000" cy="1987550"/>
          </a:xfrm>
        </p:spPr>
        <p:txBody>
          <a:bodyPr>
            <a:normAutofit/>
          </a:bodyPr>
          <a:lstStyle/>
          <a:p>
            <a:pPr eaLnBrk="1" hangingPunct="1"/>
            <a:r>
              <a:rPr lang="zh-CN" altLang="en-US" sz="2400" dirty="0" smtClean="0">
                <a:solidFill>
                  <a:srgbClr val="000000"/>
                </a:solidFill>
                <a:latin typeface="微软雅黑" panose="020B0503020204020204" pitchFamily="34" charset="-122"/>
                <a:ea typeface="微软雅黑" panose="020B0503020204020204" pitchFamily="34" charset="-122"/>
              </a:rPr>
              <a:t>第一个区域</a:t>
            </a:r>
            <a:r>
              <a:rPr lang="zh-CN" altLang="en-US" sz="2400" dirty="0" smtClean="0">
                <a:latin typeface="微软雅黑" panose="020B0503020204020204" pitchFamily="34" charset="-122"/>
                <a:ea typeface="微软雅黑" panose="020B0503020204020204" pitchFamily="34" charset="-122"/>
              </a:rPr>
              <a:t>是以</a:t>
            </a:r>
            <a:r>
              <a:rPr lang="en-US" altLang="zh-CN" sz="2400" b="1" i="1" dirty="0" smtClean="0">
                <a:solidFill>
                  <a:srgbClr val="0000FF"/>
                </a:solidFill>
                <a:latin typeface="Times New Roman" pitchFamily="18" charset="0"/>
                <a:ea typeface="黑体" pitchFamily="49" charset="-122"/>
                <a:cs typeface="Times New Roman" pitchFamily="18" charset="0"/>
              </a:rPr>
              <a:t>B</a:t>
            </a:r>
            <a:r>
              <a:rPr lang="en-US" altLang="zh-CN" sz="2400" b="1" baseline="-25000" dirty="0" smtClean="0">
                <a:solidFill>
                  <a:srgbClr val="0000FF"/>
                </a:solidFill>
                <a:latin typeface="Times New Roman" pitchFamily="18" charset="0"/>
                <a:ea typeface="黑体" pitchFamily="49" charset="-122"/>
                <a:cs typeface="Times New Roman" pitchFamily="18" charset="0"/>
              </a:rPr>
              <a:t>1</a:t>
            </a:r>
            <a:r>
              <a:rPr lang="en-US" altLang="zh-CN" sz="2400" b="1" i="1" dirty="0" smtClean="0">
                <a:solidFill>
                  <a:srgbClr val="0000FF"/>
                </a:solidFill>
                <a:latin typeface="Times New Roman" pitchFamily="18" charset="0"/>
                <a:ea typeface="黑体" pitchFamily="49" charset="-122"/>
                <a:cs typeface="Times New Roman" pitchFamily="18" charset="0"/>
              </a:rPr>
              <a:t>A</a:t>
            </a:r>
            <a:r>
              <a:rPr lang="zh-CN" altLang="en-US" sz="2400" dirty="0">
                <a:solidFill>
                  <a:srgbClr val="000000"/>
                </a:solidFill>
                <a:latin typeface="微软雅黑" panose="020B0503020204020204" pitchFamily="34" charset="-122"/>
                <a:ea typeface="微软雅黑" panose="020B0503020204020204" pitchFamily="34" charset="-122"/>
              </a:rPr>
              <a:t>为半径的圆形区，其中每个点均以充满入射光瞳的全部光束成像。</a:t>
            </a:r>
          </a:p>
          <a:p>
            <a:pPr eaLnBrk="1" hangingPunct="1"/>
            <a:r>
              <a:rPr lang="zh-CN" altLang="en-US" sz="2400" dirty="0">
                <a:solidFill>
                  <a:srgbClr val="000000"/>
                </a:solidFill>
                <a:latin typeface="微软雅黑" panose="020B0503020204020204" pitchFamily="34" charset="-122"/>
                <a:ea typeface="微软雅黑" panose="020B0503020204020204" pitchFamily="34" charset="-122"/>
              </a:rPr>
              <a:t>此区域之边缘点</a:t>
            </a:r>
            <a:r>
              <a:rPr lang="en-US" altLang="zh-CN" sz="2400" b="1" i="1" dirty="0" smtClean="0">
                <a:solidFill>
                  <a:srgbClr val="0000FF"/>
                </a:solidFill>
                <a:latin typeface="Times New Roman" pitchFamily="18" charset="0"/>
                <a:ea typeface="黑体" pitchFamily="49" charset="-122"/>
              </a:rPr>
              <a:t>B</a:t>
            </a:r>
            <a:r>
              <a:rPr lang="en-US" altLang="zh-CN" sz="2400" b="1" baseline="-25000" dirty="0" smtClean="0">
                <a:solidFill>
                  <a:srgbClr val="0000FF"/>
                </a:solidFill>
                <a:latin typeface="Times New Roman" pitchFamily="18" charset="0"/>
                <a:ea typeface="黑体" pitchFamily="49" charset="-122"/>
              </a:rPr>
              <a:t>1</a:t>
            </a:r>
            <a:r>
              <a:rPr lang="zh-CN" altLang="en-US" sz="2400" dirty="0">
                <a:solidFill>
                  <a:srgbClr val="000000"/>
                </a:solidFill>
                <a:latin typeface="微软雅黑" panose="020B0503020204020204" pitchFamily="34" charset="-122"/>
                <a:ea typeface="微软雅黑" panose="020B0503020204020204" pitchFamily="34" charset="-122"/>
              </a:rPr>
              <a:t>由入射光瞳下边缘</a:t>
            </a:r>
            <a:r>
              <a:rPr lang="en-US" altLang="zh-CN" sz="2400" b="1" i="1" dirty="0" smtClean="0">
                <a:solidFill>
                  <a:srgbClr val="0000FF"/>
                </a:solidFill>
                <a:latin typeface="Times New Roman" pitchFamily="18" charset="0"/>
                <a:ea typeface="黑体" pitchFamily="49" charset="-122"/>
              </a:rPr>
              <a:t>P</a:t>
            </a:r>
            <a:r>
              <a:rPr lang="en-US" altLang="zh-CN" sz="2400" b="1" baseline="-25000" dirty="0" smtClean="0">
                <a:solidFill>
                  <a:srgbClr val="0000FF"/>
                </a:solidFill>
                <a:latin typeface="Times New Roman" pitchFamily="18" charset="0"/>
                <a:ea typeface="黑体" pitchFamily="49" charset="-122"/>
              </a:rPr>
              <a:t>2</a:t>
            </a:r>
            <a:r>
              <a:rPr lang="zh-CN" altLang="en-US" sz="2400" dirty="0">
                <a:solidFill>
                  <a:srgbClr val="000000"/>
                </a:solidFill>
                <a:latin typeface="微软雅黑" panose="020B0503020204020204" pitchFamily="34" charset="-122"/>
                <a:ea typeface="微软雅黑" panose="020B0503020204020204" pitchFamily="34" charset="-122"/>
              </a:rPr>
              <a:t>和入射窗下边缘点</a:t>
            </a:r>
            <a:r>
              <a:rPr lang="en-US" altLang="zh-CN" sz="2400" b="1" i="1" dirty="0" smtClean="0">
                <a:solidFill>
                  <a:srgbClr val="0000FF"/>
                </a:solidFill>
                <a:latin typeface="Times New Roman" pitchFamily="18" charset="0"/>
                <a:ea typeface="黑体" pitchFamily="49" charset="-122"/>
              </a:rPr>
              <a:t>M</a:t>
            </a:r>
            <a:r>
              <a:rPr lang="en-US" altLang="zh-CN" sz="2400" b="1" baseline="-25000" dirty="0" smtClean="0">
                <a:solidFill>
                  <a:srgbClr val="0000FF"/>
                </a:solidFill>
                <a:latin typeface="Times New Roman" pitchFamily="18" charset="0"/>
                <a:ea typeface="黑体" pitchFamily="49" charset="-122"/>
              </a:rPr>
              <a:t>2</a:t>
            </a:r>
            <a:r>
              <a:rPr lang="zh-CN" altLang="en-US" sz="2400" dirty="0">
                <a:solidFill>
                  <a:srgbClr val="000000"/>
                </a:solidFill>
                <a:latin typeface="微软雅黑" panose="020B0503020204020204" pitchFamily="34" charset="-122"/>
                <a:ea typeface="微软雅黑" panose="020B0503020204020204" pitchFamily="34" charset="-122"/>
              </a:rPr>
              <a:t>的连线所确定</a:t>
            </a:r>
            <a:r>
              <a:rPr lang="zh-CN" altLang="en-US" sz="2400" dirty="0" smtClean="0">
                <a:latin typeface="黑体" pitchFamily="49" charset="-122"/>
                <a:ea typeface="黑体" pitchFamily="49" charset="-122"/>
              </a:rPr>
              <a:t>。 </a:t>
            </a:r>
          </a:p>
        </p:txBody>
      </p:sp>
      <p:sp>
        <p:nvSpPr>
          <p:cNvPr id="6" name="Text Box 3"/>
          <p:cNvSpPr txBox="1">
            <a:spLocks noChangeArrowheads="1"/>
          </p:cNvSpPr>
          <p:nvPr/>
        </p:nvSpPr>
        <p:spPr bwMode="auto">
          <a:xfrm>
            <a:off x="250825" y="4911105"/>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A</a:t>
            </a:r>
          </a:p>
        </p:txBody>
      </p:sp>
      <p:sp>
        <p:nvSpPr>
          <p:cNvPr id="7" name="Text Box 4"/>
          <p:cNvSpPr txBox="1">
            <a:spLocks noChangeArrowheads="1"/>
          </p:cNvSpPr>
          <p:nvPr/>
        </p:nvSpPr>
        <p:spPr bwMode="auto">
          <a:xfrm>
            <a:off x="509588" y="3471242"/>
            <a:ext cx="4889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vert="eaVert">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2000" b="1">
                <a:solidFill>
                  <a:srgbClr val="000000"/>
                </a:solidFill>
                <a:latin typeface="Arial" charset="0"/>
              </a:rPr>
              <a:t>物平面</a:t>
            </a:r>
          </a:p>
        </p:txBody>
      </p:sp>
      <p:sp>
        <p:nvSpPr>
          <p:cNvPr id="8" name="Text Box 5"/>
          <p:cNvSpPr txBox="1">
            <a:spLocks noChangeArrowheads="1"/>
          </p:cNvSpPr>
          <p:nvPr/>
        </p:nvSpPr>
        <p:spPr bwMode="auto">
          <a:xfrm>
            <a:off x="179388" y="5415930"/>
            <a:ext cx="611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a:t>
            </a:r>
            <a:r>
              <a:rPr lang="en-US" altLang="zh-CN" sz="1800" b="1" i="1">
                <a:solidFill>
                  <a:srgbClr val="000000"/>
                </a:solidFill>
                <a:latin typeface="Times New Roman" pitchFamily="18" charset="0"/>
              </a:rPr>
              <a:t>1</a:t>
            </a:r>
          </a:p>
        </p:txBody>
      </p:sp>
      <p:sp>
        <p:nvSpPr>
          <p:cNvPr id="9" name="Text Box 6"/>
          <p:cNvSpPr txBox="1">
            <a:spLocks noChangeArrowheads="1"/>
          </p:cNvSpPr>
          <p:nvPr/>
        </p:nvSpPr>
        <p:spPr bwMode="auto">
          <a:xfrm>
            <a:off x="179388" y="584773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B2</a:t>
            </a:r>
            <a:endParaRPr lang="en-US" altLang="zh-CN" sz="2000" b="1">
              <a:solidFill>
                <a:srgbClr val="000000"/>
              </a:solidFill>
              <a:latin typeface="Times New Roman" pitchFamily="18" charset="0"/>
            </a:endParaRPr>
          </a:p>
        </p:txBody>
      </p:sp>
      <p:sp>
        <p:nvSpPr>
          <p:cNvPr id="10" name="Text Box 7"/>
          <p:cNvSpPr txBox="1">
            <a:spLocks noChangeArrowheads="1"/>
          </p:cNvSpPr>
          <p:nvPr/>
        </p:nvSpPr>
        <p:spPr bwMode="auto">
          <a:xfrm>
            <a:off x="179388" y="6350967"/>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B3</a:t>
            </a:r>
          </a:p>
        </p:txBody>
      </p:sp>
      <p:sp>
        <p:nvSpPr>
          <p:cNvPr id="11" name="Text Box 8"/>
          <p:cNvSpPr txBox="1">
            <a:spLocks noChangeArrowheads="1"/>
          </p:cNvSpPr>
          <p:nvPr/>
        </p:nvSpPr>
        <p:spPr bwMode="auto">
          <a:xfrm>
            <a:off x="1835150" y="4623767"/>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M1</a:t>
            </a:r>
          </a:p>
        </p:txBody>
      </p:sp>
      <p:sp>
        <p:nvSpPr>
          <p:cNvPr id="12" name="Text Box 9"/>
          <p:cNvSpPr txBox="1">
            <a:spLocks noChangeArrowheads="1"/>
          </p:cNvSpPr>
          <p:nvPr/>
        </p:nvSpPr>
        <p:spPr bwMode="auto">
          <a:xfrm>
            <a:off x="1763713" y="5703267"/>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M2</a:t>
            </a:r>
          </a:p>
        </p:txBody>
      </p:sp>
      <p:sp>
        <p:nvSpPr>
          <p:cNvPr id="13" name="Text Box 10"/>
          <p:cNvSpPr txBox="1">
            <a:spLocks noChangeArrowheads="1"/>
          </p:cNvSpPr>
          <p:nvPr/>
        </p:nvSpPr>
        <p:spPr bwMode="auto">
          <a:xfrm>
            <a:off x="2339975" y="4982542"/>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a:t>
            </a:r>
          </a:p>
        </p:txBody>
      </p:sp>
      <p:sp>
        <p:nvSpPr>
          <p:cNvPr id="14" name="Text Box 11"/>
          <p:cNvSpPr txBox="1">
            <a:spLocks noChangeArrowheads="1"/>
          </p:cNvSpPr>
          <p:nvPr/>
        </p:nvSpPr>
        <p:spPr bwMode="auto">
          <a:xfrm>
            <a:off x="1908175" y="3758580"/>
            <a:ext cx="1008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入射窗</a:t>
            </a:r>
          </a:p>
        </p:txBody>
      </p:sp>
      <p:sp>
        <p:nvSpPr>
          <p:cNvPr id="15" name="Text Box 12"/>
          <p:cNvSpPr txBox="1">
            <a:spLocks noChangeArrowheads="1"/>
          </p:cNvSpPr>
          <p:nvPr/>
        </p:nvSpPr>
        <p:spPr bwMode="auto">
          <a:xfrm>
            <a:off x="3851275" y="2971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入射光瞳</a:t>
            </a:r>
          </a:p>
        </p:txBody>
      </p:sp>
      <p:sp>
        <p:nvSpPr>
          <p:cNvPr id="16" name="Text Box 13"/>
          <p:cNvSpPr txBox="1">
            <a:spLocks noChangeArrowheads="1"/>
          </p:cNvSpPr>
          <p:nvPr/>
        </p:nvSpPr>
        <p:spPr bwMode="auto">
          <a:xfrm>
            <a:off x="3419475" y="4550742"/>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17" name="Text Box 14"/>
          <p:cNvSpPr txBox="1">
            <a:spLocks noChangeArrowheads="1"/>
          </p:cNvSpPr>
          <p:nvPr/>
        </p:nvSpPr>
        <p:spPr bwMode="auto">
          <a:xfrm>
            <a:off x="3779838" y="570326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18" name="Text Box 15"/>
          <p:cNvSpPr txBox="1">
            <a:spLocks noChangeArrowheads="1"/>
          </p:cNvSpPr>
          <p:nvPr/>
        </p:nvSpPr>
        <p:spPr bwMode="auto">
          <a:xfrm>
            <a:off x="3708400" y="5271467"/>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a:t>
            </a:r>
          </a:p>
        </p:txBody>
      </p:sp>
      <p:sp>
        <p:nvSpPr>
          <p:cNvPr id="19" name="Text Box 16"/>
          <p:cNvSpPr txBox="1">
            <a:spLocks noChangeArrowheads="1"/>
          </p:cNvSpPr>
          <p:nvPr/>
        </p:nvSpPr>
        <p:spPr bwMode="auto">
          <a:xfrm>
            <a:off x="4643438" y="570326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20" name="Text Box 17"/>
          <p:cNvSpPr txBox="1">
            <a:spLocks noChangeArrowheads="1"/>
          </p:cNvSpPr>
          <p:nvPr/>
        </p:nvSpPr>
        <p:spPr bwMode="auto">
          <a:xfrm flipH="1">
            <a:off x="6084888" y="577470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21" name="Text Box 18"/>
          <p:cNvSpPr txBox="1">
            <a:spLocks noChangeArrowheads="1"/>
          </p:cNvSpPr>
          <p:nvPr/>
        </p:nvSpPr>
        <p:spPr bwMode="auto">
          <a:xfrm>
            <a:off x="8027988" y="577470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22" name="Text Box 19"/>
          <p:cNvSpPr txBox="1">
            <a:spLocks noChangeArrowheads="1"/>
          </p:cNvSpPr>
          <p:nvPr/>
        </p:nvSpPr>
        <p:spPr bwMode="auto">
          <a:xfrm>
            <a:off x="6011863" y="534290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23" name="Text Box 20"/>
          <p:cNvSpPr txBox="1">
            <a:spLocks noChangeArrowheads="1"/>
          </p:cNvSpPr>
          <p:nvPr/>
        </p:nvSpPr>
        <p:spPr bwMode="auto">
          <a:xfrm>
            <a:off x="8027988" y="534290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24" name="Text Box 21"/>
          <p:cNvSpPr txBox="1">
            <a:spLocks noChangeArrowheads="1"/>
          </p:cNvSpPr>
          <p:nvPr/>
        </p:nvSpPr>
        <p:spPr bwMode="auto">
          <a:xfrm>
            <a:off x="4643438" y="447930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5" name="Text Box 22"/>
          <p:cNvSpPr txBox="1">
            <a:spLocks noChangeArrowheads="1"/>
          </p:cNvSpPr>
          <p:nvPr/>
        </p:nvSpPr>
        <p:spPr bwMode="auto">
          <a:xfrm>
            <a:off x="6084888" y="462376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6" name="Text Box 23"/>
          <p:cNvSpPr txBox="1">
            <a:spLocks noChangeArrowheads="1"/>
          </p:cNvSpPr>
          <p:nvPr/>
        </p:nvSpPr>
        <p:spPr bwMode="auto">
          <a:xfrm>
            <a:off x="7885113" y="4550742"/>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7" name="Line 25"/>
          <p:cNvSpPr>
            <a:spLocks noChangeShapeType="1"/>
          </p:cNvSpPr>
          <p:nvPr/>
        </p:nvSpPr>
        <p:spPr bwMode="auto">
          <a:xfrm>
            <a:off x="423863" y="5279405"/>
            <a:ext cx="8680450" cy="1587"/>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577850" y="3668092"/>
            <a:ext cx="1588" cy="32893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2312988" y="4137992"/>
            <a:ext cx="1587" cy="809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a:off x="3810000" y="3303885"/>
            <a:ext cx="1588" cy="1565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577850" y="5558805"/>
            <a:ext cx="3230563" cy="1492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flipH="1">
            <a:off x="577850" y="4879355"/>
            <a:ext cx="3232150" cy="6794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p:cNvSpPr>
            <a:spLocks noChangeShapeType="1"/>
          </p:cNvSpPr>
          <p:nvPr/>
        </p:nvSpPr>
        <p:spPr bwMode="auto">
          <a:xfrm flipV="1">
            <a:off x="577850" y="4420567"/>
            <a:ext cx="3232150" cy="1138238"/>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p:cNvSpPr>
            <a:spLocks noChangeShapeType="1"/>
          </p:cNvSpPr>
          <p:nvPr/>
        </p:nvSpPr>
        <p:spPr bwMode="auto">
          <a:xfrm>
            <a:off x="3810000" y="4880942"/>
            <a:ext cx="889000" cy="1588"/>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4"/>
          <p:cNvSpPr>
            <a:spLocks noChangeShapeType="1"/>
          </p:cNvSpPr>
          <p:nvPr/>
        </p:nvSpPr>
        <p:spPr bwMode="auto">
          <a:xfrm>
            <a:off x="4586288" y="4185617"/>
            <a:ext cx="1587" cy="19478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Freeform 35"/>
          <p:cNvSpPr>
            <a:spLocks/>
          </p:cNvSpPr>
          <p:nvPr/>
        </p:nvSpPr>
        <p:spPr bwMode="auto">
          <a:xfrm>
            <a:off x="4175125" y="4882530"/>
            <a:ext cx="822325" cy="822325"/>
          </a:xfrm>
          <a:custGeom>
            <a:avLst/>
            <a:gdLst>
              <a:gd name="T0" fmla="*/ 2147483646 w 2069"/>
              <a:gd name="T1" fmla="*/ 2147483646 h 2072"/>
              <a:gd name="T2" fmla="*/ 2147483646 w 2069"/>
              <a:gd name="T3" fmla="*/ 2147483646 h 2072"/>
              <a:gd name="T4" fmla="*/ 2147483646 w 2069"/>
              <a:gd name="T5" fmla="*/ 2147483646 h 2072"/>
              <a:gd name="T6" fmla="*/ 2147483646 w 2069"/>
              <a:gd name="T7" fmla="*/ 0 h 2072"/>
              <a:gd name="T8" fmla="*/ 2147483646 w 2069"/>
              <a:gd name="T9" fmla="*/ 2147483646 h 2072"/>
              <a:gd name="T10" fmla="*/ 2147483646 w 2069"/>
              <a:gd name="T11" fmla="*/ 2147483646 h 2072"/>
              <a:gd name="T12" fmla="*/ 0 w 2069"/>
              <a:gd name="T13" fmla="*/ 2147483646 h 2072"/>
              <a:gd name="T14" fmla="*/ 2147483646 w 2069"/>
              <a:gd name="T15" fmla="*/ 2147483646 h 2072"/>
              <a:gd name="T16" fmla="*/ 2147483646 w 2069"/>
              <a:gd name="T17" fmla="*/ 2147483646 h 2072"/>
              <a:gd name="T18" fmla="*/ 2147483646 w 2069"/>
              <a:gd name="T19" fmla="*/ 2147483646 h 2072"/>
              <a:gd name="T20" fmla="*/ 2147483646 w 2069"/>
              <a:gd name="T21" fmla="*/ 2147483646 h 2072"/>
              <a:gd name="T22" fmla="*/ 2147483646 w 2069"/>
              <a:gd name="T23" fmla="*/ 2147483646 h 2072"/>
              <a:gd name="T24" fmla="*/ 2147483646 w 2069"/>
              <a:gd name="T25" fmla="*/ 2147483646 h 20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9"/>
              <a:gd name="T40" fmla="*/ 0 h 2072"/>
              <a:gd name="T41" fmla="*/ 2069 w 2069"/>
              <a:gd name="T42" fmla="*/ 2072 h 20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9" h="2072">
                <a:moveTo>
                  <a:pt x="2069" y="1036"/>
                </a:moveTo>
                <a:lnTo>
                  <a:pt x="1930" y="518"/>
                </a:lnTo>
                <a:lnTo>
                  <a:pt x="1551" y="139"/>
                </a:lnTo>
                <a:lnTo>
                  <a:pt x="1034" y="0"/>
                </a:lnTo>
                <a:lnTo>
                  <a:pt x="516" y="139"/>
                </a:lnTo>
                <a:lnTo>
                  <a:pt x="139" y="518"/>
                </a:lnTo>
                <a:lnTo>
                  <a:pt x="0" y="1036"/>
                </a:lnTo>
                <a:lnTo>
                  <a:pt x="139" y="1554"/>
                </a:lnTo>
                <a:lnTo>
                  <a:pt x="516" y="1933"/>
                </a:lnTo>
                <a:lnTo>
                  <a:pt x="1034" y="2072"/>
                </a:lnTo>
                <a:lnTo>
                  <a:pt x="1551" y="1933"/>
                </a:lnTo>
                <a:lnTo>
                  <a:pt x="1930" y="1554"/>
                </a:lnTo>
                <a:lnTo>
                  <a:pt x="2069" y="103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36"/>
          <p:cNvSpPr>
            <a:spLocks noChangeShapeType="1"/>
          </p:cNvSpPr>
          <p:nvPr/>
        </p:nvSpPr>
        <p:spPr bwMode="auto">
          <a:xfrm>
            <a:off x="4325938" y="5058742"/>
            <a:ext cx="473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37"/>
          <p:cNvSpPr>
            <a:spLocks/>
          </p:cNvSpPr>
          <p:nvPr/>
        </p:nvSpPr>
        <p:spPr bwMode="auto">
          <a:xfrm>
            <a:off x="3941763" y="4417392"/>
            <a:ext cx="1285875" cy="1287463"/>
          </a:xfrm>
          <a:custGeom>
            <a:avLst/>
            <a:gdLst>
              <a:gd name="T0" fmla="*/ 2147483646 w 3239"/>
              <a:gd name="T1" fmla="*/ 2147483646 h 3243"/>
              <a:gd name="T2" fmla="*/ 2147483646 w 3239"/>
              <a:gd name="T3" fmla="*/ 2147483646 h 3243"/>
              <a:gd name="T4" fmla="*/ 2147483646 w 3239"/>
              <a:gd name="T5" fmla="*/ 2147483646 h 3243"/>
              <a:gd name="T6" fmla="*/ 2147483646 w 3239"/>
              <a:gd name="T7" fmla="*/ 2147483646 h 3243"/>
              <a:gd name="T8" fmla="*/ 2147483646 w 3239"/>
              <a:gd name="T9" fmla="*/ 2147483646 h 3243"/>
              <a:gd name="T10" fmla="*/ 2147483646 w 3239"/>
              <a:gd name="T11" fmla="*/ 2147483646 h 3243"/>
              <a:gd name="T12" fmla="*/ 2147483646 w 3239"/>
              <a:gd name="T13" fmla="*/ 2147483646 h 3243"/>
              <a:gd name="T14" fmla="*/ 2147483646 w 3239"/>
              <a:gd name="T15" fmla="*/ 0 h 3243"/>
              <a:gd name="T16" fmla="*/ 2147483646 w 3239"/>
              <a:gd name="T17" fmla="*/ 2147483646 h 3243"/>
              <a:gd name="T18" fmla="*/ 2147483646 w 3239"/>
              <a:gd name="T19" fmla="*/ 2147483646 h 3243"/>
              <a:gd name="T20" fmla="*/ 2147483646 w 3239"/>
              <a:gd name="T21" fmla="*/ 2147483646 h 3243"/>
              <a:gd name="T22" fmla="*/ 2147483646 w 3239"/>
              <a:gd name="T23" fmla="*/ 2147483646 h 3243"/>
              <a:gd name="T24" fmla="*/ 2147483646 w 3239"/>
              <a:gd name="T25" fmla="*/ 2147483646 h 3243"/>
              <a:gd name="T26" fmla="*/ 2147483646 w 3239"/>
              <a:gd name="T27" fmla="*/ 2147483646 h 3243"/>
              <a:gd name="T28" fmla="*/ 0 w 3239"/>
              <a:gd name="T29" fmla="*/ 2147483646 h 3243"/>
              <a:gd name="T30" fmla="*/ 2147483646 w 3239"/>
              <a:gd name="T31" fmla="*/ 2147483646 h 3243"/>
              <a:gd name="T32" fmla="*/ 2147483646 w 3239"/>
              <a:gd name="T33" fmla="*/ 2147483646 h 3243"/>
              <a:gd name="T34" fmla="*/ 2147483646 w 3239"/>
              <a:gd name="T35" fmla="*/ 2147483646 h 3243"/>
              <a:gd name="T36" fmla="*/ 2147483646 w 3239"/>
              <a:gd name="T37" fmla="*/ 2147483646 h 3243"/>
              <a:gd name="T38" fmla="*/ 2147483646 w 3239"/>
              <a:gd name="T39" fmla="*/ 2147483646 h 3243"/>
              <a:gd name="T40" fmla="*/ 2147483646 w 3239"/>
              <a:gd name="T41" fmla="*/ 2147483646 h 3243"/>
              <a:gd name="T42" fmla="*/ 2147483646 w 3239"/>
              <a:gd name="T43" fmla="*/ 2147483646 h 3243"/>
              <a:gd name="T44" fmla="*/ 2147483646 w 3239"/>
              <a:gd name="T45" fmla="*/ 2147483646 h 3243"/>
              <a:gd name="T46" fmla="*/ 2147483646 w 3239"/>
              <a:gd name="T47" fmla="*/ 2147483646 h 3243"/>
              <a:gd name="T48" fmla="*/ 2147483646 w 3239"/>
              <a:gd name="T49" fmla="*/ 2147483646 h 3243"/>
              <a:gd name="T50" fmla="*/ 2147483646 w 3239"/>
              <a:gd name="T51" fmla="*/ 2147483646 h 3243"/>
              <a:gd name="T52" fmla="*/ 2147483646 w 3239"/>
              <a:gd name="T53" fmla="*/ 2147483646 h 3243"/>
              <a:gd name="T54" fmla="*/ 2147483646 w 3239"/>
              <a:gd name="T55" fmla="*/ 2147483646 h 3243"/>
              <a:gd name="T56" fmla="*/ 2147483646 w 3239"/>
              <a:gd name="T57" fmla="*/ 2147483646 h 32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39"/>
              <a:gd name="T88" fmla="*/ 0 h 3243"/>
              <a:gd name="T89" fmla="*/ 3239 w 3239"/>
              <a:gd name="T90" fmla="*/ 3243 h 32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39" h="3243">
                <a:moveTo>
                  <a:pt x="3239" y="1622"/>
                </a:moveTo>
                <a:lnTo>
                  <a:pt x="3198" y="1261"/>
                </a:lnTo>
                <a:lnTo>
                  <a:pt x="3079" y="918"/>
                </a:lnTo>
                <a:lnTo>
                  <a:pt x="2885" y="610"/>
                </a:lnTo>
                <a:lnTo>
                  <a:pt x="2629" y="353"/>
                </a:lnTo>
                <a:lnTo>
                  <a:pt x="2322" y="161"/>
                </a:lnTo>
                <a:lnTo>
                  <a:pt x="1980" y="41"/>
                </a:lnTo>
                <a:lnTo>
                  <a:pt x="1620" y="0"/>
                </a:lnTo>
                <a:lnTo>
                  <a:pt x="1259" y="41"/>
                </a:lnTo>
                <a:lnTo>
                  <a:pt x="917" y="161"/>
                </a:lnTo>
                <a:lnTo>
                  <a:pt x="610" y="353"/>
                </a:lnTo>
                <a:lnTo>
                  <a:pt x="353" y="610"/>
                </a:lnTo>
                <a:lnTo>
                  <a:pt x="161" y="918"/>
                </a:lnTo>
                <a:lnTo>
                  <a:pt x="41" y="1261"/>
                </a:lnTo>
                <a:lnTo>
                  <a:pt x="0" y="1622"/>
                </a:lnTo>
                <a:lnTo>
                  <a:pt x="41" y="1982"/>
                </a:lnTo>
                <a:lnTo>
                  <a:pt x="161" y="2326"/>
                </a:lnTo>
                <a:lnTo>
                  <a:pt x="353" y="2633"/>
                </a:lnTo>
                <a:lnTo>
                  <a:pt x="610" y="2889"/>
                </a:lnTo>
                <a:lnTo>
                  <a:pt x="917" y="3083"/>
                </a:lnTo>
                <a:lnTo>
                  <a:pt x="1259" y="3203"/>
                </a:lnTo>
                <a:lnTo>
                  <a:pt x="1620" y="3243"/>
                </a:lnTo>
                <a:lnTo>
                  <a:pt x="1980" y="3203"/>
                </a:lnTo>
                <a:lnTo>
                  <a:pt x="2322" y="3083"/>
                </a:lnTo>
                <a:lnTo>
                  <a:pt x="2629" y="2889"/>
                </a:lnTo>
                <a:lnTo>
                  <a:pt x="2885" y="2633"/>
                </a:lnTo>
                <a:lnTo>
                  <a:pt x="3079" y="2326"/>
                </a:lnTo>
                <a:lnTo>
                  <a:pt x="3198" y="1982"/>
                </a:lnTo>
                <a:lnTo>
                  <a:pt x="3239" y="1622"/>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Line 38"/>
          <p:cNvSpPr>
            <a:spLocks noChangeShapeType="1"/>
          </p:cNvSpPr>
          <p:nvPr/>
        </p:nvSpPr>
        <p:spPr bwMode="auto">
          <a:xfrm>
            <a:off x="3810000" y="4422155"/>
            <a:ext cx="839788" cy="1587"/>
          </a:xfrm>
          <a:prstGeom prst="line">
            <a:avLst/>
          </a:prstGeom>
          <a:noFill/>
          <a:ln w="28575">
            <a:solidFill>
              <a:srgbClr val="CC0099"/>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9"/>
          <p:cNvSpPr>
            <a:spLocks noChangeShapeType="1"/>
          </p:cNvSpPr>
          <p:nvPr/>
        </p:nvSpPr>
        <p:spPr bwMode="auto">
          <a:xfrm>
            <a:off x="3810000" y="5708030"/>
            <a:ext cx="773113" cy="1587"/>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4"/>
          <p:cNvSpPr>
            <a:spLocks noChangeShapeType="1"/>
          </p:cNvSpPr>
          <p:nvPr/>
        </p:nvSpPr>
        <p:spPr bwMode="auto">
          <a:xfrm>
            <a:off x="6018213" y="3877642"/>
            <a:ext cx="1587" cy="278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Freeform 45"/>
          <p:cNvSpPr>
            <a:spLocks/>
          </p:cNvSpPr>
          <p:nvPr/>
        </p:nvSpPr>
        <p:spPr bwMode="auto">
          <a:xfrm>
            <a:off x="5603875" y="4877767"/>
            <a:ext cx="830263" cy="830263"/>
          </a:xfrm>
          <a:custGeom>
            <a:avLst/>
            <a:gdLst>
              <a:gd name="T0" fmla="*/ 2147483646 w 2091"/>
              <a:gd name="T1" fmla="*/ 2147483646 h 2093"/>
              <a:gd name="T2" fmla="*/ 2147483646 w 2091"/>
              <a:gd name="T3" fmla="*/ 2147483646 h 2093"/>
              <a:gd name="T4" fmla="*/ 2147483646 w 2091"/>
              <a:gd name="T5" fmla="*/ 2147483646 h 2093"/>
              <a:gd name="T6" fmla="*/ 2147483646 w 2091"/>
              <a:gd name="T7" fmla="*/ 2147483646 h 2093"/>
              <a:gd name="T8" fmla="*/ 2147483646 w 2091"/>
              <a:gd name="T9" fmla="*/ 0 h 2093"/>
              <a:gd name="T10" fmla="*/ 2147483646 w 2091"/>
              <a:gd name="T11" fmla="*/ 2147483646 h 2093"/>
              <a:gd name="T12" fmla="*/ 2147483646 w 2091"/>
              <a:gd name="T13" fmla="*/ 2147483646 h 2093"/>
              <a:gd name="T14" fmla="*/ 2147483646 w 2091"/>
              <a:gd name="T15" fmla="*/ 2147483646 h 2093"/>
              <a:gd name="T16" fmla="*/ 0 w 2091"/>
              <a:gd name="T17" fmla="*/ 2147483646 h 2093"/>
              <a:gd name="T18" fmla="*/ 2147483646 w 2091"/>
              <a:gd name="T19" fmla="*/ 2147483646 h 2093"/>
              <a:gd name="T20" fmla="*/ 2147483646 w 2091"/>
              <a:gd name="T21" fmla="*/ 2147483646 h 2093"/>
              <a:gd name="T22" fmla="*/ 2147483646 w 2091"/>
              <a:gd name="T23" fmla="*/ 2147483646 h 2093"/>
              <a:gd name="T24" fmla="*/ 2147483646 w 2091"/>
              <a:gd name="T25" fmla="*/ 2147483646 h 2093"/>
              <a:gd name="T26" fmla="*/ 2147483646 w 2091"/>
              <a:gd name="T27" fmla="*/ 2147483646 h 2093"/>
              <a:gd name="T28" fmla="*/ 2147483646 w 2091"/>
              <a:gd name="T29" fmla="*/ 2147483646 h 2093"/>
              <a:gd name="T30" fmla="*/ 2147483646 w 2091"/>
              <a:gd name="T31" fmla="*/ 2147483646 h 2093"/>
              <a:gd name="T32" fmla="*/ 2147483646 w 2091"/>
              <a:gd name="T33" fmla="*/ 2147483646 h 20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1"/>
              <a:gd name="T52" fmla="*/ 0 h 2093"/>
              <a:gd name="T53" fmla="*/ 2091 w 2091"/>
              <a:gd name="T54" fmla="*/ 2093 h 20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1" h="2093">
                <a:moveTo>
                  <a:pt x="2091" y="1046"/>
                </a:moveTo>
                <a:lnTo>
                  <a:pt x="2013" y="646"/>
                </a:lnTo>
                <a:lnTo>
                  <a:pt x="1786" y="306"/>
                </a:lnTo>
                <a:lnTo>
                  <a:pt x="1446" y="79"/>
                </a:lnTo>
                <a:lnTo>
                  <a:pt x="1046" y="0"/>
                </a:lnTo>
                <a:lnTo>
                  <a:pt x="646" y="79"/>
                </a:lnTo>
                <a:lnTo>
                  <a:pt x="307" y="306"/>
                </a:lnTo>
                <a:lnTo>
                  <a:pt x="80" y="646"/>
                </a:lnTo>
                <a:lnTo>
                  <a:pt x="0" y="1046"/>
                </a:lnTo>
                <a:lnTo>
                  <a:pt x="80" y="1447"/>
                </a:lnTo>
                <a:lnTo>
                  <a:pt x="307" y="1786"/>
                </a:lnTo>
                <a:lnTo>
                  <a:pt x="646" y="2014"/>
                </a:lnTo>
                <a:lnTo>
                  <a:pt x="1046" y="2093"/>
                </a:lnTo>
                <a:lnTo>
                  <a:pt x="1446" y="2014"/>
                </a:lnTo>
                <a:lnTo>
                  <a:pt x="1786" y="1786"/>
                </a:lnTo>
                <a:lnTo>
                  <a:pt x="2013" y="1447"/>
                </a:lnTo>
                <a:lnTo>
                  <a:pt x="2091" y="104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Line 46"/>
          <p:cNvSpPr>
            <a:spLocks noChangeShapeType="1"/>
          </p:cNvSpPr>
          <p:nvPr/>
        </p:nvSpPr>
        <p:spPr bwMode="auto">
          <a:xfrm>
            <a:off x="5638800" y="4638055"/>
            <a:ext cx="7572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7"/>
          <p:cNvSpPr>
            <a:spLocks/>
          </p:cNvSpPr>
          <p:nvPr/>
        </p:nvSpPr>
        <p:spPr bwMode="auto">
          <a:xfrm>
            <a:off x="5360988" y="3979242"/>
            <a:ext cx="1314450" cy="1316038"/>
          </a:xfrm>
          <a:custGeom>
            <a:avLst/>
            <a:gdLst>
              <a:gd name="T0" fmla="*/ 2147483646 w 3311"/>
              <a:gd name="T1" fmla="*/ 2147483646 h 3317"/>
              <a:gd name="T2" fmla="*/ 2147483646 w 3311"/>
              <a:gd name="T3" fmla="*/ 2147483646 h 3317"/>
              <a:gd name="T4" fmla="*/ 2147483646 w 3311"/>
              <a:gd name="T5" fmla="*/ 2147483646 h 3317"/>
              <a:gd name="T6" fmla="*/ 2147483646 w 3311"/>
              <a:gd name="T7" fmla="*/ 2147483646 h 3317"/>
              <a:gd name="T8" fmla="*/ 2147483646 w 3311"/>
              <a:gd name="T9" fmla="*/ 2147483646 h 3317"/>
              <a:gd name="T10" fmla="*/ 2147483646 w 3311"/>
              <a:gd name="T11" fmla="*/ 0 h 3317"/>
              <a:gd name="T12" fmla="*/ 2147483646 w 3311"/>
              <a:gd name="T13" fmla="*/ 2147483646 h 3317"/>
              <a:gd name="T14" fmla="*/ 2147483646 w 3311"/>
              <a:gd name="T15" fmla="*/ 2147483646 h 3317"/>
              <a:gd name="T16" fmla="*/ 2147483646 w 3311"/>
              <a:gd name="T17" fmla="*/ 2147483646 h 3317"/>
              <a:gd name="T18" fmla="*/ 2147483646 w 3311"/>
              <a:gd name="T19" fmla="*/ 2147483646 h 3317"/>
              <a:gd name="T20" fmla="*/ 0 w 3311"/>
              <a:gd name="T21" fmla="*/ 2147483646 h 3317"/>
              <a:gd name="T22" fmla="*/ 2147483646 w 3311"/>
              <a:gd name="T23" fmla="*/ 2147483646 h 3317"/>
              <a:gd name="T24" fmla="*/ 2147483646 w 3311"/>
              <a:gd name="T25" fmla="*/ 2147483646 h 3317"/>
              <a:gd name="T26" fmla="*/ 2147483646 w 3311"/>
              <a:gd name="T27" fmla="*/ 2147483646 h 3317"/>
              <a:gd name="T28" fmla="*/ 2147483646 w 3311"/>
              <a:gd name="T29" fmla="*/ 2147483646 h 3317"/>
              <a:gd name="T30" fmla="*/ 2147483646 w 3311"/>
              <a:gd name="T31" fmla="*/ 2147483646 h 3317"/>
              <a:gd name="T32" fmla="*/ 2147483646 w 3311"/>
              <a:gd name="T33" fmla="*/ 2147483646 h 3317"/>
              <a:gd name="T34" fmla="*/ 2147483646 w 3311"/>
              <a:gd name="T35" fmla="*/ 2147483646 h 3317"/>
              <a:gd name="T36" fmla="*/ 2147483646 w 3311"/>
              <a:gd name="T37" fmla="*/ 2147483646 h 3317"/>
              <a:gd name="T38" fmla="*/ 2147483646 w 3311"/>
              <a:gd name="T39" fmla="*/ 2147483646 h 3317"/>
              <a:gd name="T40" fmla="*/ 2147483646 w 3311"/>
              <a:gd name="T41" fmla="*/ 2147483646 h 33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11"/>
              <a:gd name="T64" fmla="*/ 0 h 3317"/>
              <a:gd name="T65" fmla="*/ 3311 w 3311"/>
              <a:gd name="T66" fmla="*/ 3317 h 33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11" h="3317">
                <a:moveTo>
                  <a:pt x="3311" y="1659"/>
                </a:moveTo>
                <a:lnTo>
                  <a:pt x="3230" y="1146"/>
                </a:lnTo>
                <a:lnTo>
                  <a:pt x="2996" y="684"/>
                </a:lnTo>
                <a:lnTo>
                  <a:pt x="2629" y="317"/>
                </a:lnTo>
                <a:lnTo>
                  <a:pt x="2168" y="81"/>
                </a:lnTo>
                <a:lnTo>
                  <a:pt x="1656" y="0"/>
                </a:lnTo>
                <a:lnTo>
                  <a:pt x="1145" y="81"/>
                </a:lnTo>
                <a:lnTo>
                  <a:pt x="684" y="317"/>
                </a:lnTo>
                <a:lnTo>
                  <a:pt x="317" y="684"/>
                </a:lnTo>
                <a:lnTo>
                  <a:pt x="81" y="1146"/>
                </a:lnTo>
                <a:lnTo>
                  <a:pt x="0" y="1659"/>
                </a:lnTo>
                <a:lnTo>
                  <a:pt x="81" y="2170"/>
                </a:lnTo>
                <a:lnTo>
                  <a:pt x="317" y="2633"/>
                </a:lnTo>
                <a:lnTo>
                  <a:pt x="684" y="3000"/>
                </a:lnTo>
                <a:lnTo>
                  <a:pt x="1145" y="3235"/>
                </a:lnTo>
                <a:lnTo>
                  <a:pt x="1656" y="3317"/>
                </a:lnTo>
                <a:lnTo>
                  <a:pt x="2168" y="3235"/>
                </a:lnTo>
                <a:lnTo>
                  <a:pt x="2629" y="3000"/>
                </a:lnTo>
                <a:lnTo>
                  <a:pt x="2996" y="2633"/>
                </a:lnTo>
                <a:lnTo>
                  <a:pt x="3230" y="2170"/>
                </a:lnTo>
                <a:lnTo>
                  <a:pt x="3311" y="1659"/>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Line 49"/>
          <p:cNvSpPr>
            <a:spLocks noChangeShapeType="1"/>
          </p:cNvSpPr>
          <p:nvPr/>
        </p:nvSpPr>
        <p:spPr bwMode="auto">
          <a:xfrm>
            <a:off x="7994650" y="3590305"/>
            <a:ext cx="1588" cy="3184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Freeform 50"/>
          <p:cNvSpPr>
            <a:spLocks/>
          </p:cNvSpPr>
          <p:nvPr/>
        </p:nvSpPr>
        <p:spPr bwMode="auto">
          <a:xfrm>
            <a:off x="7567613" y="4869830"/>
            <a:ext cx="847725" cy="850900"/>
          </a:xfrm>
          <a:custGeom>
            <a:avLst/>
            <a:gdLst>
              <a:gd name="T0" fmla="*/ 2147483646 w 2139"/>
              <a:gd name="T1" fmla="*/ 2147483646 h 2142"/>
              <a:gd name="T2" fmla="*/ 2147483646 w 2139"/>
              <a:gd name="T3" fmla="*/ 2147483646 h 2142"/>
              <a:gd name="T4" fmla="*/ 2147483646 w 2139"/>
              <a:gd name="T5" fmla="*/ 2147483646 h 2142"/>
              <a:gd name="T6" fmla="*/ 2147483646 w 2139"/>
              <a:gd name="T7" fmla="*/ 0 h 2142"/>
              <a:gd name="T8" fmla="*/ 2147483646 w 2139"/>
              <a:gd name="T9" fmla="*/ 2147483646 h 2142"/>
              <a:gd name="T10" fmla="*/ 2147483646 w 2139"/>
              <a:gd name="T11" fmla="*/ 2147483646 h 2142"/>
              <a:gd name="T12" fmla="*/ 0 w 2139"/>
              <a:gd name="T13" fmla="*/ 2147483646 h 2142"/>
              <a:gd name="T14" fmla="*/ 2147483646 w 2139"/>
              <a:gd name="T15" fmla="*/ 2147483646 h 2142"/>
              <a:gd name="T16" fmla="*/ 2147483646 w 2139"/>
              <a:gd name="T17" fmla="*/ 2147483646 h 2142"/>
              <a:gd name="T18" fmla="*/ 2147483646 w 2139"/>
              <a:gd name="T19" fmla="*/ 2147483646 h 2142"/>
              <a:gd name="T20" fmla="*/ 2147483646 w 2139"/>
              <a:gd name="T21" fmla="*/ 2147483646 h 2142"/>
              <a:gd name="T22" fmla="*/ 2147483646 w 2139"/>
              <a:gd name="T23" fmla="*/ 2147483646 h 2142"/>
              <a:gd name="T24" fmla="*/ 2147483646 w 2139"/>
              <a:gd name="T25" fmla="*/ 2147483646 h 2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9"/>
              <a:gd name="T40" fmla="*/ 0 h 2142"/>
              <a:gd name="T41" fmla="*/ 2139 w 2139"/>
              <a:gd name="T42" fmla="*/ 2142 h 2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9" h="2142">
                <a:moveTo>
                  <a:pt x="2139" y="1070"/>
                </a:moveTo>
                <a:lnTo>
                  <a:pt x="1997" y="535"/>
                </a:lnTo>
                <a:lnTo>
                  <a:pt x="1604" y="143"/>
                </a:lnTo>
                <a:lnTo>
                  <a:pt x="1070" y="0"/>
                </a:lnTo>
                <a:lnTo>
                  <a:pt x="534" y="143"/>
                </a:lnTo>
                <a:lnTo>
                  <a:pt x="143" y="535"/>
                </a:lnTo>
                <a:lnTo>
                  <a:pt x="0" y="1070"/>
                </a:lnTo>
                <a:lnTo>
                  <a:pt x="143" y="1606"/>
                </a:lnTo>
                <a:lnTo>
                  <a:pt x="534" y="1999"/>
                </a:lnTo>
                <a:lnTo>
                  <a:pt x="1070" y="2142"/>
                </a:lnTo>
                <a:lnTo>
                  <a:pt x="1604" y="1999"/>
                </a:lnTo>
                <a:lnTo>
                  <a:pt x="1997" y="1606"/>
                </a:lnTo>
                <a:lnTo>
                  <a:pt x="2139" y="1070"/>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52"/>
          <p:cNvSpPr>
            <a:spLocks noChangeShapeType="1"/>
          </p:cNvSpPr>
          <p:nvPr/>
        </p:nvSpPr>
        <p:spPr bwMode="auto">
          <a:xfrm>
            <a:off x="7627938" y="4239592"/>
            <a:ext cx="706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53"/>
          <p:cNvSpPr>
            <a:spLocks/>
          </p:cNvSpPr>
          <p:nvPr/>
        </p:nvSpPr>
        <p:spPr bwMode="auto">
          <a:xfrm>
            <a:off x="7362825" y="3607767"/>
            <a:ext cx="1265238" cy="1265238"/>
          </a:xfrm>
          <a:custGeom>
            <a:avLst/>
            <a:gdLst>
              <a:gd name="T0" fmla="*/ 2147483646 w 3186"/>
              <a:gd name="T1" fmla="*/ 2147483646 h 3191"/>
              <a:gd name="T2" fmla="*/ 2147483646 w 3186"/>
              <a:gd name="T3" fmla="*/ 2147483646 h 3191"/>
              <a:gd name="T4" fmla="*/ 2147483646 w 3186"/>
              <a:gd name="T5" fmla="*/ 2147483646 h 3191"/>
              <a:gd name="T6" fmla="*/ 2147483646 w 3186"/>
              <a:gd name="T7" fmla="*/ 2147483646 h 3191"/>
              <a:gd name="T8" fmla="*/ 2147483646 w 3186"/>
              <a:gd name="T9" fmla="*/ 2147483646 h 3191"/>
              <a:gd name="T10" fmla="*/ 2147483646 w 3186"/>
              <a:gd name="T11" fmla="*/ 0 h 3191"/>
              <a:gd name="T12" fmla="*/ 2147483646 w 3186"/>
              <a:gd name="T13" fmla="*/ 2147483646 h 3191"/>
              <a:gd name="T14" fmla="*/ 2147483646 w 3186"/>
              <a:gd name="T15" fmla="*/ 2147483646 h 3191"/>
              <a:gd name="T16" fmla="*/ 2147483646 w 3186"/>
              <a:gd name="T17" fmla="*/ 2147483646 h 3191"/>
              <a:gd name="T18" fmla="*/ 2147483646 w 3186"/>
              <a:gd name="T19" fmla="*/ 2147483646 h 3191"/>
              <a:gd name="T20" fmla="*/ 0 w 3186"/>
              <a:gd name="T21" fmla="*/ 2147483646 h 3191"/>
              <a:gd name="T22" fmla="*/ 2147483646 w 3186"/>
              <a:gd name="T23" fmla="*/ 2147483646 h 3191"/>
              <a:gd name="T24" fmla="*/ 2147483646 w 3186"/>
              <a:gd name="T25" fmla="*/ 2147483646 h 3191"/>
              <a:gd name="T26" fmla="*/ 2147483646 w 3186"/>
              <a:gd name="T27" fmla="*/ 2147483646 h 3191"/>
              <a:gd name="T28" fmla="*/ 2147483646 w 3186"/>
              <a:gd name="T29" fmla="*/ 2147483646 h 3191"/>
              <a:gd name="T30" fmla="*/ 2147483646 w 3186"/>
              <a:gd name="T31" fmla="*/ 2147483646 h 3191"/>
              <a:gd name="T32" fmla="*/ 2147483646 w 3186"/>
              <a:gd name="T33" fmla="*/ 2147483646 h 3191"/>
              <a:gd name="T34" fmla="*/ 2147483646 w 3186"/>
              <a:gd name="T35" fmla="*/ 2147483646 h 3191"/>
              <a:gd name="T36" fmla="*/ 2147483646 w 3186"/>
              <a:gd name="T37" fmla="*/ 2147483646 h 3191"/>
              <a:gd name="T38" fmla="*/ 2147483646 w 3186"/>
              <a:gd name="T39" fmla="*/ 2147483646 h 3191"/>
              <a:gd name="T40" fmla="*/ 2147483646 w 3186"/>
              <a:gd name="T41" fmla="*/ 2147483646 h 3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6"/>
              <a:gd name="T64" fmla="*/ 0 h 3191"/>
              <a:gd name="T65" fmla="*/ 3186 w 3186"/>
              <a:gd name="T66" fmla="*/ 3191 h 3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6" h="3191">
                <a:moveTo>
                  <a:pt x="3186" y="1595"/>
                </a:moveTo>
                <a:lnTo>
                  <a:pt x="3108" y="1102"/>
                </a:lnTo>
                <a:lnTo>
                  <a:pt x="2882" y="657"/>
                </a:lnTo>
                <a:lnTo>
                  <a:pt x="2529" y="304"/>
                </a:lnTo>
                <a:lnTo>
                  <a:pt x="2085" y="78"/>
                </a:lnTo>
                <a:lnTo>
                  <a:pt x="1593" y="0"/>
                </a:lnTo>
                <a:lnTo>
                  <a:pt x="1101" y="78"/>
                </a:lnTo>
                <a:lnTo>
                  <a:pt x="656" y="304"/>
                </a:lnTo>
                <a:lnTo>
                  <a:pt x="304" y="657"/>
                </a:lnTo>
                <a:lnTo>
                  <a:pt x="77" y="1102"/>
                </a:lnTo>
                <a:lnTo>
                  <a:pt x="0" y="1595"/>
                </a:lnTo>
                <a:lnTo>
                  <a:pt x="77" y="2088"/>
                </a:lnTo>
                <a:lnTo>
                  <a:pt x="304" y="2532"/>
                </a:lnTo>
                <a:lnTo>
                  <a:pt x="656" y="2886"/>
                </a:lnTo>
                <a:lnTo>
                  <a:pt x="1101" y="3113"/>
                </a:lnTo>
                <a:lnTo>
                  <a:pt x="1593" y="3191"/>
                </a:lnTo>
                <a:lnTo>
                  <a:pt x="2085" y="3113"/>
                </a:lnTo>
                <a:lnTo>
                  <a:pt x="2529" y="2886"/>
                </a:lnTo>
                <a:lnTo>
                  <a:pt x="2882" y="2532"/>
                </a:lnTo>
                <a:lnTo>
                  <a:pt x="3108" y="2088"/>
                </a:lnTo>
                <a:lnTo>
                  <a:pt x="3186" y="1595"/>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Line 57"/>
          <p:cNvSpPr>
            <a:spLocks noChangeShapeType="1"/>
          </p:cNvSpPr>
          <p:nvPr/>
        </p:nvSpPr>
        <p:spPr bwMode="auto">
          <a:xfrm>
            <a:off x="2312988" y="5639767"/>
            <a:ext cx="1587" cy="7778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58"/>
          <p:cNvSpPr>
            <a:spLocks noChangeShapeType="1"/>
          </p:cNvSpPr>
          <p:nvPr/>
        </p:nvSpPr>
        <p:spPr bwMode="auto">
          <a:xfrm>
            <a:off x="3810000" y="5708030"/>
            <a:ext cx="1588" cy="11779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62"/>
          <p:cNvSpPr>
            <a:spLocks noChangeShapeType="1"/>
          </p:cNvSpPr>
          <p:nvPr/>
        </p:nvSpPr>
        <p:spPr bwMode="auto">
          <a:xfrm flipV="1">
            <a:off x="4262438" y="4969842"/>
            <a:ext cx="69850"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63"/>
          <p:cNvSpPr>
            <a:spLocks noChangeShapeType="1"/>
          </p:cNvSpPr>
          <p:nvPr/>
        </p:nvSpPr>
        <p:spPr bwMode="auto">
          <a:xfrm flipV="1">
            <a:off x="4179888" y="4887292"/>
            <a:ext cx="346075" cy="346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64"/>
          <p:cNvSpPr>
            <a:spLocks noChangeShapeType="1"/>
          </p:cNvSpPr>
          <p:nvPr/>
        </p:nvSpPr>
        <p:spPr bwMode="auto">
          <a:xfrm flipV="1">
            <a:off x="4178300" y="5292105"/>
            <a:ext cx="52388" cy="53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65"/>
          <p:cNvSpPr>
            <a:spLocks/>
          </p:cNvSpPr>
          <p:nvPr/>
        </p:nvSpPr>
        <p:spPr bwMode="auto">
          <a:xfrm>
            <a:off x="4230688" y="4885705"/>
            <a:ext cx="407987" cy="406400"/>
          </a:xfrm>
          <a:custGeom>
            <a:avLst/>
            <a:gdLst>
              <a:gd name="T0" fmla="*/ 2147483646 w 1024"/>
              <a:gd name="T1" fmla="*/ 0 h 1025"/>
              <a:gd name="T2" fmla="*/ 2147483646 w 1024"/>
              <a:gd name="T3" fmla="*/ 2147483646 h 1025"/>
              <a:gd name="T4" fmla="*/ 0 w 1024"/>
              <a:gd name="T5" fmla="*/ 2147483646 h 1025"/>
              <a:gd name="T6" fmla="*/ 0 60000 65536"/>
              <a:gd name="T7" fmla="*/ 0 60000 65536"/>
              <a:gd name="T8" fmla="*/ 0 60000 65536"/>
              <a:gd name="T9" fmla="*/ 0 w 1024"/>
              <a:gd name="T10" fmla="*/ 0 h 1025"/>
              <a:gd name="T11" fmla="*/ 1024 w 1024"/>
              <a:gd name="T12" fmla="*/ 1025 h 1025"/>
            </a:gdLst>
            <a:ahLst/>
            <a:cxnLst>
              <a:cxn ang="T6">
                <a:pos x="T0" y="T1"/>
              </a:cxn>
              <a:cxn ang="T7">
                <a:pos x="T2" y="T3"/>
              </a:cxn>
              <a:cxn ang="T8">
                <a:pos x="T4" y="T5"/>
              </a:cxn>
            </a:cxnLst>
            <a:rect l="T9" t="T10" r="T11" b="T12"/>
            <a:pathLst>
              <a:path w="1024" h="1025">
                <a:moveTo>
                  <a:pt x="1024" y="0"/>
                </a:moveTo>
                <a:lnTo>
                  <a:pt x="894" y="129"/>
                </a:lnTo>
                <a:lnTo>
                  <a:pt x="0" y="10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66"/>
          <p:cNvSpPr>
            <a:spLocks noChangeShapeType="1"/>
          </p:cNvSpPr>
          <p:nvPr/>
        </p:nvSpPr>
        <p:spPr bwMode="auto">
          <a:xfrm flipV="1">
            <a:off x="4211638" y="5271467"/>
            <a:ext cx="141287" cy="142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Freeform 67"/>
          <p:cNvSpPr>
            <a:spLocks/>
          </p:cNvSpPr>
          <p:nvPr/>
        </p:nvSpPr>
        <p:spPr bwMode="auto">
          <a:xfrm>
            <a:off x="4341813" y="4907930"/>
            <a:ext cx="384175" cy="384175"/>
          </a:xfrm>
          <a:custGeom>
            <a:avLst/>
            <a:gdLst>
              <a:gd name="T0" fmla="*/ 2147483646 w 969"/>
              <a:gd name="T1" fmla="*/ 0 h 972"/>
              <a:gd name="T2" fmla="*/ 2147483646 w 969"/>
              <a:gd name="T3" fmla="*/ 2147483646 h 972"/>
              <a:gd name="T4" fmla="*/ 0 w 969"/>
              <a:gd name="T5" fmla="*/ 2147483646 h 972"/>
              <a:gd name="T6" fmla="*/ 0 60000 65536"/>
              <a:gd name="T7" fmla="*/ 0 60000 65536"/>
              <a:gd name="T8" fmla="*/ 0 60000 65536"/>
              <a:gd name="T9" fmla="*/ 0 w 969"/>
              <a:gd name="T10" fmla="*/ 0 h 972"/>
              <a:gd name="T11" fmla="*/ 969 w 969"/>
              <a:gd name="T12" fmla="*/ 972 h 972"/>
            </a:gdLst>
            <a:ahLst/>
            <a:cxnLst>
              <a:cxn ang="T6">
                <a:pos x="T0" y="T1"/>
              </a:cxn>
              <a:cxn ang="T7">
                <a:pos x="T2" y="T3"/>
              </a:cxn>
              <a:cxn ang="T8">
                <a:pos x="T4" y="T5"/>
              </a:cxn>
            </a:cxnLst>
            <a:rect l="T9" t="T10" r="T11" b="T12"/>
            <a:pathLst>
              <a:path w="969" h="972">
                <a:moveTo>
                  <a:pt x="969" y="0"/>
                </a:moveTo>
                <a:lnTo>
                  <a:pt x="616" y="355"/>
                </a:lnTo>
                <a:lnTo>
                  <a:pt x="0" y="97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Line 68"/>
          <p:cNvSpPr>
            <a:spLocks noChangeShapeType="1"/>
          </p:cNvSpPr>
          <p:nvPr/>
        </p:nvSpPr>
        <p:spPr bwMode="auto">
          <a:xfrm flipV="1">
            <a:off x="4235450" y="5292105"/>
            <a:ext cx="215900"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Freeform 69"/>
          <p:cNvSpPr>
            <a:spLocks/>
          </p:cNvSpPr>
          <p:nvPr/>
        </p:nvSpPr>
        <p:spPr bwMode="auto">
          <a:xfrm>
            <a:off x="4451350" y="4942855"/>
            <a:ext cx="349250" cy="349250"/>
          </a:xfrm>
          <a:custGeom>
            <a:avLst/>
            <a:gdLst>
              <a:gd name="T0" fmla="*/ 2147483646 w 880"/>
              <a:gd name="T1" fmla="*/ 0 h 881"/>
              <a:gd name="T2" fmla="*/ 2147483646 w 880"/>
              <a:gd name="T3" fmla="*/ 2147483646 h 881"/>
              <a:gd name="T4" fmla="*/ 0 w 880"/>
              <a:gd name="T5" fmla="*/ 2147483646 h 881"/>
              <a:gd name="T6" fmla="*/ 0 60000 65536"/>
              <a:gd name="T7" fmla="*/ 0 60000 65536"/>
              <a:gd name="T8" fmla="*/ 0 60000 65536"/>
              <a:gd name="T9" fmla="*/ 0 w 880"/>
              <a:gd name="T10" fmla="*/ 0 h 881"/>
              <a:gd name="T11" fmla="*/ 880 w 880"/>
              <a:gd name="T12" fmla="*/ 881 h 881"/>
            </a:gdLst>
            <a:ahLst/>
            <a:cxnLst>
              <a:cxn ang="T6">
                <a:pos x="T0" y="T1"/>
              </a:cxn>
              <a:cxn ang="T7">
                <a:pos x="T2" y="T3"/>
              </a:cxn>
              <a:cxn ang="T8">
                <a:pos x="T4" y="T5"/>
              </a:cxn>
            </a:cxnLst>
            <a:rect l="T9" t="T10" r="T11" b="T12"/>
            <a:pathLst>
              <a:path w="880" h="881">
                <a:moveTo>
                  <a:pt x="880" y="0"/>
                </a:moveTo>
                <a:lnTo>
                  <a:pt x="339" y="542"/>
                </a:lnTo>
                <a:lnTo>
                  <a:pt x="0" y="8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Line 70"/>
          <p:cNvSpPr>
            <a:spLocks noChangeShapeType="1"/>
          </p:cNvSpPr>
          <p:nvPr/>
        </p:nvSpPr>
        <p:spPr bwMode="auto">
          <a:xfrm flipV="1">
            <a:off x="4283075" y="5292105"/>
            <a:ext cx="279400" cy="279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Freeform 71"/>
          <p:cNvSpPr>
            <a:spLocks/>
          </p:cNvSpPr>
          <p:nvPr/>
        </p:nvSpPr>
        <p:spPr bwMode="auto">
          <a:xfrm>
            <a:off x="4562475" y="4990480"/>
            <a:ext cx="301625" cy="301625"/>
          </a:xfrm>
          <a:custGeom>
            <a:avLst/>
            <a:gdLst>
              <a:gd name="T0" fmla="*/ 2147483646 w 760"/>
              <a:gd name="T1" fmla="*/ 0 h 761"/>
              <a:gd name="T2" fmla="*/ 2147483646 w 760"/>
              <a:gd name="T3" fmla="*/ 2147483646 h 761"/>
              <a:gd name="T4" fmla="*/ 0 w 760"/>
              <a:gd name="T5" fmla="*/ 2147483646 h 761"/>
              <a:gd name="T6" fmla="*/ 0 60000 65536"/>
              <a:gd name="T7" fmla="*/ 0 60000 65536"/>
              <a:gd name="T8" fmla="*/ 0 60000 65536"/>
              <a:gd name="T9" fmla="*/ 0 w 760"/>
              <a:gd name="T10" fmla="*/ 0 h 761"/>
              <a:gd name="T11" fmla="*/ 760 w 760"/>
              <a:gd name="T12" fmla="*/ 761 h 761"/>
            </a:gdLst>
            <a:ahLst/>
            <a:cxnLst>
              <a:cxn ang="T6">
                <a:pos x="T0" y="T1"/>
              </a:cxn>
              <a:cxn ang="T7">
                <a:pos x="T2" y="T3"/>
              </a:cxn>
              <a:cxn ang="T8">
                <a:pos x="T4" y="T5"/>
              </a:cxn>
            </a:cxnLst>
            <a:rect l="T9" t="T10" r="T11" b="T12"/>
            <a:pathLst>
              <a:path w="760" h="761">
                <a:moveTo>
                  <a:pt x="760" y="0"/>
                </a:moveTo>
                <a:lnTo>
                  <a:pt x="61" y="700"/>
                </a:lnTo>
                <a:lnTo>
                  <a:pt x="0" y="76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Line 72"/>
          <p:cNvSpPr>
            <a:spLocks noChangeShapeType="1"/>
          </p:cNvSpPr>
          <p:nvPr/>
        </p:nvSpPr>
        <p:spPr bwMode="auto">
          <a:xfrm flipV="1">
            <a:off x="4341813" y="5379417"/>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Freeform 73"/>
          <p:cNvSpPr>
            <a:spLocks/>
          </p:cNvSpPr>
          <p:nvPr/>
        </p:nvSpPr>
        <p:spPr bwMode="auto">
          <a:xfrm>
            <a:off x="4586288" y="5049217"/>
            <a:ext cx="330200" cy="330200"/>
          </a:xfrm>
          <a:custGeom>
            <a:avLst/>
            <a:gdLst>
              <a:gd name="T0" fmla="*/ 2147483646 w 831"/>
              <a:gd name="T1" fmla="*/ 0 h 833"/>
              <a:gd name="T2" fmla="*/ 2147483646 w 831"/>
              <a:gd name="T3" fmla="*/ 2147483646 h 833"/>
              <a:gd name="T4" fmla="*/ 0 w 831"/>
              <a:gd name="T5" fmla="*/ 2147483646 h 833"/>
              <a:gd name="T6" fmla="*/ 0 60000 65536"/>
              <a:gd name="T7" fmla="*/ 0 60000 65536"/>
              <a:gd name="T8" fmla="*/ 0 60000 65536"/>
              <a:gd name="T9" fmla="*/ 0 w 831"/>
              <a:gd name="T10" fmla="*/ 0 h 833"/>
              <a:gd name="T11" fmla="*/ 831 w 831"/>
              <a:gd name="T12" fmla="*/ 833 h 833"/>
            </a:gdLst>
            <a:ahLst/>
            <a:cxnLst>
              <a:cxn ang="T6">
                <a:pos x="T0" y="T1"/>
              </a:cxn>
              <a:cxn ang="T7">
                <a:pos x="T2" y="T3"/>
              </a:cxn>
              <a:cxn ang="T8">
                <a:pos x="T4" y="T5"/>
              </a:cxn>
            </a:cxnLst>
            <a:rect l="T9" t="T10" r="T11" b="T12"/>
            <a:pathLst>
              <a:path w="831" h="833">
                <a:moveTo>
                  <a:pt x="831" y="0"/>
                </a:moveTo>
                <a:lnTo>
                  <a:pt x="217" y="615"/>
                </a:lnTo>
                <a:lnTo>
                  <a:pt x="0" y="8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Line 74"/>
          <p:cNvSpPr>
            <a:spLocks noChangeShapeType="1"/>
          </p:cNvSpPr>
          <p:nvPr/>
        </p:nvSpPr>
        <p:spPr bwMode="auto">
          <a:xfrm flipV="1">
            <a:off x="4410075" y="5488955"/>
            <a:ext cx="176213" cy="176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Freeform 75"/>
          <p:cNvSpPr>
            <a:spLocks/>
          </p:cNvSpPr>
          <p:nvPr/>
        </p:nvSpPr>
        <p:spPr bwMode="auto">
          <a:xfrm>
            <a:off x="4586288" y="5117480"/>
            <a:ext cx="371475" cy="371475"/>
          </a:xfrm>
          <a:custGeom>
            <a:avLst/>
            <a:gdLst>
              <a:gd name="T0" fmla="*/ 2147483646 w 936"/>
              <a:gd name="T1" fmla="*/ 0 h 936"/>
              <a:gd name="T2" fmla="*/ 2147483646 w 936"/>
              <a:gd name="T3" fmla="*/ 2147483646 h 936"/>
              <a:gd name="T4" fmla="*/ 0 w 936"/>
              <a:gd name="T5" fmla="*/ 2147483646 h 936"/>
              <a:gd name="T6" fmla="*/ 0 60000 65536"/>
              <a:gd name="T7" fmla="*/ 0 60000 65536"/>
              <a:gd name="T8" fmla="*/ 0 60000 65536"/>
              <a:gd name="T9" fmla="*/ 0 w 936"/>
              <a:gd name="T10" fmla="*/ 0 h 936"/>
              <a:gd name="T11" fmla="*/ 936 w 936"/>
              <a:gd name="T12" fmla="*/ 936 h 936"/>
            </a:gdLst>
            <a:ahLst/>
            <a:cxnLst>
              <a:cxn ang="T6">
                <a:pos x="T0" y="T1"/>
              </a:cxn>
              <a:cxn ang="T7">
                <a:pos x="T2" y="T3"/>
              </a:cxn>
              <a:cxn ang="T8">
                <a:pos x="T4" y="T5"/>
              </a:cxn>
            </a:cxnLst>
            <a:rect l="T9" t="T10" r="T11" b="T12"/>
            <a:pathLst>
              <a:path w="936" h="936">
                <a:moveTo>
                  <a:pt x="936" y="0"/>
                </a:moveTo>
                <a:lnTo>
                  <a:pt x="495" y="440"/>
                </a:lnTo>
                <a:lnTo>
                  <a:pt x="0" y="9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Line 76"/>
          <p:cNvSpPr>
            <a:spLocks noChangeShapeType="1"/>
          </p:cNvSpPr>
          <p:nvPr/>
        </p:nvSpPr>
        <p:spPr bwMode="auto">
          <a:xfrm flipV="1">
            <a:off x="4492625" y="5600080"/>
            <a:ext cx="93663" cy="93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Freeform 77"/>
          <p:cNvSpPr>
            <a:spLocks/>
          </p:cNvSpPr>
          <p:nvPr/>
        </p:nvSpPr>
        <p:spPr bwMode="auto">
          <a:xfrm>
            <a:off x="4586288" y="5200030"/>
            <a:ext cx="400050" cy="400050"/>
          </a:xfrm>
          <a:custGeom>
            <a:avLst/>
            <a:gdLst>
              <a:gd name="T0" fmla="*/ 2147483646 w 1007"/>
              <a:gd name="T1" fmla="*/ 0 h 1009"/>
              <a:gd name="T2" fmla="*/ 2147483646 w 1007"/>
              <a:gd name="T3" fmla="*/ 2147483646 h 1009"/>
              <a:gd name="T4" fmla="*/ 0 w 1007"/>
              <a:gd name="T5" fmla="*/ 2147483646 h 1009"/>
              <a:gd name="T6" fmla="*/ 0 60000 65536"/>
              <a:gd name="T7" fmla="*/ 0 60000 65536"/>
              <a:gd name="T8" fmla="*/ 0 60000 65536"/>
              <a:gd name="T9" fmla="*/ 0 w 1007"/>
              <a:gd name="T10" fmla="*/ 0 h 1009"/>
              <a:gd name="T11" fmla="*/ 1007 w 1007"/>
              <a:gd name="T12" fmla="*/ 1009 h 1009"/>
            </a:gdLst>
            <a:ahLst/>
            <a:cxnLst>
              <a:cxn ang="T6">
                <a:pos x="T0" y="T1"/>
              </a:cxn>
              <a:cxn ang="T7">
                <a:pos x="T2" y="T3"/>
              </a:cxn>
              <a:cxn ang="T8">
                <a:pos x="T4" y="T5"/>
              </a:cxn>
            </a:cxnLst>
            <a:rect l="T9" t="T10" r="T11" b="T12"/>
            <a:pathLst>
              <a:path w="1007" h="1009">
                <a:moveTo>
                  <a:pt x="1007" y="0"/>
                </a:moveTo>
                <a:lnTo>
                  <a:pt x="772" y="235"/>
                </a:lnTo>
                <a:lnTo>
                  <a:pt x="0" y="100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78"/>
          <p:cNvSpPr>
            <a:spLocks noChangeShapeType="1"/>
          </p:cNvSpPr>
          <p:nvPr/>
        </p:nvSpPr>
        <p:spPr bwMode="auto">
          <a:xfrm flipV="1">
            <a:off x="4592638" y="5300042"/>
            <a:ext cx="404812" cy="404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79"/>
          <p:cNvSpPr>
            <a:spLocks noChangeShapeType="1"/>
          </p:cNvSpPr>
          <p:nvPr/>
        </p:nvSpPr>
        <p:spPr bwMode="auto">
          <a:xfrm flipV="1">
            <a:off x="4727575" y="5434980"/>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80"/>
          <p:cNvSpPr>
            <a:spLocks noChangeShapeType="1"/>
          </p:cNvSpPr>
          <p:nvPr/>
        </p:nvSpPr>
        <p:spPr bwMode="auto">
          <a:xfrm flipV="1">
            <a:off x="5672138" y="4944442"/>
            <a:ext cx="119062"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81"/>
          <p:cNvSpPr>
            <a:spLocks noChangeShapeType="1"/>
          </p:cNvSpPr>
          <p:nvPr/>
        </p:nvSpPr>
        <p:spPr bwMode="auto">
          <a:xfrm flipV="1">
            <a:off x="5659438" y="4880942"/>
            <a:ext cx="306387" cy="307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Freeform 82"/>
          <p:cNvSpPr>
            <a:spLocks/>
          </p:cNvSpPr>
          <p:nvPr/>
        </p:nvSpPr>
        <p:spPr bwMode="auto">
          <a:xfrm>
            <a:off x="5729288" y="4880942"/>
            <a:ext cx="346075" cy="347663"/>
          </a:xfrm>
          <a:custGeom>
            <a:avLst/>
            <a:gdLst>
              <a:gd name="T0" fmla="*/ 0 w 873"/>
              <a:gd name="T1" fmla="*/ 2147483646 h 875"/>
              <a:gd name="T2" fmla="*/ 2147483646 w 873"/>
              <a:gd name="T3" fmla="*/ 2147483646 h 875"/>
              <a:gd name="T4" fmla="*/ 2147483646 w 873"/>
              <a:gd name="T5" fmla="*/ 0 h 875"/>
              <a:gd name="T6" fmla="*/ 0 60000 65536"/>
              <a:gd name="T7" fmla="*/ 0 60000 65536"/>
              <a:gd name="T8" fmla="*/ 0 60000 65536"/>
              <a:gd name="T9" fmla="*/ 0 w 873"/>
              <a:gd name="T10" fmla="*/ 0 h 875"/>
              <a:gd name="T11" fmla="*/ 873 w 873"/>
              <a:gd name="T12" fmla="*/ 875 h 875"/>
            </a:gdLst>
            <a:ahLst/>
            <a:cxnLst>
              <a:cxn ang="T6">
                <a:pos x="T0" y="T1"/>
              </a:cxn>
              <a:cxn ang="T7">
                <a:pos x="T2" y="T3"/>
              </a:cxn>
              <a:cxn ang="T8">
                <a:pos x="T4" y="T5"/>
              </a:cxn>
            </a:cxnLst>
            <a:rect l="T9" t="T10" r="T11" b="T12"/>
            <a:pathLst>
              <a:path w="873" h="875">
                <a:moveTo>
                  <a:pt x="0" y="875"/>
                </a:moveTo>
                <a:lnTo>
                  <a:pt x="729" y="144"/>
                </a:lnTo>
                <a:lnTo>
                  <a:pt x="87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83"/>
          <p:cNvSpPr>
            <a:spLocks/>
          </p:cNvSpPr>
          <p:nvPr/>
        </p:nvSpPr>
        <p:spPr bwMode="auto">
          <a:xfrm>
            <a:off x="5807075" y="4903167"/>
            <a:ext cx="357188" cy="357188"/>
          </a:xfrm>
          <a:custGeom>
            <a:avLst/>
            <a:gdLst>
              <a:gd name="T0" fmla="*/ 0 w 899"/>
              <a:gd name="T1" fmla="*/ 2147483646 h 901"/>
              <a:gd name="T2" fmla="*/ 2147483646 w 899"/>
              <a:gd name="T3" fmla="*/ 2147483646 h 901"/>
              <a:gd name="T4" fmla="*/ 2147483646 w 899"/>
              <a:gd name="T5" fmla="*/ 0 h 901"/>
              <a:gd name="T6" fmla="*/ 0 60000 65536"/>
              <a:gd name="T7" fmla="*/ 0 60000 65536"/>
              <a:gd name="T8" fmla="*/ 0 60000 65536"/>
              <a:gd name="T9" fmla="*/ 0 w 899"/>
              <a:gd name="T10" fmla="*/ 0 h 901"/>
              <a:gd name="T11" fmla="*/ 899 w 899"/>
              <a:gd name="T12" fmla="*/ 901 h 901"/>
            </a:gdLst>
            <a:ahLst/>
            <a:cxnLst>
              <a:cxn ang="T6">
                <a:pos x="T0" y="T1"/>
              </a:cxn>
              <a:cxn ang="T7">
                <a:pos x="T2" y="T3"/>
              </a:cxn>
              <a:cxn ang="T8">
                <a:pos x="T4" y="T5"/>
              </a:cxn>
            </a:cxnLst>
            <a:rect l="T9" t="T10" r="T11" b="T12"/>
            <a:pathLst>
              <a:path w="899" h="901">
                <a:moveTo>
                  <a:pt x="0" y="901"/>
                </a:moveTo>
                <a:lnTo>
                  <a:pt x="532" y="367"/>
                </a:lnTo>
                <a:lnTo>
                  <a:pt x="89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84"/>
          <p:cNvSpPr>
            <a:spLocks/>
          </p:cNvSpPr>
          <p:nvPr/>
        </p:nvSpPr>
        <p:spPr bwMode="auto">
          <a:xfrm>
            <a:off x="5894388" y="4939680"/>
            <a:ext cx="342900" cy="344487"/>
          </a:xfrm>
          <a:custGeom>
            <a:avLst/>
            <a:gdLst>
              <a:gd name="T0" fmla="*/ 0 w 864"/>
              <a:gd name="T1" fmla="*/ 2147483646 h 867"/>
              <a:gd name="T2" fmla="*/ 2147483646 w 864"/>
              <a:gd name="T3" fmla="*/ 2147483646 h 867"/>
              <a:gd name="T4" fmla="*/ 2147483646 w 864"/>
              <a:gd name="T5" fmla="*/ 0 h 867"/>
              <a:gd name="T6" fmla="*/ 0 60000 65536"/>
              <a:gd name="T7" fmla="*/ 0 60000 65536"/>
              <a:gd name="T8" fmla="*/ 0 60000 65536"/>
              <a:gd name="T9" fmla="*/ 0 w 864"/>
              <a:gd name="T10" fmla="*/ 0 h 867"/>
              <a:gd name="T11" fmla="*/ 864 w 864"/>
              <a:gd name="T12" fmla="*/ 867 h 867"/>
            </a:gdLst>
            <a:ahLst/>
            <a:cxnLst>
              <a:cxn ang="T6">
                <a:pos x="T0" y="T1"/>
              </a:cxn>
              <a:cxn ang="T7">
                <a:pos x="T2" y="T3"/>
              </a:cxn>
              <a:cxn ang="T8">
                <a:pos x="T4" y="T5"/>
              </a:cxn>
            </a:cxnLst>
            <a:rect l="T9" t="T10" r="T11" b="T12"/>
            <a:pathLst>
              <a:path w="864" h="867">
                <a:moveTo>
                  <a:pt x="0" y="867"/>
                </a:moveTo>
                <a:lnTo>
                  <a:pt x="312" y="553"/>
                </a:lnTo>
                <a:lnTo>
                  <a:pt x="86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85"/>
          <p:cNvSpPr>
            <a:spLocks/>
          </p:cNvSpPr>
          <p:nvPr/>
        </p:nvSpPr>
        <p:spPr bwMode="auto">
          <a:xfrm>
            <a:off x="5995988" y="4987305"/>
            <a:ext cx="304800" cy="304800"/>
          </a:xfrm>
          <a:custGeom>
            <a:avLst/>
            <a:gdLst>
              <a:gd name="T0" fmla="*/ 0 w 768"/>
              <a:gd name="T1" fmla="*/ 2147483646 h 768"/>
              <a:gd name="T2" fmla="*/ 2147483646 w 768"/>
              <a:gd name="T3" fmla="*/ 2147483646 h 768"/>
              <a:gd name="T4" fmla="*/ 2147483646 w 768"/>
              <a:gd name="T5" fmla="*/ 0 h 768"/>
              <a:gd name="T6" fmla="*/ 0 60000 65536"/>
              <a:gd name="T7" fmla="*/ 0 60000 65536"/>
              <a:gd name="T8" fmla="*/ 0 60000 65536"/>
              <a:gd name="T9" fmla="*/ 0 w 768"/>
              <a:gd name="T10" fmla="*/ 0 h 768"/>
              <a:gd name="T11" fmla="*/ 768 w 768"/>
              <a:gd name="T12" fmla="*/ 768 h 768"/>
            </a:gdLst>
            <a:ahLst/>
            <a:cxnLst>
              <a:cxn ang="T6">
                <a:pos x="T0" y="T1"/>
              </a:cxn>
              <a:cxn ang="T7">
                <a:pos x="T2" y="T3"/>
              </a:cxn>
              <a:cxn ang="T8">
                <a:pos x="T4" y="T5"/>
              </a:cxn>
            </a:cxnLst>
            <a:rect l="T9" t="T10" r="T11" b="T12"/>
            <a:pathLst>
              <a:path w="768" h="768">
                <a:moveTo>
                  <a:pt x="0" y="768"/>
                </a:moveTo>
                <a:lnTo>
                  <a:pt x="58" y="710"/>
                </a:lnTo>
                <a:lnTo>
                  <a:pt x="76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Line 86"/>
          <p:cNvSpPr>
            <a:spLocks noChangeShapeType="1"/>
          </p:cNvSpPr>
          <p:nvPr/>
        </p:nvSpPr>
        <p:spPr bwMode="auto">
          <a:xfrm flipV="1">
            <a:off x="6110288" y="5046042"/>
            <a:ext cx="241300" cy="2428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87"/>
          <p:cNvSpPr>
            <a:spLocks noChangeShapeType="1"/>
          </p:cNvSpPr>
          <p:nvPr/>
        </p:nvSpPr>
        <p:spPr bwMode="auto">
          <a:xfrm flipV="1">
            <a:off x="6259513" y="5115892"/>
            <a:ext cx="134937" cy="133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5711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1000"/>
                                        <p:tgtEl>
                                          <p:spTgt spid="3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1000"/>
                                        <p:tgtEl>
                                          <p:spTgt spid="3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1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33" grpId="0" animBg="1"/>
      <p:bldP spid="33" grpId="1" animBg="1"/>
      <p:bldP spid="34" grpId="0" animBg="1"/>
      <p:bldP spid="34" grpId="1" animBg="1"/>
      <p:bldP spid="39" grpId="0" animBg="1"/>
      <p:bldP spid="40" grpId="0" animBg="1"/>
      <p:bldP spid="4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711200" y="1211792"/>
            <a:ext cx="8305800" cy="1811288"/>
          </a:xfrm>
        </p:spPr>
        <p:txBody>
          <a:bodyPr/>
          <a:lstStyle/>
          <a:p>
            <a:pPr eaLnBrk="1" hangingPunct="1">
              <a:lnSpc>
                <a:spcPct val="110000"/>
              </a:lnSpc>
            </a:pPr>
            <a:r>
              <a:rPr lang="zh-CN" altLang="en-US" sz="2400" dirty="0" smtClean="0">
                <a:solidFill>
                  <a:srgbClr val="000000"/>
                </a:solidFill>
                <a:latin typeface="微软雅黑" panose="020B0503020204020204" pitchFamily="34" charset="-122"/>
                <a:ea typeface="微软雅黑" panose="020B0503020204020204" pitchFamily="34" charset="-122"/>
              </a:rPr>
              <a:t>第二个区域</a:t>
            </a:r>
            <a:r>
              <a:rPr lang="zh-CN" altLang="en-US" sz="2400" dirty="0" smtClean="0">
                <a:solidFill>
                  <a:srgbClr val="0000CC"/>
                </a:solidFill>
                <a:latin typeface="微软雅黑" panose="020B0503020204020204" pitchFamily="34" charset="-122"/>
                <a:ea typeface="微软雅黑" panose="020B0503020204020204" pitchFamily="34" charset="-122"/>
              </a:rPr>
              <a:t>是以</a:t>
            </a:r>
            <a:r>
              <a:rPr lang="en-US" altLang="zh-CN" sz="2400" i="1"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i="1"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绕光轴旋转一周所形成的环形区域，在此区域内，每一点已不能用充满入瞳的光束成像，在含轴面内看光束，由</a:t>
            </a:r>
            <a:r>
              <a:rPr lang="en-US" altLang="zh-CN" sz="2400" i="1"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点到</a:t>
            </a:r>
            <a:r>
              <a:rPr lang="en-US" altLang="zh-CN" sz="2400" i="1"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点，其能通过入射光瞳的光束，由</a:t>
            </a:r>
            <a:r>
              <a:rPr lang="en-US" altLang="zh-CN" sz="2400" dirty="0" smtClean="0">
                <a:solidFill>
                  <a:srgbClr val="FF0000"/>
                </a:solidFill>
                <a:latin typeface="微软雅黑" panose="020B0503020204020204" pitchFamily="34" charset="-122"/>
                <a:ea typeface="微软雅黑" panose="020B0503020204020204" pitchFamily="34" charset="-122"/>
              </a:rPr>
              <a:t>100%</a:t>
            </a:r>
            <a:r>
              <a:rPr lang="zh-CN" altLang="en-US" sz="2400" dirty="0" smtClean="0">
                <a:solidFill>
                  <a:srgbClr val="0000CC"/>
                </a:solidFill>
                <a:latin typeface="微软雅黑" panose="020B0503020204020204" pitchFamily="34" charset="-122"/>
                <a:ea typeface="微软雅黑" panose="020B0503020204020204" pitchFamily="34" charset="-122"/>
              </a:rPr>
              <a:t>到</a:t>
            </a:r>
            <a:r>
              <a:rPr lang="en-US" altLang="zh-CN" sz="2400" dirty="0" smtClean="0">
                <a:solidFill>
                  <a:srgbClr val="FF0000"/>
                </a:solidFill>
                <a:latin typeface="微软雅黑" panose="020B0503020204020204" pitchFamily="34" charset="-122"/>
                <a:ea typeface="微软雅黑" panose="020B0503020204020204" pitchFamily="34" charset="-122"/>
              </a:rPr>
              <a:t>50%</a:t>
            </a:r>
            <a:r>
              <a:rPr lang="zh-CN" altLang="en-US" sz="2400" dirty="0" smtClean="0">
                <a:solidFill>
                  <a:srgbClr val="0000CC"/>
                </a:solidFill>
                <a:latin typeface="微软雅黑" panose="020B0503020204020204" pitchFamily="34" charset="-122"/>
                <a:ea typeface="微软雅黑" panose="020B0503020204020204" pitchFamily="34" charset="-122"/>
              </a:rPr>
              <a:t>渐变，</a:t>
            </a:r>
            <a:r>
              <a:rPr lang="zh-CN" altLang="en-US" sz="2400" dirty="0" smtClean="0">
                <a:solidFill>
                  <a:srgbClr val="FF0000"/>
                </a:solidFill>
                <a:latin typeface="微软雅黑" panose="020B0503020204020204" pitchFamily="34" charset="-122"/>
                <a:ea typeface="微软雅黑" panose="020B0503020204020204" pitchFamily="34" charset="-122"/>
              </a:rPr>
              <a:t>这就是</a:t>
            </a:r>
            <a:r>
              <a:rPr lang="zh-CN" altLang="en-US" sz="2400" i="1" u="sng" dirty="0" smtClean="0">
                <a:solidFill>
                  <a:srgbClr val="FF0000"/>
                </a:solidFill>
                <a:latin typeface="微软雅黑" panose="020B0503020204020204" pitchFamily="34" charset="-122"/>
                <a:ea typeface="微软雅黑" panose="020B0503020204020204" pitchFamily="34" charset="-122"/>
              </a:rPr>
              <a:t>轴外点的渐晕现象</a:t>
            </a:r>
            <a:r>
              <a:rPr lang="zh-CN" altLang="en-US" sz="2800" dirty="0" smtClean="0">
                <a:solidFill>
                  <a:srgbClr val="0000CC"/>
                </a:solidFill>
                <a:latin typeface="微软雅黑" panose="020B0503020204020204" pitchFamily="34" charset="-122"/>
                <a:ea typeface="微软雅黑" panose="020B0503020204020204" pitchFamily="34" charset="-122"/>
              </a:rPr>
              <a:t>。</a:t>
            </a:r>
          </a:p>
        </p:txBody>
      </p:sp>
      <p:sp>
        <p:nvSpPr>
          <p:cNvPr id="79" name="Text Box 3"/>
          <p:cNvSpPr txBox="1">
            <a:spLocks noChangeArrowheads="1"/>
          </p:cNvSpPr>
          <p:nvPr/>
        </p:nvSpPr>
        <p:spPr bwMode="auto">
          <a:xfrm>
            <a:off x="250825" y="4652715"/>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A</a:t>
            </a:r>
          </a:p>
        </p:txBody>
      </p:sp>
      <p:sp>
        <p:nvSpPr>
          <p:cNvPr id="80" name="Text Box 4"/>
          <p:cNvSpPr txBox="1">
            <a:spLocks noChangeArrowheads="1"/>
          </p:cNvSpPr>
          <p:nvPr/>
        </p:nvSpPr>
        <p:spPr bwMode="auto">
          <a:xfrm>
            <a:off x="509588" y="3212852"/>
            <a:ext cx="4889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vert="eaVert">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2000" b="1">
                <a:solidFill>
                  <a:srgbClr val="000000"/>
                </a:solidFill>
                <a:latin typeface="Arial" charset="0"/>
              </a:rPr>
              <a:t>物平面</a:t>
            </a:r>
          </a:p>
        </p:txBody>
      </p:sp>
      <p:sp>
        <p:nvSpPr>
          <p:cNvPr id="81" name="Text Box 5"/>
          <p:cNvSpPr txBox="1">
            <a:spLocks noChangeArrowheads="1"/>
          </p:cNvSpPr>
          <p:nvPr/>
        </p:nvSpPr>
        <p:spPr bwMode="auto">
          <a:xfrm>
            <a:off x="179388" y="5157540"/>
            <a:ext cx="611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a:t>
            </a:r>
            <a:r>
              <a:rPr lang="en-US" altLang="zh-CN" sz="1800" b="1" i="1">
                <a:solidFill>
                  <a:srgbClr val="000000"/>
                </a:solidFill>
                <a:latin typeface="Times New Roman" pitchFamily="18" charset="0"/>
              </a:rPr>
              <a:t>1</a:t>
            </a:r>
          </a:p>
        </p:txBody>
      </p:sp>
      <p:sp>
        <p:nvSpPr>
          <p:cNvPr id="82" name="Text Box 6"/>
          <p:cNvSpPr txBox="1">
            <a:spLocks noChangeArrowheads="1"/>
          </p:cNvSpPr>
          <p:nvPr/>
        </p:nvSpPr>
        <p:spPr bwMode="auto">
          <a:xfrm>
            <a:off x="179388" y="558934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B2</a:t>
            </a:r>
            <a:endParaRPr lang="en-US" altLang="zh-CN" sz="2000" b="1">
              <a:solidFill>
                <a:srgbClr val="000000"/>
              </a:solidFill>
              <a:latin typeface="Times New Roman" pitchFamily="18" charset="0"/>
            </a:endParaRPr>
          </a:p>
        </p:txBody>
      </p:sp>
      <p:sp>
        <p:nvSpPr>
          <p:cNvPr id="83" name="Text Box 7"/>
          <p:cNvSpPr txBox="1">
            <a:spLocks noChangeArrowheads="1"/>
          </p:cNvSpPr>
          <p:nvPr/>
        </p:nvSpPr>
        <p:spPr bwMode="auto">
          <a:xfrm>
            <a:off x="179388" y="6092577"/>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B3</a:t>
            </a:r>
          </a:p>
        </p:txBody>
      </p:sp>
      <p:sp>
        <p:nvSpPr>
          <p:cNvPr id="84" name="Text Box 8"/>
          <p:cNvSpPr txBox="1">
            <a:spLocks noChangeArrowheads="1"/>
          </p:cNvSpPr>
          <p:nvPr/>
        </p:nvSpPr>
        <p:spPr bwMode="auto">
          <a:xfrm>
            <a:off x="1835150" y="4365377"/>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M1</a:t>
            </a:r>
          </a:p>
        </p:txBody>
      </p:sp>
      <p:sp>
        <p:nvSpPr>
          <p:cNvPr id="85" name="Text Box 9"/>
          <p:cNvSpPr txBox="1">
            <a:spLocks noChangeArrowheads="1"/>
          </p:cNvSpPr>
          <p:nvPr/>
        </p:nvSpPr>
        <p:spPr bwMode="auto">
          <a:xfrm>
            <a:off x="1763713" y="5444877"/>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M2</a:t>
            </a:r>
          </a:p>
        </p:txBody>
      </p:sp>
      <p:sp>
        <p:nvSpPr>
          <p:cNvPr id="86" name="Text Box 10"/>
          <p:cNvSpPr txBox="1">
            <a:spLocks noChangeArrowheads="1"/>
          </p:cNvSpPr>
          <p:nvPr/>
        </p:nvSpPr>
        <p:spPr bwMode="auto">
          <a:xfrm>
            <a:off x="2339975" y="4724152"/>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a:t>
            </a:r>
          </a:p>
        </p:txBody>
      </p:sp>
      <p:sp>
        <p:nvSpPr>
          <p:cNvPr id="87" name="Text Box 11"/>
          <p:cNvSpPr txBox="1">
            <a:spLocks noChangeArrowheads="1"/>
          </p:cNvSpPr>
          <p:nvPr/>
        </p:nvSpPr>
        <p:spPr bwMode="auto">
          <a:xfrm>
            <a:off x="1908175" y="3500190"/>
            <a:ext cx="1008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入射窗</a:t>
            </a:r>
          </a:p>
        </p:txBody>
      </p:sp>
      <p:sp>
        <p:nvSpPr>
          <p:cNvPr id="88" name="Text Box 12"/>
          <p:cNvSpPr txBox="1">
            <a:spLocks noChangeArrowheads="1"/>
          </p:cNvSpPr>
          <p:nvPr/>
        </p:nvSpPr>
        <p:spPr bwMode="auto">
          <a:xfrm>
            <a:off x="3851275" y="2996952"/>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入射光瞳</a:t>
            </a:r>
          </a:p>
        </p:txBody>
      </p:sp>
      <p:sp>
        <p:nvSpPr>
          <p:cNvPr id="89" name="Text Box 13"/>
          <p:cNvSpPr txBox="1">
            <a:spLocks noChangeArrowheads="1"/>
          </p:cNvSpPr>
          <p:nvPr/>
        </p:nvSpPr>
        <p:spPr bwMode="auto">
          <a:xfrm>
            <a:off x="3419475" y="4292352"/>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90" name="Text Box 14"/>
          <p:cNvSpPr txBox="1">
            <a:spLocks noChangeArrowheads="1"/>
          </p:cNvSpPr>
          <p:nvPr/>
        </p:nvSpPr>
        <p:spPr bwMode="auto">
          <a:xfrm>
            <a:off x="3779838" y="544487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91" name="Text Box 15"/>
          <p:cNvSpPr txBox="1">
            <a:spLocks noChangeArrowheads="1"/>
          </p:cNvSpPr>
          <p:nvPr/>
        </p:nvSpPr>
        <p:spPr bwMode="auto">
          <a:xfrm>
            <a:off x="3708400" y="5013077"/>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a:t>
            </a:r>
          </a:p>
        </p:txBody>
      </p:sp>
      <p:sp>
        <p:nvSpPr>
          <p:cNvPr id="92" name="Text Box 16"/>
          <p:cNvSpPr txBox="1">
            <a:spLocks noChangeArrowheads="1"/>
          </p:cNvSpPr>
          <p:nvPr/>
        </p:nvSpPr>
        <p:spPr bwMode="auto">
          <a:xfrm>
            <a:off x="4643438" y="544487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93" name="Text Box 17"/>
          <p:cNvSpPr txBox="1">
            <a:spLocks noChangeArrowheads="1"/>
          </p:cNvSpPr>
          <p:nvPr/>
        </p:nvSpPr>
        <p:spPr bwMode="auto">
          <a:xfrm flipH="1">
            <a:off x="6084888" y="551631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94" name="Text Box 18"/>
          <p:cNvSpPr txBox="1">
            <a:spLocks noChangeArrowheads="1"/>
          </p:cNvSpPr>
          <p:nvPr/>
        </p:nvSpPr>
        <p:spPr bwMode="auto">
          <a:xfrm>
            <a:off x="8027988" y="551631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95" name="Text Box 19"/>
          <p:cNvSpPr txBox="1">
            <a:spLocks noChangeArrowheads="1"/>
          </p:cNvSpPr>
          <p:nvPr/>
        </p:nvSpPr>
        <p:spPr bwMode="auto">
          <a:xfrm>
            <a:off x="6011863" y="508451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96" name="Text Box 20"/>
          <p:cNvSpPr txBox="1">
            <a:spLocks noChangeArrowheads="1"/>
          </p:cNvSpPr>
          <p:nvPr/>
        </p:nvSpPr>
        <p:spPr bwMode="auto">
          <a:xfrm>
            <a:off x="8027988" y="508451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97" name="Text Box 21"/>
          <p:cNvSpPr txBox="1">
            <a:spLocks noChangeArrowheads="1"/>
          </p:cNvSpPr>
          <p:nvPr/>
        </p:nvSpPr>
        <p:spPr bwMode="auto">
          <a:xfrm>
            <a:off x="4643438" y="422091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98" name="Text Box 22"/>
          <p:cNvSpPr txBox="1">
            <a:spLocks noChangeArrowheads="1"/>
          </p:cNvSpPr>
          <p:nvPr/>
        </p:nvSpPr>
        <p:spPr bwMode="auto">
          <a:xfrm>
            <a:off x="6084888" y="4365377"/>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99" name="Text Box 23"/>
          <p:cNvSpPr txBox="1">
            <a:spLocks noChangeArrowheads="1"/>
          </p:cNvSpPr>
          <p:nvPr/>
        </p:nvSpPr>
        <p:spPr bwMode="auto">
          <a:xfrm>
            <a:off x="7885113" y="4292352"/>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100" name="Line 25"/>
          <p:cNvSpPr>
            <a:spLocks noChangeShapeType="1"/>
          </p:cNvSpPr>
          <p:nvPr/>
        </p:nvSpPr>
        <p:spPr bwMode="auto">
          <a:xfrm>
            <a:off x="423863" y="5021015"/>
            <a:ext cx="8680450" cy="1587"/>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26"/>
          <p:cNvSpPr>
            <a:spLocks noChangeShapeType="1"/>
          </p:cNvSpPr>
          <p:nvPr/>
        </p:nvSpPr>
        <p:spPr bwMode="auto">
          <a:xfrm>
            <a:off x="577850" y="3409702"/>
            <a:ext cx="1588" cy="32893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27"/>
          <p:cNvSpPr>
            <a:spLocks noChangeShapeType="1"/>
          </p:cNvSpPr>
          <p:nvPr/>
        </p:nvSpPr>
        <p:spPr bwMode="auto">
          <a:xfrm>
            <a:off x="2312988" y="3879602"/>
            <a:ext cx="1587" cy="809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28"/>
          <p:cNvSpPr>
            <a:spLocks noChangeShapeType="1"/>
          </p:cNvSpPr>
          <p:nvPr/>
        </p:nvSpPr>
        <p:spPr bwMode="auto">
          <a:xfrm>
            <a:off x="3810000" y="3055690"/>
            <a:ext cx="1588" cy="1565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33"/>
          <p:cNvSpPr>
            <a:spLocks noChangeShapeType="1"/>
          </p:cNvSpPr>
          <p:nvPr/>
        </p:nvSpPr>
        <p:spPr bwMode="auto">
          <a:xfrm flipV="1">
            <a:off x="3810000" y="4617790"/>
            <a:ext cx="2219325" cy="4762"/>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34"/>
          <p:cNvSpPr>
            <a:spLocks noChangeShapeType="1"/>
          </p:cNvSpPr>
          <p:nvPr/>
        </p:nvSpPr>
        <p:spPr bwMode="auto">
          <a:xfrm>
            <a:off x="4586288" y="3927227"/>
            <a:ext cx="1587" cy="19478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Freeform 35"/>
          <p:cNvSpPr>
            <a:spLocks/>
          </p:cNvSpPr>
          <p:nvPr/>
        </p:nvSpPr>
        <p:spPr bwMode="auto">
          <a:xfrm>
            <a:off x="4175125" y="4624140"/>
            <a:ext cx="822325" cy="822325"/>
          </a:xfrm>
          <a:custGeom>
            <a:avLst/>
            <a:gdLst>
              <a:gd name="T0" fmla="*/ 2147483646 w 2069"/>
              <a:gd name="T1" fmla="*/ 2147483646 h 2072"/>
              <a:gd name="T2" fmla="*/ 2147483646 w 2069"/>
              <a:gd name="T3" fmla="*/ 2147483646 h 2072"/>
              <a:gd name="T4" fmla="*/ 2147483646 w 2069"/>
              <a:gd name="T5" fmla="*/ 2147483646 h 2072"/>
              <a:gd name="T6" fmla="*/ 2147483646 w 2069"/>
              <a:gd name="T7" fmla="*/ 0 h 2072"/>
              <a:gd name="T8" fmla="*/ 2147483646 w 2069"/>
              <a:gd name="T9" fmla="*/ 2147483646 h 2072"/>
              <a:gd name="T10" fmla="*/ 2147483646 w 2069"/>
              <a:gd name="T11" fmla="*/ 2147483646 h 2072"/>
              <a:gd name="T12" fmla="*/ 0 w 2069"/>
              <a:gd name="T13" fmla="*/ 2147483646 h 2072"/>
              <a:gd name="T14" fmla="*/ 2147483646 w 2069"/>
              <a:gd name="T15" fmla="*/ 2147483646 h 2072"/>
              <a:gd name="T16" fmla="*/ 2147483646 w 2069"/>
              <a:gd name="T17" fmla="*/ 2147483646 h 2072"/>
              <a:gd name="T18" fmla="*/ 2147483646 w 2069"/>
              <a:gd name="T19" fmla="*/ 2147483646 h 2072"/>
              <a:gd name="T20" fmla="*/ 2147483646 w 2069"/>
              <a:gd name="T21" fmla="*/ 2147483646 h 2072"/>
              <a:gd name="T22" fmla="*/ 2147483646 w 2069"/>
              <a:gd name="T23" fmla="*/ 2147483646 h 2072"/>
              <a:gd name="T24" fmla="*/ 2147483646 w 2069"/>
              <a:gd name="T25" fmla="*/ 2147483646 h 20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9"/>
              <a:gd name="T40" fmla="*/ 0 h 2072"/>
              <a:gd name="T41" fmla="*/ 2069 w 2069"/>
              <a:gd name="T42" fmla="*/ 2072 h 20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9" h="2072">
                <a:moveTo>
                  <a:pt x="2069" y="1036"/>
                </a:moveTo>
                <a:lnTo>
                  <a:pt x="1930" y="518"/>
                </a:lnTo>
                <a:lnTo>
                  <a:pt x="1551" y="139"/>
                </a:lnTo>
                <a:lnTo>
                  <a:pt x="1034" y="0"/>
                </a:lnTo>
                <a:lnTo>
                  <a:pt x="516" y="139"/>
                </a:lnTo>
                <a:lnTo>
                  <a:pt x="139" y="518"/>
                </a:lnTo>
                <a:lnTo>
                  <a:pt x="0" y="1036"/>
                </a:lnTo>
                <a:lnTo>
                  <a:pt x="139" y="1554"/>
                </a:lnTo>
                <a:lnTo>
                  <a:pt x="516" y="1933"/>
                </a:lnTo>
                <a:lnTo>
                  <a:pt x="1034" y="2072"/>
                </a:lnTo>
                <a:lnTo>
                  <a:pt x="1551" y="1933"/>
                </a:lnTo>
                <a:lnTo>
                  <a:pt x="1930" y="1554"/>
                </a:lnTo>
                <a:lnTo>
                  <a:pt x="2069" y="103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Line 36"/>
          <p:cNvSpPr>
            <a:spLocks noChangeShapeType="1"/>
          </p:cNvSpPr>
          <p:nvPr/>
        </p:nvSpPr>
        <p:spPr bwMode="auto">
          <a:xfrm>
            <a:off x="4325938" y="4800352"/>
            <a:ext cx="473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Freeform 37"/>
          <p:cNvSpPr>
            <a:spLocks/>
          </p:cNvSpPr>
          <p:nvPr/>
        </p:nvSpPr>
        <p:spPr bwMode="auto">
          <a:xfrm>
            <a:off x="3941763" y="4159002"/>
            <a:ext cx="1285875" cy="1287463"/>
          </a:xfrm>
          <a:custGeom>
            <a:avLst/>
            <a:gdLst>
              <a:gd name="T0" fmla="*/ 2147483646 w 3239"/>
              <a:gd name="T1" fmla="*/ 2147483646 h 3243"/>
              <a:gd name="T2" fmla="*/ 2147483646 w 3239"/>
              <a:gd name="T3" fmla="*/ 2147483646 h 3243"/>
              <a:gd name="T4" fmla="*/ 2147483646 w 3239"/>
              <a:gd name="T5" fmla="*/ 2147483646 h 3243"/>
              <a:gd name="T6" fmla="*/ 2147483646 w 3239"/>
              <a:gd name="T7" fmla="*/ 2147483646 h 3243"/>
              <a:gd name="T8" fmla="*/ 2147483646 w 3239"/>
              <a:gd name="T9" fmla="*/ 2147483646 h 3243"/>
              <a:gd name="T10" fmla="*/ 2147483646 w 3239"/>
              <a:gd name="T11" fmla="*/ 2147483646 h 3243"/>
              <a:gd name="T12" fmla="*/ 2147483646 w 3239"/>
              <a:gd name="T13" fmla="*/ 2147483646 h 3243"/>
              <a:gd name="T14" fmla="*/ 2147483646 w 3239"/>
              <a:gd name="T15" fmla="*/ 0 h 3243"/>
              <a:gd name="T16" fmla="*/ 2147483646 w 3239"/>
              <a:gd name="T17" fmla="*/ 2147483646 h 3243"/>
              <a:gd name="T18" fmla="*/ 2147483646 w 3239"/>
              <a:gd name="T19" fmla="*/ 2147483646 h 3243"/>
              <a:gd name="T20" fmla="*/ 2147483646 w 3239"/>
              <a:gd name="T21" fmla="*/ 2147483646 h 3243"/>
              <a:gd name="T22" fmla="*/ 2147483646 w 3239"/>
              <a:gd name="T23" fmla="*/ 2147483646 h 3243"/>
              <a:gd name="T24" fmla="*/ 2147483646 w 3239"/>
              <a:gd name="T25" fmla="*/ 2147483646 h 3243"/>
              <a:gd name="T26" fmla="*/ 2147483646 w 3239"/>
              <a:gd name="T27" fmla="*/ 2147483646 h 3243"/>
              <a:gd name="T28" fmla="*/ 0 w 3239"/>
              <a:gd name="T29" fmla="*/ 2147483646 h 3243"/>
              <a:gd name="T30" fmla="*/ 2147483646 w 3239"/>
              <a:gd name="T31" fmla="*/ 2147483646 h 3243"/>
              <a:gd name="T32" fmla="*/ 2147483646 w 3239"/>
              <a:gd name="T33" fmla="*/ 2147483646 h 3243"/>
              <a:gd name="T34" fmla="*/ 2147483646 w 3239"/>
              <a:gd name="T35" fmla="*/ 2147483646 h 3243"/>
              <a:gd name="T36" fmla="*/ 2147483646 w 3239"/>
              <a:gd name="T37" fmla="*/ 2147483646 h 3243"/>
              <a:gd name="T38" fmla="*/ 2147483646 w 3239"/>
              <a:gd name="T39" fmla="*/ 2147483646 h 3243"/>
              <a:gd name="T40" fmla="*/ 2147483646 w 3239"/>
              <a:gd name="T41" fmla="*/ 2147483646 h 3243"/>
              <a:gd name="T42" fmla="*/ 2147483646 w 3239"/>
              <a:gd name="T43" fmla="*/ 2147483646 h 3243"/>
              <a:gd name="T44" fmla="*/ 2147483646 w 3239"/>
              <a:gd name="T45" fmla="*/ 2147483646 h 3243"/>
              <a:gd name="T46" fmla="*/ 2147483646 w 3239"/>
              <a:gd name="T47" fmla="*/ 2147483646 h 3243"/>
              <a:gd name="T48" fmla="*/ 2147483646 w 3239"/>
              <a:gd name="T49" fmla="*/ 2147483646 h 3243"/>
              <a:gd name="T50" fmla="*/ 2147483646 w 3239"/>
              <a:gd name="T51" fmla="*/ 2147483646 h 3243"/>
              <a:gd name="T52" fmla="*/ 2147483646 w 3239"/>
              <a:gd name="T53" fmla="*/ 2147483646 h 3243"/>
              <a:gd name="T54" fmla="*/ 2147483646 w 3239"/>
              <a:gd name="T55" fmla="*/ 2147483646 h 3243"/>
              <a:gd name="T56" fmla="*/ 2147483646 w 3239"/>
              <a:gd name="T57" fmla="*/ 2147483646 h 32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39"/>
              <a:gd name="T88" fmla="*/ 0 h 3243"/>
              <a:gd name="T89" fmla="*/ 3239 w 3239"/>
              <a:gd name="T90" fmla="*/ 3243 h 32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39" h="3243">
                <a:moveTo>
                  <a:pt x="3239" y="1622"/>
                </a:moveTo>
                <a:lnTo>
                  <a:pt x="3198" y="1261"/>
                </a:lnTo>
                <a:lnTo>
                  <a:pt x="3079" y="918"/>
                </a:lnTo>
                <a:lnTo>
                  <a:pt x="2885" y="610"/>
                </a:lnTo>
                <a:lnTo>
                  <a:pt x="2629" y="353"/>
                </a:lnTo>
                <a:lnTo>
                  <a:pt x="2322" y="161"/>
                </a:lnTo>
                <a:lnTo>
                  <a:pt x="1980" y="41"/>
                </a:lnTo>
                <a:lnTo>
                  <a:pt x="1620" y="0"/>
                </a:lnTo>
                <a:lnTo>
                  <a:pt x="1259" y="41"/>
                </a:lnTo>
                <a:lnTo>
                  <a:pt x="917" y="161"/>
                </a:lnTo>
                <a:lnTo>
                  <a:pt x="610" y="353"/>
                </a:lnTo>
                <a:lnTo>
                  <a:pt x="353" y="610"/>
                </a:lnTo>
                <a:lnTo>
                  <a:pt x="161" y="918"/>
                </a:lnTo>
                <a:lnTo>
                  <a:pt x="41" y="1261"/>
                </a:lnTo>
                <a:lnTo>
                  <a:pt x="0" y="1622"/>
                </a:lnTo>
                <a:lnTo>
                  <a:pt x="41" y="1982"/>
                </a:lnTo>
                <a:lnTo>
                  <a:pt x="161" y="2326"/>
                </a:lnTo>
                <a:lnTo>
                  <a:pt x="353" y="2633"/>
                </a:lnTo>
                <a:lnTo>
                  <a:pt x="610" y="2889"/>
                </a:lnTo>
                <a:lnTo>
                  <a:pt x="917" y="3083"/>
                </a:lnTo>
                <a:lnTo>
                  <a:pt x="1259" y="3203"/>
                </a:lnTo>
                <a:lnTo>
                  <a:pt x="1620" y="3243"/>
                </a:lnTo>
                <a:lnTo>
                  <a:pt x="1980" y="3203"/>
                </a:lnTo>
                <a:lnTo>
                  <a:pt x="2322" y="3083"/>
                </a:lnTo>
                <a:lnTo>
                  <a:pt x="2629" y="2889"/>
                </a:lnTo>
                <a:lnTo>
                  <a:pt x="2885" y="2633"/>
                </a:lnTo>
                <a:lnTo>
                  <a:pt x="3079" y="2326"/>
                </a:lnTo>
                <a:lnTo>
                  <a:pt x="3198" y="1982"/>
                </a:lnTo>
                <a:lnTo>
                  <a:pt x="3239" y="1622"/>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Line 39"/>
          <p:cNvSpPr>
            <a:spLocks noChangeShapeType="1"/>
          </p:cNvSpPr>
          <p:nvPr/>
        </p:nvSpPr>
        <p:spPr bwMode="auto">
          <a:xfrm>
            <a:off x="3810000" y="5449640"/>
            <a:ext cx="2117725" cy="3175"/>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41"/>
          <p:cNvSpPr>
            <a:spLocks noChangeShapeType="1"/>
          </p:cNvSpPr>
          <p:nvPr/>
        </p:nvSpPr>
        <p:spPr bwMode="auto">
          <a:xfrm flipV="1">
            <a:off x="611188" y="5589340"/>
            <a:ext cx="1738312" cy="179387"/>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42"/>
          <p:cNvSpPr>
            <a:spLocks noChangeShapeType="1"/>
          </p:cNvSpPr>
          <p:nvPr/>
        </p:nvSpPr>
        <p:spPr bwMode="auto">
          <a:xfrm flipV="1">
            <a:off x="577850" y="4620965"/>
            <a:ext cx="3232150" cy="116205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44"/>
          <p:cNvSpPr>
            <a:spLocks noChangeShapeType="1"/>
          </p:cNvSpPr>
          <p:nvPr/>
        </p:nvSpPr>
        <p:spPr bwMode="auto">
          <a:xfrm>
            <a:off x="6018213" y="3619252"/>
            <a:ext cx="1587" cy="278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Freeform 45"/>
          <p:cNvSpPr>
            <a:spLocks/>
          </p:cNvSpPr>
          <p:nvPr/>
        </p:nvSpPr>
        <p:spPr bwMode="auto">
          <a:xfrm>
            <a:off x="5603875" y="4619377"/>
            <a:ext cx="830263" cy="830263"/>
          </a:xfrm>
          <a:custGeom>
            <a:avLst/>
            <a:gdLst>
              <a:gd name="T0" fmla="*/ 2147483646 w 2091"/>
              <a:gd name="T1" fmla="*/ 2147483646 h 2093"/>
              <a:gd name="T2" fmla="*/ 2147483646 w 2091"/>
              <a:gd name="T3" fmla="*/ 2147483646 h 2093"/>
              <a:gd name="T4" fmla="*/ 2147483646 w 2091"/>
              <a:gd name="T5" fmla="*/ 2147483646 h 2093"/>
              <a:gd name="T6" fmla="*/ 2147483646 w 2091"/>
              <a:gd name="T7" fmla="*/ 2147483646 h 2093"/>
              <a:gd name="T8" fmla="*/ 2147483646 w 2091"/>
              <a:gd name="T9" fmla="*/ 0 h 2093"/>
              <a:gd name="T10" fmla="*/ 2147483646 w 2091"/>
              <a:gd name="T11" fmla="*/ 2147483646 h 2093"/>
              <a:gd name="T12" fmla="*/ 2147483646 w 2091"/>
              <a:gd name="T13" fmla="*/ 2147483646 h 2093"/>
              <a:gd name="T14" fmla="*/ 2147483646 w 2091"/>
              <a:gd name="T15" fmla="*/ 2147483646 h 2093"/>
              <a:gd name="T16" fmla="*/ 0 w 2091"/>
              <a:gd name="T17" fmla="*/ 2147483646 h 2093"/>
              <a:gd name="T18" fmla="*/ 2147483646 w 2091"/>
              <a:gd name="T19" fmla="*/ 2147483646 h 2093"/>
              <a:gd name="T20" fmla="*/ 2147483646 w 2091"/>
              <a:gd name="T21" fmla="*/ 2147483646 h 2093"/>
              <a:gd name="T22" fmla="*/ 2147483646 w 2091"/>
              <a:gd name="T23" fmla="*/ 2147483646 h 2093"/>
              <a:gd name="T24" fmla="*/ 2147483646 w 2091"/>
              <a:gd name="T25" fmla="*/ 2147483646 h 2093"/>
              <a:gd name="T26" fmla="*/ 2147483646 w 2091"/>
              <a:gd name="T27" fmla="*/ 2147483646 h 2093"/>
              <a:gd name="T28" fmla="*/ 2147483646 w 2091"/>
              <a:gd name="T29" fmla="*/ 2147483646 h 2093"/>
              <a:gd name="T30" fmla="*/ 2147483646 w 2091"/>
              <a:gd name="T31" fmla="*/ 2147483646 h 2093"/>
              <a:gd name="T32" fmla="*/ 2147483646 w 2091"/>
              <a:gd name="T33" fmla="*/ 2147483646 h 20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1"/>
              <a:gd name="T52" fmla="*/ 0 h 2093"/>
              <a:gd name="T53" fmla="*/ 2091 w 2091"/>
              <a:gd name="T54" fmla="*/ 2093 h 20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1" h="2093">
                <a:moveTo>
                  <a:pt x="2091" y="1046"/>
                </a:moveTo>
                <a:lnTo>
                  <a:pt x="2013" y="646"/>
                </a:lnTo>
                <a:lnTo>
                  <a:pt x="1786" y="306"/>
                </a:lnTo>
                <a:lnTo>
                  <a:pt x="1446" y="79"/>
                </a:lnTo>
                <a:lnTo>
                  <a:pt x="1046" y="0"/>
                </a:lnTo>
                <a:lnTo>
                  <a:pt x="646" y="79"/>
                </a:lnTo>
                <a:lnTo>
                  <a:pt x="307" y="306"/>
                </a:lnTo>
                <a:lnTo>
                  <a:pt x="80" y="646"/>
                </a:lnTo>
                <a:lnTo>
                  <a:pt x="0" y="1046"/>
                </a:lnTo>
                <a:lnTo>
                  <a:pt x="80" y="1447"/>
                </a:lnTo>
                <a:lnTo>
                  <a:pt x="307" y="1786"/>
                </a:lnTo>
                <a:lnTo>
                  <a:pt x="646" y="2014"/>
                </a:lnTo>
                <a:lnTo>
                  <a:pt x="1046" y="2093"/>
                </a:lnTo>
                <a:lnTo>
                  <a:pt x="1446" y="2014"/>
                </a:lnTo>
                <a:lnTo>
                  <a:pt x="1786" y="1786"/>
                </a:lnTo>
                <a:lnTo>
                  <a:pt x="2013" y="1447"/>
                </a:lnTo>
                <a:lnTo>
                  <a:pt x="2091" y="104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Line 46"/>
          <p:cNvSpPr>
            <a:spLocks noChangeShapeType="1"/>
          </p:cNvSpPr>
          <p:nvPr/>
        </p:nvSpPr>
        <p:spPr bwMode="auto">
          <a:xfrm>
            <a:off x="5638800" y="4379665"/>
            <a:ext cx="7572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Freeform 47"/>
          <p:cNvSpPr>
            <a:spLocks/>
          </p:cNvSpPr>
          <p:nvPr/>
        </p:nvSpPr>
        <p:spPr bwMode="auto">
          <a:xfrm>
            <a:off x="5360988" y="3720852"/>
            <a:ext cx="1314450" cy="1316038"/>
          </a:xfrm>
          <a:custGeom>
            <a:avLst/>
            <a:gdLst>
              <a:gd name="T0" fmla="*/ 2147483646 w 3311"/>
              <a:gd name="T1" fmla="*/ 2147483646 h 3317"/>
              <a:gd name="T2" fmla="*/ 2147483646 w 3311"/>
              <a:gd name="T3" fmla="*/ 2147483646 h 3317"/>
              <a:gd name="T4" fmla="*/ 2147483646 w 3311"/>
              <a:gd name="T5" fmla="*/ 2147483646 h 3317"/>
              <a:gd name="T6" fmla="*/ 2147483646 w 3311"/>
              <a:gd name="T7" fmla="*/ 2147483646 h 3317"/>
              <a:gd name="T8" fmla="*/ 2147483646 w 3311"/>
              <a:gd name="T9" fmla="*/ 2147483646 h 3317"/>
              <a:gd name="T10" fmla="*/ 2147483646 w 3311"/>
              <a:gd name="T11" fmla="*/ 0 h 3317"/>
              <a:gd name="T12" fmla="*/ 2147483646 w 3311"/>
              <a:gd name="T13" fmla="*/ 2147483646 h 3317"/>
              <a:gd name="T14" fmla="*/ 2147483646 w 3311"/>
              <a:gd name="T15" fmla="*/ 2147483646 h 3317"/>
              <a:gd name="T16" fmla="*/ 2147483646 w 3311"/>
              <a:gd name="T17" fmla="*/ 2147483646 h 3317"/>
              <a:gd name="T18" fmla="*/ 2147483646 w 3311"/>
              <a:gd name="T19" fmla="*/ 2147483646 h 3317"/>
              <a:gd name="T20" fmla="*/ 0 w 3311"/>
              <a:gd name="T21" fmla="*/ 2147483646 h 3317"/>
              <a:gd name="T22" fmla="*/ 2147483646 w 3311"/>
              <a:gd name="T23" fmla="*/ 2147483646 h 3317"/>
              <a:gd name="T24" fmla="*/ 2147483646 w 3311"/>
              <a:gd name="T25" fmla="*/ 2147483646 h 3317"/>
              <a:gd name="T26" fmla="*/ 2147483646 w 3311"/>
              <a:gd name="T27" fmla="*/ 2147483646 h 3317"/>
              <a:gd name="T28" fmla="*/ 2147483646 w 3311"/>
              <a:gd name="T29" fmla="*/ 2147483646 h 3317"/>
              <a:gd name="T30" fmla="*/ 2147483646 w 3311"/>
              <a:gd name="T31" fmla="*/ 2147483646 h 3317"/>
              <a:gd name="T32" fmla="*/ 2147483646 w 3311"/>
              <a:gd name="T33" fmla="*/ 2147483646 h 3317"/>
              <a:gd name="T34" fmla="*/ 2147483646 w 3311"/>
              <a:gd name="T35" fmla="*/ 2147483646 h 3317"/>
              <a:gd name="T36" fmla="*/ 2147483646 w 3311"/>
              <a:gd name="T37" fmla="*/ 2147483646 h 3317"/>
              <a:gd name="T38" fmla="*/ 2147483646 w 3311"/>
              <a:gd name="T39" fmla="*/ 2147483646 h 3317"/>
              <a:gd name="T40" fmla="*/ 2147483646 w 3311"/>
              <a:gd name="T41" fmla="*/ 2147483646 h 33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11"/>
              <a:gd name="T64" fmla="*/ 0 h 3317"/>
              <a:gd name="T65" fmla="*/ 3311 w 3311"/>
              <a:gd name="T66" fmla="*/ 3317 h 33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11" h="3317">
                <a:moveTo>
                  <a:pt x="3311" y="1659"/>
                </a:moveTo>
                <a:lnTo>
                  <a:pt x="3230" y="1146"/>
                </a:lnTo>
                <a:lnTo>
                  <a:pt x="2996" y="684"/>
                </a:lnTo>
                <a:lnTo>
                  <a:pt x="2629" y="317"/>
                </a:lnTo>
                <a:lnTo>
                  <a:pt x="2168" y="81"/>
                </a:lnTo>
                <a:lnTo>
                  <a:pt x="1656" y="0"/>
                </a:lnTo>
                <a:lnTo>
                  <a:pt x="1145" y="81"/>
                </a:lnTo>
                <a:lnTo>
                  <a:pt x="684" y="317"/>
                </a:lnTo>
                <a:lnTo>
                  <a:pt x="317" y="684"/>
                </a:lnTo>
                <a:lnTo>
                  <a:pt x="81" y="1146"/>
                </a:lnTo>
                <a:lnTo>
                  <a:pt x="0" y="1659"/>
                </a:lnTo>
                <a:lnTo>
                  <a:pt x="81" y="2170"/>
                </a:lnTo>
                <a:lnTo>
                  <a:pt x="317" y="2633"/>
                </a:lnTo>
                <a:lnTo>
                  <a:pt x="684" y="3000"/>
                </a:lnTo>
                <a:lnTo>
                  <a:pt x="1145" y="3235"/>
                </a:lnTo>
                <a:lnTo>
                  <a:pt x="1656" y="3317"/>
                </a:lnTo>
                <a:lnTo>
                  <a:pt x="2168" y="3235"/>
                </a:lnTo>
                <a:lnTo>
                  <a:pt x="2629" y="3000"/>
                </a:lnTo>
                <a:lnTo>
                  <a:pt x="2996" y="2633"/>
                </a:lnTo>
                <a:lnTo>
                  <a:pt x="3230" y="2170"/>
                </a:lnTo>
                <a:lnTo>
                  <a:pt x="3311" y="1659"/>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Line 49"/>
          <p:cNvSpPr>
            <a:spLocks noChangeShapeType="1"/>
          </p:cNvSpPr>
          <p:nvPr/>
        </p:nvSpPr>
        <p:spPr bwMode="auto">
          <a:xfrm>
            <a:off x="7994650" y="3331915"/>
            <a:ext cx="1588" cy="3184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Freeform 50"/>
          <p:cNvSpPr>
            <a:spLocks/>
          </p:cNvSpPr>
          <p:nvPr/>
        </p:nvSpPr>
        <p:spPr bwMode="auto">
          <a:xfrm>
            <a:off x="7567613" y="4611440"/>
            <a:ext cx="847725" cy="850900"/>
          </a:xfrm>
          <a:custGeom>
            <a:avLst/>
            <a:gdLst>
              <a:gd name="T0" fmla="*/ 2147483646 w 2139"/>
              <a:gd name="T1" fmla="*/ 2147483646 h 2142"/>
              <a:gd name="T2" fmla="*/ 2147483646 w 2139"/>
              <a:gd name="T3" fmla="*/ 2147483646 h 2142"/>
              <a:gd name="T4" fmla="*/ 2147483646 w 2139"/>
              <a:gd name="T5" fmla="*/ 2147483646 h 2142"/>
              <a:gd name="T6" fmla="*/ 2147483646 w 2139"/>
              <a:gd name="T7" fmla="*/ 0 h 2142"/>
              <a:gd name="T8" fmla="*/ 2147483646 w 2139"/>
              <a:gd name="T9" fmla="*/ 2147483646 h 2142"/>
              <a:gd name="T10" fmla="*/ 2147483646 w 2139"/>
              <a:gd name="T11" fmla="*/ 2147483646 h 2142"/>
              <a:gd name="T12" fmla="*/ 0 w 2139"/>
              <a:gd name="T13" fmla="*/ 2147483646 h 2142"/>
              <a:gd name="T14" fmla="*/ 2147483646 w 2139"/>
              <a:gd name="T15" fmla="*/ 2147483646 h 2142"/>
              <a:gd name="T16" fmla="*/ 2147483646 w 2139"/>
              <a:gd name="T17" fmla="*/ 2147483646 h 2142"/>
              <a:gd name="T18" fmla="*/ 2147483646 w 2139"/>
              <a:gd name="T19" fmla="*/ 2147483646 h 2142"/>
              <a:gd name="T20" fmla="*/ 2147483646 w 2139"/>
              <a:gd name="T21" fmla="*/ 2147483646 h 2142"/>
              <a:gd name="T22" fmla="*/ 2147483646 w 2139"/>
              <a:gd name="T23" fmla="*/ 2147483646 h 2142"/>
              <a:gd name="T24" fmla="*/ 2147483646 w 2139"/>
              <a:gd name="T25" fmla="*/ 2147483646 h 2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9"/>
              <a:gd name="T40" fmla="*/ 0 h 2142"/>
              <a:gd name="T41" fmla="*/ 2139 w 2139"/>
              <a:gd name="T42" fmla="*/ 2142 h 2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9" h="2142">
                <a:moveTo>
                  <a:pt x="2139" y="1070"/>
                </a:moveTo>
                <a:lnTo>
                  <a:pt x="1997" y="535"/>
                </a:lnTo>
                <a:lnTo>
                  <a:pt x="1604" y="143"/>
                </a:lnTo>
                <a:lnTo>
                  <a:pt x="1070" y="0"/>
                </a:lnTo>
                <a:lnTo>
                  <a:pt x="534" y="143"/>
                </a:lnTo>
                <a:lnTo>
                  <a:pt x="143" y="535"/>
                </a:lnTo>
                <a:lnTo>
                  <a:pt x="0" y="1070"/>
                </a:lnTo>
                <a:lnTo>
                  <a:pt x="143" y="1606"/>
                </a:lnTo>
                <a:lnTo>
                  <a:pt x="534" y="1999"/>
                </a:lnTo>
                <a:lnTo>
                  <a:pt x="1070" y="2142"/>
                </a:lnTo>
                <a:lnTo>
                  <a:pt x="1604" y="1999"/>
                </a:lnTo>
                <a:lnTo>
                  <a:pt x="1997" y="1606"/>
                </a:lnTo>
                <a:lnTo>
                  <a:pt x="2139" y="1070"/>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Line 52"/>
          <p:cNvSpPr>
            <a:spLocks noChangeShapeType="1"/>
          </p:cNvSpPr>
          <p:nvPr/>
        </p:nvSpPr>
        <p:spPr bwMode="auto">
          <a:xfrm>
            <a:off x="7627938" y="3981202"/>
            <a:ext cx="706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Freeform 53"/>
          <p:cNvSpPr>
            <a:spLocks/>
          </p:cNvSpPr>
          <p:nvPr/>
        </p:nvSpPr>
        <p:spPr bwMode="auto">
          <a:xfrm>
            <a:off x="7362825" y="3349377"/>
            <a:ext cx="1265238" cy="1265238"/>
          </a:xfrm>
          <a:custGeom>
            <a:avLst/>
            <a:gdLst>
              <a:gd name="T0" fmla="*/ 2147483646 w 3186"/>
              <a:gd name="T1" fmla="*/ 2147483646 h 3191"/>
              <a:gd name="T2" fmla="*/ 2147483646 w 3186"/>
              <a:gd name="T3" fmla="*/ 2147483646 h 3191"/>
              <a:gd name="T4" fmla="*/ 2147483646 w 3186"/>
              <a:gd name="T5" fmla="*/ 2147483646 h 3191"/>
              <a:gd name="T6" fmla="*/ 2147483646 w 3186"/>
              <a:gd name="T7" fmla="*/ 2147483646 h 3191"/>
              <a:gd name="T8" fmla="*/ 2147483646 w 3186"/>
              <a:gd name="T9" fmla="*/ 2147483646 h 3191"/>
              <a:gd name="T10" fmla="*/ 2147483646 w 3186"/>
              <a:gd name="T11" fmla="*/ 0 h 3191"/>
              <a:gd name="T12" fmla="*/ 2147483646 w 3186"/>
              <a:gd name="T13" fmla="*/ 2147483646 h 3191"/>
              <a:gd name="T14" fmla="*/ 2147483646 w 3186"/>
              <a:gd name="T15" fmla="*/ 2147483646 h 3191"/>
              <a:gd name="T16" fmla="*/ 2147483646 w 3186"/>
              <a:gd name="T17" fmla="*/ 2147483646 h 3191"/>
              <a:gd name="T18" fmla="*/ 2147483646 w 3186"/>
              <a:gd name="T19" fmla="*/ 2147483646 h 3191"/>
              <a:gd name="T20" fmla="*/ 0 w 3186"/>
              <a:gd name="T21" fmla="*/ 2147483646 h 3191"/>
              <a:gd name="T22" fmla="*/ 2147483646 w 3186"/>
              <a:gd name="T23" fmla="*/ 2147483646 h 3191"/>
              <a:gd name="T24" fmla="*/ 2147483646 w 3186"/>
              <a:gd name="T25" fmla="*/ 2147483646 h 3191"/>
              <a:gd name="T26" fmla="*/ 2147483646 w 3186"/>
              <a:gd name="T27" fmla="*/ 2147483646 h 3191"/>
              <a:gd name="T28" fmla="*/ 2147483646 w 3186"/>
              <a:gd name="T29" fmla="*/ 2147483646 h 3191"/>
              <a:gd name="T30" fmla="*/ 2147483646 w 3186"/>
              <a:gd name="T31" fmla="*/ 2147483646 h 3191"/>
              <a:gd name="T32" fmla="*/ 2147483646 w 3186"/>
              <a:gd name="T33" fmla="*/ 2147483646 h 3191"/>
              <a:gd name="T34" fmla="*/ 2147483646 w 3186"/>
              <a:gd name="T35" fmla="*/ 2147483646 h 3191"/>
              <a:gd name="T36" fmla="*/ 2147483646 w 3186"/>
              <a:gd name="T37" fmla="*/ 2147483646 h 3191"/>
              <a:gd name="T38" fmla="*/ 2147483646 w 3186"/>
              <a:gd name="T39" fmla="*/ 2147483646 h 3191"/>
              <a:gd name="T40" fmla="*/ 2147483646 w 3186"/>
              <a:gd name="T41" fmla="*/ 2147483646 h 3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6"/>
              <a:gd name="T64" fmla="*/ 0 h 3191"/>
              <a:gd name="T65" fmla="*/ 3186 w 3186"/>
              <a:gd name="T66" fmla="*/ 3191 h 3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6" h="3191">
                <a:moveTo>
                  <a:pt x="3186" y="1595"/>
                </a:moveTo>
                <a:lnTo>
                  <a:pt x="3108" y="1102"/>
                </a:lnTo>
                <a:lnTo>
                  <a:pt x="2882" y="657"/>
                </a:lnTo>
                <a:lnTo>
                  <a:pt x="2529" y="304"/>
                </a:lnTo>
                <a:lnTo>
                  <a:pt x="2085" y="78"/>
                </a:lnTo>
                <a:lnTo>
                  <a:pt x="1593" y="0"/>
                </a:lnTo>
                <a:lnTo>
                  <a:pt x="1101" y="78"/>
                </a:lnTo>
                <a:lnTo>
                  <a:pt x="656" y="304"/>
                </a:lnTo>
                <a:lnTo>
                  <a:pt x="304" y="657"/>
                </a:lnTo>
                <a:lnTo>
                  <a:pt x="77" y="1102"/>
                </a:lnTo>
                <a:lnTo>
                  <a:pt x="0" y="1595"/>
                </a:lnTo>
                <a:lnTo>
                  <a:pt x="77" y="2088"/>
                </a:lnTo>
                <a:lnTo>
                  <a:pt x="304" y="2532"/>
                </a:lnTo>
                <a:lnTo>
                  <a:pt x="656" y="2886"/>
                </a:lnTo>
                <a:lnTo>
                  <a:pt x="1101" y="3113"/>
                </a:lnTo>
                <a:lnTo>
                  <a:pt x="1593" y="3191"/>
                </a:lnTo>
                <a:lnTo>
                  <a:pt x="2085" y="3113"/>
                </a:lnTo>
                <a:lnTo>
                  <a:pt x="2529" y="2886"/>
                </a:lnTo>
                <a:lnTo>
                  <a:pt x="2882" y="2532"/>
                </a:lnTo>
                <a:lnTo>
                  <a:pt x="3108" y="2088"/>
                </a:lnTo>
                <a:lnTo>
                  <a:pt x="3186" y="1595"/>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Line 57"/>
          <p:cNvSpPr>
            <a:spLocks noChangeShapeType="1"/>
          </p:cNvSpPr>
          <p:nvPr/>
        </p:nvSpPr>
        <p:spPr bwMode="auto">
          <a:xfrm>
            <a:off x="2312988" y="5381377"/>
            <a:ext cx="1587" cy="7778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58"/>
          <p:cNvSpPr>
            <a:spLocks noChangeShapeType="1"/>
          </p:cNvSpPr>
          <p:nvPr/>
        </p:nvSpPr>
        <p:spPr bwMode="auto">
          <a:xfrm>
            <a:off x="3810000" y="5449640"/>
            <a:ext cx="1588" cy="11779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60"/>
          <p:cNvSpPr>
            <a:spLocks noChangeShapeType="1"/>
          </p:cNvSpPr>
          <p:nvPr/>
        </p:nvSpPr>
        <p:spPr bwMode="auto">
          <a:xfrm flipV="1">
            <a:off x="2312988" y="5454402"/>
            <a:ext cx="1495425" cy="150813"/>
          </a:xfrm>
          <a:prstGeom prst="line">
            <a:avLst/>
          </a:prstGeom>
          <a:noFill/>
          <a:ln w="28575">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62"/>
          <p:cNvSpPr>
            <a:spLocks noChangeShapeType="1"/>
          </p:cNvSpPr>
          <p:nvPr/>
        </p:nvSpPr>
        <p:spPr bwMode="auto">
          <a:xfrm flipV="1">
            <a:off x="4262438" y="4711452"/>
            <a:ext cx="69850"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63"/>
          <p:cNvSpPr>
            <a:spLocks noChangeShapeType="1"/>
          </p:cNvSpPr>
          <p:nvPr/>
        </p:nvSpPr>
        <p:spPr bwMode="auto">
          <a:xfrm flipV="1">
            <a:off x="4179888" y="4628902"/>
            <a:ext cx="346075" cy="346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64"/>
          <p:cNvSpPr>
            <a:spLocks noChangeShapeType="1"/>
          </p:cNvSpPr>
          <p:nvPr/>
        </p:nvSpPr>
        <p:spPr bwMode="auto">
          <a:xfrm flipV="1">
            <a:off x="4178300" y="5033715"/>
            <a:ext cx="52388" cy="53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Freeform 65"/>
          <p:cNvSpPr>
            <a:spLocks/>
          </p:cNvSpPr>
          <p:nvPr/>
        </p:nvSpPr>
        <p:spPr bwMode="auto">
          <a:xfrm>
            <a:off x="4230688" y="4627315"/>
            <a:ext cx="407987" cy="406400"/>
          </a:xfrm>
          <a:custGeom>
            <a:avLst/>
            <a:gdLst>
              <a:gd name="T0" fmla="*/ 2147483646 w 1024"/>
              <a:gd name="T1" fmla="*/ 0 h 1025"/>
              <a:gd name="T2" fmla="*/ 2147483646 w 1024"/>
              <a:gd name="T3" fmla="*/ 2147483646 h 1025"/>
              <a:gd name="T4" fmla="*/ 0 w 1024"/>
              <a:gd name="T5" fmla="*/ 2147483646 h 1025"/>
              <a:gd name="T6" fmla="*/ 0 60000 65536"/>
              <a:gd name="T7" fmla="*/ 0 60000 65536"/>
              <a:gd name="T8" fmla="*/ 0 60000 65536"/>
              <a:gd name="T9" fmla="*/ 0 w 1024"/>
              <a:gd name="T10" fmla="*/ 0 h 1025"/>
              <a:gd name="T11" fmla="*/ 1024 w 1024"/>
              <a:gd name="T12" fmla="*/ 1025 h 1025"/>
            </a:gdLst>
            <a:ahLst/>
            <a:cxnLst>
              <a:cxn ang="T6">
                <a:pos x="T0" y="T1"/>
              </a:cxn>
              <a:cxn ang="T7">
                <a:pos x="T2" y="T3"/>
              </a:cxn>
              <a:cxn ang="T8">
                <a:pos x="T4" y="T5"/>
              </a:cxn>
            </a:cxnLst>
            <a:rect l="T9" t="T10" r="T11" b="T12"/>
            <a:pathLst>
              <a:path w="1024" h="1025">
                <a:moveTo>
                  <a:pt x="1024" y="0"/>
                </a:moveTo>
                <a:lnTo>
                  <a:pt x="894" y="129"/>
                </a:lnTo>
                <a:lnTo>
                  <a:pt x="0" y="10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Line 66"/>
          <p:cNvSpPr>
            <a:spLocks noChangeShapeType="1"/>
          </p:cNvSpPr>
          <p:nvPr/>
        </p:nvSpPr>
        <p:spPr bwMode="auto">
          <a:xfrm flipV="1">
            <a:off x="4211638" y="5013077"/>
            <a:ext cx="141287" cy="142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Freeform 67"/>
          <p:cNvSpPr>
            <a:spLocks/>
          </p:cNvSpPr>
          <p:nvPr/>
        </p:nvSpPr>
        <p:spPr bwMode="auto">
          <a:xfrm>
            <a:off x="4341813" y="4649540"/>
            <a:ext cx="384175" cy="384175"/>
          </a:xfrm>
          <a:custGeom>
            <a:avLst/>
            <a:gdLst>
              <a:gd name="T0" fmla="*/ 2147483646 w 969"/>
              <a:gd name="T1" fmla="*/ 0 h 972"/>
              <a:gd name="T2" fmla="*/ 2147483646 w 969"/>
              <a:gd name="T3" fmla="*/ 2147483646 h 972"/>
              <a:gd name="T4" fmla="*/ 0 w 969"/>
              <a:gd name="T5" fmla="*/ 2147483646 h 972"/>
              <a:gd name="T6" fmla="*/ 0 60000 65536"/>
              <a:gd name="T7" fmla="*/ 0 60000 65536"/>
              <a:gd name="T8" fmla="*/ 0 60000 65536"/>
              <a:gd name="T9" fmla="*/ 0 w 969"/>
              <a:gd name="T10" fmla="*/ 0 h 972"/>
              <a:gd name="T11" fmla="*/ 969 w 969"/>
              <a:gd name="T12" fmla="*/ 972 h 972"/>
            </a:gdLst>
            <a:ahLst/>
            <a:cxnLst>
              <a:cxn ang="T6">
                <a:pos x="T0" y="T1"/>
              </a:cxn>
              <a:cxn ang="T7">
                <a:pos x="T2" y="T3"/>
              </a:cxn>
              <a:cxn ang="T8">
                <a:pos x="T4" y="T5"/>
              </a:cxn>
            </a:cxnLst>
            <a:rect l="T9" t="T10" r="T11" b="T12"/>
            <a:pathLst>
              <a:path w="969" h="972">
                <a:moveTo>
                  <a:pt x="969" y="0"/>
                </a:moveTo>
                <a:lnTo>
                  <a:pt x="616" y="355"/>
                </a:lnTo>
                <a:lnTo>
                  <a:pt x="0" y="97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Line 68"/>
          <p:cNvSpPr>
            <a:spLocks noChangeShapeType="1"/>
          </p:cNvSpPr>
          <p:nvPr/>
        </p:nvSpPr>
        <p:spPr bwMode="auto">
          <a:xfrm flipV="1">
            <a:off x="4235450" y="5033715"/>
            <a:ext cx="215900"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Freeform 69"/>
          <p:cNvSpPr>
            <a:spLocks/>
          </p:cNvSpPr>
          <p:nvPr/>
        </p:nvSpPr>
        <p:spPr bwMode="auto">
          <a:xfrm>
            <a:off x="4451350" y="4684465"/>
            <a:ext cx="349250" cy="349250"/>
          </a:xfrm>
          <a:custGeom>
            <a:avLst/>
            <a:gdLst>
              <a:gd name="T0" fmla="*/ 2147483646 w 880"/>
              <a:gd name="T1" fmla="*/ 0 h 881"/>
              <a:gd name="T2" fmla="*/ 2147483646 w 880"/>
              <a:gd name="T3" fmla="*/ 2147483646 h 881"/>
              <a:gd name="T4" fmla="*/ 0 w 880"/>
              <a:gd name="T5" fmla="*/ 2147483646 h 881"/>
              <a:gd name="T6" fmla="*/ 0 60000 65536"/>
              <a:gd name="T7" fmla="*/ 0 60000 65536"/>
              <a:gd name="T8" fmla="*/ 0 60000 65536"/>
              <a:gd name="T9" fmla="*/ 0 w 880"/>
              <a:gd name="T10" fmla="*/ 0 h 881"/>
              <a:gd name="T11" fmla="*/ 880 w 880"/>
              <a:gd name="T12" fmla="*/ 881 h 881"/>
            </a:gdLst>
            <a:ahLst/>
            <a:cxnLst>
              <a:cxn ang="T6">
                <a:pos x="T0" y="T1"/>
              </a:cxn>
              <a:cxn ang="T7">
                <a:pos x="T2" y="T3"/>
              </a:cxn>
              <a:cxn ang="T8">
                <a:pos x="T4" y="T5"/>
              </a:cxn>
            </a:cxnLst>
            <a:rect l="T9" t="T10" r="T11" b="T12"/>
            <a:pathLst>
              <a:path w="880" h="881">
                <a:moveTo>
                  <a:pt x="880" y="0"/>
                </a:moveTo>
                <a:lnTo>
                  <a:pt x="339" y="542"/>
                </a:lnTo>
                <a:lnTo>
                  <a:pt x="0" y="8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Line 70"/>
          <p:cNvSpPr>
            <a:spLocks noChangeShapeType="1"/>
          </p:cNvSpPr>
          <p:nvPr/>
        </p:nvSpPr>
        <p:spPr bwMode="auto">
          <a:xfrm flipV="1">
            <a:off x="4283075" y="5033715"/>
            <a:ext cx="279400" cy="279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Freeform 71"/>
          <p:cNvSpPr>
            <a:spLocks/>
          </p:cNvSpPr>
          <p:nvPr/>
        </p:nvSpPr>
        <p:spPr bwMode="auto">
          <a:xfrm>
            <a:off x="4562475" y="4732090"/>
            <a:ext cx="301625" cy="301625"/>
          </a:xfrm>
          <a:custGeom>
            <a:avLst/>
            <a:gdLst>
              <a:gd name="T0" fmla="*/ 2147483646 w 760"/>
              <a:gd name="T1" fmla="*/ 0 h 761"/>
              <a:gd name="T2" fmla="*/ 2147483646 w 760"/>
              <a:gd name="T3" fmla="*/ 2147483646 h 761"/>
              <a:gd name="T4" fmla="*/ 0 w 760"/>
              <a:gd name="T5" fmla="*/ 2147483646 h 761"/>
              <a:gd name="T6" fmla="*/ 0 60000 65536"/>
              <a:gd name="T7" fmla="*/ 0 60000 65536"/>
              <a:gd name="T8" fmla="*/ 0 60000 65536"/>
              <a:gd name="T9" fmla="*/ 0 w 760"/>
              <a:gd name="T10" fmla="*/ 0 h 761"/>
              <a:gd name="T11" fmla="*/ 760 w 760"/>
              <a:gd name="T12" fmla="*/ 761 h 761"/>
            </a:gdLst>
            <a:ahLst/>
            <a:cxnLst>
              <a:cxn ang="T6">
                <a:pos x="T0" y="T1"/>
              </a:cxn>
              <a:cxn ang="T7">
                <a:pos x="T2" y="T3"/>
              </a:cxn>
              <a:cxn ang="T8">
                <a:pos x="T4" y="T5"/>
              </a:cxn>
            </a:cxnLst>
            <a:rect l="T9" t="T10" r="T11" b="T12"/>
            <a:pathLst>
              <a:path w="760" h="761">
                <a:moveTo>
                  <a:pt x="760" y="0"/>
                </a:moveTo>
                <a:lnTo>
                  <a:pt x="61" y="700"/>
                </a:lnTo>
                <a:lnTo>
                  <a:pt x="0" y="76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Line 72"/>
          <p:cNvSpPr>
            <a:spLocks noChangeShapeType="1"/>
          </p:cNvSpPr>
          <p:nvPr/>
        </p:nvSpPr>
        <p:spPr bwMode="auto">
          <a:xfrm flipV="1">
            <a:off x="4341813" y="5121027"/>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Freeform 73"/>
          <p:cNvSpPr>
            <a:spLocks/>
          </p:cNvSpPr>
          <p:nvPr/>
        </p:nvSpPr>
        <p:spPr bwMode="auto">
          <a:xfrm>
            <a:off x="4586288" y="4790827"/>
            <a:ext cx="330200" cy="330200"/>
          </a:xfrm>
          <a:custGeom>
            <a:avLst/>
            <a:gdLst>
              <a:gd name="T0" fmla="*/ 2147483646 w 831"/>
              <a:gd name="T1" fmla="*/ 0 h 833"/>
              <a:gd name="T2" fmla="*/ 2147483646 w 831"/>
              <a:gd name="T3" fmla="*/ 2147483646 h 833"/>
              <a:gd name="T4" fmla="*/ 0 w 831"/>
              <a:gd name="T5" fmla="*/ 2147483646 h 833"/>
              <a:gd name="T6" fmla="*/ 0 60000 65536"/>
              <a:gd name="T7" fmla="*/ 0 60000 65536"/>
              <a:gd name="T8" fmla="*/ 0 60000 65536"/>
              <a:gd name="T9" fmla="*/ 0 w 831"/>
              <a:gd name="T10" fmla="*/ 0 h 833"/>
              <a:gd name="T11" fmla="*/ 831 w 831"/>
              <a:gd name="T12" fmla="*/ 833 h 833"/>
            </a:gdLst>
            <a:ahLst/>
            <a:cxnLst>
              <a:cxn ang="T6">
                <a:pos x="T0" y="T1"/>
              </a:cxn>
              <a:cxn ang="T7">
                <a:pos x="T2" y="T3"/>
              </a:cxn>
              <a:cxn ang="T8">
                <a:pos x="T4" y="T5"/>
              </a:cxn>
            </a:cxnLst>
            <a:rect l="T9" t="T10" r="T11" b="T12"/>
            <a:pathLst>
              <a:path w="831" h="833">
                <a:moveTo>
                  <a:pt x="831" y="0"/>
                </a:moveTo>
                <a:lnTo>
                  <a:pt x="217" y="615"/>
                </a:lnTo>
                <a:lnTo>
                  <a:pt x="0" y="8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 name="Line 74"/>
          <p:cNvSpPr>
            <a:spLocks noChangeShapeType="1"/>
          </p:cNvSpPr>
          <p:nvPr/>
        </p:nvSpPr>
        <p:spPr bwMode="auto">
          <a:xfrm flipV="1">
            <a:off x="4410075" y="5230565"/>
            <a:ext cx="176213" cy="176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Freeform 75"/>
          <p:cNvSpPr>
            <a:spLocks/>
          </p:cNvSpPr>
          <p:nvPr/>
        </p:nvSpPr>
        <p:spPr bwMode="auto">
          <a:xfrm>
            <a:off x="4586288" y="4859090"/>
            <a:ext cx="371475" cy="371475"/>
          </a:xfrm>
          <a:custGeom>
            <a:avLst/>
            <a:gdLst>
              <a:gd name="T0" fmla="*/ 2147483646 w 936"/>
              <a:gd name="T1" fmla="*/ 0 h 936"/>
              <a:gd name="T2" fmla="*/ 2147483646 w 936"/>
              <a:gd name="T3" fmla="*/ 2147483646 h 936"/>
              <a:gd name="T4" fmla="*/ 0 w 936"/>
              <a:gd name="T5" fmla="*/ 2147483646 h 936"/>
              <a:gd name="T6" fmla="*/ 0 60000 65536"/>
              <a:gd name="T7" fmla="*/ 0 60000 65536"/>
              <a:gd name="T8" fmla="*/ 0 60000 65536"/>
              <a:gd name="T9" fmla="*/ 0 w 936"/>
              <a:gd name="T10" fmla="*/ 0 h 936"/>
              <a:gd name="T11" fmla="*/ 936 w 936"/>
              <a:gd name="T12" fmla="*/ 936 h 936"/>
            </a:gdLst>
            <a:ahLst/>
            <a:cxnLst>
              <a:cxn ang="T6">
                <a:pos x="T0" y="T1"/>
              </a:cxn>
              <a:cxn ang="T7">
                <a:pos x="T2" y="T3"/>
              </a:cxn>
              <a:cxn ang="T8">
                <a:pos x="T4" y="T5"/>
              </a:cxn>
            </a:cxnLst>
            <a:rect l="T9" t="T10" r="T11" b="T12"/>
            <a:pathLst>
              <a:path w="936" h="936">
                <a:moveTo>
                  <a:pt x="936" y="0"/>
                </a:moveTo>
                <a:lnTo>
                  <a:pt x="495" y="440"/>
                </a:lnTo>
                <a:lnTo>
                  <a:pt x="0" y="9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 name="Line 76"/>
          <p:cNvSpPr>
            <a:spLocks noChangeShapeType="1"/>
          </p:cNvSpPr>
          <p:nvPr/>
        </p:nvSpPr>
        <p:spPr bwMode="auto">
          <a:xfrm flipV="1">
            <a:off x="4492625" y="5341690"/>
            <a:ext cx="93663" cy="93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Freeform 77"/>
          <p:cNvSpPr>
            <a:spLocks/>
          </p:cNvSpPr>
          <p:nvPr/>
        </p:nvSpPr>
        <p:spPr bwMode="auto">
          <a:xfrm>
            <a:off x="4586288" y="4941640"/>
            <a:ext cx="400050" cy="400050"/>
          </a:xfrm>
          <a:custGeom>
            <a:avLst/>
            <a:gdLst>
              <a:gd name="T0" fmla="*/ 2147483646 w 1007"/>
              <a:gd name="T1" fmla="*/ 0 h 1009"/>
              <a:gd name="T2" fmla="*/ 2147483646 w 1007"/>
              <a:gd name="T3" fmla="*/ 2147483646 h 1009"/>
              <a:gd name="T4" fmla="*/ 0 w 1007"/>
              <a:gd name="T5" fmla="*/ 2147483646 h 1009"/>
              <a:gd name="T6" fmla="*/ 0 60000 65536"/>
              <a:gd name="T7" fmla="*/ 0 60000 65536"/>
              <a:gd name="T8" fmla="*/ 0 60000 65536"/>
              <a:gd name="T9" fmla="*/ 0 w 1007"/>
              <a:gd name="T10" fmla="*/ 0 h 1009"/>
              <a:gd name="T11" fmla="*/ 1007 w 1007"/>
              <a:gd name="T12" fmla="*/ 1009 h 1009"/>
            </a:gdLst>
            <a:ahLst/>
            <a:cxnLst>
              <a:cxn ang="T6">
                <a:pos x="T0" y="T1"/>
              </a:cxn>
              <a:cxn ang="T7">
                <a:pos x="T2" y="T3"/>
              </a:cxn>
              <a:cxn ang="T8">
                <a:pos x="T4" y="T5"/>
              </a:cxn>
            </a:cxnLst>
            <a:rect l="T9" t="T10" r="T11" b="T12"/>
            <a:pathLst>
              <a:path w="1007" h="1009">
                <a:moveTo>
                  <a:pt x="1007" y="0"/>
                </a:moveTo>
                <a:lnTo>
                  <a:pt x="772" y="235"/>
                </a:lnTo>
                <a:lnTo>
                  <a:pt x="0" y="100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 name="Line 78"/>
          <p:cNvSpPr>
            <a:spLocks noChangeShapeType="1"/>
          </p:cNvSpPr>
          <p:nvPr/>
        </p:nvSpPr>
        <p:spPr bwMode="auto">
          <a:xfrm flipV="1">
            <a:off x="4592638" y="5041652"/>
            <a:ext cx="404812" cy="404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79"/>
          <p:cNvSpPr>
            <a:spLocks noChangeShapeType="1"/>
          </p:cNvSpPr>
          <p:nvPr/>
        </p:nvSpPr>
        <p:spPr bwMode="auto">
          <a:xfrm flipV="1">
            <a:off x="4727575" y="5176590"/>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80"/>
          <p:cNvSpPr>
            <a:spLocks noChangeShapeType="1"/>
          </p:cNvSpPr>
          <p:nvPr/>
        </p:nvSpPr>
        <p:spPr bwMode="auto">
          <a:xfrm flipV="1">
            <a:off x="5672138" y="4686052"/>
            <a:ext cx="119062"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81"/>
          <p:cNvSpPr>
            <a:spLocks noChangeShapeType="1"/>
          </p:cNvSpPr>
          <p:nvPr/>
        </p:nvSpPr>
        <p:spPr bwMode="auto">
          <a:xfrm flipV="1">
            <a:off x="5659438" y="4622552"/>
            <a:ext cx="306387" cy="307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Freeform 82"/>
          <p:cNvSpPr>
            <a:spLocks/>
          </p:cNvSpPr>
          <p:nvPr/>
        </p:nvSpPr>
        <p:spPr bwMode="auto">
          <a:xfrm>
            <a:off x="5729288" y="4622552"/>
            <a:ext cx="346075" cy="347663"/>
          </a:xfrm>
          <a:custGeom>
            <a:avLst/>
            <a:gdLst>
              <a:gd name="T0" fmla="*/ 0 w 873"/>
              <a:gd name="T1" fmla="*/ 2147483646 h 875"/>
              <a:gd name="T2" fmla="*/ 2147483646 w 873"/>
              <a:gd name="T3" fmla="*/ 2147483646 h 875"/>
              <a:gd name="T4" fmla="*/ 2147483646 w 873"/>
              <a:gd name="T5" fmla="*/ 0 h 875"/>
              <a:gd name="T6" fmla="*/ 0 60000 65536"/>
              <a:gd name="T7" fmla="*/ 0 60000 65536"/>
              <a:gd name="T8" fmla="*/ 0 60000 65536"/>
              <a:gd name="T9" fmla="*/ 0 w 873"/>
              <a:gd name="T10" fmla="*/ 0 h 875"/>
              <a:gd name="T11" fmla="*/ 873 w 873"/>
              <a:gd name="T12" fmla="*/ 875 h 875"/>
            </a:gdLst>
            <a:ahLst/>
            <a:cxnLst>
              <a:cxn ang="T6">
                <a:pos x="T0" y="T1"/>
              </a:cxn>
              <a:cxn ang="T7">
                <a:pos x="T2" y="T3"/>
              </a:cxn>
              <a:cxn ang="T8">
                <a:pos x="T4" y="T5"/>
              </a:cxn>
            </a:cxnLst>
            <a:rect l="T9" t="T10" r="T11" b="T12"/>
            <a:pathLst>
              <a:path w="873" h="875">
                <a:moveTo>
                  <a:pt x="0" y="875"/>
                </a:moveTo>
                <a:lnTo>
                  <a:pt x="729" y="144"/>
                </a:lnTo>
                <a:lnTo>
                  <a:pt x="87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Freeform 83"/>
          <p:cNvSpPr>
            <a:spLocks/>
          </p:cNvSpPr>
          <p:nvPr/>
        </p:nvSpPr>
        <p:spPr bwMode="auto">
          <a:xfrm>
            <a:off x="5807075" y="4644777"/>
            <a:ext cx="357188" cy="357188"/>
          </a:xfrm>
          <a:custGeom>
            <a:avLst/>
            <a:gdLst>
              <a:gd name="T0" fmla="*/ 0 w 899"/>
              <a:gd name="T1" fmla="*/ 2147483646 h 901"/>
              <a:gd name="T2" fmla="*/ 2147483646 w 899"/>
              <a:gd name="T3" fmla="*/ 2147483646 h 901"/>
              <a:gd name="T4" fmla="*/ 2147483646 w 899"/>
              <a:gd name="T5" fmla="*/ 0 h 901"/>
              <a:gd name="T6" fmla="*/ 0 60000 65536"/>
              <a:gd name="T7" fmla="*/ 0 60000 65536"/>
              <a:gd name="T8" fmla="*/ 0 60000 65536"/>
              <a:gd name="T9" fmla="*/ 0 w 899"/>
              <a:gd name="T10" fmla="*/ 0 h 901"/>
              <a:gd name="T11" fmla="*/ 899 w 899"/>
              <a:gd name="T12" fmla="*/ 901 h 901"/>
            </a:gdLst>
            <a:ahLst/>
            <a:cxnLst>
              <a:cxn ang="T6">
                <a:pos x="T0" y="T1"/>
              </a:cxn>
              <a:cxn ang="T7">
                <a:pos x="T2" y="T3"/>
              </a:cxn>
              <a:cxn ang="T8">
                <a:pos x="T4" y="T5"/>
              </a:cxn>
            </a:cxnLst>
            <a:rect l="T9" t="T10" r="T11" b="T12"/>
            <a:pathLst>
              <a:path w="899" h="901">
                <a:moveTo>
                  <a:pt x="0" y="901"/>
                </a:moveTo>
                <a:lnTo>
                  <a:pt x="532" y="367"/>
                </a:lnTo>
                <a:lnTo>
                  <a:pt x="89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 name="Freeform 84"/>
          <p:cNvSpPr>
            <a:spLocks/>
          </p:cNvSpPr>
          <p:nvPr/>
        </p:nvSpPr>
        <p:spPr bwMode="auto">
          <a:xfrm>
            <a:off x="5894388" y="4681290"/>
            <a:ext cx="342900" cy="344487"/>
          </a:xfrm>
          <a:custGeom>
            <a:avLst/>
            <a:gdLst>
              <a:gd name="T0" fmla="*/ 0 w 864"/>
              <a:gd name="T1" fmla="*/ 2147483646 h 867"/>
              <a:gd name="T2" fmla="*/ 2147483646 w 864"/>
              <a:gd name="T3" fmla="*/ 2147483646 h 867"/>
              <a:gd name="T4" fmla="*/ 2147483646 w 864"/>
              <a:gd name="T5" fmla="*/ 0 h 867"/>
              <a:gd name="T6" fmla="*/ 0 60000 65536"/>
              <a:gd name="T7" fmla="*/ 0 60000 65536"/>
              <a:gd name="T8" fmla="*/ 0 60000 65536"/>
              <a:gd name="T9" fmla="*/ 0 w 864"/>
              <a:gd name="T10" fmla="*/ 0 h 867"/>
              <a:gd name="T11" fmla="*/ 864 w 864"/>
              <a:gd name="T12" fmla="*/ 867 h 867"/>
            </a:gdLst>
            <a:ahLst/>
            <a:cxnLst>
              <a:cxn ang="T6">
                <a:pos x="T0" y="T1"/>
              </a:cxn>
              <a:cxn ang="T7">
                <a:pos x="T2" y="T3"/>
              </a:cxn>
              <a:cxn ang="T8">
                <a:pos x="T4" y="T5"/>
              </a:cxn>
            </a:cxnLst>
            <a:rect l="T9" t="T10" r="T11" b="T12"/>
            <a:pathLst>
              <a:path w="864" h="867">
                <a:moveTo>
                  <a:pt x="0" y="867"/>
                </a:moveTo>
                <a:lnTo>
                  <a:pt x="312" y="553"/>
                </a:lnTo>
                <a:lnTo>
                  <a:pt x="86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 name="Freeform 85"/>
          <p:cNvSpPr>
            <a:spLocks/>
          </p:cNvSpPr>
          <p:nvPr/>
        </p:nvSpPr>
        <p:spPr bwMode="auto">
          <a:xfrm>
            <a:off x="5995988" y="4728915"/>
            <a:ext cx="304800" cy="304800"/>
          </a:xfrm>
          <a:custGeom>
            <a:avLst/>
            <a:gdLst>
              <a:gd name="T0" fmla="*/ 0 w 768"/>
              <a:gd name="T1" fmla="*/ 2147483646 h 768"/>
              <a:gd name="T2" fmla="*/ 2147483646 w 768"/>
              <a:gd name="T3" fmla="*/ 2147483646 h 768"/>
              <a:gd name="T4" fmla="*/ 2147483646 w 768"/>
              <a:gd name="T5" fmla="*/ 0 h 768"/>
              <a:gd name="T6" fmla="*/ 0 60000 65536"/>
              <a:gd name="T7" fmla="*/ 0 60000 65536"/>
              <a:gd name="T8" fmla="*/ 0 60000 65536"/>
              <a:gd name="T9" fmla="*/ 0 w 768"/>
              <a:gd name="T10" fmla="*/ 0 h 768"/>
              <a:gd name="T11" fmla="*/ 768 w 768"/>
              <a:gd name="T12" fmla="*/ 768 h 768"/>
            </a:gdLst>
            <a:ahLst/>
            <a:cxnLst>
              <a:cxn ang="T6">
                <a:pos x="T0" y="T1"/>
              </a:cxn>
              <a:cxn ang="T7">
                <a:pos x="T2" y="T3"/>
              </a:cxn>
              <a:cxn ang="T8">
                <a:pos x="T4" y="T5"/>
              </a:cxn>
            </a:cxnLst>
            <a:rect l="T9" t="T10" r="T11" b="T12"/>
            <a:pathLst>
              <a:path w="768" h="768">
                <a:moveTo>
                  <a:pt x="0" y="768"/>
                </a:moveTo>
                <a:lnTo>
                  <a:pt x="58" y="710"/>
                </a:lnTo>
                <a:lnTo>
                  <a:pt x="76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 name="Line 86"/>
          <p:cNvSpPr>
            <a:spLocks noChangeShapeType="1"/>
          </p:cNvSpPr>
          <p:nvPr/>
        </p:nvSpPr>
        <p:spPr bwMode="auto">
          <a:xfrm flipV="1">
            <a:off x="6110288" y="4787652"/>
            <a:ext cx="241300" cy="2428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87"/>
          <p:cNvSpPr>
            <a:spLocks noChangeShapeType="1"/>
          </p:cNvSpPr>
          <p:nvPr/>
        </p:nvSpPr>
        <p:spPr bwMode="auto">
          <a:xfrm flipV="1">
            <a:off x="6259513" y="4857502"/>
            <a:ext cx="134937" cy="133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40"/>
          <p:cNvSpPr>
            <a:spLocks noChangeShapeType="1"/>
          </p:cNvSpPr>
          <p:nvPr/>
        </p:nvSpPr>
        <p:spPr bwMode="auto">
          <a:xfrm flipH="1">
            <a:off x="577850" y="5032127"/>
            <a:ext cx="3230563" cy="75088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43"/>
          <p:cNvSpPr>
            <a:spLocks noChangeShapeType="1"/>
          </p:cNvSpPr>
          <p:nvPr/>
        </p:nvSpPr>
        <p:spPr bwMode="auto">
          <a:xfrm flipV="1">
            <a:off x="577850" y="3724027"/>
            <a:ext cx="3232150" cy="205898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48"/>
          <p:cNvSpPr>
            <a:spLocks noChangeShapeType="1"/>
          </p:cNvSpPr>
          <p:nvPr/>
        </p:nvSpPr>
        <p:spPr bwMode="auto">
          <a:xfrm>
            <a:off x="3810000" y="3722440"/>
            <a:ext cx="2219325" cy="1587"/>
          </a:xfrm>
          <a:prstGeom prst="line">
            <a:avLst/>
          </a:prstGeom>
          <a:noFill/>
          <a:ln w="28575">
            <a:solidFill>
              <a:srgbClr val="FFC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3"/>
          <p:cNvSpPr txBox="1">
            <a:spLocks noChangeArrowheads="1"/>
          </p:cNvSpPr>
          <p:nvPr/>
        </p:nvSpPr>
        <p:spPr>
          <a:xfrm>
            <a:off x="876788" y="116632"/>
            <a:ext cx="83058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sz="2400" dirty="0" smtClean="0">
                <a:solidFill>
                  <a:srgbClr val="0000CC"/>
                </a:solidFill>
                <a:latin typeface="微软雅黑" panose="020B0503020204020204" pitchFamily="34" charset="-122"/>
                <a:ea typeface="微软雅黑" panose="020B0503020204020204" pitchFamily="34" charset="-122"/>
              </a:rPr>
              <a:t>此区域的边缘点</a:t>
            </a:r>
            <a:r>
              <a:rPr lang="en-US" altLang="zh-CN" sz="2400" i="1"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由入射光瞳中心</a:t>
            </a:r>
            <a:r>
              <a:rPr lang="en-US" altLang="zh-CN" sz="2400" i="1" dirty="0" smtClean="0">
                <a:latin typeface="微软雅黑" panose="020B0503020204020204" pitchFamily="34" charset="-122"/>
                <a:ea typeface="微软雅黑" panose="020B0503020204020204" pitchFamily="34" charset="-122"/>
              </a:rPr>
              <a:t>P</a:t>
            </a:r>
            <a:r>
              <a:rPr lang="zh-CN" altLang="en-US" sz="2400" dirty="0" smtClean="0">
                <a:solidFill>
                  <a:srgbClr val="0000CC"/>
                </a:solidFill>
                <a:latin typeface="微软雅黑" panose="020B0503020204020204" pitchFamily="34" charset="-122"/>
                <a:ea typeface="微软雅黑" panose="020B0503020204020204" pitchFamily="34" charset="-122"/>
              </a:rPr>
              <a:t>和入射窗边缘</a:t>
            </a:r>
            <a:r>
              <a:rPr lang="en-US" altLang="zh-CN" sz="2400" i="1" dirty="0" smtClean="0">
                <a:latin typeface="微软雅黑" panose="020B0503020204020204" pitchFamily="34" charset="-122"/>
                <a:ea typeface="微软雅黑" panose="020B0503020204020204" pitchFamily="34" charset="-122"/>
              </a:rPr>
              <a:t>M</a:t>
            </a:r>
            <a:r>
              <a:rPr lang="en-US" altLang="zh-CN" sz="2400" baseline="-25000" dirty="0" smtClean="0">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的连线确定。</a:t>
            </a:r>
          </a:p>
        </p:txBody>
      </p:sp>
    </p:spTree>
    <p:extLst>
      <p:ext uri="{BB962C8B-B14F-4D97-AF65-F5344CB8AC3E}">
        <p14:creationId xmlns:p14="http://schemas.microsoft.com/office/powerpoint/2010/main" val="17668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wipe(left)">
                                      <p:cBhvr>
                                        <p:cTn id="10" dur="1000"/>
                                        <p:tgtEl>
                                          <p:spTgt spid="1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4" grpId="0" animBg="1"/>
      <p:bldP spid="109" grpId="0" animBg="1"/>
      <p:bldP spid="110" grpId="0" animBg="1"/>
      <p:bldP spid="111" grpId="0" animBg="1"/>
      <p:bldP spid="122" grpId="0" animBg="1"/>
      <p:bldP spid="149" grpId="0" animBg="1"/>
      <p:bldP spid="150" grpId="0" animBg="1"/>
      <p:bldP spid="151" grpId="0" animBg="1"/>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547664" y="308745"/>
            <a:ext cx="3024336" cy="59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defRPr/>
            </a:pPr>
            <a:r>
              <a:rPr lang="en-US" altLang="zh-CN" sz="2400" dirty="0" smtClean="0">
                <a:solidFill>
                  <a:srgbClr val="0000FF"/>
                </a:solidFill>
                <a:latin typeface="微软雅黑" panose="020B0503020204020204" pitchFamily="34" charset="-122"/>
                <a:ea typeface="微软雅黑" panose="020B0503020204020204" pitchFamily="34" charset="-122"/>
              </a:rPr>
              <a:t>2.7.1 </a:t>
            </a:r>
            <a:r>
              <a:rPr lang="zh-CN" altLang="en-US" sz="2400" kern="0" dirty="0" smtClean="0">
                <a:latin typeface="微软雅黑" panose="020B0503020204020204" pitchFamily="34" charset="-122"/>
                <a:ea typeface="微软雅黑" panose="020B0503020204020204" pitchFamily="34" charset="-122"/>
              </a:rPr>
              <a:t>光阑</a:t>
            </a:r>
            <a:r>
              <a:rPr lang="zh-CN" altLang="en-US" sz="2400" kern="0" dirty="0">
                <a:latin typeface="微软雅黑" panose="020B0503020204020204" pitchFamily="34" charset="-122"/>
                <a:ea typeface="微软雅黑" panose="020B0503020204020204" pitchFamily="34" charset="-122"/>
              </a:rPr>
              <a:t>及其作用</a:t>
            </a:r>
            <a:endParaRPr lang="zh-CN" altLang="en-US" sz="2400" dirty="0">
              <a:solidFill>
                <a:srgbClr val="0000FF"/>
              </a:solidFill>
              <a:latin typeface="微软雅黑" panose="020B0503020204020204" pitchFamily="34" charset="-122"/>
              <a:ea typeface="微软雅黑" panose="020B0503020204020204" pitchFamily="34" charset="-122"/>
              <a:cs typeface="+mn-cs"/>
            </a:endParaRPr>
          </a:p>
        </p:txBody>
      </p:sp>
      <p:pic>
        <p:nvPicPr>
          <p:cNvPr id="9" name="Picture 4" descr="OM-GL-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492896"/>
            <a:ext cx="2667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492896"/>
            <a:ext cx="42672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9"/>
          <p:cNvSpPr>
            <a:spLocks noChangeArrowheads="1"/>
          </p:cNvSpPr>
          <p:nvPr/>
        </p:nvSpPr>
        <p:spPr bwMode="auto">
          <a:xfrm>
            <a:off x="515888" y="1196752"/>
            <a:ext cx="771048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Font typeface="Wingdings" pitchFamily="2" charset="2"/>
              <a:buNone/>
            </a:pPr>
            <a:r>
              <a:rPr lang="zh-CN" altLang="en-US" sz="2400" dirty="0">
                <a:latin typeface="微软雅黑" pitchFamily="34" charset="-122"/>
                <a:ea typeface="微软雅黑" pitchFamily="34" charset="-122"/>
              </a:rPr>
              <a:t>光学系统中可以限制光束的光学</a:t>
            </a:r>
            <a:r>
              <a:rPr lang="zh-CN" altLang="en-US" sz="2400" dirty="0" smtClean="0">
                <a:latin typeface="微软雅黑" pitchFamily="34" charset="-122"/>
                <a:ea typeface="微软雅黑" pitchFamily="34" charset="-122"/>
              </a:rPr>
              <a:t>元件边框</a:t>
            </a:r>
            <a:r>
              <a:rPr lang="zh-CN" altLang="en-US" sz="2400" dirty="0">
                <a:latin typeface="微软雅黑" pitchFamily="34" charset="-122"/>
                <a:ea typeface="微软雅黑" pitchFamily="34" charset="-122"/>
              </a:rPr>
              <a:t>，或者带孔的金属薄片通称为</a:t>
            </a:r>
            <a:r>
              <a:rPr lang="zh-CN" altLang="en-US" sz="2400" dirty="0">
                <a:solidFill>
                  <a:srgbClr val="FF0000"/>
                </a:solidFill>
                <a:latin typeface="微软雅黑" pitchFamily="34" charset="-122"/>
                <a:ea typeface="微软雅黑" pitchFamily="34" charset="-122"/>
              </a:rPr>
              <a:t>光阑</a:t>
            </a:r>
            <a:r>
              <a:rPr lang="zh-CN" altLang="en-US" sz="2400" dirty="0">
                <a:latin typeface="微软雅黑" pitchFamily="34" charset="-122"/>
                <a:ea typeface="微软雅黑" pitchFamily="34" charset="-122"/>
              </a:rPr>
              <a:t>。</a:t>
            </a:r>
          </a:p>
        </p:txBody>
      </p:sp>
      <p:sp>
        <p:nvSpPr>
          <p:cNvPr id="13" name="矩形 12"/>
          <p:cNvSpPr>
            <a:spLocks noChangeArrowheads="1"/>
          </p:cNvSpPr>
          <p:nvPr/>
        </p:nvSpPr>
        <p:spPr bwMode="auto">
          <a:xfrm>
            <a:off x="495300" y="5661248"/>
            <a:ext cx="4829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光阑的形状：</a:t>
            </a:r>
            <a:r>
              <a:rPr lang="zh-CN" altLang="en-US" sz="2400" dirty="0">
                <a:solidFill>
                  <a:srgbClr val="0033CC"/>
                </a:solidFill>
                <a:latin typeface="微软雅黑" pitchFamily="34" charset="-122"/>
                <a:ea typeface="微软雅黑" pitchFamily="34" charset="-122"/>
              </a:rPr>
              <a:t>圆形、方形、矩形</a:t>
            </a:r>
          </a:p>
        </p:txBody>
      </p:sp>
    </p:spTree>
    <p:extLst>
      <p:ext uri="{BB962C8B-B14F-4D97-AF65-F5344CB8AC3E}">
        <p14:creationId xmlns:p14="http://schemas.microsoft.com/office/powerpoint/2010/main" val="407713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50825" y="4868863"/>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A</a:t>
            </a:r>
          </a:p>
        </p:txBody>
      </p:sp>
      <p:sp>
        <p:nvSpPr>
          <p:cNvPr id="5" name="Text Box 4"/>
          <p:cNvSpPr txBox="1">
            <a:spLocks noChangeArrowheads="1"/>
          </p:cNvSpPr>
          <p:nvPr/>
        </p:nvSpPr>
        <p:spPr bwMode="auto">
          <a:xfrm>
            <a:off x="509588" y="3429000"/>
            <a:ext cx="4889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vert="eaVert">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2000" b="1">
                <a:solidFill>
                  <a:srgbClr val="000000"/>
                </a:solidFill>
                <a:latin typeface="Arial" charset="0"/>
              </a:rPr>
              <a:t>物平面</a:t>
            </a:r>
          </a:p>
        </p:txBody>
      </p:sp>
      <p:sp>
        <p:nvSpPr>
          <p:cNvPr id="6" name="Text Box 5"/>
          <p:cNvSpPr txBox="1">
            <a:spLocks noChangeArrowheads="1"/>
          </p:cNvSpPr>
          <p:nvPr/>
        </p:nvSpPr>
        <p:spPr bwMode="auto">
          <a:xfrm>
            <a:off x="179388" y="5373688"/>
            <a:ext cx="611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a:t>
            </a:r>
            <a:r>
              <a:rPr lang="en-US" altLang="zh-CN" sz="1800" b="1" i="1">
                <a:solidFill>
                  <a:srgbClr val="000000"/>
                </a:solidFill>
                <a:latin typeface="Times New Roman" pitchFamily="18" charset="0"/>
              </a:rPr>
              <a:t>1</a:t>
            </a:r>
          </a:p>
        </p:txBody>
      </p:sp>
      <p:sp>
        <p:nvSpPr>
          <p:cNvPr id="7" name="Text Box 6"/>
          <p:cNvSpPr txBox="1">
            <a:spLocks noChangeArrowheads="1"/>
          </p:cNvSpPr>
          <p:nvPr/>
        </p:nvSpPr>
        <p:spPr bwMode="auto">
          <a:xfrm>
            <a:off x="179388" y="58054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B2</a:t>
            </a:r>
            <a:endParaRPr lang="en-US" altLang="zh-CN" sz="2000" b="1">
              <a:solidFill>
                <a:srgbClr val="000000"/>
              </a:solidFill>
              <a:latin typeface="Times New Roman" pitchFamily="18" charset="0"/>
            </a:endParaRPr>
          </a:p>
        </p:txBody>
      </p:sp>
      <p:sp>
        <p:nvSpPr>
          <p:cNvPr id="8" name="Text Box 7"/>
          <p:cNvSpPr txBox="1">
            <a:spLocks noChangeArrowheads="1"/>
          </p:cNvSpPr>
          <p:nvPr/>
        </p:nvSpPr>
        <p:spPr bwMode="auto">
          <a:xfrm>
            <a:off x="179388" y="6308725"/>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Times New Roman" pitchFamily="18" charset="0"/>
              </a:rPr>
              <a:t>B3</a:t>
            </a:r>
          </a:p>
        </p:txBody>
      </p:sp>
      <p:sp>
        <p:nvSpPr>
          <p:cNvPr id="9" name="Text Box 8"/>
          <p:cNvSpPr txBox="1">
            <a:spLocks noChangeArrowheads="1"/>
          </p:cNvSpPr>
          <p:nvPr/>
        </p:nvSpPr>
        <p:spPr bwMode="auto">
          <a:xfrm>
            <a:off x="1835150" y="458152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M1</a:t>
            </a:r>
          </a:p>
        </p:txBody>
      </p:sp>
      <p:sp>
        <p:nvSpPr>
          <p:cNvPr id="10" name="Text Box 9"/>
          <p:cNvSpPr txBox="1">
            <a:spLocks noChangeArrowheads="1"/>
          </p:cNvSpPr>
          <p:nvPr/>
        </p:nvSpPr>
        <p:spPr bwMode="auto">
          <a:xfrm>
            <a:off x="1763713" y="5661025"/>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M2</a:t>
            </a:r>
          </a:p>
        </p:txBody>
      </p:sp>
      <p:sp>
        <p:nvSpPr>
          <p:cNvPr id="11" name="Text Box 10"/>
          <p:cNvSpPr txBox="1">
            <a:spLocks noChangeArrowheads="1"/>
          </p:cNvSpPr>
          <p:nvPr/>
        </p:nvSpPr>
        <p:spPr bwMode="auto">
          <a:xfrm>
            <a:off x="2339975" y="49403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1800" b="1" i="1">
                <a:solidFill>
                  <a:srgbClr val="000000"/>
                </a:solidFill>
                <a:latin typeface="Arial" charset="0"/>
              </a:rPr>
              <a:t>M</a:t>
            </a:r>
          </a:p>
        </p:txBody>
      </p:sp>
      <p:sp>
        <p:nvSpPr>
          <p:cNvPr id="12" name="Text Box 11"/>
          <p:cNvSpPr txBox="1">
            <a:spLocks noChangeArrowheads="1"/>
          </p:cNvSpPr>
          <p:nvPr/>
        </p:nvSpPr>
        <p:spPr bwMode="auto">
          <a:xfrm>
            <a:off x="1908175" y="3716338"/>
            <a:ext cx="1008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入射窗</a:t>
            </a:r>
          </a:p>
        </p:txBody>
      </p:sp>
      <p:sp>
        <p:nvSpPr>
          <p:cNvPr id="13" name="Text Box 12"/>
          <p:cNvSpPr txBox="1">
            <a:spLocks noChangeArrowheads="1"/>
          </p:cNvSpPr>
          <p:nvPr/>
        </p:nvSpPr>
        <p:spPr bwMode="auto">
          <a:xfrm>
            <a:off x="3851275" y="323215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zh-CN" altLang="en-US" sz="1800" b="1">
                <a:solidFill>
                  <a:srgbClr val="000000"/>
                </a:solidFill>
                <a:latin typeface="Arial" charset="0"/>
              </a:rPr>
              <a:t>入射光瞳</a:t>
            </a:r>
          </a:p>
        </p:txBody>
      </p:sp>
      <p:sp>
        <p:nvSpPr>
          <p:cNvPr id="14" name="Text Box 13"/>
          <p:cNvSpPr txBox="1">
            <a:spLocks noChangeArrowheads="1"/>
          </p:cNvSpPr>
          <p:nvPr/>
        </p:nvSpPr>
        <p:spPr bwMode="auto">
          <a:xfrm>
            <a:off x="3419475" y="4508500"/>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15" name="Text Box 14"/>
          <p:cNvSpPr txBox="1">
            <a:spLocks noChangeArrowheads="1"/>
          </p:cNvSpPr>
          <p:nvPr/>
        </p:nvSpPr>
        <p:spPr bwMode="auto">
          <a:xfrm>
            <a:off x="3779838" y="566102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16" name="Text Box 15"/>
          <p:cNvSpPr txBox="1">
            <a:spLocks noChangeArrowheads="1"/>
          </p:cNvSpPr>
          <p:nvPr/>
        </p:nvSpPr>
        <p:spPr bwMode="auto">
          <a:xfrm>
            <a:off x="3708400" y="5229225"/>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a:t>
            </a:r>
          </a:p>
        </p:txBody>
      </p:sp>
      <p:sp>
        <p:nvSpPr>
          <p:cNvPr id="17" name="Text Box 16"/>
          <p:cNvSpPr txBox="1">
            <a:spLocks noChangeArrowheads="1"/>
          </p:cNvSpPr>
          <p:nvPr/>
        </p:nvSpPr>
        <p:spPr bwMode="auto">
          <a:xfrm>
            <a:off x="4643438" y="566102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18" name="Text Box 17"/>
          <p:cNvSpPr txBox="1">
            <a:spLocks noChangeArrowheads="1"/>
          </p:cNvSpPr>
          <p:nvPr/>
        </p:nvSpPr>
        <p:spPr bwMode="auto">
          <a:xfrm flipH="1">
            <a:off x="6084888" y="5732463"/>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19" name="Text Box 18"/>
          <p:cNvSpPr txBox="1">
            <a:spLocks noChangeArrowheads="1"/>
          </p:cNvSpPr>
          <p:nvPr/>
        </p:nvSpPr>
        <p:spPr bwMode="auto">
          <a:xfrm>
            <a:off x="8027988" y="57324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P2</a:t>
            </a:r>
          </a:p>
        </p:txBody>
      </p:sp>
      <p:sp>
        <p:nvSpPr>
          <p:cNvPr id="20" name="Text Box 19"/>
          <p:cNvSpPr txBox="1">
            <a:spLocks noChangeArrowheads="1"/>
          </p:cNvSpPr>
          <p:nvPr/>
        </p:nvSpPr>
        <p:spPr bwMode="auto">
          <a:xfrm>
            <a:off x="6011863" y="5300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21" name="Text Box 20"/>
          <p:cNvSpPr txBox="1">
            <a:spLocks noChangeArrowheads="1"/>
          </p:cNvSpPr>
          <p:nvPr/>
        </p:nvSpPr>
        <p:spPr bwMode="auto">
          <a:xfrm>
            <a:off x="8027988" y="5300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 </a:t>
            </a:r>
          </a:p>
        </p:txBody>
      </p:sp>
      <p:sp>
        <p:nvSpPr>
          <p:cNvPr id="22" name="Text Box 21"/>
          <p:cNvSpPr txBox="1">
            <a:spLocks noChangeArrowheads="1"/>
          </p:cNvSpPr>
          <p:nvPr/>
        </p:nvSpPr>
        <p:spPr bwMode="auto">
          <a:xfrm>
            <a:off x="4643438" y="44370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3" name="Text Box 22"/>
          <p:cNvSpPr txBox="1">
            <a:spLocks noChangeArrowheads="1"/>
          </p:cNvSpPr>
          <p:nvPr/>
        </p:nvSpPr>
        <p:spPr bwMode="auto">
          <a:xfrm>
            <a:off x="6084888" y="458152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4" name="Text Box 23"/>
          <p:cNvSpPr txBox="1">
            <a:spLocks noChangeArrowheads="1"/>
          </p:cNvSpPr>
          <p:nvPr/>
        </p:nvSpPr>
        <p:spPr bwMode="auto">
          <a:xfrm>
            <a:off x="7885113" y="45085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50000"/>
              </a:spcBef>
              <a:buFontTx/>
              <a:buNone/>
            </a:pPr>
            <a:r>
              <a:rPr lang="en-US" altLang="zh-CN" sz="2000" b="1" i="1">
                <a:solidFill>
                  <a:srgbClr val="000000"/>
                </a:solidFill>
                <a:latin typeface="Arial" charset="0"/>
              </a:rPr>
              <a:t>P1</a:t>
            </a:r>
          </a:p>
        </p:txBody>
      </p:sp>
      <p:sp>
        <p:nvSpPr>
          <p:cNvPr id="25" name="Line 25"/>
          <p:cNvSpPr>
            <a:spLocks noChangeShapeType="1"/>
          </p:cNvSpPr>
          <p:nvPr/>
        </p:nvSpPr>
        <p:spPr bwMode="auto">
          <a:xfrm>
            <a:off x="423863" y="5237163"/>
            <a:ext cx="8680450" cy="1587"/>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6"/>
          <p:cNvSpPr>
            <a:spLocks noChangeShapeType="1"/>
          </p:cNvSpPr>
          <p:nvPr/>
        </p:nvSpPr>
        <p:spPr bwMode="auto">
          <a:xfrm>
            <a:off x="577850" y="3644900"/>
            <a:ext cx="1588" cy="32893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7"/>
          <p:cNvSpPr>
            <a:spLocks noChangeShapeType="1"/>
          </p:cNvSpPr>
          <p:nvPr/>
        </p:nvSpPr>
        <p:spPr bwMode="auto">
          <a:xfrm>
            <a:off x="2312988" y="4095750"/>
            <a:ext cx="1587" cy="809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8"/>
          <p:cNvSpPr>
            <a:spLocks noChangeShapeType="1"/>
          </p:cNvSpPr>
          <p:nvPr/>
        </p:nvSpPr>
        <p:spPr bwMode="auto">
          <a:xfrm>
            <a:off x="3810000" y="3290888"/>
            <a:ext cx="1588" cy="1565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4"/>
          <p:cNvSpPr>
            <a:spLocks noChangeShapeType="1"/>
          </p:cNvSpPr>
          <p:nvPr/>
        </p:nvSpPr>
        <p:spPr bwMode="auto">
          <a:xfrm>
            <a:off x="4586288" y="4143375"/>
            <a:ext cx="1587" cy="19478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35"/>
          <p:cNvSpPr>
            <a:spLocks/>
          </p:cNvSpPr>
          <p:nvPr/>
        </p:nvSpPr>
        <p:spPr bwMode="auto">
          <a:xfrm>
            <a:off x="4175125" y="4840288"/>
            <a:ext cx="822325" cy="822325"/>
          </a:xfrm>
          <a:custGeom>
            <a:avLst/>
            <a:gdLst>
              <a:gd name="T0" fmla="*/ 2147483646 w 2069"/>
              <a:gd name="T1" fmla="*/ 2147483646 h 2072"/>
              <a:gd name="T2" fmla="*/ 2147483646 w 2069"/>
              <a:gd name="T3" fmla="*/ 2147483646 h 2072"/>
              <a:gd name="T4" fmla="*/ 2147483646 w 2069"/>
              <a:gd name="T5" fmla="*/ 2147483646 h 2072"/>
              <a:gd name="T6" fmla="*/ 2147483646 w 2069"/>
              <a:gd name="T7" fmla="*/ 0 h 2072"/>
              <a:gd name="T8" fmla="*/ 2147483646 w 2069"/>
              <a:gd name="T9" fmla="*/ 2147483646 h 2072"/>
              <a:gd name="T10" fmla="*/ 2147483646 w 2069"/>
              <a:gd name="T11" fmla="*/ 2147483646 h 2072"/>
              <a:gd name="T12" fmla="*/ 0 w 2069"/>
              <a:gd name="T13" fmla="*/ 2147483646 h 2072"/>
              <a:gd name="T14" fmla="*/ 2147483646 w 2069"/>
              <a:gd name="T15" fmla="*/ 2147483646 h 2072"/>
              <a:gd name="T16" fmla="*/ 2147483646 w 2069"/>
              <a:gd name="T17" fmla="*/ 2147483646 h 2072"/>
              <a:gd name="T18" fmla="*/ 2147483646 w 2069"/>
              <a:gd name="T19" fmla="*/ 2147483646 h 2072"/>
              <a:gd name="T20" fmla="*/ 2147483646 w 2069"/>
              <a:gd name="T21" fmla="*/ 2147483646 h 2072"/>
              <a:gd name="T22" fmla="*/ 2147483646 w 2069"/>
              <a:gd name="T23" fmla="*/ 2147483646 h 2072"/>
              <a:gd name="T24" fmla="*/ 2147483646 w 2069"/>
              <a:gd name="T25" fmla="*/ 2147483646 h 20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9"/>
              <a:gd name="T40" fmla="*/ 0 h 2072"/>
              <a:gd name="T41" fmla="*/ 2069 w 2069"/>
              <a:gd name="T42" fmla="*/ 2072 h 20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9" h="2072">
                <a:moveTo>
                  <a:pt x="2069" y="1036"/>
                </a:moveTo>
                <a:lnTo>
                  <a:pt x="1930" y="518"/>
                </a:lnTo>
                <a:lnTo>
                  <a:pt x="1551" y="139"/>
                </a:lnTo>
                <a:lnTo>
                  <a:pt x="1034" y="0"/>
                </a:lnTo>
                <a:lnTo>
                  <a:pt x="516" y="139"/>
                </a:lnTo>
                <a:lnTo>
                  <a:pt x="139" y="518"/>
                </a:lnTo>
                <a:lnTo>
                  <a:pt x="0" y="1036"/>
                </a:lnTo>
                <a:lnTo>
                  <a:pt x="139" y="1554"/>
                </a:lnTo>
                <a:lnTo>
                  <a:pt x="516" y="1933"/>
                </a:lnTo>
                <a:lnTo>
                  <a:pt x="1034" y="2072"/>
                </a:lnTo>
                <a:lnTo>
                  <a:pt x="1551" y="1933"/>
                </a:lnTo>
                <a:lnTo>
                  <a:pt x="1930" y="1554"/>
                </a:lnTo>
                <a:lnTo>
                  <a:pt x="2069" y="103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36"/>
          <p:cNvSpPr>
            <a:spLocks noChangeShapeType="1"/>
          </p:cNvSpPr>
          <p:nvPr/>
        </p:nvSpPr>
        <p:spPr bwMode="auto">
          <a:xfrm>
            <a:off x="4325938" y="5016500"/>
            <a:ext cx="473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Freeform 37"/>
          <p:cNvSpPr>
            <a:spLocks/>
          </p:cNvSpPr>
          <p:nvPr/>
        </p:nvSpPr>
        <p:spPr bwMode="auto">
          <a:xfrm>
            <a:off x="3941763" y="4375150"/>
            <a:ext cx="1285875" cy="1287463"/>
          </a:xfrm>
          <a:custGeom>
            <a:avLst/>
            <a:gdLst>
              <a:gd name="T0" fmla="*/ 2147483646 w 3239"/>
              <a:gd name="T1" fmla="*/ 2147483646 h 3243"/>
              <a:gd name="T2" fmla="*/ 2147483646 w 3239"/>
              <a:gd name="T3" fmla="*/ 2147483646 h 3243"/>
              <a:gd name="T4" fmla="*/ 2147483646 w 3239"/>
              <a:gd name="T5" fmla="*/ 2147483646 h 3243"/>
              <a:gd name="T6" fmla="*/ 2147483646 w 3239"/>
              <a:gd name="T7" fmla="*/ 2147483646 h 3243"/>
              <a:gd name="T8" fmla="*/ 2147483646 w 3239"/>
              <a:gd name="T9" fmla="*/ 2147483646 h 3243"/>
              <a:gd name="T10" fmla="*/ 2147483646 w 3239"/>
              <a:gd name="T11" fmla="*/ 2147483646 h 3243"/>
              <a:gd name="T12" fmla="*/ 2147483646 w 3239"/>
              <a:gd name="T13" fmla="*/ 2147483646 h 3243"/>
              <a:gd name="T14" fmla="*/ 2147483646 w 3239"/>
              <a:gd name="T15" fmla="*/ 0 h 3243"/>
              <a:gd name="T16" fmla="*/ 2147483646 w 3239"/>
              <a:gd name="T17" fmla="*/ 2147483646 h 3243"/>
              <a:gd name="T18" fmla="*/ 2147483646 w 3239"/>
              <a:gd name="T19" fmla="*/ 2147483646 h 3243"/>
              <a:gd name="T20" fmla="*/ 2147483646 w 3239"/>
              <a:gd name="T21" fmla="*/ 2147483646 h 3243"/>
              <a:gd name="T22" fmla="*/ 2147483646 w 3239"/>
              <a:gd name="T23" fmla="*/ 2147483646 h 3243"/>
              <a:gd name="T24" fmla="*/ 2147483646 w 3239"/>
              <a:gd name="T25" fmla="*/ 2147483646 h 3243"/>
              <a:gd name="T26" fmla="*/ 2147483646 w 3239"/>
              <a:gd name="T27" fmla="*/ 2147483646 h 3243"/>
              <a:gd name="T28" fmla="*/ 0 w 3239"/>
              <a:gd name="T29" fmla="*/ 2147483646 h 3243"/>
              <a:gd name="T30" fmla="*/ 2147483646 w 3239"/>
              <a:gd name="T31" fmla="*/ 2147483646 h 3243"/>
              <a:gd name="T32" fmla="*/ 2147483646 w 3239"/>
              <a:gd name="T33" fmla="*/ 2147483646 h 3243"/>
              <a:gd name="T34" fmla="*/ 2147483646 w 3239"/>
              <a:gd name="T35" fmla="*/ 2147483646 h 3243"/>
              <a:gd name="T36" fmla="*/ 2147483646 w 3239"/>
              <a:gd name="T37" fmla="*/ 2147483646 h 3243"/>
              <a:gd name="T38" fmla="*/ 2147483646 w 3239"/>
              <a:gd name="T39" fmla="*/ 2147483646 h 3243"/>
              <a:gd name="T40" fmla="*/ 2147483646 w 3239"/>
              <a:gd name="T41" fmla="*/ 2147483646 h 3243"/>
              <a:gd name="T42" fmla="*/ 2147483646 w 3239"/>
              <a:gd name="T43" fmla="*/ 2147483646 h 3243"/>
              <a:gd name="T44" fmla="*/ 2147483646 w 3239"/>
              <a:gd name="T45" fmla="*/ 2147483646 h 3243"/>
              <a:gd name="T46" fmla="*/ 2147483646 w 3239"/>
              <a:gd name="T47" fmla="*/ 2147483646 h 3243"/>
              <a:gd name="T48" fmla="*/ 2147483646 w 3239"/>
              <a:gd name="T49" fmla="*/ 2147483646 h 3243"/>
              <a:gd name="T50" fmla="*/ 2147483646 w 3239"/>
              <a:gd name="T51" fmla="*/ 2147483646 h 3243"/>
              <a:gd name="T52" fmla="*/ 2147483646 w 3239"/>
              <a:gd name="T53" fmla="*/ 2147483646 h 3243"/>
              <a:gd name="T54" fmla="*/ 2147483646 w 3239"/>
              <a:gd name="T55" fmla="*/ 2147483646 h 3243"/>
              <a:gd name="T56" fmla="*/ 2147483646 w 3239"/>
              <a:gd name="T57" fmla="*/ 2147483646 h 32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39"/>
              <a:gd name="T88" fmla="*/ 0 h 3243"/>
              <a:gd name="T89" fmla="*/ 3239 w 3239"/>
              <a:gd name="T90" fmla="*/ 3243 h 32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39" h="3243">
                <a:moveTo>
                  <a:pt x="3239" y="1622"/>
                </a:moveTo>
                <a:lnTo>
                  <a:pt x="3198" y="1261"/>
                </a:lnTo>
                <a:lnTo>
                  <a:pt x="3079" y="918"/>
                </a:lnTo>
                <a:lnTo>
                  <a:pt x="2885" y="610"/>
                </a:lnTo>
                <a:lnTo>
                  <a:pt x="2629" y="353"/>
                </a:lnTo>
                <a:lnTo>
                  <a:pt x="2322" y="161"/>
                </a:lnTo>
                <a:lnTo>
                  <a:pt x="1980" y="41"/>
                </a:lnTo>
                <a:lnTo>
                  <a:pt x="1620" y="0"/>
                </a:lnTo>
                <a:lnTo>
                  <a:pt x="1259" y="41"/>
                </a:lnTo>
                <a:lnTo>
                  <a:pt x="917" y="161"/>
                </a:lnTo>
                <a:lnTo>
                  <a:pt x="610" y="353"/>
                </a:lnTo>
                <a:lnTo>
                  <a:pt x="353" y="610"/>
                </a:lnTo>
                <a:lnTo>
                  <a:pt x="161" y="918"/>
                </a:lnTo>
                <a:lnTo>
                  <a:pt x="41" y="1261"/>
                </a:lnTo>
                <a:lnTo>
                  <a:pt x="0" y="1622"/>
                </a:lnTo>
                <a:lnTo>
                  <a:pt x="41" y="1982"/>
                </a:lnTo>
                <a:lnTo>
                  <a:pt x="161" y="2326"/>
                </a:lnTo>
                <a:lnTo>
                  <a:pt x="353" y="2633"/>
                </a:lnTo>
                <a:lnTo>
                  <a:pt x="610" y="2889"/>
                </a:lnTo>
                <a:lnTo>
                  <a:pt x="917" y="3083"/>
                </a:lnTo>
                <a:lnTo>
                  <a:pt x="1259" y="3203"/>
                </a:lnTo>
                <a:lnTo>
                  <a:pt x="1620" y="3243"/>
                </a:lnTo>
                <a:lnTo>
                  <a:pt x="1980" y="3203"/>
                </a:lnTo>
                <a:lnTo>
                  <a:pt x="2322" y="3083"/>
                </a:lnTo>
                <a:lnTo>
                  <a:pt x="2629" y="2889"/>
                </a:lnTo>
                <a:lnTo>
                  <a:pt x="2885" y="2633"/>
                </a:lnTo>
                <a:lnTo>
                  <a:pt x="3079" y="2326"/>
                </a:lnTo>
                <a:lnTo>
                  <a:pt x="3198" y="1982"/>
                </a:lnTo>
                <a:lnTo>
                  <a:pt x="3239" y="1622"/>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Line 44"/>
          <p:cNvSpPr>
            <a:spLocks noChangeShapeType="1"/>
          </p:cNvSpPr>
          <p:nvPr/>
        </p:nvSpPr>
        <p:spPr bwMode="auto">
          <a:xfrm>
            <a:off x="6018213" y="3835400"/>
            <a:ext cx="1587" cy="278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45"/>
          <p:cNvSpPr>
            <a:spLocks/>
          </p:cNvSpPr>
          <p:nvPr/>
        </p:nvSpPr>
        <p:spPr bwMode="auto">
          <a:xfrm>
            <a:off x="5603875" y="4835525"/>
            <a:ext cx="830263" cy="830263"/>
          </a:xfrm>
          <a:custGeom>
            <a:avLst/>
            <a:gdLst>
              <a:gd name="T0" fmla="*/ 2147483646 w 2091"/>
              <a:gd name="T1" fmla="*/ 2147483646 h 2093"/>
              <a:gd name="T2" fmla="*/ 2147483646 w 2091"/>
              <a:gd name="T3" fmla="*/ 2147483646 h 2093"/>
              <a:gd name="T4" fmla="*/ 2147483646 w 2091"/>
              <a:gd name="T5" fmla="*/ 2147483646 h 2093"/>
              <a:gd name="T6" fmla="*/ 2147483646 w 2091"/>
              <a:gd name="T7" fmla="*/ 2147483646 h 2093"/>
              <a:gd name="T8" fmla="*/ 2147483646 w 2091"/>
              <a:gd name="T9" fmla="*/ 0 h 2093"/>
              <a:gd name="T10" fmla="*/ 2147483646 w 2091"/>
              <a:gd name="T11" fmla="*/ 2147483646 h 2093"/>
              <a:gd name="T12" fmla="*/ 2147483646 w 2091"/>
              <a:gd name="T13" fmla="*/ 2147483646 h 2093"/>
              <a:gd name="T14" fmla="*/ 2147483646 w 2091"/>
              <a:gd name="T15" fmla="*/ 2147483646 h 2093"/>
              <a:gd name="T16" fmla="*/ 0 w 2091"/>
              <a:gd name="T17" fmla="*/ 2147483646 h 2093"/>
              <a:gd name="T18" fmla="*/ 2147483646 w 2091"/>
              <a:gd name="T19" fmla="*/ 2147483646 h 2093"/>
              <a:gd name="T20" fmla="*/ 2147483646 w 2091"/>
              <a:gd name="T21" fmla="*/ 2147483646 h 2093"/>
              <a:gd name="T22" fmla="*/ 2147483646 w 2091"/>
              <a:gd name="T23" fmla="*/ 2147483646 h 2093"/>
              <a:gd name="T24" fmla="*/ 2147483646 w 2091"/>
              <a:gd name="T25" fmla="*/ 2147483646 h 2093"/>
              <a:gd name="T26" fmla="*/ 2147483646 w 2091"/>
              <a:gd name="T27" fmla="*/ 2147483646 h 2093"/>
              <a:gd name="T28" fmla="*/ 2147483646 w 2091"/>
              <a:gd name="T29" fmla="*/ 2147483646 h 2093"/>
              <a:gd name="T30" fmla="*/ 2147483646 w 2091"/>
              <a:gd name="T31" fmla="*/ 2147483646 h 2093"/>
              <a:gd name="T32" fmla="*/ 2147483646 w 2091"/>
              <a:gd name="T33" fmla="*/ 2147483646 h 20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1"/>
              <a:gd name="T52" fmla="*/ 0 h 2093"/>
              <a:gd name="T53" fmla="*/ 2091 w 2091"/>
              <a:gd name="T54" fmla="*/ 2093 h 20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1" h="2093">
                <a:moveTo>
                  <a:pt x="2091" y="1046"/>
                </a:moveTo>
                <a:lnTo>
                  <a:pt x="2013" y="646"/>
                </a:lnTo>
                <a:lnTo>
                  <a:pt x="1786" y="306"/>
                </a:lnTo>
                <a:lnTo>
                  <a:pt x="1446" y="79"/>
                </a:lnTo>
                <a:lnTo>
                  <a:pt x="1046" y="0"/>
                </a:lnTo>
                <a:lnTo>
                  <a:pt x="646" y="79"/>
                </a:lnTo>
                <a:lnTo>
                  <a:pt x="307" y="306"/>
                </a:lnTo>
                <a:lnTo>
                  <a:pt x="80" y="646"/>
                </a:lnTo>
                <a:lnTo>
                  <a:pt x="0" y="1046"/>
                </a:lnTo>
                <a:lnTo>
                  <a:pt x="80" y="1447"/>
                </a:lnTo>
                <a:lnTo>
                  <a:pt x="307" y="1786"/>
                </a:lnTo>
                <a:lnTo>
                  <a:pt x="646" y="2014"/>
                </a:lnTo>
                <a:lnTo>
                  <a:pt x="1046" y="2093"/>
                </a:lnTo>
                <a:lnTo>
                  <a:pt x="1446" y="2014"/>
                </a:lnTo>
                <a:lnTo>
                  <a:pt x="1786" y="1786"/>
                </a:lnTo>
                <a:lnTo>
                  <a:pt x="2013" y="1447"/>
                </a:lnTo>
                <a:lnTo>
                  <a:pt x="2091" y="1046"/>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Line 46"/>
          <p:cNvSpPr>
            <a:spLocks noChangeShapeType="1"/>
          </p:cNvSpPr>
          <p:nvPr/>
        </p:nvSpPr>
        <p:spPr bwMode="auto">
          <a:xfrm>
            <a:off x="5638800" y="4595813"/>
            <a:ext cx="7572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Freeform 47"/>
          <p:cNvSpPr>
            <a:spLocks/>
          </p:cNvSpPr>
          <p:nvPr/>
        </p:nvSpPr>
        <p:spPr bwMode="auto">
          <a:xfrm>
            <a:off x="5360988" y="3937000"/>
            <a:ext cx="1314450" cy="1316038"/>
          </a:xfrm>
          <a:custGeom>
            <a:avLst/>
            <a:gdLst>
              <a:gd name="T0" fmla="*/ 2147483646 w 3311"/>
              <a:gd name="T1" fmla="*/ 2147483646 h 3317"/>
              <a:gd name="T2" fmla="*/ 2147483646 w 3311"/>
              <a:gd name="T3" fmla="*/ 2147483646 h 3317"/>
              <a:gd name="T4" fmla="*/ 2147483646 w 3311"/>
              <a:gd name="T5" fmla="*/ 2147483646 h 3317"/>
              <a:gd name="T6" fmla="*/ 2147483646 w 3311"/>
              <a:gd name="T7" fmla="*/ 2147483646 h 3317"/>
              <a:gd name="T8" fmla="*/ 2147483646 w 3311"/>
              <a:gd name="T9" fmla="*/ 2147483646 h 3317"/>
              <a:gd name="T10" fmla="*/ 2147483646 w 3311"/>
              <a:gd name="T11" fmla="*/ 0 h 3317"/>
              <a:gd name="T12" fmla="*/ 2147483646 w 3311"/>
              <a:gd name="T13" fmla="*/ 2147483646 h 3317"/>
              <a:gd name="T14" fmla="*/ 2147483646 w 3311"/>
              <a:gd name="T15" fmla="*/ 2147483646 h 3317"/>
              <a:gd name="T16" fmla="*/ 2147483646 w 3311"/>
              <a:gd name="T17" fmla="*/ 2147483646 h 3317"/>
              <a:gd name="T18" fmla="*/ 2147483646 w 3311"/>
              <a:gd name="T19" fmla="*/ 2147483646 h 3317"/>
              <a:gd name="T20" fmla="*/ 0 w 3311"/>
              <a:gd name="T21" fmla="*/ 2147483646 h 3317"/>
              <a:gd name="T22" fmla="*/ 2147483646 w 3311"/>
              <a:gd name="T23" fmla="*/ 2147483646 h 3317"/>
              <a:gd name="T24" fmla="*/ 2147483646 w 3311"/>
              <a:gd name="T25" fmla="*/ 2147483646 h 3317"/>
              <a:gd name="T26" fmla="*/ 2147483646 w 3311"/>
              <a:gd name="T27" fmla="*/ 2147483646 h 3317"/>
              <a:gd name="T28" fmla="*/ 2147483646 w 3311"/>
              <a:gd name="T29" fmla="*/ 2147483646 h 3317"/>
              <a:gd name="T30" fmla="*/ 2147483646 w 3311"/>
              <a:gd name="T31" fmla="*/ 2147483646 h 3317"/>
              <a:gd name="T32" fmla="*/ 2147483646 w 3311"/>
              <a:gd name="T33" fmla="*/ 2147483646 h 3317"/>
              <a:gd name="T34" fmla="*/ 2147483646 w 3311"/>
              <a:gd name="T35" fmla="*/ 2147483646 h 3317"/>
              <a:gd name="T36" fmla="*/ 2147483646 w 3311"/>
              <a:gd name="T37" fmla="*/ 2147483646 h 3317"/>
              <a:gd name="T38" fmla="*/ 2147483646 w 3311"/>
              <a:gd name="T39" fmla="*/ 2147483646 h 3317"/>
              <a:gd name="T40" fmla="*/ 2147483646 w 3311"/>
              <a:gd name="T41" fmla="*/ 2147483646 h 33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11"/>
              <a:gd name="T64" fmla="*/ 0 h 3317"/>
              <a:gd name="T65" fmla="*/ 3311 w 3311"/>
              <a:gd name="T66" fmla="*/ 3317 h 33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11" h="3317">
                <a:moveTo>
                  <a:pt x="3311" y="1659"/>
                </a:moveTo>
                <a:lnTo>
                  <a:pt x="3230" y="1146"/>
                </a:lnTo>
                <a:lnTo>
                  <a:pt x="2996" y="684"/>
                </a:lnTo>
                <a:lnTo>
                  <a:pt x="2629" y="317"/>
                </a:lnTo>
                <a:lnTo>
                  <a:pt x="2168" y="81"/>
                </a:lnTo>
                <a:lnTo>
                  <a:pt x="1656" y="0"/>
                </a:lnTo>
                <a:lnTo>
                  <a:pt x="1145" y="81"/>
                </a:lnTo>
                <a:lnTo>
                  <a:pt x="684" y="317"/>
                </a:lnTo>
                <a:lnTo>
                  <a:pt x="317" y="684"/>
                </a:lnTo>
                <a:lnTo>
                  <a:pt x="81" y="1146"/>
                </a:lnTo>
                <a:lnTo>
                  <a:pt x="0" y="1659"/>
                </a:lnTo>
                <a:lnTo>
                  <a:pt x="81" y="2170"/>
                </a:lnTo>
                <a:lnTo>
                  <a:pt x="317" y="2633"/>
                </a:lnTo>
                <a:lnTo>
                  <a:pt x="684" y="3000"/>
                </a:lnTo>
                <a:lnTo>
                  <a:pt x="1145" y="3235"/>
                </a:lnTo>
                <a:lnTo>
                  <a:pt x="1656" y="3317"/>
                </a:lnTo>
                <a:lnTo>
                  <a:pt x="2168" y="3235"/>
                </a:lnTo>
                <a:lnTo>
                  <a:pt x="2629" y="3000"/>
                </a:lnTo>
                <a:lnTo>
                  <a:pt x="2996" y="2633"/>
                </a:lnTo>
                <a:lnTo>
                  <a:pt x="3230" y="2170"/>
                </a:lnTo>
                <a:lnTo>
                  <a:pt x="3311" y="1659"/>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49"/>
          <p:cNvSpPr>
            <a:spLocks noChangeShapeType="1"/>
          </p:cNvSpPr>
          <p:nvPr/>
        </p:nvSpPr>
        <p:spPr bwMode="auto">
          <a:xfrm>
            <a:off x="7994650" y="3548063"/>
            <a:ext cx="1588" cy="3184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50"/>
          <p:cNvSpPr>
            <a:spLocks/>
          </p:cNvSpPr>
          <p:nvPr/>
        </p:nvSpPr>
        <p:spPr bwMode="auto">
          <a:xfrm>
            <a:off x="7567613" y="4827588"/>
            <a:ext cx="847725" cy="850900"/>
          </a:xfrm>
          <a:custGeom>
            <a:avLst/>
            <a:gdLst>
              <a:gd name="T0" fmla="*/ 2147483646 w 2139"/>
              <a:gd name="T1" fmla="*/ 2147483646 h 2142"/>
              <a:gd name="T2" fmla="*/ 2147483646 w 2139"/>
              <a:gd name="T3" fmla="*/ 2147483646 h 2142"/>
              <a:gd name="T4" fmla="*/ 2147483646 w 2139"/>
              <a:gd name="T5" fmla="*/ 2147483646 h 2142"/>
              <a:gd name="T6" fmla="*/ 2147483646 w 2139"/>
              <a:gd name="T7" fmla="*/ 0 h 2142"/>
              <a:gd name="T8" fmla="*/ 2147483646 w 2139"/>
              <a:gd name="T9" fmla="*/ 2147483646 h 2142"/>
              <a:gd name="T10" fmla="*/ 2147483646 w 2139"/>
              <a:gd name="T11" fmla="*/ 2147483646 h 2142"/>
              <a:gd name="T12" fmla="*/ 0 w 2139"/>
              <a:gd name="T13" fmla="*/ 2147483646 h 2142"/>
              <a:gd name="T14" fmla="*/ 2147483646 w 2139"/>
              <a:gd name="T15" fmla="*/ 2147483646 h 2142"/>
              <a:gd name="T16" fmla="*/ 2147483646 w 2139"/>
              <a:gd name="T17" fmla="*/ 2147483646 h 2142"/>
              <a:gd name="T18" fmla="*/ 2147483646 w 2139"/>
              <a:gd name="T19" fmla="*/ 2147483646 h 2142"/>
              <a:gd name="T20" fmla="*/ 2147483646 w 2139"/>
              <a:gd name="T21" fmla="*/ 2147483646 h 2142"/>
              <a:gd name="T22" fmla="*/ 2147483646 w 2139"/>
              <a:gd name="T23" fmla="*/ 2147483646 h 2142"/>
              <a:gd name="T24" fmla="*/ 2147483646 w 2139"/>
              <a:gd name="T25" fmla="*/ 2147483646 h 2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9"/>
              <a:gd name="T40" fmla="*/ 0 h 2142"/>
              <a:gd name="T41" fmla="*/ 2139 w 2139"/>
              <a:gd name="T42" fmla="*/ 2142 h 2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9" h="2142">
                <a:moveTo>
                  <a:pt x="2139" y="1070"/>
                </a:moveTo>
                <a:lnTo>
                  <a:pt x="1997" y="535"/>
                </a:lnTo>
                <a:lnTo>
                  <a:pt x="1604" y="143"/>
                </a:lnTo>
                <a:lnTo>
                  <a:pt x="1070" y="0"/>
                </a:lnTo>
                <a:lnTo>
                  <a:pt x="534" y="143"/>
                </a:lnTo>
                <a:lnTo>
                  <a:pt x="143" y="535"/>
                </a:lnTo>
                <a:lnTo>
                  <a:pt x="0" y="1070"/>
                </a:lnTo>
                <a:lnTo>
                  <a:pt x="143" y="1606"/>
                </a:lnTo>
                <a:lnTo>
                  <a:pt x="534" y="1999"/>
                </a:lnTo>
                <a:lnTo>
                  <a:pt x="1070" y="2142"/>
                </a:lnTo>
                <a:lnTo>
                  <a:pt x="1604" y="1999"/>
                </a:lnTo>
                <a:lnTo>
                  <a:pt x="1997" y="1606"/>
                </a:lnTo>
                <a:lnTo>
                  <a:pt x="2139" y="1070"/>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Line 52"/>
          <p:cNvSpPr>
            <a:spLocks noChangeShapeType="1"/>
          </p:cNvSpPr>
          <p:nvPr/>
        </p:nvSpPr>
        <p:spPr bwMode="auto">
          <a:xfrm>
            <a:off x="7627938" y="4197350"/>
            <a:ext cx="706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53"/>
          <p:cNvSpPr>
            <a:spLocks/>
          </p:cNvSpPr>
          <p:nvPr/>
        </p:nvSpPr>
        <p:spPr bwMode="auto">
          <a:xfrm>
            <a:off x="7362825" y="3565525"/>
            <a:ext cx="1265238" cy="1265238"/>
          </a:xfrm>
          <a:custGeom>
            <a:avLst/>
            <a:gdLst>
              <a:gd name="T0" fmla="*/ 2147483646 w 3186"/>
              <a:gd name="T1" fmla="*/ 2147483646 h 3191"/>
              <a:gd name="T2" fmla="*/ 2147483646 w 3186"/>
              <a:gd name="T3" fmla="*/ 2147483646 h 3191"/>
              <a:gd name="T4" fmla="*/ 2147483646 w 3186"/>
              <a:gd name="T5" fmla="*/ 2147483646 h 3191"/>
              <a:gd name="T6" fmla="*/ 2147483646 w 3186"/>
              <a:gd name="T7" fmla="*/ 2147483646 h 3191"/>
              <a:gd name="T8" fmla="*/ 2147483646 w 3186"/>
              <a:gd name="T9" fmla="*/ 2147483646 h 3191"/>
              <a:gd name="T10" fmla="*/ 2147483646 w 3186"/>
              <a:gd name="T11" fmla="*/ 0 h 3191"/>
              <a:gd name="T12" fmla="*/ 2147483646 w 3186"/>
              <a:gd name="T13" fmla="*/ 2147483646 h 3191"/>
              <a:gd name="T14" fmla="*/ 2147483646 w 3186"/>
              <a:gd name="T15" fmla="*/ 2147483646 h 3191"/>
              <a:gd name="T16" fmla="*/ 2147483646 w 3186"/>
              <a:gd name="T17" fmla="*/ 2147483646 h 3191"/>
              <a:gd name="T18" fmla="*/ 2147483646 w 3186"/>
              <a:gd name="T19" fmla="*/ 2147483646 h 3191"/>
              <a:gd name="T20" fmla="*/ 0 w 3186"/>
              <a:gd name="T21" fmla="*/ 2147483646 h 3191"/>
              <a:gd name="T22" fmla="*/ 2147483646 w 3186"/>
              <a:gd name="T23" fmla="*/ 2147483646 h 3191"/>
              <a:gd name="T24" fmla="*/ 2147483646 w 3186"/>
              <a:gd name="T25" fmla="*/ 2147483646 h 3191"/>
              <a:gd name="T26" fmla="*/ 2147483646 w 3186"/>
              <a:gd name="T27" fmla="*/ 2147483646 h 3191"/>
              <a:gd name="T28" fmla="*/ 2147483646 w 3186"/>
              <a:gd name="T29" fmla="*/ 2147483646 h 3191"/>
              <a:gd name="T30" fmla="*/ 2147483646 w 3186"/>
              <a:gd name="T31" fmla="*/ 2147483646 h 3191"/>
              <a:gd name="T32" fmla="*/ 2147483646 w 3186"/>
              <a:gd name="T33" fmla="*/ 2147483646 h 3191"/>
              <a:gd name="T34" fmla="*/ 2147483646 w 3186"/>
              <a:gd name="T35" fmla="*/ 2147483646 h 3191"/>
              <a:gd name="T36" fmla="*/ 2147483646 w 3186"/>
              <a:gd name="T37" fmla="*/ 2147483646 h 3191"/>
              <a:gd name="T38" fmla="*/ 2147483646 w 3186"/>
              <a:gd name="T39" fmla="*/ 2147483646 h 3191"/>
              <a:gd name="T40" fmla="*/ 2147483646 w 3186"/>
              <a:gd name="T41" fmla="*/ 2147483646 h 3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6"/>
              <a:gd name="T64" fmla="*/ 0 h 3191"/>
              <a:gd name="T65" fmla="*/ 3186 w 3186"/>
              <a:gd name="T66" fmla="*/ 3191 h 3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6" h="3191">
                <a:moveTo>
                  <a:pt x="3186" y="1595"/>
                </a:moveTo>
                <a:lnTo>
                  <a:pt x="3108" y="1102"/>
                </a:lnTo>
                <a:lnTo>
                  <a:pt x="2882" y="657"/>
                </a:lnTo>
                <a:lnTo>
                  <a:pt x="2529" y="304"/>
                </a:lnTo>
                <a:lnTo>
                  <a:pt x="2085" y="78"/>
                </a:lnTo>
                <a:lnTo>
                  <a:pt x="1593" y="0"/>
                </a:lnTo>
                <a:lnTo>
                  <a:pt x="1101" y="78"/>
                </a:lnTo>
                <a:lnTo>
                  <a:pt x="656" y="304"/>
                </a:lnTo>
                <a:lnTo>
                  <a:pt x="304" y="657"/>
                </a:lnTo>
                <a:lnTo>
                  <a:pt x="77" y="1102"/>
                </a:lnTo>
                <a:lnTo>
                  <a:pt x="0" y="1595"/>
                </a:lnTo>
                <a:lnTo>
                  <a:pt x="77" y="2088"/>
                </a:lnTo>
                <a:lnTo>
                  <a:pt x="304" y="2532"/>
                </a:lnTo>
                <a:lnTo>
                  <a:pt x="656" y="2886"/>
                </a:lnTo>
                <a:lnTo>
                  <a:pt x="1101" y="3113"/>
                </a:lnTo>
                <a:lnTo>
                  <a:pt x="1593" y="3191"/>
                </a:lnTo>
                <a:lnTo>
                  <a:pt x="2085" y="3113"/>
                </a:lnTo>
                <a:lnTo>
                  <a:pt x="2529" y="2886"/>
                </a:lnTo>
                <a:lnTo>
                  <a:pt x="2882" y="2532"/>
                </a:lnTo>
                <a:lnTo>
                  <a:pt x="3108" y="2088"/>
                </a:lnTo>
                <a:lnTo>
                  <a:pt x="3186" y="1595"/>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57"/>
          <p:cNvSpPr>
            <a:spLocks noChangeShapeType="1"/>
          </p:cNvSpPr>
          <p:nvPr/>
        </p:nvSpPr>
        <p:spPr bwMode="auto">
          <a:xfrm>
            <a:off x="2312988" y="5597525"/>
            <a:ext cx="1587" cy="7778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58"/>
          <p:cNvSpPr>
            <a:spLocks noChangeShapeType="1"/>
          </p:cNvSpPr>
          <p:nvPr/>
        </p:nvSpPr>
        <p:spPr bwMode="auto">
          <a:xfrm>
            <a:off x="3810000" y="5684838"/>
            <a:ext cx="1588" cy="11779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62"/>
          <p:cNvSpPr>
            <a:spLocks noChangeShapeType="1"/>
          </p:cNvSpPr>
          <p:nvPr/>
        </p:nvSpPr>
        <p:spPr bwMode="auto">
          <a:xfrm flipV="1">
            <a:off x="4262438" y="4927600"/>
            <a:ext cx="69850"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3"/>
          <p:cNvSpPr>
            <a:spLocks noChangeShapeType="1"/>
          </p:cNvSpPr>
          <p:nvPr/>
        </p:nvSpPr>
        <p:spPr bwMode="auto">
          <a:xfrm flipV="1">
            <a:off x="4179888" y="4845050"/>
            <a:ext cx="346075" cy="346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64"/>
          <p:cNvSpPr>
            <a:spLocks noChangeShapeType="1"/>
          </p:cNvSpPr>
          <p:nvPr/>
        </p:nvSpPr>
        <p:spPr bwMode="auto">
          <a:xfrm flipV="1">
            <a:off x="4178300" y="5249863"/>
            <a:ext cx="52388" cy="53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Freeform 65"/>
          <p:cNvSpPr>
            <a:spLocks/>
          </p:cNvSpPr>
          <p:nvPr/>
        </p:nvSpPr>
        <p:spPr bwMode="auto">
          <a:xfrm>
            <a:off x="4230688" y="4843463"/>
            <a:ext cx="407987" cy="406400"/>
          </a:xfrm>
          <a:custGeom>
            <a:avLst/>
            <a:gdLst>
              <a:gd name="T0" fmla="*/ 2147483646 w 1024"/>
              <a:gd name="T1" fmla="*/ 0 h 1025"/>
              <a:gd name="T2" fmla="*/ 2147483646 w 1024"/>
              <a:gd name="T3" fmla="*/ 2147483646 h 1025"/>
              <a:gd name="T4" fmla="*/ 0 w 1024"/>
              <a:gd name="T5" fmla="*/ 2147483646 h 1025"/>
              <a:gd name="T6" fmla="*/ 0 60000 65536"/>
              <a:gd name="T7" fmla="*/ 0 60000 65536"/>
              <a:gd name="T8" fmla="*/ 0 60000 65536"/>
              <a:gd name="T9" fmla="*/ 0 w 1024"/>
              <a:gd name="T10" fmla="*/ 0 h 1025"/>
              <a:gd name="T11" fmla="*/ 1024 w 1024"/>
              <a:gd name="T12" fmla="*/ 1025 h 1025"/>
            </a:gdLst>
            <a:ahLst/>
            <a:cxnLst>
              <a:cxn ang="T6">
                <a:pos x="T0" y="T1"/>
              </a:cxn>
              <a:cxn ang="T7">
                <a:pos x="T2" y="T3"/>
              </a:cxn>
              <a:cxn ang="T8">
                <a:pos x="T4" y="T5"/>
              </a:cxn>
            </a:cxnLst>
            <a:rect l="T9" t="T10" r="T11" b="T12"/>
            <a:pathLst>
              <a:path w="1024" h="1025">
                <a:moveTo>
                  <a:pt x="1024" y="0"/>
                </a:moveTo>
                <a:lnTo>
                  <a:pt x="894" y="129"/>
                </a:lnTo>
                <a:lnTo>
                  <a:pt x="0" y="10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66"/>
          <p:cNvSpPr>
            <a:spLocks noChangeShapeType="1"/>
          </p:cNvSpPr>
          <p:nvPr/>
        </p:nvSpPr>
        <p:spPr bwMode="auto">
          <a:xfrm flipV="1">
            <a:off x="4211638" y="5229225"/>
            <a:ext cx="141287" cy="142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67"/>
          <p:cNvSpPr>
            <a:spLocks/>
          </p:cNvSpPr>
          <p:nvPr/>
        </p:nvSpPr>
        <p:spPr bwMode="auto">
          <a:xfrm>
            <a:off x="4341813" y="4865688"/>
            <a:ext cx="384175" cy="384175"/>
          </a:xfrm>
          <a:custGeom>
            <a:avLst/>
            <a:gdLst>
              <a:gd name="T0" fmla="*/ 2147483646 w 969"/>
              <a:gd name="T1" fmla="*/ 0 h 972"/>
              <a:gd name="T2" fmla="*/ 2147483646 w 969"/>
              <a:gd name="T3" fmla="*/ 2147483646 h 972"/>
              <a:gd name="T4" fmla="*/ 0 w 969"/>
              <a:gd name="T5" fmla="*/ 2147483646 h 972"/>
              <a:gd name="T6" fmla="*/ 0 60000 65536"/>
              <a:gd name="T7" fmla="*/ 0 60000 65536"/>
              <a:gd name="T8" fmla="*/ 0 60000 65536"/>
              <a:gd name="T9" fmla="*/ 0 w 969"/>
              <a:gd name="T10" fmla="*/ 0 h 972"/>
              <a:gd name="T11" fmla="*/ 969 w 969"/>
              <a:gd name="T12" fmla="*/ 972 h 972"/>
            </a:gdLst>
            <a:ahLst/>
            <a:cxnLst>
              <a:cxn ang="T6">
                <a:pos x="T0" y="T1"/>
              </a:cxn>
              <a:cxn ang="T7">
                <a:pos x="T2" y="T3"/>
              </a:cxn>
              <a:cxn ang="T8">
                <a:pos x="T4" y="T5"/>
              </a:cxn>
            </a:cxnLst>
            <a:rect l="T9" t="T10" r="T11" b="T12"/>
            <a:pathLst>
              <a:path w="969" h="972">
                <a:moveTo>
                  <a:pt x="969" y="0"/>
                </a:moveTo>
                <a:lnTo>
                  <a:pt x="616" y="355"/>
                </a:lnTo>
                <a:lnTo>
                  <a:pt x="0" y="97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Line 68"/>
          <p:cNvSpPr>
            <a:spLocks noChangeShapeType="1"/>
          </p:cNvSpPr>
          <p:nvPr/>
        </p:nvSpPr>
        <p:spPr bwMode="auto">
          <a:xfrm flipV="1">
            <a:off x="4235450" y="5249863"/>
            <a:ext cx="215900"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Freeform 69"/>
          <p:cNvSpPr>
            <a:spLocks/>
          </p:cNvSpPr>
          <p:nvPr/>
        </p:nvSpPr>
        <p:spPr bwMode="auto">
          <a:xfrm>
            <a:off x="4451350" y="4900613"/>
            <a:ext cx="349250" cy="349250"/>
          </a:xfrm>
          <a:custGeom>
            <a:avLst/>
            <a:gdLst>
              <a:gd name="T0" fmla="*/ 2147483646 w 880"/>
              <a:gd name="T1" fmla="*/ 0 h 881"/>
              <a:gd name="T2" fmla="*/ 2147483646 w 880"/>
              <a:gd name="T3" fmla="*/ 2147483646 h 881"/>
              <a:gd name="T4" fmla="*/ 0 w 880"/>
              <a:gd name="T5" fmla="*/ 2147483646 h 881"/>
              <a:gd name="T6" fmla="*/ 0 60000 65536"/>
              <a:gd name="T7" fmla="*/ 0 60000 65536"/>
              <a:gd name="T8" fmla="*/ 0 60000 65536"/>
              <a:gd name="T9" fmla="*/ 0 w 880"/>
              <a:gd name="T10" fmla="*/ 0 h 881"/>
              <a:gd name="T11" fmla="*/ 880 w 880"/>
              <a:gd name="T12" fmla="*/ 881 h 881"/>
            </a:gdLst>
            <a:ahLst/>
            <a:cxnLst>
              <a:cxn ang="T6">
                <a:pos x="T0" y="T1"/>
              </a:cxn>
              <a:cxn ang="T7">
                <a:pos x="T2" y="T3"/>
              </a:cxn>
              <a:cxn ang="T8">
                <a:pos x="T4" y="T5"/>
              </a:cxn>
            </a:cxnLst>
            <a:rect l="T9" t="T10" r="T11" b="T12"/>
            <a:pathLst>
              <a:path w="880" h="881">
                <a:moveTo>
                  <a:pt x="880" y="0"/>
                </a:moveTo>
                <a:lnTo>
                  <a:pt x="339" y="542"/>
                </a:lnTo>
                <a:lnTo>
                  <a:pt x="0" y="8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Line 70"/>
          <p:cNvSpPr>
            <a:spLocks noChangeShapeType="1"/>
          </p:cNvSpPr>
          <p:nvPr/>
        </p:nvSpPr>
        <p:spPr bwMode="auto">
          <a:xfrm flipV="1">
            <a:off x="4283075" y="5249863"/>
            <a:ext cx="279400" cy="279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Freeform 71"/>
          <p:cNvSpPr>
            <a:spLocks/>
          </p:cNvSpPr>
          <p:nvPr/>
        </p:nvSpPr>
        <p:spPr bwMode="auto">
          <a:xfrm>
            <a:off x="4562475" y="4948238"/>
            <a:ext cx="301625" cy="301625"/>
          </a:xfrm>
          <a:custGeom>
            <a:avLst/>
            <a:gdLst>
              <a:gd name="T0" fmla="*/ 2147483646 w 760"/>
              <a:gd name="T1" fmla="*/ 0 h 761"/>
              <a:gd name="T2" fmla="*/ 2147483646 w 760"/>
              <a:gd name="T3" fmla="*/ 2147483646 h 761"/>
              <a:gd name="T4" fmla="*/ 0 w 760"/>
              <a:gd name="T5" fmla="*/ 2147483646 h 761"/>
              <a:gd name="T6" fmla="*/ 0 60000 65536"/>
              <a:gd name="T7" fmla="*/ 0 60000 65536"/>
              <a:gd name="T8" fmla="*/ 0 60000 65536"/>
              <a:gd name="T9" fmla="*/ 0 w 760"/>
              <a:gd name="T10" fmla="*/ 0 h 761"/>
              <a:gd name="T11" fmla="*/ 760 w 760"/>
              <a:gd name="T12" fmla="*/ 761 h 761"/>
            </a:gdLst>
            <a:ahLst/>
            <a:cxnLst>
              <a:cxn ang="T6">
                <a:pos x="T0" y="T1"/>
              </a:cxn>
              <a:cxn ang="T7">
                <a:pos x="T2" y="T3"/>
              </a:cxn>
              <a:cxn ang="T8">
                <a:pos x="T4" y="T5"/>
              </a:cxn>
            </a:cxnLst>
            <a:rect l="T9" t="T10" r="T11" b="T12"/>
            <a:pathLst>
              <a:path w="760" h="761">
                <a:moveTo>
                  <a:pt x="760" y="0"/>
                </a:moveTo>
                <a:lnTo>
                  <a:pt x="61" y="700"/>
                </a:lnTo>
                <a:lnTo>
                  <a:pt x="0" y="76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Line 72"/>
          <p:cNvSpPr>
            <a:spLocks noChangeShapeType="1"/>
          </p:cNvSpPr>
          <p:nvPr/>
        </p:nvSpPr>
        <p:spPr bwMode="auto">
          <a:xfrm flipV="1">
            <a:off x="4341813" y="5337175"/>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73"/>
          <p:cNvSpPr>
            <a:spLocks/>
          </p:cNvSpPr>
          <p:nvPr/>
        </p:nvSpPr>
        <p:spPr bwMode="auto">
          <a:xfrm>
            <a:off x="4586288" y="5006975"/>
            <a:ext cx="330200" cy="330200"/>
          </a:xfrm>
          <a:custGeom>
            <a:avLst/>
            <a:gdLst>
              <a:gd name="T0" fmla="*/ 2147483646 w 831"/>
              <a:gd name="T1" fmla="*/ 0 h 833"/>
              <a:gd name="T2" fmla="*/ 2147483646 w 831"/>
              <a:gd name="T3" fmla="*/ 2147483646 h 833"/>
              <a:gd name="T4" fmla="*/ 0 w 831"/>
              <a:gd name="T5" fmla="*/ 2147483646 h 833"/>
              <a:gd name="T6" fmla="*/ 0 60000 65536"/>
              <a:gd name="T7" fmla="*/ 0 60000 65536"/>
              <a:gd name="T8" fmla="*/ 0 60000 65536"/>
              <a:gd name="T9" fmla="*/ 0 w 831"/>
              <a:gd name="T10" fmla="*/ 0 h 833"/>
              <a:gd name="T11" fmla="*/ 831 w 831"/>
              <a:gd name="T12" fmla="*/ 833 h 833"/>
            </a:gdLst>
            <a:ahLst/>
            <a:cxnLst>
              <a:cxn ang="T6">
                <a:pos x="T0" y="T1"/>
              </a:cxn>
              <a:cxn ang="T7">
                <a:pos x="T2" y="T3"/>
              </a:cxn>
              <a:cxn ang="T8">
                <a:pos x="T4" y="T5"/>
              </a:cxn>
            </a:cxnLst>
            <a:rect l="T9" t="T10" r="T11" b="T12"/>
            <a:pathLst>
              <a:path w="831" h="833">
                <a:moveTo>
                  <a:pt x="831" y="0"/>
                </a:moveTo>
                <a:lnTo>
                  <a:pt x="217" y="615"/>
                </a:lnTo>
                <a:lnTo>
                  <a:pt x="0" y="8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74"/>
          <p:cNvSpPr>
            <a:spLocks noChangeShapeType="1"/>
          </p:cNvSpPr>
          <p:nvPr/>
        </p:nvSpPr>
        <p:spPr bwMode="auto">
          <a:xfrm flipV="1">
            <a:off x="4410075" y="5446713"/>
            <a:ext cx="176213" cy="176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Freeform 75"/>
          <p:cNvSpPr>
            <a:spLocks/>
          </p:cNvSpPr>
          <p:nvPr/>
        </p:nvSpPr>
        <p:spPr bwMode="auto">
          <a:xfrm>
            <a:off x="4586288" y="5075238"/>
            <a:ext cx="371475" cy="371475"/>
          </a:xfrm>
          <a:custGeom>
            <a:avLst/>
            <a:gdLst>
              <a:gd name="T0" fmla="*/ 2147483646 w 936"/>
              <a:gd name="T1" fmla="*/ 0 h 936"/>
              <a:gd name="T2" fmla="*/ 2147483646 w 936"/>
              <a:gd name="T3" fmla="*/ 2147483646 h 936"/>
              <a:gd name="T4" fmla="*/ 0 w 936"/>
              <a:gd name="T5" fmla="*/ 2147483646 h 936"/>
              <a:gd name="T6" fmla="*/ 0 60000 65536"/>
              <a:gd name="T7" fmla="*/ 0 60000 65536"/>
              <a:gd name="T8" fmla="*/ 0 60000 65536"/>
              <a:gd name="T9" fmla="*/ 0 w 936"/>
              <a:gd name="T10" fmla="*/ 0 h 936"/>
              <a:gd name="T11" fmla="*/ 936 w 936"/>
              <a:gd name="T12" fmla="*/ 936 h 936"/>
            </a:gdLst>
            <a:ahLst/>
            <a:cxnLst>
              <a:cxn ang="T6">
                <a:pos x="T0" y="T1"/>
              </a:cxn>
              <a:cxn ang="T7">
                <a:pos x="T2" y="T3"/>
              </a:cxn>
              <a:cxn ang="T8">
                <a:pos x="T4" y="T5"/>
              </a:cxn>
            </a:cxnLst>
            <a:rect l="T9" t="T10" r="T11" b="T12"/>
            <a:pathLst>
              <a:path w="936" h="936">
                <a:moveTo>
                  <a:pt x="936" y="0"/>
                </a:moveTo>
                <a:lnTo>
                  <a:pt x="495" y="440"/>
                </a:lnTo>
                <a:lnTo>
                  <a:pt x="0" y="9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Line 76"/>
          <p:cNvSpPr>
            <a:spLocks noChangeShapeType="1"/>
          </p:cNvSpPr>
          <p:nvPr/>
        </p:nvSpPr>
        <p:spPr bwMode="auto">
          <a:xfrm flipV="1">
            <a:off x="4492625" y="5557838"/>
            <a:ext cx="93663" cy="93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Freeform 77"/>
          <p:cNvSpPr>
            <a:spLocks/>
          </p:cNvSpPr>
          <p:nvPr/>
        </p:nvSpPr>
        <p:spPr bwMode="auto">
          <a:xfrm>
            <a:off x="4586288" y="5157788"/>
            <a:ext cx="400050" cy="400050"/>
          </a:xfrm>
          <a:custGeom>
            <a:avLst/>
            <a:gdLst>
              <a:gd name="T0" fmla="*/ 2147483646 w 1007"/>
              <a:gd name="T1" fmla="*/ 0 h 1009"/>
              <a:gd name="T2" fmla="*/ 2147483646 w 1007"/>
              <a:gd name="T3" fmla="*/ 2147483646 h 1009"/>
              <a:gd name="T4" fmla="*/ 0 w 1007"/>
              <a:gd name="T5" fmla="*/ 2147483646 h 1009"/>
              <a:gd name="T6" fmla="*/ 0 60000 65536"/>
              <a:gd name="T7" fmla="*/ 0 60000 65536"/>
              <a:gd name="T8" fmla="*/ 0 60000 65536"/>
              <a:gd name="T9" fmla="*/ 0 w 1007"/>
              <a:gd name="T10" fmla="*/ 0 h 1009"/>
              <a:gd name="T11" fmla="*/ 1007 w 1007"/>
              <a:gd name="T12" fmla="*/ 1009 h 1009"/>
            </a:gdLst>
            <a:ahLst/>
            <a:cxnLst>
              <a:cxn ang="T6">
                <a:pos x="T0" y="T1"/>
              </a:cxn>
              <a:cxn ang="T7">
                <a:pos x="T2" y="T3"/>
              </a:cxn>
              <a:cxn ang="T8">
                <a:pos x="T4" y="T5"/>
              </a:cxn>
            </a:cxnLst>
            <a:rect l="T9" t="T10" r="T11" b="T12"/>
            <a:pathLst>
              <a:path w="1007" h="1009">
                <a:moveTo>
                  <a:pt x="1007" y="0"/>
                </a:moveTo>
                <a:lnTo>
                  <a:pt x="772" y="235"/>
                </a:lnTo>
                <a:lnTo>
                  <a:pt x="0" y="100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Line 78"/>
          <p:cNvSpPr>
            <a:spLocks noChangeShapeType="1"/>
          </p:cNvSpPr>
          <p:nvPr/>
        </p:nvSpPr>
        <p:spPr bwMode="auto">
          <a:xfrm flipV="1">
            <a:off x="4592638" y="5257800"/>
            <a:ext cx="404812" cy="404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79"/>
          <p:cNvSpPr>
            <a:spLocks noChangeShapeType="1"/>
          </p:cNvSpPr>
          <p:nvPr/>
        </p:nvSpPr>
        <p:spPr bwMode="auto">
          <a:xfrm flipV="1">
            <a:off x="4727575" y="5392738"/>
            <a:ext cx="244475" cy="2444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80"/>
          <p:cNvSpPr>
            <a:spLocks noChangeShapeType="1"/>
          </p:cNvSpPr>
          <p:nvPr/>
        </p:nvSpPr>
        <p:spPr bwMode="auto">
          <a:xfrm flipV="1">
            <a:off x="5672138" y="4902200"/>
            <a:ext cx="119062"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81"/>
          <p:cNvSpPr>
            <a:spLocks noChangeShapeType="1"/>
          </p:cNvSpPr>
          <p:nvPr/>
        </p:nvSpPr>
        <p:spPr bwMode="auto">
          <a:xfrm flipV="1">
            <a:off x="5659438" y="4838700"/>
            <a:ext cx="306387" cy="307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82"/>
          <p:cNvSpPr>
            <a:spLocks/>
          </p:cNvSpPr>
          <p:nvPr/>
        </p:nvSpPr>
        <p:spPr bwMode="auto">
          <a:xfrm>
            <a:off x="5729288" y="4838700"/>
            <a:ext cx="346075" cy="347663"/>
          </a:xfrm>
          <a:custGeom>
            <a:avLst/>
            <a:gdLst>
              <a:gd name="T0" fmla="*/ 0 w 873"/>
              <a:gd name="T1" fmla="*/ 2147483646 h 875"/>
              <a:gd name="T2" fmla="*/ 2147483646 w 873"/>
              <a:gd name="T3" fmla="*/ 2147483646 h 875"/>
              <a:gd name="T4" fmla="*/ 2147483646 w 873"/>
              <a:gd name="T5" fmla="*/ 0 h 875"/>
              <a:gd name="T6" fmla="*/ 0 60000 65536"/>
              <a:gd name="T7" fmla="*/ 0 60000 65536"/>
              <a:gd name="T8" fmla="*/ 0 60000 65536"/>
              <a:gd name="T9" fmla="*/ 0 w 873"/>
              <a:gd name="T10" fmla="*/ 0 h 875"/>
              <a:gd name="T11" fmla="*/ 873 w 873"/>
              <a:gd name="T12" fmla="*/ 875 h 875"/>
            </a:gdLst>
            <a:ahLst/>
            <a:cxnLst>
              <a:cxn ang="T6">
                <a:pos x="T0" y="T1"/>
              </a:cxn>
              <a:cxn ang="T7">
                <a:pos x="T2" y="T3"/>
              </a:cxn>
              <a:cxn ang="T8">
                <a:pos x="T4" y="T5"/>
              </a:cxn>
            </a:cxnLst>
            <a:rect l="T9" t="T10" r="T11" b="T12"/>
            <a:pathLst>
              <a:path w="873" h="875">
                <a:moveTo>
                  <a:pt x="0" y="875"/>
                </a:moveTo>
                <a:lnTo>
                  <a:pt x="729" y="144"/>
                </a:lnTo>
                <a:lnTo>
                  <a:pt x="87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83"/>
          <p:cNvSpPr>
            <a:spLocks/>
          </p:cNvSpPr>
          <p:nvPr/>
        </p:nvSpPr>
        <p:spPr bwMode="auto">
          <a:xfrm>
            <a:off x="5807075" y="4860925"/>
            <a:ext cx="357188" cy="357188"/>
          </a:xfrm>
          <a:custGeom>
            <a:avLst/>
            <a:gdLst>
              <a:gd name="T0" fmla="*/ 0 w 899"/>
              <a:gd name="T1" fmla="*/ 2147483646 h 901"/>
              <a:gd name="T2" fmla="*/ 2147483646 w 899"/>
              <a:gd name="T3" fmla="*/ 2147483646 h 901"/>
              <a:gd name="T4" fmla="*/ 2147483646 w 899"/>
              <a:gd name="T5" fmla="*/ 0 h 901"/>
              <a:gd name="T6" fmla="*/ 0 60000 65536"/>
              <a:gd name="T7" fmla="*/ 0 60000 65536"/>
              <a:gd name="T8" fmla="*/ 0 60000 65536"/>
              <a:gd name="T9" fmla="*/ 0 w 899"/>
              <a:gd name="T10" fmla="*/ 0 h 901"/>
              <a:gd name="T11" fmla="*/ 899 w 899"/>
              <a:gd name="T12" fmla="*/ 901 h 901"/>
            </a:gdLst>
            <a:ahLst/>
            <a:cxnLst>
              <a:cxn ang="T6">
                <a:pos x="T0" y="T1"/>
              </a:cxn>
              <a:cxn ang="T7">
                <a:pos x="T2" y="T3"/>
              </a:cxn>
              <a:cxn ang="T8">
                <a:pos x="T4" y="T5"/>
              </a:cxn>
            </a:cxnLst>
            <a:rect l="T9" t="T10" r="T11" b="T12"/>
            <a:pathLst>
              <a:path w="899" h="901">
                <a:moveTo>
                  <a:pt x="0" y="901"/>
                </a:moveTo>
                <a:lnTo>
                  <a:pt x="532" y="367"/>
                </a:lnTo>
                <a:lnTo>
                  <a:pt x="89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84"/>
          <p:cNvSpPr>
            <a:spLocks/>
          </p:cNvSpPr>
          <p:nvPr/>
        </p:nvSpPr>
        <p:spPr bwMode="auto">
          <a:xfrm>
            <a:off x="5894388" y="4897438"/>
            <a:ext cx="342900" cy="344487"/>
          </a:xfrm>
          <a:custGeom>
            <a:avLst/>
            <a:gdLst>
              <a:gd name="T0" fmla="*/ 0 w 864"/>
              <a:gd name="T1" fmla="*/ 2147483646 h 867"/>
              <a:gd name="T2" fmla="*/ 2147483646 w 864"/>
              <a:gd name="T3" fmla="*/ 2147483646 h 867"/>
              <a:gd name="T4" fmla="*/ 2147483646 w 864"/>
              <a:gd name="T5" fmla="*/ 0 h 867"/>
              <a:gd name="T6" fmla="*/ 0 60000 65536"/>
              <a:gd name="T7" fmla="*/ 0 60000 65536"/>
              <a:gd name="T8" fmla="*/ 0 60000 65536"/>
              <a:gd name="T9" fmla="*/ 0 w 864"/>
              <a:gd name="T10" fmla="*/ 0 h 867"/>
              <a:gd name="T11" fmla="*/ 864 w 864"/>
              <a:gd name="T12" fmla="*/ 867 h 867"/>
            </a:gdLst>
            <a:ahLst/>
            <a:cxnLst>
              <a:cxn ang="T6">
                <a:pos x="T0" y="T1"/>
              </a:cxn>
              <a:cxn ang="T7">
                <a:pos x="T2" y="T3"/>
              </a:cxn>
              <a:cxn ang="T8">
                <a:pos x="T4" y="T5"/>
              </a:cxn>
            </a:cxnLst>
            <a:rect l="T9" t="T10" r="T11" b="T12"/>
            <a:pathLst>
              <a:path w="864" h="867">
                <a:moveTo>
                  <a:pt x="0" y="867"/>
                </a:moveTo>
                <a:lnTo>
                  <a:pt x="312" y="553"/>
                </a:lnTo>
                <a:lnTo>
                  <a:pt x="86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85"/>
          <p:cNvSpPr>
            <a:spLocks/>
          </p:cNvSpPr>
          <p:nvPr/>
        </p:nvSpPr>
        <p:spPr bwMode="auto">
          <a:xfrm>
            <a:off x="5995988" y="4945063"/>
            <a:ext cx="304800" cy="304800"/>
          </a:xfrm>
          <a:custGeom>
            <a:avLst/>
            <a:gdLst>
              <a:gd name="T0" fmla="*/ 0 w 768"/>
              <a:gd name="T1" fmla="*/ 2147483646 h 768"/>
              <a:gd name="T2" fmla="*/ 2147483646 w 768"/>
              <a:gd name="T3" fmla="*/ 2147483646 h 768"/>
              <a:gd name="T4" fmla="*/ 2147483646 w 768"/>
              <a:gd name="T5" fmla="*/ 0 h 768"/>
              <a:gd name="T6" fmla="*/ 0 60000 65536"/>
              <a:gd name="T7" fmla="*/ 0 60000 65536"/>
              <a:gd name="T8" fmla="*/ 0 60000 65536"/>
              <a:gd name="T9" fmla="*/ 0 w 768"/>
              <a:gd name="T10" fmla="*/ 0 h 768"/>
              <a:gd name="T11" fmla="*/ 768 w 768"/>
              <a:gd name="T12" fmla="*/ 768 h 768"/>
            </a:gdLst>
            <a:ahLst/>
            <a:cxnLst>
              <a:cxn ang="T6">
                <a:pos x="T0" y="T1"/>
              </a:cxn>
              <a:cxn ang="T7">
                <a:pos x="T2" y="T3"/>
              </a:cxn>
              <a:cxn ang="T8">
                <a:pos x="T4" y="T5"/>
              </a:cxn>
            </a:cxnLst>
            <a:rect l="T9" t="T10" r="T11" b="T12"/>
            <a:pathLst>
              <a:path w="768" h="768">
                <a:moveTo>
                  <a:pt x="0" y="768"/>
                </a:moveTo>
                <a:lnTo>
                  <a:pt x="58" y="710"/>
                </a:lnTo>
                <a:lnTo>
                  <a:pt x="76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86"/>
          <p:cNvSpPr>
            <a:spLocks noChangeShapeType="1"/>
          </p:cNvSpPr>
          <p:nvPr/>
        </p:nvSpPr>
        <p:spPr bwMode="auto">
          <a:xfrm flipV="1">
            <a:off x="6110288" y="5003800"/>
            <a:ext cx="241300" cy="2428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87"/>
          <p:cNvSpPr>
            <a:spLocks noChangeShapeType="1"/>
          </p:cNvSpPr>
          <p:nvPr/>
        </p:nvSpPr>
        <p:spPr bwMode="auto">
          <a:xfrm flipV="1">
            <a:off x="6259513" y="5073650"/>
            <a:ext cx="134937" cy="133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33"/>
          <p:cNvSpPr>
            <a:spLocks noChangeShapeType="1"/>
          </p:cNvSpPr>
          <p:nvPr/>
        </p:nvSpPr>
        <p:spPr bwMode="auto">
          <a:xfrm>
            <a:off x="3810000" y="4838700"/>
            <a:ext cx="4217988" cy="6350"/>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51"/>
          <p:cNvSpPr>
            <a:spLocks noChangeShapeType="1"/>
          </p:cNvSpPr>
          <p:nvPr/>
        </p:nvSpPr>
        <p:spPr bwMode="auto">
          <a:xfrm flipH="1">
            <a:off x="577850" y="4837113"/>
            <a:ext cx="3232150" cy="1641475"/>
          </a:xfrm>
          <a:prstGeom prst="line">
            <a:avLst/>
          </a:prstGeom>
          <a:noFill/>
          <a:ln w="28575">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4"/>
          <p:cNvSpPr>
            <a:spLocks noChangeShapeType="1"/>
          </p:cNvSpPr>
          <p:nvPr/>
        </p:nvSpPr>
        <p:spPr bwMode="auto">
          <a:xfrm flipV="1">
            <a:off x="577850" y="6043613"/>
            <a:ext cx="1735138" cy="434975"/>
          </a:xfrm>
          <a:prstGeom prst="line">
            <a:avLst/>
          </a:prstGeom>
          <a:noFill/>
          <a:ln w="28575">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1"/>
          <p:cNvSpPr>
            <a:spLocks noChangeShapeType="1"/>
          </p:cNvSpPr>
          <p:nvPr/>
        </p:nvSpPr>
        <p:spPr bwMode="auto">
          <a:xfrm flipV="1">
            <a:off x="2312988" y="5667375"/>
            <a:ext cx="1495425" cy="376238"/>
          </a:xfrm>
          <a:prstGeom prst="line">
            <a:avLst/>
          </a:prstGeom>
          <a:noFill/>
          <a:ln w="28575">
            <a:solidFill>
              <a:srgbClr val="6633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55"/>
          <p:cNvSpPr>
            <a:spLocks noChangeShapeType="1"/>
          </p:cNvSpPr>
          <p:nvPr/>
        </p:nvSpPr>
        <p:spPr bwMode="auto">
          <a:xfrm flipV="1">
            <a:off x="577850" y="3559175"/>
            <a:ext cx="3233738" cy="2919413"/>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59"/>
          <p:cNvSpPr>
            <a:spLocks noChangeShapeType="1"/>
          </p:cNvSpPr>
          <p:nvPr/>
        </p:nvSpPr>
        <p:spPr bwMode="auto">
          <a:xfrm flipH="1">
            <a:off x="3811588" y="3562350"/>
            <a:ext cx="4183062" cy="1588"/>
          </a:xfrm>
          <a:prstGeom prst="line">
            <a:avLst/>
          </a:prstGeom>
          <a:noFill/>
          <a:ln w="28575">
            <a:solidFill>
              <a:srgbClr val="00B05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3"/>
          <p:cNvSpPr>
            <a:spLocks noGrp="1" noChangeArrowheads="1"/>
          </p:cNvSpPr>
          <p:nvPr>
            <p:ph idx="1"/>
          </p:nvPr>
        </p:nvSpPr>
        <p:spPr>
          <a:xfrm>
            <a:off x="422645" y="1052736"/>
            <a:ext cx="8305800" cy="1584176"/>
          </a:xfrm>
        </p:spPr>
        <p:txBody>
          <a:bodyPr/>
          <a:lstStyle/>
          <a:p>
            <a:pPr eaLnBrk="1" hangingPunct="1">
              <a:lnSpc>
                <a:spcPct val="110000"/>
              </a:lnSpc>
              <a:defRPr/>
            </a:pPr>
            <a:r>
              <a:rPr lang="zh-CN" altLang="en-US" sz="2400" dirty="0" smtClean="0">
                <a:solidFill>
                  <a:srgbClr val="0000CC"/>
                </a:solidFill>
                <a:latin typeface="微软雅黑" panose="020B0503020204020204" pitchFamily="34" charset="-122"/>
                <a:ea typeface="微软雅黑" panose="020B0503020204020204" pitchFamily="34" charset="-122"/>
              </a:rPr>
              <a:t>第三个区域是以</a:t>
            </a:r>
            <a:r>
              <a:rPr lang="en-US" altLang="zh-CN" sz="2400" i="1" dirty="0" smtClean="0">
                <a:latin typeface="黑体" panose="02010609060101010101" pitchFamily="49" charset="-122"/>
                <a:ea typeface="黑体" panose="02010609060101010101" pitchFamily="49" charset="-122"/>
              </a:rPr>
              <a:t>B</a:t>
            </a:r>
            <a:r>
              <a:rPr lang="en-US" altLang="zh-CN" sz="2400" baseline="-25000" dirty="0" smtClean="0">
                <a:latin typeface="黑体" panose="02010609060101010101" pitchFamily="49" charset="-122"/>
                <a:ea typeface="黑体" panose="02010609060101010101" pitchFamily="49" charset="-122"/>
              </a:rPr>
              <a:t>2</a:t>
            </a:r>
            <a:r>
              <a:rPr lang="en-US" altLang="zh-CN" sz="2400" i="1" dirty="0" smtClean="0">
                <a:latin typeface="黑体" panose="02010609060101010101" pitchFamily="49" charset="-122"/>
                <a:ea typeface="黑体" panose="02010609060101010101" pitchFamily="49" charset="-122"/>
              </a:rPr>
              <a:t>B</a:t>
            </a:r>
            <a:r>
              <a:rPr lang="en-US" altLang="zh-CN" sz="2400" baseline="-25000" dirty="0" smtClean="0">
                <a:latin typeface="黑体" panose="02010609060101010101" pitchFamily="49" charset="-122"/>
                <a:ea typeface="黑体" panose="02010609060101010101" pitchFamily="49" charset="-122"/>
              </a:rPr>
              <a:t>3</a:t>
            </a:r>
            <a:r>
              <a:rPr lang="zh-CN" altLang="en-US" sz="2400" dirty="0">
                <a:solidFill>
                  <a:srgbClr val="0000CC"/>
                </a:solidFill>
                <a:latin typeface="微软雅黑" panose="020B0503020204020204" pitchFamily="34" charset="-122"/>
                <a:ea typeface="微软雅黑" panose="020B0503020204020204" pitchFamily="34" charset="-122"/>
              </a:rPr>
              <a:t>绕光轴旋转一周所形成的环形区域</a:t>
            </a:r>
            <a:r>
              <a:rPr lang="zh-CN" altLang="en-US" sz="2400" dirty="0" smtClean="0">
                <a:solidFill>
                  <a:srgbClr val="0000CC"/>
                </a:solidFill>
                <a:latin typeface="黑体" panose="02010609060101010101" pitchFamily="49" charset="-122"/>
                <a:ea typeface="黑体" panose="02010609060101010101" pitchFamily="49" charset="-122"/>
              </a:rPr>
              <a:t>。</a:t>
            </a:r>
          </a:p>
          <a:p>
            <a:pPr eaLnBrk="1" hangingPunct="1">
              <a:lnSpc>
                <a:spcPct val="110000"/>
              </a:lnSpc>
              <a:defRPr/>
            </a:pPr>
            <a:r>
              <a:rPr lang="zh-CN" altLang="en-US" sz="2400" dirty="0">
                <a:solidFill>
                  <a:srgbClr val="0000CC"/>
                </a:solidFill>
                <a:latin typeface="微软雅黑" panose="020B0503020204020204" pitchFamily="34" charset="-122"/>
                <a:ea typeface="微软雅黑" panose="020B0503020204020204" pitchFamily="34" charset="-122"/>
              </a:rPr>
              <a:t>在此区域内各点的光束渐晕更为严重，由</a:t>
            </a:r>
            <a:r>
              <a:rPr lang="en-US" altLang="zh-CN" sz="2400" i="1" dirty="0" smtClean="0">
                <a:latin typeface="黑体" panose="02010609060101010101" pitchFamily="49" charset="-122"/>
                <a:ea typeface="黑体" panose="02010609060101010101" pitchFamily="49" charset="-122"/>
              </a:rPr>
              <a:t>B</a:t>
            </a:r>
            <a:r>
              <a:rPr lang="en-US" altLang="zh-CN" sz="2400" baseline="-25000" dirty="0" smtClean="0">
                <a:latin typeface="黑体" panose="02010609060101010101" pitchFamily="49" charset="-122"/>
                <a:ea typeface="黑体" panose="02010609060101010101" pitchFamily="49" charset="-122"/>
              </a:rPr>
              <a:t>2</a:t>
            </a:r>
            <a:r>
              <a:rPr lang="zh-CN" altLang="en-US" sz="2400" dirty="0">
                <a:solidFill>
                  <a:srgbClr val="0000CC"/>
                </a:solidFill>
                <a:latin typeface="微软雅黑" panose="020B0503020204020204" pitchFamily="34" charset="-122"/>
                <a:ea typeface="微软雅黑" panose="020B0503020204020204" pitchFamily="34" charset="-122"/>
              </a:rPr>
              <a:t>点到</a:t>
            </a:r>
            <a:r>
              <a:rPr lang="en-US" altLang="zh-CN" sz="2400" i="1" dirty="0" smtClean="0">
                <a:latin typeface="黑体" panose="02010609060101010101" pitchFamily="49" charset="-122"/>
                <a:ea typeface="黑体" panose="02010609060101010101" pitchFamily="49" charset="-122"/>
              </a:rPr>
              <a:t>B</a:t>
            </a:r>
            <a:r>
              <a:rPr lang="en-US" altLang="zh-CN" sz="2400" baseline="-25000" dirty="0" smtClean="0">
                <a:latin typeface="黑体" panose="02010609060101010101" pitchFamily="49" charset="-122"/>
                <a:ea typeface="黑体" panose="02010609060101010101" pitchFamily="49" charset="-122"/>
              </a:rPr>
              <a:t>3</a:t>
            </a:r>
            <a:r>
              <a:rPr lang="zh-CN" altLang="en-US" sz="2400" dirty="0">
                <a:solidFill>
                  <a:srgbClr val="0000CC"/>
                </a:solidFill>
                <a:latin typeface="微软雅黑" panose="020B0503020204020204" pitchFamily="34" charset="-122"/>
                <a:ea typeface="微软雅黑" panose="020B0503020204020204" pitchFamily="34" charset="-122"/>
              </a:rPr>
              <a:t>点，其渐晕系数由</a:t>
            </a:r>
            <a:r>
              <a:rPr lang="en-US" altLang="zh-CN" sz="2400" dirty="0" smtClean="0">
                <a:solidFill>
                  <a:srgbClr val="FF0000"/>
                </a:solidFill>
                <a:latin typeface="黑体" panose="02010609060101010101" pitchFamily="49" charset="-122"/>
                <a:ea typeface="黑体" panose="02010609060101010101" pitchFamily="49" charset="-122"/>
              </a:rPr>
              <a:t>50%</a:t>
            </a:r>
            <a:r>
              <a:rPr lang="zh-CN" altLang="en-US" sz="2400" dirty="0">
                <a:solidFill>
                  <a:srgbClr val="0000CC"/>
                </a:solidFill>
                <a:latin typeface="微软雅黑" panose="020B0503020204020204" pitchFamily="34" charset="-122"/>
                <a:ea typeface="微软雅黑" panose="020B0503020204020204" pitchFamily="34" charset="-122"/>
              </a:rPr>
              <a:t>降低到</a:t>
            </a:r>
            <a:r>
              <a:rPr lang="en-US" altLang="zh-CN" sz="2400" dirty="0" smtClean="0">
                <a:solidFill>
                  <a:srgbClr val="FF0000"/>
                </a:solidFill>
                <a:latin typeface="黑体" panose="02010609060101010101" pitchFamily="49" charset="-122"/>
                <a:ea typeface="黑体" panose="02010609060101010101" pitchFamily="49" charset="-122"/>
              </a:rPr>
              <a:t>0</a:t>
            </a:r>
            <a:r>
              <a:rPr lang="zh-CN" altLang="en-US" sz="2400" dirty="0" smtClean="0">
                <a:solidFill>
                  <a:srgbClr val="0000CC"/>
                </a:solidFill>
                <a:latin typeface="黑体" panose="02010609060101010101" pitchFamily="49" charset="-122"/>
                <a:ea typeface="黑体" panose="02010609060101010101" pitchFamily="49" charset="-122"/>
              </a:rPr>
              <a:t>。</a:t>
            </a:r>
            <a:endParaRPr lang="en-US" altLang="zh-CN" sz="2400" dirty="0" smtClean="0">
              <a:solidFill>
                <a:srgbClr val="0000CC"/>
              </a:solidFill>
              <a:latin typeface="黑体" panose="02010609060101010101" pitchFamily="49" charset="-122"/>
              <a:ea typeface="黑体" panose="02010609060101010101" pitchFamily="49" charset="-122"/>
            </a:endParaRPr>
          </a:p>
          <a:p>
            <a:pPr marL="0" indent="0" eaLnBrk="1" hangingPunct="1">
              <a:buFont typeface="Arial" charset="0"/>
              <a:buNone/>
              <a:defRPr/>
            </a:pPr>
            <a:endParaRPr lang="zh-CN" altLang="en-US" sz="2800" dirty="0" smtClean="0">
              <a:solidFill>
                <a:srgbClr val="0000CC"/>
              </a:solidFill>
              <a:latin typeface="黑体" panose="02010609060101010101" pitchFamily="49" charset="-122"/>
              <a:ea typeface="黑体" panose="02010609060101010101" pitchFamily="49" charset="-122"/>
            </a:endParaRPr>
          </a:p>
        </p:txBody>
      </p:sp>
      <p:sp>
        <p:nvSpPr>
          <p:cNvPr id="78" name="Rectangle 3"/>
          <p:cNvSpPr txBox="1">
            <a:spLocks noChangeArrowheads="1"/>
          </p:cNvSpPr>
          <p:nvPr/>
        </p:nvSpPr>
        <p:spPr>
          <a:xfrm>
            <a:off x="345281" y="908720"/>
            <a:ext cx="8305800" cy="191381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Font typeface="Arial" charset="0"/>
              <a:buNone/>
              <a:defRPr/>
            </a:pPr>
            <a:endParaRPr lang="zh-CN" altLang="en-US" sz="2800" dirty="0" smtClean="0">
              <a:solidFill>
                <a:srgbClr val="0000CC"/>
              </a:solidFill>
              <a:latin typeface="黑体" panose="02010609060101010101" pitchFamily="49" charset="-122"/>
              <a:ea typeface="黑体" panose="02010609060101010101" pitchFamily="49" charset="-122"/>
            </a:endParaRPr>
          </a:p>
          <a:p>
            <a:pPr>
              <a:lnSpc>
                <a:spcPct val="120000"/>
              </a:lnSpc>
              <a:defRPr/>
            </a:pPr>
            <a:r>
              <a:rPr lang="en-US" altLang="zh-CN" sz="2800" i="1" dirty="0" smtClean="0">
                <a:latin typeface="黑体" panose="02010609060101010101" pitchFamily="49" charset="-122"/>
                <a:ea typeface="黑体" panose="02010609060101010101" pitchFamily="49" charset="-122"/>
              </a:rPr>
              <a:t>B</a:t>
            </a:r>
            <a:r>
              <a:rPr lang="en-US" altLang="zh-CN" sz="2800" baseline="-25000" dirty="0" smtClean="0">
                <a:latin typeface="黑体" panose="02010609060101010101" pitchFamily="49" charset="-122"/>
                <a:ea typeface="黑体" panose="02010609060101010101" pitchFamily="49" charset="-122"/>
              </a:rPr>
              <a:t>3</a:t>
            </a:r>
            <a:r>
              <a:rPr lang="zh-CN" altLang="en-US" sz="2800" dirty="0" smtClean="0">
                <a:solidFill>
                  <a:srgbClr val="0000CC"/>
                </a:solidFill>
                <a:latin typeface="微软雅黑" panose="020B0503020204020204" pitchFamily="34" charset="-122"/>
                <a:ea typeface="微软雅黑" panose="020B0503020204020204" pitchFamily="34" charset="-122"/>
              </a:rPr>
              <a:t>点是可见视场最边缘点，它由入射光瞳上边缘点</a:t>
            </a:r>
            <a:r>
              <a:rPr lang="en-US" altLang="zh-CN" sz="2800" i="1" dirty="0" smtClean="0">
                <a:latin typeface="黑体" panose="02010609060101010101" pitchFamily="49" charset="-122"/>
                <a:ea typeface="黑体" panose="02010609060101010101" pitchFamily="49" charset="-122"/>
              </a:rPr>
              <a:t>P</a:t>
            </a:r>
            <a:r>
              <a:rPr lang="en-US" altLang="zh-CN" sz="2800" baseline="-25000" dirty="0" smtClean="0">
                <a:latin typeface="黑体" panose="02010609060101010101" pitchFamily="49" charset="-122"/>
                <a:ea typeface="黑体" panose="02010609060101010101" pitchFamily="49" charset="-122"/>
              </a:rPr>
              <a:t>1</a:t>
            </a:r>
            <a:r>
              <a:rPr lang="zh-CN" altLang="en-US" sz="2800" dirty="0">
                <a:solidFill>
                  <a:srgbClr val="0000CC"/>
                </a:solidFill>
                <a:latin typeface="微软雅黑" panose="020B0503020204020204" pitchFamily="34" charset="-122"/>
                <a:ea typeface="微软雅黑" panose="020B0503020204020204" pitchFamily="34" charset="-122"/>
              </a:rPr>
              <a:t>和入射窗下边缘点</a:t>
            </a:r>
            <a:r>
              <a:rPr lang="en-US" altLang="zh-CN" sz="2800" i="1" dirty="0" smtClean="0">
                <a:latin typeface="黑体" panose="02010609060101010101" pitchFamily="49" charset="-122"/>
                <a:ea typeface="黑体" panose="02010609060101010101" pitchFamily="49" charset="-122"/>
              </a:rPr>
              <a:t>M</a:t>
            </a:r>
            <a:r>
              <a:rPr lang="en-US" altLang="zh-CN" sz="2800" baseline="-25000" dirty="0" smtClean="0">
                <a:latin typeface="黑体" panose="02010609060101010101" pitchFamily="49" charset="-122"/>
                <a:ea typeface="黑体" panose="02010609060101010101" pitchFamily="49" charset="-122"/>
              </a:rPr>
              <a:t>2</a:t>
            </a:r>
            <a:r>
              <a:rPr lang="zh-CN" altLang="en-US" sz="2800" dirty="0">
                <a:solidFill>
                  <a:srgbClr val="0000CC"/>
                </a:solidFill>
                <a:latin typeface="微软雅黑" panose="020B0503020204020204" pitchFamily="34" charset="-122"/>
                <a:ea typeface="微软雅黑" panose="020B0503020204020204" pitchFamily="34" charset="-122"/>
              </a:rPr>
              <a:t>的连线所决定。</a:t>
            </a:r>
            <a:endParaRPr lang="en-US" altLang="zh-CN" sz="2800" dirty="0">
              <a:solidFill>
                <a:srgbClr val="0000CC"/>
              </a:solidFill>
              <a:latin typeface="微软雅黑" panose="020B0503020204020204" pitchFamily="34" charset="-122"/>
              <a:ea typeface="微软雅黑" panose="020B0503020204020204" pitchFamily="34" charset="-122"/>
            </a:endParaRPr>
          </a:p>
          <a:p>
            <a:pPr>
              <a:lnSpc>
                <a:spcPct val="120000"/>
              </a:lnSpc>
              <a:defRPr/>
            </a:pPr>
            <a:r>
              <a:rPr lang="zh-CN" altLang="en-US" sz="2800" dirty="0" smtClean="0">
                <a:latin typeface="微软雅黑" panose="020B0503020204020204" pitchFamily="34" charset="-122"/>
                <a:ea typeface="微软雅黑" panose="020B0503020204020204" pitchFamily="34" charset="-122"/>
              </a:rPr>
              <a:t>以上三个区域只是大致的划分，实际上在物平面上，由</a:t>
            </a:r>
            <a:r>
              <a:rPr lang="en-US" altLang="zh-CN" sz="2800" i="1" dirty="0" smtClean="0">
                <a:latin typeface="微软雅黑" panose="020B0503020204020204" pitchFamily="34" charset="-122"/>
                <a:ea typeface="微软雅黑" panose="020B0503020204020204" pitchFamily="34" charset="-122"/>
              </a:rPr>
              <a:t>B</a:t>
            </a:r>
            <a:r>
              <a:rPr lang="en-US" altLang="zh-CN" sz="2800" baseline="-250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到</a:t>
            </a:r>
            <a:r>
              <a:rPr lang="en-US" altLang="zh-CN" sz="2800" i="1" dirty="0" smtClean="0">
                <a:latin typeface="微软雅黑" panose="020B0503020204020204" pitchFamily="34" charset="-122"/>
                <a:ea typeface="微软雅黑" panose="020B0503020204020204" pitchFamily="34" charset="-122"/>
              </a:rPr>
              <a:t>B</a:t>
            </a:r>
            <a:r>
              <a:rPr lang="en-US" altLang="zh-CN" sz="2800" baseline="-250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点的渐晕系数由</a:t>
            </a:r>
            <a:r>
              <a:rPr lang="en-US" altLang="zh-CN" sz="2800" dirty="0" smtClean="0">
                <a:solidFill>
                  <a:srgbClr val="FF0000"/>
                </a:solidFill>
                <a:latin typeface="黑体" panose="02010609060101010101" pitchFamily="49" charset="-122"/>
                <a:ea typeface="黑体" panose="02010609060101010101" pitchFamily="49" charset="-122"/>
              </a:rPr>
              <a:t>100%</a:t>
            </a:r>
            <a:r>
              <a:rPr lang="zh-CN" altLang="en-US" sz="2800" dirty="0" smtClean="0">
                <a:solidFill>
                  <a:srgbClr val="FF0000"/>
                </a:solidFill>
                <a:latin typeface="黑体" panose="02010609060101010101" pitchFamily="49" charset="-122"/>
                <a:ea typeface="黑体" panose="02010609060101010101" pitchFamily="49" charset="-122"/>
              </a:rPr>
              <a:t>到</a:t>
            </a:r>
            <a:r>
              <a:rPr lang="en-US" altLang="zh-CN" sz="2800" dirty="0" smtClean="0">
                <a:solidFill>
                  <a:srgbClr val="FF0000"/>
                </a:solidFill>
                <a:latin typeface="黑体" panose="02010609060101010101" pitchFamily="49" charset="-122"/>
                <a:ea typeface="黑体" panose="02010609060101010101" pitchFamily="49" charset="-122"/>
              </a:rPr>
              <a:t>0</a:t>
            </a:r>
            <a:r>
              <a:rPr lang="zh-CN" altLang="en-US" sz="2800" dirty="0" smtClean="0">
                <a:solidFill>
                  <a:srgbClr val="FF0000"/>
                </a:solidFill>
                <a:latin typeface="黑体" panose="02010609060101010101" pitchFamily="49" charset="-122"/>
                <a:ea typeface="黑体" panose="02010609060101010101" pitchFamily="49" charset="-122"/>
              </a:rPr>
              <a:t>是渐变的</a:t>
            </a:r>
            <a:r>
              <a:rPr lang="zh-CN" altLang="en-US" sz="2800" dirty="0" smtClean="0">
                <a:latin typeface="黑体" panose="02010609060101010101" pitchFamily="49" charset="-122"/>
                <a:ea typeface="黑体" panose="02010609060101010101" pitchFamily="49" charset="-122"/>
              </a:rPr>
              <a:t>，</a:t>
            </a:r>
            <a:r>
              <a:rPr lang="zh-CN" altLang="en-US" sz="2800" dirty="0" smtClean="0">
                <a:latin typeface="微软雅黑" panose="020B0503020204020204" pitchFamily="34" charset="-122"/>
                <a:ea typeface="微软雅黑" panose="020B0503020204020204" pitchFamily="34" charset="-122"/>
              </a:rPr>
              <a:t>并没有明显的界限。</a:t>
            </a:r>
            <a:endParaRPr lang="zh-CN" altLang="en-US" sz="2800" b="1" dirty="0" smtClean="0">
              <a:solidFill>
                <a:srgbClr val="0000CC"/>
              </a:solidFill>
              <a:latin typeface="微软雅黑" panose="020B0503020204020204" pitchFamily="34" charset="-122"/>
              <a:ea typeface="微软雅黑" panose="020B0503020204020204" pitchFamily="34" charset="-122"/>
            </a:endParaRPr>
          </a:p>
        </p:txBody>
      </p:sp>
      <p:sp>
        <p:nvSpPr>
          <p:cNvPr id="79" name="Line 39"/>
          <p:cNvSpPr>
            <a:spLocks noChangeShapeType="1"/>
          </p:cNvSpPr>
          <p:nvPr/>
        </p:nvSpPr>
        <p:spPr bwMode="auto">
          <a:xfrm>
            <a:off x="3810000" y="5684838"/>
            <a:ext cx="4217988" cy="19050"/>
          </a:xfrm>
          <a:prstGeom prst="line">
            <a:avLst/>
          </a:prstGeom>
          <a:noFill/>
          <a:ln w="285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113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1000"/>
                                        <p:tgtEl>
                                          <p:spTgt spid="7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7">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7">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4" grpId="0" animBg="1"/>
      <p:bldP spid="77" grpId="0" build="p"/>
      <p:bldP spid="77" grpId="1" build="p"/>
      <p:bldP spid="78" grpId="0" build="p"/>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6"/>
          <p:cNvGrpSpPr>
            <a:grpSpLocks/>
          </p:cNvGrpSpPr>
          <p:nvPr/>
        </p:nvGrpSpPr>
        <p:grpSpPr bwMode="auto">
          <a:xfrm>
            <a:off x="3881165" y="2823294"/>
            <a:ext cx="5257800" cy="3702050"/>
            <a:chOff x="1156" y="1616"/>
            <a:chExt cx="3312" cy="2332"/>
          </a:xfrm>
        </p:grpSpPr>
        <p:pic>
          <p:nvPicPr>
            <p:cNvPr id="44"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 y="1616"/>
              <a:ext cx="3312" cy="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5"/>
            <p:cNvSpPr txBox="1">
              <a:spLocks noChangeArrowheads="1"/>
            </p:cNvSpPr>
            <p:nvPr/>
          </p:nvSpPr>
          <p:spPr bwMode="auto">
            <a:xfrm>
              <a:off x="1997" y="3657"/>
              <a:ext cx="1939" cy="291"/>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400" kern="0" dirty="0" smtClean="0">
                  <a:solidFill>
                    <a:srgbClr val="008080"/>
                  </a:solidFill>
                  <a:latin typeface="黑体" panose="02010609060101010101" pitchFamily="49" charset="-122"/>
                  <a:ea typeface="黑体" panose="02010609060101010101" pitchFamily="49" charset="-122"/>
                </a:rPr>
                <a:t>不存在渐晕的条件</a:t>
              </a:r>
            </a:p>
          </p:txBody>
        </p:sp>
      </p:grpSp>
      <p:sp>
        <p:nvSpPr>
          <p:cNvPr id="46" name="Rectangle 3"/>
          <p:cNvSpPr txBox="1">
            <a:spLocks noRot="1" noChangeArrowheads="1"/>
          </p:cNvSpPr>
          <p:nvPr/>
        </p:nvSpPr>
        <p:spPr bwMode="auto">
          <a:xfrm>
            <a:off x="354870" y="1196752"/>
            <a:ext cx="8540750" cy="15081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lnSpc>
                <a:spcPct val="110000"/>
              </a:lnSpc>
              <a:buClr>
                <a:srgbClr val="008080"/>
              </a:buClr>
              <a:defRPr/>
            </a:pPr>
            <a:r>
              <a:rPr lang="zh-CN" altLang="en-US" sz="2400" kern="0" dirty="0" smtClean="0">
                <a:latin typeface="微软雅黑" panose="020B0503020204020204" pitchFamily="34" charset="-122"/>
                <a:ea typeface="微软雅黑" panose="020B0503020204020204" pitchFamily="34" charset="-122"/>
              </a:rPr>
              <a:t>不存在渐晕的条件：当 </a:t>
            </a:r>
            <a:r>
              <a:rPr lang="en-US" altLang="zh-CN" sz="2400" b="1" i="1" kern="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 </a:t>
            </a:r>
            <a:r>
              <a:rPr lang="zh-CN" altLang="en-US" sz="2400" kern="0" dirty="0" smtClean="0">
                <a:latin typeface="微软雅黑" panose="020B0503020204020204" pitchFamily="34" charset="-122"/>
                <a:ea typeface="微软雅黑" panose="020B0503020204020204" pitchFamily="34" charset="-122"/>
              </a:rPr>
              <a:t>等于</a:t>
            </a:r>
            <a:r>
              <a:rPr lang="en-US" altLang="zh-CN" sz="2400" b="1" i="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kern="0" dirty="0" smtClean="0">
                <a:latin typeface="微软雅黑" panose="020B0503020204020204" pitchFamily="34" charset="-122"/>
                <a:ea typeface="微软雅黑" panose="020B0503020204020204" pitchFamily="34" charset="-122"/>
              </a:rPr>
              <a:t>时，即</a:t>
            </a:r>
            <a:r>
              <a:rPr lang="zh-CN" altLang="en-US" sz="2400" kern="0" dirty="0" smtClean="0">
                <a:solidFill>
                  <a:srgbClr val="FF00FF"/>
                </a:solidFill>
                <a:latin typeface="微软雅黑" panose="020B0503020204020204" pitchFamily="34" charset="-122"/>
                <a:ea typeface="微软雅黑" panose="020B0503020204020204" pitchFamily="34" charset="-122"/>
              </a:rPr>
              <a:t>入射窗和物平面重合</a:t>
            </a:r>
            <a:r>
              <a:rPr lang="zh-CN" altLang="en-US" sz="2400" kern="0" dirty="0" smtClean="0">
                <a:latin typeface="微软雅黑" panose="020B0503020204020204" pitchFamily="34" charset="-122"/>
                <a:ea typeface="微软雅黑" panose="020B0503020204020204" pitchFamily="34" charset="-122"/>
              </a:rPr>
              <a:t>，或者</a:t>
            </a:r>
            <a:r>
              <a:rPr lang="zh-CN" altLang="en-US" sz="2400" kern="0" dirty="0" smtClean="0">
                <a:solidFill>
                  <a:srgbClr val="FF00FF"/>
                </a:solidFill>
                <a:latin typeface="微软雅黑" panose="020B0503020204020204" pitchFamily="34" charset="-122"/>
                <a:ea typeface="微软雅黑" panose="020B0503020204020204" pitchFamily="34" charset="-122"/>
              </a:rPr>
              <a:t>像平面和出射窗重合</a:t>
            </a:r>
            <a:r>
              <a:rPr lang="zh-CN" altLang="en-US" sz="2400" kern="0" dirty="0" smtClean="0">
                <a:latin typeface="微软雅黑" panose="020B0503020204020204" pitchFamily="34" charset="-122"/>
                <a:ea typeface="微软雅黑" panose="020B0503020204020204" pitchFamily="34" charset="-122"/>
              </a:rPr>
              <a:t>，此时就不存在渐晕了。</a:t>
            </a:r>
            <a:r>
              <a:rPr lang="zh-CN" altLang="en-US" sz="2400" dirty="0">
                <a:latin typeface="微软雅黑" pitchFamily="34" charset="-122"/>
                <a:ea typeface="微软雅黑" pitchFamily="34" charset="-122"/>
              </a:rPr>
              <a:t>视场具有清晰的界限。  </a:t>
            </a:r>
          </a:p>
          <a:p>
            <a:pPr eaLnBrk="1" hangingPunct="1">
              <a:lnSpc>
                <a:spcPct val="110000"/>
              </a:lnSpc>
              <a:buClr>
                <a:srgbClr val="008080"/>
              </a:buClr>
              <a:defRPr/>
            </a:pPr>
            <a:r>
              <a:rPr lang="zh-CN" altLang="en-US" sz="2400" kern="0" dirty="0" smtClean="0">
                <a:latin typeface="微软雅黑" panose="020B0503020204020204" pitchFamily="34" charset="-122"/>
                <a:ea typeface="微软雅黑" panose="020B0503020204020204" pitchFamily="34" charset="-122"/>
              </a:rPr>
              <a:t>此时渐晕光阑就是视场光阑</a:t>
            </a:r>
            <a:r>
              <a:rPr lang="zh-CN" altLang="en-US" sz="2800" kern="0" dirty="0" smtClean="0">
                <a:latin typeface="Arial"/>
                <a:ea typeface="黑体"/>
              </a:rPr>
              <a:t>。</a:t>
            </a:r>
          </a:p>
        </p:txBody>
      </p:sp>
      <p:graphicFrame>
        <p:nvGraphicFramePr>
          <p:cNvPr id="47" name="对象 46"/>
          <p:cNvGraphicFramePr>
            <a:graphicFrameLocks noChangeAspect="1"/>
          </p:cNvGraphicFramePr>
          <p:nvPr>
            <p:extLst>
              <p:ext uri="{D42A27DB-BD31-4B8C-83A1-F6EECF244321}">
                <p14:modId xmlns:p14="http://schemas.microsoft.com/office/powerpoint/2010/main" val="4079434586"/>
              </p:ext>
            </p:extLst>
          </p:nvPr>
        </p:nvGraphicFramePr>
        <p:xfrm>
          <a:off x="725488" y="3357563"/>
          <a:ext cx="2406650" cy="1019175"/>
        </p:xfrm>
        <a:graphic>
          <a:graphicData uri="http://schemas.openxmlformats.org/presentationml/2006/ole">
            <mc:AlternateContent xmlns:mc="http://schemas.openxmlformats.org/markup-compatibility/2006">
              <mc:Choice xmlns:v="urn:schemas-microsoft-com:vml" Requires="v">
                <p:oleObj spid="_x0000_s2708" name="Equation" r:id="rId5" imgW="990360" imgH="419040" progId="Equation.DSMT4">
                  <p:embed/>
                </p:oleObj>
              </mc:Choice>
              <mc:Fallback>
                <p:oleObj name="Equation" r:id="rId5" imgW="990360" imgH="419040" progId="Equation.DSMT4">
                  <p:embed/>
                  <p:pic>
                    <p:nvPicPr>
                      <p:cNvPr id="0" name="对象 2"/>
                      <p:cNvPicPr>
                        <a:picLocks noChangeAspect="1" noChangeArrowheads="1"/>
                      </p:cNvPicPr>
                      <p:nvPr/>
                    </p:nvPicPr>
                    <p:blipFill>
                      <a:blip r:embed="rId6"/>
                      <a:srcRect/>
                      <a:stretch>
                        <a:fillRect/>
                      </a:stretch>
                    </p:blipFill>
                    <p:spPr bwMode="auto">
                      <a:xfrm>
                        <a:off x="725488" y="3357563"/>
                        <a:ext cx="2406650" cy="1019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1533779423"/>
              </p:ext>
            </p:extLst>
          </p:nvPr>
        </p:nvGraphicFramePr>
        <p:xfrm>
          <a:off x="1547664" y="5784775"/>
          <a:ext cx="1327150" cy="557213"/>
        </p:xfrm>
        <a:graphic>
          <a:graphicData uri="http://schemas.openxmlformats.org/presentationml/2006/ole">
            <mc:AlternateContent xmlns:mc="http://schemas.openxmlformats.org/markup-compatibility/2006">
              <mc:Choice xmlns:v="urn:schemas-microsoft-com:vml" Requires="v">
                <p:oleObj spid="_x0000_s2709" name="Equation" r:id="rId7" imgW="545760" imgH="228600" progId="Equation.DSMT4">
                  <p:embed/>
                </p:oleObj>
              </mc:Choice>
              <mc:Fallback>
                <p:oleObj name="Equation" r:id="rId7" imgW="545760" imgH="228600" progId="Equation.DSMT4">
                  <p:embed/>
                  <p:pic>
                    <p:nvPicPr>
                      <p:cNvPr id="0" name="对象 4"/>
                      <p:cNvPicPr>
                        <a:picLocks noChangeAspect="1" noChangeArrowheads="1"/>
                      </p:cNvPicPr>
                      <p:nvPr/>
                    </p:nvPicPr>
                    <p:blipFill>
                      <a:blip r:embed="rId8"/>
                      <a:srcRect/>
                      <a:stretch>
                        <a:fillRect/>
                      </a:stretch>
                    </p:blipFill>
                    <p:spPr bwMode="auto">
                      <a:xfrm>
                        <a:off x="1547664" y="5784775"/>
                        <a:ext cx="1327150" cy="557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3995692442"/>
              </p:ext>
            </p:extLst>
          </p:nvPr>
        </p:nvGraphicFramePr>
        <p:xfrm>
          <a:off x="1676400" y="4725144"/>
          <a:ext cx="925513" cy="403225"/>
        </p:xfrm>
        <a:graphic>
          <a:graphicData uri="http://schemas.openxmlformats.org/presentationml/2006/ole">
            <mc:AlternateContent xmlns:mc="http://schemas.openxmlformats.org/markup-compatibility/2006">
              <mc:Choice xmlns:v="urn:schemas-microsoft-com:vml" Requires="v">
                <p:oleObj spid="_x0000_s2710" name="Equation" r:id="rId9" imgW="380880" imgH="164880" progId="Equation.DSMT4">
                  <p:embed/>
                </p:oleObj>
              </mc:Choice>
              <mc:Fallback>
                <p:oleObj name="Equation" r:id="rId9" imgW="380880" imgH="164880" progId="Equation.DSMT4">
                  <p:embed/>
                  <p:pic>
                    <p:nvPicPr>
                      <p:cNvPr id="0" name="对象 47"/>
                      <p:cNvPicPr>
                        <a:picLocks noChangeAspect="1" noChangeArrowheads="1"/>
                      </p:cNvPicPr>
                      <p:nvPr/>
                    </p:nvPicPr>
                    <p:blipFill>
                      <a:blip r:embed="rId10"/>
                      <a:srcRect/>
                      <a:stretch>
                        <a:fillRect/>
                      </a:stretch>
                    </p:blipFill>
                    <p:spPr bwMode="auto">
                      <a:xfrm>
                        <a:off x="1676400" y="4725144"/>
                        <a:ext cx="925513" cy="403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 name="下箭头 49"/>
          <p:cNvSpPr/>
          <p:nvPr/>
        </p:nvSpPr>
        <p:spPr>
          <a:xfrm>
            <a:off x="2123728" y="5229200"/>
            <a:ext cx="14401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51082" y="406884"/>
            <a:ext cx="2901662" cy="461665"/>
          </a:xfrm>
          <a:prstGeom prst="rect">
            <a:avLst/>
          </a:prstGeom>
        </p:spPr>
        <p:txBody>
          <a:bodyPr wrap="square">
            <a:spAutoFit/>
          </a:bodyPr>
          <a:lstStyle/>
          <a:p>
            <a:r>
              <a:rPr lang="zh-CN" altLang="en-US" sz="2400" kern="0" dirty="0">
                <a:solidFill>
                  <a:srgbClr val="000000"/>
                </a:solidFill>
                <a:latin typeface="微软雅黑" panose="020B0503020204020204" pitchFamily="34" charset="-122"/>
                <a:ea typeface="微软雅黑" panose="020B0503020204020204" pitchFamily="34" charset="-122"/>
              </a:rPr>
              <a:t>如何避免渐晕？</a:t>
            </a:r>
          </a:p>
        </p:txBody>
      </p:sp>
    </p:spTree>
    <p:extLst>
      <p:ext uri="{BB962C8B-B14F-4D97-AF65-F5344CB8AC3E}">
        <p14:creationId xmlns:p14="http://schemas.microsoft.com/office/powerpoint/2010/main" val="386172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5800" y="1484784"/>
            <a:ext cx="7696200" cy="3032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solidFill>
                  <a:srgbClr val="000000"/>
                </a:solidFill>
                <a:latin typeface="微软雅黑" pitchFamily="34" charset="-122"/>
                <a:ea typeface="微软雅黑" pitchFamily="34" charset="-122"/>
              </a:rPr>
              <a:t>综上所述，</a:t>
            </a:r>
            <a:r>
              <a:rPr lang="zh-CN" altLang="en-US" sz="2400" dirty="0" smtClean="0">
                <a:solidFill>
                  <a:srgbClr val="FF00FF"/>
                </a:solidFill>
                <a:latin typeface="微软雅黑" pitchFamily="34" charset="-122"/>
                <a:ea typeface="微软雅黑" pitchFamily="34" charset="-122"/>
              </a:rPr>
              <a:t>孔径光阑</a:t>
            </a:r>
            <a:r>
              <a:rPr lang="zh-CN" altLang="en-US" sz="2400" dirty="0" smtClean="0">
                <a:solidFill>
                  <a:srgbClr val="000000"/>
                </a:solidFill>
                <a:latin typeface="微软雅黑" pitchFamily="34" charset="-122"/>
                <a:ea typeface="微软雅黑" pitchFamily="34" charset="-122"/>
              </a:rPr>
              <a:t>和</a:t>
            </a:r>
            <a:r>
              <a:rPr lang="zh-CN" altLang="en-US" sz="2400" dirty="0" smtClean="0">
                <a:solidFill>
                  <a:srgbClr val="FF00FF"/>
                </a:solidFill>
                <a:latin typeface="微软雅黑" pitchFamily="34" charset="-122"/>
                <a:ea typeface="微软雅黑" pitchFamily="34" charset="-122"/>
              </a:rPr>
              <a:t>视场光阑</a:t>
            </a:r>
            <a:r>
              <a:rPr lang="zh-CN" altLang="en-US" sz="2400" dirty="0" smtClean="0">
                <a:solidFill>
                  <a:srgbClr val="000000"/>
                </a:solidFill>
                <a:latin typeface="微软雅黑" pitchFamily="34" charset="-122"/>
                <a:ea typeface="微软雅黑" pitchFamily="34" charset="-122"/>
              </a:rPr>
              <a:t>是光学系统中起重要作用的两种光阑，</a:t>
            </a:r>
          </a:p>
          <a:p>
            <a:pPr lvl="1"/>
            <a:r>
              <a:rPr lang="zh-CN" altLang="en-US" sz="2400" dirty="0" smtClean="0">
                <a:solidFill>
                  <a:srgbClr val="000000"/>
                </a:solidFill>
                <a:latin typeface="微软雅黑" pitchFamily="34" charset="-122"/>
                <a:ea typeface="微软雅黑" pitchFamily="34" charset="-122"/>
              </a:rPr>
              <a:t>前者主要限制成像</a:t>
            </a:r>
            <a:r>
              <a:rPr lang="zh-CN" altLang="en-US" sz="2400" dirty="0" smtClean="0">
                <a:solidFill>
                  <a:srgbClr val="0000FF"/>
                </a:solidFill>
                <a:latin typeface="微软雅黑" pitchFamily="34" charset="-122"/>
                <a:ea typeface="微软雅黑" pitchFamily="34" charset="-122"/>
              </a:rPr>
              <a:t>光束的孔径</a:t>
            </a:r>
            <a:r>
              <a:rPr lang="zh-CN" altLang="en-US" sz="2400" dirty="0" smtClean="0">
                <a:solidFill>
                  <a:srgbClr val="000000"/>
                </a:solidFill>
                <a:latin typeface="微软雅黑" pitchFamily="34" charset="-122"/>
                <a:ea typeface="微软雅黑" pitchFamily="34" charset="-122"/>
              </a:rPr>
              <a:t>，即</a:t>
            </a:r>
            <a:r>
              <a:rPr lang="zh-CN" altLang="en-US" sz="2400" dirty="0" smtClean="0">
                <a:solidFill>
                  <a:srgbClr val="0066FF"/>
                </a:solidFill>
                <a:latin typeface="微软雅黑" pitchFamily="34" charset="-122"/>
                <a:ea typeface="微软雅黑" pitchFamily="34" charset="-122"/>
              </a:rPr>
              <a:t>决定像的照度</a:t>
            </a:r>
            <a:r>
              <a:rPr lang="zh-CN" altLang="en-US" sz="2400" dirty="0" smtClean="0">
                <a:solidFill>
                  <a:srgbClr val="000000"/>
                </a:solidFill>
                <a:latin typeface="微软雅黑" pitchFamily="34" charset="-122"/>
                <a:ea typeface="微软雅黑" pitchFamily="34" charset="-122"/>
              </a:rPr>
              <a:t>。</a:t>
            </a:r>
          </a:p>
          <a:p>
            <a:pPr lvl="1"/>
            <a:r>
              <a:rPr lang="zh-CN" altLang="en-US" sz="2400" dirty="0" smtClean="0">
                <a:solidFill>
                  <a:srgbClr val="000000"/>
                </a:solidFill>
                <a:latin typeface="微软雅黑" pitchFamily="34" charset="-122"/>
                <a:ea typeface="微软雅黑" pitchFamily="34" charset="-122"/>
              </a:rPr>
              <a:t>后者决定视场，即物体被</a:t>
            </a:r>
            <a:r>
              <a:rPr lang="zh-CN" altLang="en-US" sz="2400" dirty="0" smtClean="0">
                <a:solidFill>
                  <a:srgbClr val="0066FF"/>
                </a:solidFill>
                <a:latin typeface="微软雅黑" pitchFamily="34" charset="-122"/>
                <a:ea typeface="微软雅黑" pitchFamily="34" charset="-122"/>
              </a:rPr>
              <a:t>成像的范围</a:t>
            </a:r>
            <a:r>
              <a:rPr lang="zh-CN" altLang="en-US" sz="2400" dirty="0" smtClean="0">
                <a:solidFill>
                  <a:srgbClr val="000000"/>
                </a:solidFill>
                <a:latin typeface="微软雅黑" pitchFamily="34" charset="-122"/>
                <a:ea typeface="微软雅黑" pitchFamily="34" charset="-122"/>
              </a:rPr>
              <a:t>。</a:t>
            </a:r>
          </a:p>
          <a:p>
            <a:pPr lvl="1"/>
            <a:endParaRPr lang="zh-CN" altLang="en-US" sz="2400" dirty="0" smtClean="0">
              <a:solidFill>
                <a:srgbClr val="000000"/>
              </a:solidFill>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切不可把孔径光阑和视场光阑混为一谈 </a:t>
            </a:r>
          </a:p>
        </p:txBody>
      </p:sp>
      <p:sp>
        <p:nvSpPr>
          <p:cNvPr id="2" name="矩形 1"/>
          <p:cNvSpPr/>
          <p:nvPr/>
        </p:nvSpPr>
        <p:spPr>
          <a:xfrm>
            <a:off x="2627784" y="4286076"/>
            <a:ext cx="2880320" cy="461665"/>
          </a:xfrm>
          <a:prstGeom prst="rect">
            <a:avLst/>
          </a:prstGeom>
        </p:spPr>
        <p:txBody>
          <a:bodyPr wrap="square">
            <a:spAutoFit/>
          </a:bodyPr>
          <a:lstStyle/>
          <a:p>
            <a:r>
              <a:rPr lang="zh-CN" altLang="en-US" sz="2400" dirty="0">
                <a:solidFill>
                  <a:srgbClr val="FF0000"/>
                </a:solidFill>
                <a:latin typeface="微软雅黑" pitchFamily="34" charset="-122"/>
                <a:ea typeface="微软雅黑" pitchFamily="34" charset="-122"/>
              </a:rPr>
              <a:t>孔径光阑</a:t>
            </a:r>
            <a:r>
              <a:rPr lang="zh-CN" altLang="en-US" sz="2400" dirty="0">
                <a:solidFill>
                  <a:srgbClr val="0066FF"/>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视场光阑</a:t>
            </a:r>
          </a:p>
        </p:txBody>
      </p:sp>
    </p:spTree>
    <p:extLst>
      <p:ext uri="{BB962C8B-B14F-4D97-AF65-F5344CB8AC3E}">
        <p14:creationId xmlns:p14="http://schemas.microsoft.com/office/powerpoint/2010/main" val="148754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nodeType="clickEffect">
                                  <p:stCondLst>
                                    <p:cond delay="0"/>
                                  </p:stCondLst>
                                  <p:iterate type="lt">
                                    <p:tmPct val="10000"/>
                                  </p:iterate>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1"/>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p:cTn id="26"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8" dur="10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187624" y="353095"/>
            <a:ext cx="3240360" cy="483617"/>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smtClean="0">
                <a:solidFill>
                  <a:schemeClr val="tx1"/>
                </a:solidFill>
                <a:latin typeface="微软雅黑" panose="020B0503020204020204" pitchFamily="34" charset="-122"/>
                <a:ea typeface="微软雅黑" panose="020B0503020204020204" pitchFamily="34" charset="-122"/>
              </a:rPr>
              <a:t>2.7.5 </a:t>
            </a:r>
            <a:r>
              <a:rPr lang="zh-CN" altLang="en-US" sz="2400" kern="0" dirty="0" smtClean="0">
                <a:solidFill>
                  <a:schemeClr val="tx1"/>
                </a:solidFill>
                <a:latin typeface="微软雅黑" panose="020B0503020204020204" pitchFamily="34" charset="-122"/>
                <a:ea typeface="微软雅黑" panose="020B0503020204020204" pitchFamily="34" charset="-122"/>
              </a:rPr>
              <a:t>光学</a:t>
            </a:r>
            <a:r>
              <a:rPr lang="zh-CN" altLang="en-US" sz="2400" kern="0" dirty="0">
                <a:solidFill>
                  <a:schemeClr val="tx1"/>
                </a:solidFill>
                <a:latin typeface="微软雅黑" panose="020B0503020204020204" pitchFamily="34" charset="-122"/>
                <a:ea typeface="微软雅黑" panose="020B0503020204020204" pitchFamily="34" charset="-122"/>
              </a:rPr>
              <a:t>系统的</a:t>
            </a:r>
            <a:r>
              <a:rPr lang="zh-CN" altLang="en-US" sz="2400" kern="0" dirty="0" smtClean="0">
                <a:solidFill>
                  <a:schemeClr val="tx1"/>
                </a:solidFill>
                <a:latin typeface="微软雅黑" panose="020B0503020204020204" pitchFamily="34" charset="-122"/>
                <a:ea typeface="微软雅黑" panose="020B0503020204020204" pitchFamily="34" charset="-122"/>
              </a:rPr>
              <a:t>景深</a:t>
            </a:r>
            <a:endParaRPr lang="zh-CN" altLang="en-US" sz="2400" kern="0" dirty="0">
              <a:solidFill>
                <a:schemeClr val="tx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990600" y="1354138"/>
            <a:ext cx="7515225" cy="46671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SzPct val="100000"/>
              <a:buFont typeface="Wingdings" pitchFamily="2" charset="2"/>
              <a:buChar char="Ø"/>
            </a:pPr>
            <a:r>
              <a:rPr lang="zh-CN" altLang="en-US" sz="2600" dirty="0" smtClean="0">
                <a:latin typeface="微软雅黑" pitchFamily="34" charset="-122"/>
                <a:ea typeface="微软雅黑" pitchFamily="34" charset="-122"/>
              </a:rPr>
              <a:t>上节讨论在</a:t>
            </a:r>
            <a:r>
              <a:rPr lang="zh-CN" altLang="en-US" sz="2600" dirty="0">
                <a:solidFill>
                  <a:srgbClr val="0000CC"/>
                </a:solidFill>
                <a:latin typeface="微软雅黑" pitchFamily="34" charset="-122"/>
                <a:ea typeface="微软雅黑" pitchFamily="34" charset="-122"/>
              </a:rPr>
              <a:t>垂直于光轴的平面上点</a:t>
            </a:r>
            <a:r>
              <a:rPr lang="zh-CN" altLang="en-US" sz="2600" dirty="0" smtClean="0">
                <a:latin typeface="微软雅黑" pitchFamily="34" charset="-122"/>
                <a:ea typeface="微软雅黑" pitchFamily="34" charset="-122"/>
              </a:rPr>
              <a:t>的成像问题。</a:t>
            </a:r>
          </a:p>
          <a:p>
            <a:pPr lvl="1">
              <a:lnSpc>
                <a:spcPct val="150000"/>
              </a:lnSpc>
            </a:pPr>
            <a:r>
              <a:rPr lang="zh-CN" altLang="en-US" sz="2600" dirty="0" smtClean="0">
                <a:latin typeface="微软雅黑" pitchFamily="34" charset="-122"/>
                <a:ea typeface="微软雅黑" pitchFamily="34" charset="-122"/>
              </a:rPr>
              <a:t> 如：照相制版物镜和电影放映物镜</a:t>
            </a:r>
            <a:endParaRPr lang="zh-CN" altLang="en-US" sz="2600" dirty="0" smtClean="0">
              <a:solidFill>
                <a:srgbClr val="0000CC"/>
              </a:solidFill>
              <a:latin typeface="微软雅黑" pitchFamily="34" charset="-122"/>
              <a:ea typeface="微软雅黑" pitchFamily="34" charset="-122"/>
            </a:endParaRPr>
          </a:p>
          <a:p>
            <a:pPr>
              <a:lnSpc>
                <a:spcPct val="110000"/>
              </a:lnSpc>
              <a:buSzPct val="100000"/>
              <a:buFont typeface="Wingdings" pitchFamily="2" charset="2"/>
              <a:buChar char="Ø"/>
            </a:pPr>
            <a:r>
              <a:rPr lang="zh-CN" altLang="en-US" sz="2600" dirty="0" smtClean="0">
                <a:latin typeface="微软雅黑" pitchFamily="34" charset="-122"/>
                <a:ea typeface="微软雅黑" pitchFamily="34" charset="-122"/>
              </a:rPr>
              <a:t>实际上有很多光学仪器</a:t>
            </a:r>
            <a:r>
              <a:rPr lang="zh-CN" altLang="en-US" sz="2600" dirty="0">
                <a:latin typeface="微软雅黑" pitchFamily="34" charset="-122"/>
                <a:ea typeface="微软雅黑" pitchFamily="34" charset="-122"/>
              </a:rPr>
              <a:t>需要把</a:t>
            </a:r>
            <a:r>
              <a:rPr lang="zh-CN" altLang="en-US" sz="2600" dirty="0">
                <a:solidFill>
                  <a:srgbClr val="FF0000"/>
                </a:solidFill>
                <a:latin typeface="微软雅黑" pitchFamily="34" charset="-122"/>
                <a:ea typeface="微软雅黑" pitchFamily="34" charset="-122"/>
              </a:rPr>
              <a:t>一定深度的</a:t>
            </a:r>
            <a:r>
              <a:rPr lang="zh-CN" altLang="en-US" sz="2600" dirty="0" smtClean="0">
                <a:solidFill>
                  <a:srgbClr val="FF0000"/>
                </a:solidFill>
                <a:latin typeface="微软雅黑" pitchFamily="34" charset="-122"/>
                <a:ea typeface="微软雅黑" pitchFamily="34" charset="-122"/>
              </a:rPr>
              <a:t>空间中的物点</a:t>
            </a:r>
            <a:r>
              <a:rPr lang="zh-CN" altLang="en-US" sz="2600" dirty="0" smtClean="0">
                <a:solidFill>
                  <a:srgbClr val="0000CC"/>
                </a:solidFill>
                <a:latin typeface="微软雅黑" pitchFamily="34" charset="-122"/>
                <a:ea typeface="微软雅黑" pitchFamily="34" charset="-122"/>
              </a:rPr>
              <a:t>成像在同一个像平面上（称为平面上的空间</a:t>
            </a:r>
            <a:r>
              <a:rPr lang="zh-CN" altLang="en-US" sz="2600" dirty="0">
                <a:solidFill>
                  <a:srgbClr val="0000CC"/>
                </a:solidFill>
                <a:latin typeface="微软雅黑" pitchFamily="34" charset="-122"/>
                <a:ea typeface="微软雅黑" pitchFamily="34" charset="-122"/>
              </a:rPr>
              <a:t>像），且成的像足够</a:t>
            </a:r>
            <a:r>
              <a:rPr lang="zh-CN" altLang="en-US" sz="2600" dirty="0" smtClean="0">
                <a:solidFill>
                  <a:srgbClr val="0000CC"/>
                </a:solidFill>
                <a:latin typeface="微软雅黑" pitchFamily="34" charset="-122"/>
                <a:ea typeface="微软雅黑" pitchFamily="34" charset="-122"/>
              </a:rPr>
              <a:t>清晰，</a:t>
            </a:r>
            <a:r>
              <a:rPr lang="zh-CN" altLang="en-US" sz="2600" dirty="0" smtClean="0">
                <a:latin typeface="微软雅黑" pitchFamily="34" charset="-122"/>
                <a:ea typeface="微软雅黑" pitchFamily="34" charset="-122"/>
              </a:rPr>
              <a:t>如望远镜和照相物镜等就属于这一类。 </a:t>
            </a:r>
            <a:endParaRPr lang="en-US" altLang="zh-CN" sz="2600" dirty="0" smtClean="0">
              <a:latin typeface="微软雅黑" pitchFamily="34" charset="-122"/>
              <a:ea typeface="微软雅黑" pitchFamily="34" charset="-122"/>
            </a:endParaRPr>
          </a:p>
          <a:p>
            <a:pPr>
              <a:lnSpc>
                <a:spcPct val="110000"/>
              </a:lnSpc>
              <a:buSzPct val="100000"/>
              <a:buFont typeface="Wingdings" pitchFamily="2" charset="2"/>
              <a:buChar char="Ø"/>
            </a:pPr>
            <a:r>
              <a:rPr lang="zh-CN" altLang="en-US" sz="2600" dirty="0">
                <a:latin typeface="微软雅黑" pitchFamily="34" charset="-122"/>
                <a:ea typeface="微软雅黑" pitchFamily="34" charset="-122"/>
              </a:rPr>
              <a:t>能够在像平面上获得足够清晰的像的</a:t>
            </a:r>
            <a:r>
              <a:rPr lang="zh-CN" altLang="en-US" sz="2600" dirty="0">
                <a:solidFill>
                  <a:srgbClr val="FF0000"/>
                </a:solidFill>
                <a:latin typeface="微软雅黑" pitchFamily="34" charset="-122"/>
                <a:ea typeface="微软雅黑" pitchFamily="34" charset="-122"/>
              </a:rPr>
              <a:t>空间深度</a:t>
            </a:r>
            <a:r>
              <a:rPr lang="zh-CN" altLang="en-US" sz="2600" dirty="0">
                <a:latin typeface="微软雅黑" pitchFamily="34" charset="-122"/>
                <a:ea typeface="微软雅黑" pitchFamily="34" charset="-122"/>
              </a:rPr>
              <a:t>称为</a:t>
            </a:r>
            <a:r>
              <a:rPr lang="zh-CN" altLang="en-US" sz="2600" dirty="0">
                <a:solidFill>
                  <a:srgbClr val="0000CC"/>
                </a:solidFill>
                <a:latin typeface="微软雅黑" pitchFamily="34" charset="-122"/>
                <a:ea typeface="微软雅黑" pitchFamily="34" charset="-122"/>
              </a:rPr>
              <a:t>景深。</a:t>
            </a:r>
          </a:p>
          <a:p>
            <a:pPr>
              <a:lnSpc>
                <a:spcPct val="110000"/>
              </a:lnSpc>
              <a:buSzPct val="100000"/>
              <a:buFont typeface="Wingdings" pitchFamily="2" charset="2"/>
              <a:buChar char="Ø"/>
            </a:pPr>
            <a:endParaRPr lang="zh-CN" altLang="en-US" sz="2400" dirty="0" smtClean="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378385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p:cTn id="21"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blinds(horizontal)">
                                      <p:cBhvr>
                                        <p:cTn id="28" dur="20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blinds(horizontal)">
                                      <p:cBhvr>
                                        <p:cTn id="33"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1116013" y="1052736"/>
            <a:ext cx="6572250" cy="3960813"/>
            <a:chOff x="703" y="1706"/>
            <a:chExt cx="4140" cy="2495"/>
          </a:xfrm>
        </p:grpSpPr>
        <p:pic>
          <p:nvPicPr>
            <p:cNvPr id="5"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1706"/>
              <a:ext cx="4140"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034" y="3930"/>
              <a:ext cx="156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50000"/>
                </a:spcBef>
                <a:buFontTx/>
                <a:buNone/>
              </a:pPr>
              <a:r>
                <a:rPr lang="zh-CN" altLang="en-US" sz="2200" dirty="0">
                  <a:solidFill>
                    <a:srgbClr val="000000"/>
                  </a:solidFill>
                  <a:latin typeface="Arial" charset="0"/>
                  <a:ea typeface="黑体" pitchFamily="49" charset="-122"/>
                </a:rPr>
                <a:t>光学系统的景深</a:t>
              </a:r>
            </a:p>
          </p:txBody>
        </p:sp>
      </p:grpSp>
      <p:sp>
        <p:nvSpPr>
          <p:cNvPr id="7" name="Text Box 59"/>
          <p:cNvSpPr txBox="1">
            <a:spLocks noChangeArrowheads="1"/>
          </p:cNvSpPr>
          <p:nvPr/>
        </p:nvSpPr>
        <p:spPr bwMode="auto">
          <a:xfrm>
            <a:off x="1259632" y="5373216"/>
            <a:ext cx="266429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FontTx/>
              <a:buNone/>
            </a:pPr>
            <a:r>
              <a:rPr kumimoji="0" lang="en-US" altLang="zh-CN" b="1" i="1" dirty="0" smtClean="0">
                <a:solidFill>
                  <a:srgbClr val="FF0000"/>
                </a:solidFill>
                <a:latin typeface="Times New Roman" pitchFamily="18" charset="0"/>
              </a:rPr>
              <a:t>A</a:t>
            </a:r>
            <a:r>
              <a:rPr kumimoji="0" lang="en-US" altLang="zh-CN" b="1" dirty="0" smtClean="0">
                <a:solidFill>
                  <a:srgbClr val="FF0000"/>
                </a:solidFill>
                <a:latin typeface="Times New Roman" pitchFamily="18" charset="0"/>
              </a:rPr>
              <a:t>—</a:t>
            </a:r>
            <a:r>
              <a:rPr kumimoji="0" lang="zh-CN" altLang="en-US" b="1" dirty="0">
                <a:solidFill>
                  <a:srgbClr val="FF0000"/>
                </a:solidFill>
                <a:latin typeface="Times New Roman" pitchFamily="18" charset="0"/>
              </a:rPr>
              <a:t>对准平面</a:t>
            </a:r>
          </a:p>
        </p:txBody>
      </p:sp>
      <p:sp>
        <p:nvSpPr>
          <p:cNvPr id="8" name="Text Box 60"/>
          <p:cNvSpPr txBox="1">
            <a:spLocks noChangeArrowheads="1"/>
          </p:cNvSpPr>
          <p:nvPr/>
        </p:nvSpPr>
        <p:spPr bwMode="auto">
          <a:xfrm>
            <a:off x="5118728" y="5362547"/>
            <a:ext cx="269363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FontTx/>
              <a:buNone/>
            </a:pPr>
            <a:r>
              <a:rPr kumimoji="0" lang="en-US" altLang="zh-CN" b="1" i="1" dirty="0" smtClean="0">
                <a:solidFill>
                  <a:srgbClr val="FF0000"/>
                </a:solidFill>
                <a:latin typeface="Times New Roman" pitchFamily="18" charset="0"/>
              </a:rPr>
              <a:t>A</a:t>
            </a:r>
            <a:r>
              <a:rPr kumimoji="0" lang="en-US" altLang="zh-CN" dirty="0" smtClean="0">
                <a:solidFill>
                  <a:srgbClr val="FF0000"/>
                </a:solidFill>
              </a:rPr>
              <a:t>’</a:t>
            </a:r>
            <a:r>
              <a:rPr kumimoji="0" lang="en-US" altLang="zh-CN" b="1" dirty="0" smtClean="0">
                <a:solidFill>
                  <a:srgbClr val="FF0000"/>
                </a:solidFill>
                <a:latin typeface="Times New Roman" pitchFamily="18" charset="0"/>
              </a:rPr>
              <a:t>—</a:t>
            </a:r>
            <a:r>
              <a:rPr kumimoji="0" lang="zh-CN" altLang="en-US" b="1" dirty="0">
                <a:solidFill>
                  <a:srgbClr val="FF0000"/>
                </a:solidFill>
                <a:latin typeface="Times New Roman" pitchFamily="18" charset="0"/>
              </a:rPr>
              <a:t>景像平面</a:t>
            </a:r>
          </a:p>
        </p:txBody>
      </p:sp>
      <p:sp>
        <p:nvSpPr>
          <p:cNvPr id="2" name="椭圆 1"/>
          <p:cNvSpPr/>
          <p:nvPr/>
        </p:nvSpPr>
        <p:spPr>
          <a:xfrm>
            <a:off x="827584" y="858880"/>
            <a:ext cx="2484276" cy="41397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699792" y="260648"/>
            <a:ext cx="1224136" cy="369332"/>
          </a:xfrm>
          <a:prstGeom prst="rect">
            <a:avLst/>
          </a:prstGeom>
          <a:noFill/>
        </p:spPr>
        <p:txBody>
          <a:bodyPr wrap="square" rtlCol="0">
            <a:spAutoFit/>
          </a:bodyPr>
          <a:lstStyle/>
          <a:p>
            <a:r>
              <a:rPr lang="zh-CN" altLang="en-US" b="1" dirty="0" smtClean="0">
                <a:solidFill>
                  <a:srgbClr val="C00000"/>
                </a:solidFill>
              </a:rPr>
              <a:t>成像范围</a:t>
            </a:r>
            <a:endParaRPr lang="zh-CN" altLang="en-US" b="1" dirty="0">
              <a:solidFill>
                <a:srgbClr val="C00000"/>
              </a:solidFill>
            </a:endParaRPr>
          </a:p>
        </p:txBody>
      </p:sp>
      <p:cxnSp>
        <p:nvCxnSpPr>
          <p:cNvPr id="10" name="直接箭头连接符 9"/>
          <p:cNvCxnSpPr/>
          <p:nvPr/>
        </p:nvCxnSpPr>
        <p:spPr>
          <a:xfrm flipV="1">
            <a:off x="2591780" y="629980"/>
            <a:ext cx="324036"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37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185863" y="855091"/>
            <a:ext cx="6266457" cy="3565525"/>
            <a:chOff x="703" y="1706"/>
            <a:chExt cx="4140" cy="2495"/>
          </a:xfrm>
        </p:grpSpPr>
        <p:pic>
          <p:nvPicPr>
            <p:cNvPr id="3"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1706"/>
              <a:ext cx="4140"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2034" y="3930"/>
              <a:ext cx="156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50000"/>
                </a:spcBef>
                <a:buFontTx/>
                <a:buNone/>
              </a:pPr>
              <a:r>
                <a:rPr lang="zh-CN" altLang="en-US" sz="2200" dirty="0">
                  <a:solidFill>
                    <a:srgbClr val="000000"/>
                  </a:solidFill>
                  <a:latin typeface="Arial" charset="0"/>
                  <a:ea typeface="黑体" pitchFamily="49" charset="-122"/>
                </a:rPr>
                <a:t>光学系统的景深</a:t>
              </a:r>
            </a:p>
          </p:txBody>
        </p:sp>
      </p:grpSp>
      <p:sp>
        <p:nvSpPr>
          <p:cNvPr id="5" name="Rectangle 3"/>
          <p:cNvSpPr txBox="1">
            <a:spLocks noRot="1" noChangeArrowheads="1"/>
          </p:cNvSpPr>
          <p:nvPr/>
        </p:nvSpPr>
        <p:spPr bwMode="auto">
          <a:xfrm>
            <a:off x="346075" y="4591199"/>
            <a:ext cx="8540750" cy="1862137"/>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微软雅黑" panose="020B0503020204020204" pitchFamily="34" charset="-122"/>
                <a:ea typeface="微软雅黑" panose="020B0503020204020204" pitchFamily="34" charset="-122"/>
              </a:rPr>
              <a:t>当入射光瞳有一定大小时，由对准平面前后的空间物点</a:t>
            </a:r>
            <a:r>
              <a:rPr lang="en-US" altLang="zh-CN" sz="2400" i="1"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1</a:t>
            </a:r>
            <a:r>
              <a:rPr lang="zh-CN" altLang="en-US" sz="2400" kern="0" dirty="0" smtClean="0">
                <a:latin typeface="微软雅黑" panose="020B0503020204020204" pitchFamily="34" charset="-122"/>
                <a:ea typeface="微软雅黑" panose="020B0503020204020204" pitchFamily="34" charset="-122"/>
              </a:rPr>
              <a:t>和</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2</a:t>
            </a:r>
            <a:r>
              <a:rPr lang="zh-CN" altLang="en-US" sz="2400" kern="0" dirty="0" smtClean="0">
                <a:latin typeface="微软雅黑" panose="020B0503020204020204" pitchFamily="34" charset="-122"/>
                <a:ea typeface="微软雅黑" panose="020B0503020204020204" pitchFamily="34" charset="-122"/>
              </a:rPr>
              <a:t>发出充满入瞳的光束，将与对准平面相交为弥散斑</a:t>
            </a:r>
            <a:r>
              <a:rPr lang="en-US" altLang="zh-CN" sz="2400" i="1"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1</a:t>
            </a:r>
            <a:r>
              <a:rPr lang="zh-CN" altLang="en-US" sz="2400" kern="0" dirty="0" smtClean="0">
                <a:latin typeface="微软雅黑" panose="020B0503020204020204" pitchFamily="34" charset="-122"/>
                <a:ea typeface="微软雅黑" panose="020B0503020204020204" pitchFamily="34" charset="-122"/>
              </a:rPr>
              <a:t>和</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2</a:t>
            </a:r>
            <a:r>
              <a:rPr lang="zh-CN" altLang="en-US" sz="2400" kern="0" dirty="0" smtClean="0">
                <a:latin typeface="微软雅黑" panose="020B0503020204020204" pitchFamily="34" charset="-122"/>
                <a:ea typeface="微软雅黑" panose="020B0503020204020204" pitchFamily="34" charset="-122"/>
              </a:rPr>
              <a:t>，它们在景象平面上的共轭像为弥散斑</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1</a:t>
            </a:r>
            <a:r>
              <a:rPr lang="zh-CN" altLang="en-US" sz="2400" kern="0" dirty="0">
                <a:latin typeface="微软雅黑" panose="020B0503020204020204" pitchFamily="34" charset="-122"/>
                <a:ea typeface="微软雅黑" panose="020B0503020204020204" pitchFamily="34" charset="-122"/>
              </a:rPr>
              <a:t>和</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smtClean="0">
                <a:solidFill>
                  <a:srgbClr val="C00000"/>
                </a:solidFill>
                <a:latin typeface="微软雅黑" panose="020B0503020204020204" pitchFamily="34" charset="-122"/>
                <a:ea typeface="微软雅黑" panose="020B0503020204020204" pitchFamily="34" charset="-122"/>
              </a:rPr>
              <a:t>2</a:t>
            </a:r>
            <a:r>
              <a:rPr lang="en-US" altLang="zh-CN" sz="2400" kern="0" dirty="0" smtClean="0">
                <a:solidFill>
                  <a:srgbClr val="C00000"/>
                </a:solidFill>
                <a:latin typeface="微软雅黑" panose="020B0503020204020204" pitchFamily="34" charset="-122"/>
                <a:ea typeface="微软雅黑" panose="020B0503020204020204" pitchFamily="34" charset="-122"/>
              </a:rPr>
              <a:t> </a:t>
            </a:r>
            <a:r>
              <a:rPr lang="zh-CN" altLang="en-US" sz="2400" kern="0" dirty="0" smtClean="0">
                <a:latin typeface="微软雅黑" panose="020B0503020204020204" pitchFamily="34" charset="-122"/>
                <a:ea typeface="微软雅黑" panose="020B0503020204020204" pitchFamily="34" charset="-122"/>
              </a:rPr>
              <a:t>，显然，</a:t>
            </a:r>
            <a:r>
              <a:rPr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a:solidFill>
                  <a:srgbClr val="C00000"/>
                </a:solidFill>
                <a:latin typeface="微软雅黑" panose="020B0503020204020204" pitchFamily="34" charset="-122"/>
                <a:ea typeface="微软雅黑" panose="020B0503020204020204" pitchFamily="34" charset="-122"/>
              </a:rPr>
              <a:t>1</a:t>
            </a:r>
            <a:r>
              <a:rPr lang="zh-CN" altLang="en-US" sz="2400" kern="0" dirty="0">
                <a:latin typeface="微软雅黑" panose="020B0503020204020204" pitchFamily="34" charset="-122"/>
                <a:ea typeface="微软雅黑" panose="020B0503020204020204" pitchFamily="34" charset="-122"/>
              </a:rPr>
              <a:t>和</a:t>
            </a:r>
            <a:r>
              <a:rPr lang="en-US" altLang="zh-CN" sz="2400"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baseline="-25000" dirty="0">
                <a:solidFill>
                  <a:srgbClr val="C00000"/>
                </a:solidFill>
                <a:latin typeface="微软雅黑" panose="020B0503020204020204" pitchFamily="34" charset="-122"/>
                <a:ea typeface="微软雅黑" panose="020B0503020204020204" pitchFamily="34" charset="-122"/>
              </a:rPr>
              <a:t>2</a:t>
            </a:r>
            <a:r>
              <a:rPr lang="en-US" altLang="zh-CN" sz="2400" kern="0" dirty="0">
                <a:latin typeface="微软雅黑" panose="020B0503020204020204" pitchFamily="34" charset="-122"/>
                <a:ea typeface="微软雅黑" panose="020B0503020204020204" pitchFamily="34" charset="-122"/>
              </a:rPr>
              <a:t> </a:t>
            </a:r>
            <a:r>
              <a:rPr lang="zh-CN" altLang="en-US" sz="2400" kern="0" dirty="0" smtClean="0">
                <a:latin typeface="微软雅黑" panose="020B0503020204020204" pitchFamily="34" charset="-122"/>
                <a:ea typeface="微软雅黑" panose="020B0503020204020204" pitchFamily="34" charset="-122"/>
              </a:rPr>
              <a:t>的大小与光学系统入瞳的大小和空间点距对准平面的距离有关。</a:t>
            </a:r>
          </a:p>
        </p:txBody>
      </p:sp>
      <p:sp>
        <p:nvSpPr>
          <p:cNvPr id="8" name="Rectangle 3"/>
          <p:cNvSpPr txBox="1">
            <a:spLocks noRot="1" noChangeArrowheads="1"/>
          </p:cNvSpPr>
          <p:nvPr/>
        </p:nvSpPr>
        <p:spPr bwMode="auto">
          <a:xfrm>
            <a:off x="346075" y="4591199"/>
            <a:ext cx="8540750" cy="2304256"/>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a:latin typeface="微软雅黑" panose="020B0503020204020204" pitchFamily="34" charset="-122"/>
                <a:ea typeface="微软雅黑" panose="020B0503020204020204" pitchFamily="34" charset="-122"/>
              </a:rPr>
              <a:t>如果弥散斑足够小，例如，它对人眼的张角小于眼睛的最小分辨率（约为</a:t>
            </a:r>
            <a:r>
              <a:rPr lang="en-US" altLang="zh-CN" sz="2400" kern="0" dirty="0">
                <a:latin typeface="微软雅黑" panose="020B0503020204020204" pitchFamily="34" charset="-122"/>
                <a:ea typeface="微软雅黑" panose="020B0503020204020204" pitchFamily="34" charset="-122"/>
              </a:rPr>
              <a:t>1′</a:t>
            </a:r>
            <a:r>
              <a:rPr lang="zh-CN" altLang="en-US" sz="2400" kern="0" dirty="0">
                <a:latin typeface="微软雅黑" panose="020B0503020204020204" pitchFamily="34" charset="-122"/>
                <a:ea typeface="微软雅黑" panose="020B0503020204020204" pitchFamily="34" charset="-122"/>
              </a:rPr>
              <a:t>）</a:t>
            </a:r>
            <a:r>
              <a:rPr lang="en-US" altLang="zh-CN" sz="2400" kern="0" dirty="0">
                <a:latin typeface="微软雅黑" panose="020B0503020204020204" pitchFamily="34" charset="-122"/>
                <a:ea typeface="微软雅黑" panose="020B0503020204020204" pitchFamily="34" charset="-122"/>
              </a:rPr>
              <a:t>,</a:t>
            </a:r>
            <a:r>
              <a:rPr lang="zh-CN" altLang="en-US" sz="2400" kern="0" dirty="0">
                <a:latin typeface="微软雅黑" panose="020B0503020204020204" pitchFamily="34" charset="-122"/>
                <a:ea typeface="微软雅黑" panose="020B0503020204020204" pitchFamily="34" charset="-122"/>
              </a:rPr>
              <a:t>眼睛</a:t>
            </a:r>
            <a:r>
              <a:rPr lang="zh-CN" altLang="en-US" sz="2400" kern="0" dirty="0" smtClean="0">
                <a:latin typeface="微软雅黑" panose="020B0503020204020204" pitchFamily="34" charset="-122"/>
                <a:ea typeface="微软雅黑" panose="020B0503020204020204" pitchFamily="34" charset="-122"/>
              </a:rPr>
              <a:t>看起来并无不清楚的感觉，这时，弥散</a:t>
            </a:r>
            <a:r>
              <a:rPr lang="zh-CN" altLang="en-US" sz="2400" kern="0" dirty="0">
                <a:latin typeface="微软雅黑" panose="020B0503020204020204" pitchFamily="34" charset="-122"/>
                <a:ea typeface="微软雅黑" panose="020B0503020204020204" pitchFamily="34" charset="-122"/>
              </a:rPr>
              <a:t>斑可认为是空间点在平面上所成的像</a:t>
            </a:r>
            <a:r>
              <a:rPr lang="zh-CN" altLang="en-US" sz="2400" kern="0" dirty="0" smtClean="0">
                <a:latin typeface="微软雅黑" panose="020B0503020204020204" pitchFamily="34" charset="-122"/>
                <a:ea typeface="微软雅黑" panose="020B0503020204020204" pitchFamily="34" charset="-122"/>
              </a:rPr>
              <a:t>。</a:t>
            </a:r>
            <a:endParaRPr lang="en-US" altLang="zh-CN" sz="2400" kern="0" dirty="0" smtClean="0">
              <a:latin typeface="微软雅黑" panose="020B0503020204020204" pitchFamily="34" charset="-122"/>
              <a:ea typeface="微软雅黑" panose="020B0503020204020204" pitchFamily="34" charset="-122"/>
            </a:endParaRPr>
          </a:p>
          <a:p>
            <a:pPr eaLnBrk="1" hangingPunct="1">
              <a:buClr>
                <a:srgbClr val="008080"/>
              </a:buClr>
              <a:defRPr/>
            </a:pPr>
            <a:r>
              <a:rPr lang="zh-CN" altLang="en-US" sz="2400" kern="0" dirty="0" smtClean="0">
                <a:latin typeface="微软雅黑" panose="020B0503020204020204" pitchFamily="34" charset="-122"/>
                <a:ea typeface="微软雅黑" panose="020B0503020204020204" pitchFamily="34" charset="-122"/>
              </a:rPr>
              <a:t>任何光能接收器都不是完善的，并不要求像平面上所有像点均为一几何点，只要光能接收器所接收的影像认为是清晰的就可以了。</a:t>
            </a:r>
            <a:endParaRPr lang="zh-CN"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93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1185863" y="855091"/>
            <a:ext cx="6266457" cy="3465491"/>
            <a:chOff x="703" y="1706"/>
            <a:chExt cx="4140" cy="2425"/>
          </a:xfrm>
        </p:grpSpPr>
        <p:pic>
          <p:nvPicPr>
            <p:cNvPr id="5"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1706"/>
              <a:ext cx="4140"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034" y="3860"/>
              <a:ext cx="156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50000"/>
                </a:spcBef>
                <a:buFontTx/>
                <a:buNone/>
              </a:pPr>
              <a:r>
                <a:rPr lang="zh-CN" altLang="en-US" sz="2200" dirty="0">
                  <a:solidFill>
                    <a:srgbClr val="000000"/>
                  </a:solidFill>
                  <a:latin typeface="Arial" charset="0"/>
                  <a:ea typeface="黑体" pitchFamily="49" charset="-122"/>
                </a:rPr>
                <a:t>光学系统的景深</a:t>
              </a:r>
            </a:p>
          </p:txBody>
        </p:sp>
      </p:grpSp>
      <p:sp>
        <p:nvSpPr>
          <p:cNvPr id="7" name="Text Box 76"/>
          <p:cNvSpPr txBox="1">
            <a:spLocks noChangeArrowheads="1"/>
          </p:cNvSpPr>
          <p:nvPr/>
        </p:nvSpPr>
        <p:spPr bwMode="auto">
          <a:xfrm>
            <a:off x="648072" y="4509120"/>
            <a:ext cx="658822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FontTx/>
              <a:buNone/>
            </a:pPr>
            <a:r>
              <a:rPr kumimoji="0" lang="el-GR" altLang="zh-CN" sz="2400" dirty="0" smtClean="0">
                <a:solidFill>
                  <a:srgbClr val="000000"/>
                </a:solidFill>
                <a:latin typeface="微软雅黑" pitchFamily="34" charset="-122"/>
                <a:ea typeface="微软雅黑" pitchFamily="34" charset="-122"/>
              </a:rPr>
              <a:t>Δ</a:t>
            </a:r>
            <a:r>
              <a:rPr kumimoji="0" lang="el-GR" altLang="zh-CN" sz="2400" baseline="-25000" dirty="0" smtClean="0">
                <a:solidFill>
                  <a:srgbClr val="000000"/>
                </a:solidFill>
                <a:latin typeface="微软雅黑" pitchFamily="34" charset="-122"/>
                <a:ea typeface="微软雅黑" pitchFamily="34" charset="-122"/>
              </a:rPr>
              <a:t>1</a:t>
            </a:r>
            <a:r>
              <a:rPr kumimoji="0" lang="en-US" altLang="zh-CN" sz="2400" dirty="0" smtClean="0">
                <a:solidFill>
                  <a:srgbClr val="000000"/>
                </a:solidFill>
                <a:latin typeface="微软雅黑" pitchFamily="34" charset="-122"/>
                <a:ea typeface="微软雅黑" pitchFamily="34" charset="-122"/>
              </a:rPr>
              <a:t>=p-p</a:t>
            </a:r>
            <a:r>
              <a:rPr kumimoji="0" lang="en-US" altLang="zh-CN" sz="2400" baseline="-25000" dirty="0" smtClean="0">
                <a:solidFill>
                  <a:srgbClr val="000000"/>
                </a:solidFill>
                <a:latin typeface="微软雅黑" pitchFamily="34" charset="-122"/>
                <a:ea typeface="微软雅黑" pitchFamily="34" charset="-122"/>
              </a:rPr>
              <a:t>1</a:t>
            </a:r>
            <a:r>
              <a:rPr kumimoji="0" lang="zh-CN" altLang="en-US" sz="2400" dirty="0" smtClean="0">
                <a:solidFill>
                  <a:srgbClr val="000000"/>
                </a:solidFill>
                <a:latin typeface="微软雅黑" pitchFamily="34" charset="-122"/>
                <a:ea typeface="微软雅黑" pitchFamily="34" charset="-122"/>
              </a:rPr>
              <a:t>称为</a:t>
            </a:r>
            <a:r>
              <a:rPr kumimoji="0" lang="zh-CN" altLang="en-US" sz="2400" dirty="0">
                <a:solidFill>
                  <a:srgbClr val="FF0000"/>
                </a:solidFill>
                <a:latin typeface="微软雅黑" pitchFamily="34" charset="-122"/>
                <a:ea typeface="微软雅黑" pitchFamily="34" charset="-122"/>
              </a:rPr>
              <a:t>后景深</a:t>
            </a:r>
            <a:r>
              <a:rPr kumimoji="0" lang="zh-CN" altLang="en-US" sz="2400" dirty="0" smtClean="0">
                <a:solidFill>
                  <a:srgbClr val="000000"/>
                </a:solidFill>
                <a:latin typeface="微软雅黑" pitchFamily="34" charset="-122"/>
                <a:ea typeface="微软雅黑" pitchFamily="34" charset="-122"/>
              </a:rPr>
              <a:t>；    </a:t>
            </a:r>
            <a:r>
              <a:rPr kumimoji="0" lang="el-GR" altLang="zh-CN" sz="2400" dirty="0" smtClean="0">
                <a:solidFill>
                  <a:srgbClr val="000000"/>
                </a:solidFill>
                <a:latin typeface="微软雅黑" pitchFamily="34" charset="-122"/>
                <a:ea typeface="微软雅黑" pitchFamily="34" charset="-122"/>
              </a:rPr>
              <a:t>Δ</a:t>
            </a:r>
            <a:r>
              <a:rPr kumimoji="0" lang="en-US" altLang="zh-CN" sz="2400" baseline="-25000" dirty="0" smtClean="0">
                <a:solidFill>
                  <a:srgbClr val="000000"/>
                </a:solidFill>
                <a:latin typeface="微软雅黑" pitchFamily="34" charset="-122"/>
                <a:ea typeface="微软雅黑" pitchFamily="34" charset="-122"/>
              </a:rPr>
              <a:t>2</a:t>
            </a:r>
            <a:r>
              <a:rPr kumimoji="0" lang="en-US" altLang="zh-CN" sz="2400" dirty="0" smtClean="0">
                <a:solidFill>
                  <a:srgbClr val="000000"/>
                </a:solidFill>
                <a:latin typeface="微软雅黑" pitchFamily="34" charset="-122"/>
                <a:ea typeface="微软雅黑" pitchFamily="34" charset="-122"/>
              </a:rPr>
              <a:t>=p</a:t>
            </a:r>
            <a:r>
              <a:rPr kumimoji="0" lang="en-US" altLang="zh-CN" sz="2400" baseline="-25000" dirty="0" smtClean="0">
                <a:solidFill>
                  <a:srgbClr val="000000"/>
                </a:solidFill>
                <a:latin typeface="微软雅黑" pitchFamily="34" charset="-122"/>
                <a:ea typeface="微软雅黑" pitchFamily="34" charset="-122"/>
              </a:rPr>
              <a:t>2</a:t>
            </a:r>
            <a:r>
              <a:rPr kumimoji="0" lang="en-US" altLang="zh-CN" sz="2400" dirty="0" smtClean="0">
                <a:solidFill>
                  <a:srgbClr val="000000"/>
                </a:solidFill>
                <a:latin typeface="微软雅黑" pitchFamily="34" charset="-122"/>
                <a:ea typeface="微软雅黑" pitchFamily="34" charset="-122"/>
              </a:rPr>
              <a:t>-p</a:t>
            </a:r>
            <a:r>
              <a:rPr kumimoji="0" lang="zh-CN" altLang="en-US" sz="2400" dirty="0" smtClean="0">
                <a:solidFill>
                  <a:srgbClr val="000000"/>
                </a:solidFill>
                <a:latin typeface="微软雅黑" pitchFamily="34" charset="-122"/>
                <a:ea typeface="微软雅黑" pitchFamily="34" charset="-122"/>
              </a:rPr>
              <a:t>称为</a:t>
            </a:r>
            <a:r>
              <a:rPr kumimoji="0" lang="zh-CN" altLang="en-US" sz="2400" dirty="0">
                <a:solidFill>
                  <a:srgbClr val="FF0000"/>
                </a:solidFill>
                <a:latin typeface="微软雅黑" pitchFamily="34" charset="-122"/>
                <a:ea typeface="微软雅黑" pitchFamily="34" charset="-122"/>
              </a:rPr>
              <a:t>前景深</a:t>
            </a:r>
          </a:p>
        </p:txBody>
      </p:sp>
      <p:sp>
        <p:nvSpPr>
          <p:cNvPr id="8" name="Text Box 77"/>
          <p:cNvSpPr txBox="1">
            <a:spLocks noChangeArrowheads="1"/>
          </p:cNvSpPr>
          <p:nvPr/>
        </p:nvSpPr>
        <p:spPr bwMode="auto">
          <a:xfrm>
            <a:off x="652623" y="5056857"/>
            <a:ext cx="61561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FontTx/>
              <a:buNone/>
            </a:pPr>
            <a:r>
              <a:rPr kumimoji="0" lang="zh-CN" altLang="en-US" sz="2400" dirty="0">
                <a:solidFill>
                  <a:srgbClr val="FF0000"/>
                </a:solidFill>
                <a:latin typeface="微软雅黑" pitchFamily="34" charset="-122"/>
                <a:ea typeface="微软雅黑" pitchFamily="34" charset="-122"/>
              </a:rPr>
              <a:t>总</a:t>
            </a:r>
            <a:r>
              <a:rPr kumimoji="0" lang="zh-CN" altLang="en-US" sz="2400" dirty="0" smtClean="0">
                <a:solidFill>
                  <a:srgbClr val="FF0000"/>
                </a:solidFill>
                <a:latin typeface="微软雅黑" pitchFamily="34" charset="-122"/>
                <a:ea typeface="微软雅黑" pitchFamily="34" charset="-122"/>
              </a:rPr>
              <a:t>景深 </a:t>
            </a:r>
            <a:r>
              <a:rPr kumimoji="0" lang="el-GR" altLang="zh-CN" sz="2400" dirty="0" smtClean="0">
                <a:solidFill>
                  <a:srgbClr val="000000"/>
                </a:solidFill>
                <a:latin typeface="微软雅黑" pitchFamily="34" charset="-122"/>
                <a:ea typeface="微软雅黑" pitchFamily="34" charset="-122"/>
              </a:rPr>
              <a:t>Δ</a:t>
            </a:r>
            <a:r>
              <a:rPr kumimoji="0" lang="en-US" altLang="zh-CN" sz="2400" dirty="0" smtClean="0">
                <a:solidFill>
                  <a:srgbClr val="000000"/>
                </a:solidFill>
                <a:latin typeface="微软雅黑" pitchFamily="34" charset="-122"/>
                <a:ea typeface="微软雅黑" pitchFamily="34" charset="-122"/>
              </a:rPr>
              <a:t>=</a:t>
            </a:r>
            <a:r>
              <a:rPr kumimoji="0" lang="el-GR" altLang="zh-CN" sz="2400" dirty="0">
                <a:solidFill>
                  <a:srgbClr val="000000"/>
                </a:solidFill>
                <a:latin typeface="微软雅黑" pitchFamily="34" charset="-122"/>
                <a:ea typeface="微软雅黑" pitchFamily="34" charset="-122"/>
              </a:rPr>
              <a:t> Δ</a:t>
            </a:r>
            <a:r>
              <a:rPr kumimoji="0" lang="el-GR" altLang="zh-CN" sz="2400" baseline="-25000" dirty="0">
                <a:solidFill>
                  <a:srgbClr val="000000"/>
                </a:solidFill>
                <a:latin typeface="微软雅黑" pitchFamily="34" charset="-122"/>
                <a:ea typeface="微软雅黑" pitchFamily="34" charset="-122"/>
              </a:rPr>
              <a:t>1 </a:t>
            </a:r>
            <a:r>
              <a:rPr kumimoji="0" lang="en-US" altLang="zh-CN" sz="2400" dirty="0" smtClean="0">
                <a:solidFill>
                  <a:srgbClr val="000000"/>
                </a:solidFill>
                <a:latin typeface="微软雅黑" pitchFamily="34" charset="-122"/>
                <a:ea typeface="微软雅黑" pitchFamily="34" charset="-122"/>
              </a:rPr>
              <a:t>+</a:t>
            </a:r>
            <a:r>
              <a:rPr kumimoji="0" lang="el-GR" altLang="zh-CN" sz="2400" dirty="0">
                <a:solidFill>
                  <a:srgbClr val="000000"/>
                </a:solidFill>
                <a:latin typeface="微软雅黑" pitchFamily="34" charset="-122"/>
                <a:ea typeface="微软雅黑" pitchFamily="34" charset="-122"/>
              </a:rPr>
              <a:t> </a:t>
            </a:r>
            <a:r>
              <a:rPr kumimoji="0" lang="el-GR" altLang="zh-CN" sz="2400" dirty="0" smtClean="0">
                <a:solidFill>
                  <a:srgbClr val="000000"/>
                </a:solidFill>
                <a:latin typeface="微软雅黑" pitchFamily="34" charset="-122"/>
                <a:ea typeface="微软雅黑" pitchFamily="34" charset="-122"/>
              </a:rPr>
              <a:t>Δ</a:t>
            </a:r>
            <a:r>
              <a:rPr kumimoji="0" lang="en-US" altLang="zh-CN" sz="2400" baseline="-25000" dirty="0" smtClean="0">
                <a:solidFill>
                  <a:srgbClr val="000000"/>
                </a:solidFill>
                <a:latin typeface="微软雅黑" pitchFamily="34" charset="-122"/>
                <a:ea typeface="微软雅黑" pitchFamily="34" charset="-122"/>
              </a:rPr>
              <a:t>2</a:t>
            </a:r>
            <a:r>
              <a:rPr kumimoji="0" lang="el-GR" altLang="zh-CN" sz="2400" baseline="-25000" dirty="0" smtClean="0">
                <a:solidFill>
                  <a:srgbClr val="000000"/>
                </a:solidFill>
                <a:latin typeface="微软雅黑" pitchFamily="34" charset="-122"/>
                <a:ea typeface="微软雅黑" pitchFamily="34" charset="-122"/>
              </a:rPr>
              <a:t> </a:t>
            </a:r>
            <a:r>
              <a:rPr kumimoji="0" lang="en-US" altLang="zh-CN" sz="2400" dirty="0" smtClean="0">
                <a:solidFill>
                  <a:srgbClr val="000000"/>
                </a:solidFill>
                <a:latin typeface="微软雅黑" pitchFamily="34" charset="-122"/>
                <a:ea typeface="微软雅黑" pitchFamily="34" charset="-122"/>
              </a:rPr>
              <a:t>=p</a:t>
            </a:r>
            <a:r>
              <a:rPr kumimoji="0" lang="en-US" altLang="zh-CN" sz="2400" baseline="-25000" dirty="0" smtClean="0">
                <a:solidFill>
                  <a:srgbClr val="000000"/>
                </a:solidFill>
                <a:latin typeface="微软雅黑" pitchFamily="34" charset="-122"/>
                <a:ea typeface="微软雅黑" pitchFamily="34" charset="-122"/>
              </a:rPr>
              <a:t>2</a:t>
            </a:r>
            <a:r>
              <a:rPr kumimoji="0" lang="en-US" altLang="zh-CN" sz="2400" dirty="0" smtClean="0">
                <a:solidFill>
                  <a:srgbClr val="000000"/>
                </a:solidFill>
                <a:latin typeface="微软雅黑" pitchFamily="34" charset="-122"/>
                <a:ea typeface="微软雅黑" pitchFamily="34" charset="-122"/>
              </a:rPr>
              <a:t>-p</a:t>
            </a:r>
            <a:r>
              <a:rPr kumimoji="0" lang="en-US" altLang="zh-CN" sz="2400" baseline="-25000" dirty="0">
                <a:solidFill>
                  <a:srgbClr val="000000"/>
                </a:solidFill>
                <a:latin typeface="微软雅黑" pitchFamily="34" charset="-122"/>
                <a:ea typeface="微软雅黑" pitchFamily="34" charset="-122"/>
              </a:rPr>
              <a:t>1</a:t>
            </a:r>
            <a:r>
              <a:rPr kumimoji="0" lang="zh-CN" altLang="en-US" sz="2400" dirty="0" smtClean="0">
                <a:solidFill>
                  <a:srgbClr val="000000"/>
                </a:solidFill>
                <a:latin typeface="微软雅黑" pitchFamily="34" charset="-122"/>
                <a:ea typeface="微软雅黑" pitchFamily="34" charset="-122"/>
              </a:rPr>
              <a:t>为</a:t>
            </a:r>
            <a:r>
              <a:rPr kumimoji="0" lang="zh-CN" altLang="en-US" sz="2400" dirty="0">
                <a:solidFill>
                  <a:srgbClr val="000000"/>
                </a:solidFill>
                <a:latin typeface="微软雅黑" pitchFamily="34" charset="-122"/>
                <a:ea typeface="微软雅黑" pitchFamily="34" charset="-122"/>
              </a:rPr>
              <a:t>前后景深之和</a:t>
            </a:r>
          </a:p>
        </p:txBody>
      </p:sp>
      <p:sp>
        <p:nvSpPr>
          <p:cNvPr id="9" name="Text Box 75"/>
          <p:cNvSpPr txBox="1">
            <a:spLocks noChangeArrowheads="1"/>
          </p:cNvSpPr>
          <p:nvPr/>
        </p:nvSpPr>
        <p:spPr bwMode="auto">
          <a:xfrm>
            <a:off x="710754" y="5688013"/>
            <a:ext cx="58054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FontTx/>
              <a:buNone/>
            </a:pPr>
            <a:r>
              <a:rPr kumimoji="0" lang="zh-CN" altLang="en-US" sz="2400" dirty="0">
                <a:solidFill>
                  <a:srgbClr val="000000"/>
                </a:solidFill>
                <a:latin typeface="微软雅黑" pitchFamily="34" charset="-122"/>
                <a:ea typeface="微软雅黑" pitchFamily="34" charset="-122"/>
              </a:rPr>
              <a:t>能成清晰像的</a:t>
            </a:r>
            <a:r>
              <a:rPr kumimoji="0" lang="zh-CN" altLang="en-US" sz="2400" u="sng" dirty="0">
                <a:solidFill>
                  <a:srgbClr val="0000FF"/>
                </a:solidFill>
                <a:latin typeface="微软雅黑" pitchFamily="34" charset="-122"/>
                <a:ea typeface="微软雅黑" pitchFamily="34" charset="-122"/>
              </a:rPr>
              <a:t>最远</a:t>
            </a:r>
            <a:r>
              <a:rPr kumimoji="0" lang="zh-CN" altLang="en-US" sz="2400" dirty="0">
                <a:solidFill>
                  <a:srgbClr val="0000FF"/>
                </a:solidFill>
                <a:latin typeface="微软雅黑" pitchFamily="34" charset="-122"/>
                <a:ea typeface="微软雅黑" pitchFamily="34" charset="-122"/>
              </a:rPr>
              <a:t>平面</a:t>
            </a:r>
            <a:r>
              <a:rPr kumimoji="0" lang="zh-CN" altLang="en-US" sz="2400" dirty="0">
                <a:solidFill>
                  <a:srgbClr val="000000"/>
                </a:solidFill>
                <a:latin typeface="微软雅黑" pitchFamily="34" charset="-122"/>
                <a:ea typeface="微软雅黑" pitchFamily="34" charset="-122"/>
              </a:rPr>
              <a:t>（</a:t>
            </a:r>
            <a:r>
              <a:rPr kumimoji="0" lang="en-US" altLang="zh-CN" sz="2400" dirty="0">
                <a:solidFill>
                  <a:srgbClr val="000000"/>
                </a:solidFill>
                <a:latin typeface="微软雅黑" pitchFamily="34" charset="-122"/>
                <a:ea typeface="微软雅黑" pitchFamily="34" charset="-122"/>
              </a:rPr>
              <a:t>B</a:t>
            </a:r>
            <a:r>
              <a:rPr kumimoji="0" lang="en-US" altLang="zh-CN" sz="2400" baseline="-25000" dirty="0">
                <a:solidFill>
                  <a:srgbClr val="000000"/>
                </a:solidFill>
                <a:latin typeface="微软雅黑" pitchFamily="34" charset="-122"/>
                <a:ea typeface="微软雅黑" pitchFamily="34" charset="-122"/>
              </a:rPr>
              <a:t>1</a:t>
            </a:r>
            <a:r>
              <a:rPr kumimoji="0" lang="zh-CN" altLang="en-US" sz="2400" dirty="0">
                <a:solidFill>
                  <a:srgbClr val="000000"/>
                </a:solidFill>
                <a:latin typeface="微软雅黑" pitchFamily="34" charset="-122"/>
                <a:ea typeface="微软雅黑" pitchFamily="34" charset="-122"/>
              </a:rPr>
              <a:t>）称为</a:t>
            </a:r>
            <a:r>
              <a:rPr kumimoji="0" lang="zh-CN" altLang="en-US" sz="2400" i="1" dirty="0">
                <a:solidFill>
                  <a:srgbClr val="FF0000"/>
                </a:solidFill>
                <a:latin typeface="微软雅黑" pitchFamily="34" charset="-122"/>
                <a:ea typeface="微软雅黑" pitchFamily="34" charset="-122"/>
              </a:rPr>
              <a:t>远景</a:t>
            </a:r>
          </a:p>
          <a:p>
            <a:pPr eaLnBrk="1" hangingPunct="1">
              <a:spcBef>
                <a:spcPct val="50000"/>
              </a:spcBef>
              <a:buClrTx/>
              <a:buSzTx/>
              <a:buFontTx/>
              <a:buNone/>
            </a:pPr>
            <a:r>
              <a:rPr kumimoji="0" lang="zh-CN" altLang="en-US" sz="2400" dirty="0">
                <a:solidFill>
                  <a:srgbClr val="000000"/>
                </a:solidFill>
                <a:latin typeface="微软雅黑" pitchFamily="34" charset="-122"/>
                <a:ea typeface="微软雅黑" pitchFamily="34" charset="-122"/>
              </a:rPr>
              <a:t>能成清晰像的</a:t>
            </a:r>
            <a:r>
              <a:rPr kumimoji="0" lang="zh-CN" altLang="en-US" sz="2400" u="sng" dirty="0">
                <a:solidFill>
                  <a:srgbClr val="0000FF"/>
                </a:solidFill>
                <a:latin typeface="微软雅黑" pitchFamily="34" charset="-122"/>
                <a:ea typeface="微软雅黑" pitchFamily="34" charset="-122"/>
              </a:rPr>
              <a:t>最近</a:t>
            </a:r>
            <a:r>
              <a:rPr kumimoji="0" lang="zh-CN" altLang="en-US" sz="2400" dirty="0">
                <a:solidFill>
                  <a:srgbClr val="0000FF"/>
                </a:solidFill>
                <a:latin typeface="微软雅黑" pitchFamily="34" charset="-122"/>
                <a:ea typeface="微软雅黑" pitchFamily="34" charset="-122"/>
              </a:rPr>
              <a:t>平面</a:t>
            </a:r>
            <a:r>
              <a:rPr kumimoji="0" lang="zh-CN" altLang="en-US" sz="2400" dirty="0">
                <a:solidFill>
                  <a:srgbClr val="000000"/>
                </a:solidFill>
                <a:latin typeface="微软雅黑" pitchFamily="34" charset="-122"/>
                <a:ea typeface="微软雅黑" pitchFamily="34" charset="-122"/>
              </a:rPr>
              <a:t>（</a:t>
            </a:r>
            <a:r>
              <a:rPr kumimoji="0" lang="en-US" altLang="zh-CN" sz="2400" dirty="0">
                <a:solidFill>
                  <a:srgbClr val="000000"/>
                </a:solidFill>
                <a:latin typeface="微软雅黑" pitchFamily="34" charset="-122"/>
                <a:ea typeface="微软雅黑" pitchFamily="34" charset="-122"/>
              </a:rPr>
              <a:t>B</a:t>
            </a:r>
            <a:r>
              <a:rPr kumimoji="0" lang="en-US" altLang="zh-CN" sz="2400" baseline="-25000" dirty="0">
                <a:solidFill>
                  <a:srgbClr val="000000"/>
                </a:solidFill>
                <a:latin typeface="微软雅黑" pitchFamily="34" charset="-122"/>
                <a:ea typeface="微软雅黑" pitchFamily="34" charset="-122"/>
              </a:rPr>
              <a:t>2</a:t>
            </a:r>
            <a:r>
              <a:rPr kumimoji="0" lang="zh-CN" altLang="en-US" sz="2400" dirty="0">
                <a:solidFill>
                  <a:srgbClr val="000000"/>
                </a:solidFill>
                <a:latin typeface="微软雅黑" pitchFamily="34" charset="-122"/>
                <a:ea typeface="微软雅黑" pitchFamily="34" charset="-122"/>
              </a:rPr>
              <a:t>）称为</a:t>
            </a:r>
            <a:r>
              <a:rPr kumimoji="0" lang="zh-CN" altLang="en-US" sz="2400" i="1" dirty="0">
                <a:solidFill>
                  <a:srgbClr val="CC0099"/>
                </a:solidFill>
                <a:latin typeface="微软雅黑" pitchFamily="34" charset="-122"/>
                <a:ea typeface="微软雅黑" pitchFamily="34" charset="-122"/>
              </a:rPr>
              <a:t>近景</a:t>
            </a:r>
            <a:r>
              <a:rPr kumimoji="0" lang="zh-CN" altLang="en-US"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41058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anim calcmode="lin" valueType="num">
                                      <p:cBhvr>
                                        <p:cTn id="12" dur="500" fill="hold"/>
                                        <p:tgtEl>
                                          <p:spTgt spid="7">
                                            <p:txEl>
                                              <p:pRg st="0" end="0"/>
                                            </p:txEl>
                                          </p:spTgt>
                                        </p:tgtEl>
                                        <p:attrNameLst>
                                          <p:attrName>ppt_x</p:attrName>
                                        </p:attrNameLst>
                                      </p:cBhvr>
                                      <p:tavLst>
                                        <p:tav tm="0">
                                          <p:val>
                                            <p:strVal val="#ppt_x-.1"/>
                                          </p:val>
                                        </p:tav>
                                        <p:tav tm="100000">
                                          <p:val>
                                            <p:strVal val="#ppt_x"/>
                                          </p:val>
                                        </p:tav>
                                      </p:tavLst>
                                    </p:anim>
                                    <p:anim calcmode="lin" valueType="num">
                                      <p:cBhvr>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anim calcmode="lin" valueType="num">
                                      <p:cBhvr>
                                        <p:cTn id="19" dur="500" fill="hold"/>
                                        <p:tgtEl>
                                          <p:spTgt spid="8">
                                            <p:txEl>
                                              <p:pRg st="0" end="0"/>
                                            </p:txEl>
                                          </p:spTgt>
                                        </p:tgtEl>
                                        <p:attrNameLst>
                                          <p:attrName>ppt_x</p:attrName>
                                        </p:attrNameLst>
                                      </p:cBhvr>
                                      <p:tavLst>
                                        <p:tav tm="0">
                                          <p:val>
                                            <p:strVal val="#ppt_x-.1"/>
                                          </p:val>
                                        </p:tav>
                                        <p:tav tm="100000">
                                          <p:val>
                                            <p:strVal val="#ppt_x"/>
                                          </p:val>
                                        </p:tav>
                                      </p:tavLst>
                                    </p:anim>
                                    <p:anim calcmode="lin" valueType="num">
                                      <p:cBhvr>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500"/>
                                        <p:tgtEl>
                                          <p:spTgt spid="9">
                                            <p:txEl>
                                              <p:pRg st="0" end="0"/>
                                            </p:txEl>
                                          </p:spTgt>
                                        </p:tgtEl>
                                      </p:cBhvr>
                                    </p:animEffect>
                                    <p:anim calcmode="lin" valueType="num">
                                      <p:cBhvr>
                                        <p:cTn id="26" dur="500" fill="hold"/>
                                        <p:tgtEl>
                                          <p:spTgt spid="9">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0" presetClass="entr" presetSubtype="0" fill="hold" nodeType="clickEffect">
                                  <p:stCondLst>
                                    <p:cond delay="0"/>
                                  </p:stCondLst>
                                  <p:iterate type="lt">
                                    <p:tmPct val="10000"/>
                                  </p:iterate>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anim calcmode="lin" valueType="num">
                                      <p:cBhvr>
                                        <p:cTn id="33" dur="500" fill="hold"/>
                                        <p:tgtEl>
                                          <p:spTgt spid="9">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259632" y="353095"/>
            <a:ext cx="3312368" cy="483617"/>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smtClean="0">
                <a:solidFill>
                  <a:schemeClr val="tx1"/>
                </a:solidFill>
                <a:latin typeface="微软雅黑" panose="020B0503020204020204" pitchFamily="34" charset="-122"/>
                <a:ea typeface="微软雅黑" panose="020B0503020204020204" pitchFamily="34" charset="-122"/>
              </a:rPr>
              <a:t>2.7.6  </a:t>
            </a:r>
            <a:r>
              <a:rPr lang="zh-CN" altLang="en-US" sz="2400" kern="0" dirty="0" smtClean="0">
                <a:solidFill>
                  <a:schemeClr val="tx1"/>
                </a:solidFill>
                <a:latin typeface="微软雅黑" panose="020B0503020204020204" pitchFamily="34" charset="-122"/>
                <a:ea typeface="微软雅黑" panose="020B0503020204020204" pitchFamily="34" charset="-122"/>
              </a:rPr>
              <a:t>光学</a:t>
            </a:r>
            <a:r>
              <a:rPr lang="zh-CN" altLang="en-US" sz="2400" kern="0" dirty="0">
                <a:solidFill>
                  <a:schemeClr val="tx1"/>
                </a:solidFill>
                <a:latin typeface="微软雅黑" panose="020B0503020204020204" pitchFamily="34" charset="-122"/>
                <a:ea typeface="微软雅黑" panose="020B0503020204020204" pitchFamily="34" charset="-122"/>
              </a:rPr>
              <a:t>系统的</a:t>
            </a:r>
            <a:r>
              <a:rPr lang="zh-CN" altLang="en-US" sz="2400" kern="0" dirty="0" smtClean="0">
                <a:solidFill>
                  <a:schemeClr val="tx1"/>
                </a:solidFill>
                <a:latin typeface="微软雅黑" panose="020B0503020204020204" pitchFamily="34" charset="-122"/>
                <a:ea typeface="微软雅黑" panose="020B0503020204020204" pitchFamily="34" charset="-122"/>
              </a:rPr>
              <a:t>景深</a:t>
            </a:r>
            <a:endParaRPr lang="zh-CN" altLang="en-US" sz="2400" kern="0" dirty="0">
              <a:solidFill>
                <a:schemeClr val="tx1"/>
              </a:solidFill>
              <a:latin typeface="微软雅黑" panose="020B0503020204020204" pitchFamily="34" charset="-122"/>
              <a:ea typeface="微软雅黑" panose="020B0503020204020204" pitchFamily="34" charset="-122"/>
            </a:endParaRPr>
          </a:p>
        </p:txBody>
      </p:sp>
      <p:sp>
        <p:nvSpPr>
          <p:cNvPr id="5" name="Rectangle 3"/>
          <p:cNvSpPr txBox="1">
            <a:spLocks noRot="1" noChangeArrowheads="1"/>
          </p:cNvSpPr>
          <p:nvPr/>
        </p:nvSpPr>
        <p:spPr bwMode="auto">
          <a:xfrm>
            <a:off x="323850" y="1346200"/>
            <a:ext cx="8540750" cy="3759200"/>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在光学仪器中，有相当一部分是用来测量长度的。它通常分为两种情况：</a:t>
            </a:r>
            <a:endParaRPr lang="en-US" altLang="zh-CN" sz="2400" kern="0" dirty="0" smtClean="0">
              <a:latin typeface="Arial"/>
              <a:ea typeface="黑体"/>
            </a:endParaRPr>
          </a:p>
          <a:p>
            <a:pPr marL="0" indent="0" eaLnBrk="1" hangingPunct="1">
              <a:buClr>
                <a:srgbClr val="008080"/>
              </a:buClr>
              <a:buNone/>
              <a:defRPr/>
            </a:pPr>
            <a:r>
              <a:rPr lang="en-US" altLang="zh-CN" sz="2400" kern="0" dirty="0" smtClean="0">
                <a:latin typeface="Arial"/>
                <a:ea typeface="黑体"/>
              </a:rPr>
              <a:t>     1. </a:t>
            </a:r>
            <a:r>
              <a:rPr lang="zh-CN" altLang="en-US" sz="2400" kern="0" dirty="0" smtClean="0">
                <a:latin typeface="Arial"/>
                <a:ea typeface="黑体"/>
              </a:rPr>
              <a:t>光学系统有一定的放大率，使被测物体之像和一刻尺像重合，</a:t>
            </a:r>
            <a:r>
              <a:rPr lang="zh-CN" altLang="en-US" sz="1800" kern="0" dirty="0" smtClean="0">
                <a:latin typeface="Arial"/>
                <a:ea typeface="黑体"/>
              </a:rPr>
              <a:t>按刻尺读得的物体像的长度即为被测物体的长度，如工具显微镜等计量仪器</a:t>
            </a:r>
            <a:r>
              <a:rPr lang="zh-CN" altLang="en-US" sz="2400" kern="0" dirty="0" smtClean="0">
                <a:latin typeface="Arial"/>
                <a:ea typeface="黑体"/>
              </a:rPr>
              <a:t>；（</a:t>
            </a:r>
            <a:r>
              <a:rPr lang="zh-CN" altLang="en-US" sz="2400" kern="0" dirty="0" smtClean="0">
                <a:solidFill>
                  <a:srgbClr val="3333FF"/>
                </a:solidFill>
                <a:latin typeface="Arial"/>
                <a:ea typeface="黑体"/>
              </a:rPr>
              <a:t>测量精度取决于像平面与刻尺平面的重合程度</a:t>
            </a:r>
            <a:r>
              <a:rPr lang="zh-CN" altLang="en-US" sz="2400" kern="0" dirty="0" smtClean="0">
                <a:latin typeface="Arial"/>
                <a:ea typeface="黑体"/>
              </a:rPr>
              <a:t>）</a:t>
            </a:r>
            <a:endParaRPr lang="en-US" altLang="zh-CN" sz="2400" kern="0" dirty="0" smtClean="0">
              <a:latin typeface="Arial"/>
              <a:ea typeface="黑体"/>
            </a:endParaRPr>
          </a:p>
          <a:p>
            <a:pPr marL="0" indent="0" eaLnBrk="1" hangingPunct="1">
              <a:buClr>
                <a:srgbClr val="008080"/>
              </a:buClr>
              <a:buNone/>
              <a:defRPr/>
            </a:pPr>
            <a:endParaRPr lang="en-US" altLang="zh-CN" sz="2400" kern="0" dirty="0">
              <a:latin typeface="Arial"/>
              <a:ea typeface="黑体"/>
            </a:endParaRPr>
          </a:p>
          <a:p>
            <a:pPr marL="0" indent="0" eaLnBrk="1" hangingPunct="1">
              <a:buClr>
                <a:srgbClr val="008080"/>
              </a:buClr>
              <a:buNone/>
              <a:defRPr/>
            </a:pPr>
            <a:endParaRPr lang="en-US" altLang="zh-CN" sz="2400" kern="0" dirty="0" smtClean="0">
              <a:latin typeface="Arial"/>
              <a:ea typeface="黑体"/>
            </a:endParaRPr>
          </a:p>
          <a:p>
            <a:pPr marL="0" indent="0" eaLnBrk="1" hangingPunct="1">
              <a:buClr>
                <a:srgbClr val="008080"/>
              </a:buClr>
              <a:buNone/>
              <a:defRPr/>
            </a:pPr>
            <a:endParaRPr lang="en-US" altLang="zh-CN" sz="2400" kern="0" dirty="0">
              <a:latin typeface="Arial"/>
              <a:ea typeface="黑体"/>
            </a:endParaRPr>
          </a:p>
          <a:p>
            <a:pPr marL="0" indent="0" eaLnBrk="1" hangingPunct="1">
              <a:buClr>
                <a:srgbClr val="008080"/>
              </a:buClr>
              <a:buNone/>
              <a:defRPr/>
            </a:pPr>
            <a:endParaRPr lang="en-US" altLang="zh-CN" sz="2400" kern="0" dirty="0" smtClean="0">
              <a:latin typeface="Arial"/>
              <a:ea typeface="黑体"/>
            </a:endParaRPr>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824" y="3255852"/>
            <a:ext cx="346171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Rot="1" noChangeArrowheads="1"/>
          </p:cNvSpPr>
          <p:nvPr/>
        </p:nvSpPr>
        <p:spPr bwMode="auto">
          <a:xfrm>
            <a:off x="448305" y="5341670"/>
            <a:ext cx="8540750" cy="1296144"/>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marL="0" indent="0" eaLnBrk="1" hangingPunct="1">
              <a:buClr>
                <a:srgbClr val="008080"/>
              </a:buClr>
              <a:buNone/>
              <a:defRPr/>
            </a:pPr>
            <a:r>
              <a:rPr lang="en-US" altLang="zh-CN" sz="2400" kern="0" dirty="0" smtClean="0">
                <a:latin typeface="Arial"/>
                <a:ea typeface="黑体"/>
              </a:rPr>
              <a:t>    2. </a:t>
            </a:r>
            <a:r>
              <a:rPr lang="zh-CN" altLang="en-US" sz="2400" kern="0" dirty="0" smtClean="0">
                <a:latin typeface="Arial"/>
                <a:ea typeface="黑体"/>
              </a:rPr>
              <a:t>另一种是把一标尺放在不同位置，通过改变光学系统放大率，使标尺等于一个已知值，以求仪器到标尺的距离，如大地测量仪器中距离测量等。</a:t>
            </a:r>
          </a:p>
        </p:txBody>
      </p:sp>
    </p:spTree>
    <p:extLst>
      <p:ext uri="{BB962C8B-B14F-4D97-AF65-F5344CB8AC3E}">
        <p14:creationId xmlns:p14="http://schemas.microsoft.com/office/powerpoint/2010/main" val="421314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307975" y="1171277"/>
            <a:ext cx="8540750" cy="939800"/>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视差的存在：由于</a:t>
            </a:r>
            <a:r>
              <a:rPr lang="zh-CN" altLang="en-US" sz="2400" kern="0" dirty="0" smtClean="0">
                <a:solidFill>
                  <a:srgbClr val="0000FF"/>
                </a:solidFill>
                <a:latin typeface="Arial"/>
                <a:ea typeface="黑体"/>
              </a:rPr>
              <a:t>景深</a:t>
            </a:r>
            <a:r>
              <a:rPr lang="zh-CN" altLang="en-US" sz="2400" kern="0" dirty="0" smtClean="0">
                <a:latin typeface="Arial"/>
                <a:ea typeface="黑体"/>
              </a:rPr>
              <a:t>及</a:t>
            </a:r>
            <a:r>
              <a:rPr lang="zh-CN" altLang="en-US" sz="2400" kern="0" dirty="0" smtClean="0">
                <a:solidFill>
                  <a:srgbClr val="0000FF"/>
                </a:solidFill>
                <a:latin typeface="Arial"/>
                <a:ea typeface="黑体"/>
              </a:rPr>
              <a:t>调焦误差</a:t>
            </a:r>
            <a:r>
              <a:rPr lang="zh-CN" altLang="en-US" sz="2400" kern="0" dirty="0" smtClean="0">
                <a:latin typeface="Arial"/>
                <a:ea typeface="黑体"/>
              </a:rPr>
              <a:t>的存在，不可能做到使像平面和刻尺完全重合，这就产生了误差。</a:t>
            </a:r>
          </a:p>
        </p:txBody>
      </p:sp>
      <p:pic>
        <p:nvPicPr>
          <p:cNvPr id="5"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351" y="2132856"/>
            <a:ext cx="5760938" cy="347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038600" y="5877272"/>
            <a:ext cx="801688" cy="461962"/>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400" kern="0" dirty="0" smtClean="0">
                <a:solidFill>
                  <a:srgbClr val="CC3300"/>
                </a:solidFill>
                <a:latin typeface="黑体" panose="02010609060101010101" pitchFamily="49" charset="-122"/>
                <a:ea typeface="黑体" panose="02010609060101010101" pitchFamily="49" charset="-122"/>
              </a:rPr>
              <a:t>视差</a:t>
            </a:r>
          </a:p>
        </p:txBody>
      </p:sp>
    </p:spTree>
    <p:extLst>
      <p:ext uri="{BB962C8B-B14F-4D97-AF65-F5344CB8AC3E}">
        <p14:creationId xmlns:p14="http://schemas.microsoft.com/office/powerpoint/2010/main" val="344653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251520" y="980728"/>
            <a:ext cx="8540750" cy="76594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solidFill>
                  <a:srgbClr val="0000FF"/>
                </a:solidFill>
                <a:latin typeface="Arial"/>
                <a:ea typeface="黑体"/>
              </a:rPr>
              <a:t>解决视差的办法</a:t>
            </a:r>
            <a:r>
              <a:rPr lang="zh-CN" altLang="en-US" sz="2400" kern="0" dirty="0" smtClean="0">
                <a:latin typeface="Arial"/>
                <a:ea typeface="黑体"/>
              </a:rPr>
              <a:t>：</a:t>
            </a:r>
            <a:r>
              <a:rPr lang="zh-CN" altLang="en-US" sz="2400" kern="0" dirty="0" smtClean="0">
                <a:solidFill>
                  <a:srgbClr val="0000FF"/>
                </a:solidFill>
                <a:latin typeface="Arial"/>
                <a:ea typeface="黑体"/>
              </a:rPr>
              <a:t>物方远心光路</a:t>
            </a:r>
            <a:r>
              <a:rPr lang="zh-CN" altLang="en-US" sz="2400" kern="0" dirty="0" smtClean="0">
                <a:latin typeface="Arial"/>
                <a:ea typeface="黑体"/>
              </a:rPr>
              <a:t>和</a:t>
            </a:r>
            <a:r>
              <a:rPr lang="zh-CN" altLang="en-US" sz="2400" kern="0" dirty="0" smtClean="0">
                <a:solidFill>
                  <a:srgbClr val="0000FF"/>
                </a:solidFill>
                <a:latin typeface="Arial"/>
                <a:ea typeface="黑体"/>
              </a:rPr>
              <a:t>像方远心光路</a:t>
            </a:r>
            <a:r>
              <a:rPr lang="zh-CN" altLang="en-US" sz="2400" kern="0" dirty="0" smtClean="0">
                <a:latin typeface="Arial"/>
                <a:ea typeface="黑体"/>
              </a:rPr>
              <a:t>，如下图所示：</a:t>
            </a:r>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6970" y="1524000"/>
            <a:ext cx="4897438"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912" y="4413965"/>
            <a:ext cx="4230533" cy="224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221680" y="3225750"/>
            <a:ext cx="2735034"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物方远心光路：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zh-CN" altLang="en-US" dirty="0" smtClean="0">
                <a:solidFill>
                  <a:srgbClr val="0066FF"/>
                </a:solidFill>
                <a:latin typeface="微软雅黑" panose="020B0503020204020204" pitchFamily="34" charset="-122"/>
                <a:ea typeface="微软雅黑" panose="020B0503020204020204" pitchFamily="34" charset="-122"/>
              </a:rPr>
              <a:t>把孔径光阑设在物镜</a:t>
            </a:r>
            <a:endParaRPr lang="en-US" altLang="zh-CN" dirty="0" smtClean="0">
              <a:solidFill>
                <a:srgbClr val="0066FF"/>
              </a:solidFill>
              <a:latin typeface="微软雅黑" panose="020B0503020204020204" pitchFamily="34" charset="-122"/>
              <a:ea typeface="微软雅黑" panose="020B0503020204020204" pitchFamily="34" charset="-122"/>
            </a:endParaRPr>
          </a:p>
          <a:p>
            <a:r>
              <a:rPr lang="en-US" altLang="zh-CN" dirty="0">
                <a:solidFill>
                  <a:srgbClr val="0066FF"/>
                </a:solidFill>
                <a:latin typeface="微软雅黑" panose="020B0503020204020204" pitchFamily="34" charset="-122"/>
                <a:ea typeface="微软雅黑" panose="020B0503020204020204" pitchFamily="34" charset="-122"/>
              </a:rPr>
              <a:t> </a:t>
            </a:r>
            <a:r>
              <a:rPr lang="en-US" altLang="zh-CN" dirty="0" smtClean="0">
                <a:solidFill>
                  <a:srgbClr val="0066FF"/>
                </a:solidFill>
                <a:latin typeface="微软雅黑" panose="020B0503020204020204" pitchFamily="34" charset="-122"/>
                <a:ea typeface="微软雅黑" panose="020B0503020204020204" pitchFamily="34" charset="-122"/>
              </a:rPr>
              <a:t> </a:t>
            </a:r>
            <a:r>
              <a:rPr lang="zh-CN" altLang="en-US" dirty="0" smtClean="0">
                <a:solidFill>
                  <a:srgbClr val="0066FF"/>
                </a:solidFill>
                <a:latin typeface="微软雅黑" panose="020B0503020204020204" pitchFamily="34" charset="-122"/>
                <a:ea typeface="微软雅黑" panose="020B0503020204020204" pitchFamily="34" charset="-122"/>
              </a:rPr>
              <a:t>  的像方焦平面上</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TextBox 12"/>
          <p:cNvSpPr txBox="1"/>
          <p:nvPr/>
        </p:nvSpPr>
        <p:spPr>
          <a:xfrm>
            <a:off x="221679" y="1886047"/>
            <a:ext cx="2695207" cy="1200329"/>
          </a:xfrm>
          <a:prstGeom prst="rect">
            <a:avLst/>
          </a:prstGeom>
          <a:noFill/>
        </p:spPr>
        <p:txBody>
          <a:bodyPr wrap="square" rtlCol="0">
            <a:spAutoFit/>
          </a:bodyPr>
          <a:lstStyle/>
          <a:p>
            <a:pPr marL="285750" indent="-285750">
              <a:buClr>
                <a:srgbClr val="FF0000"/>
              </a:buClr>
              <a:buFont typeface="Wingdings" panose="05000000000000000000" pitchFamily="2" charset="2"/>
              <a:buChar char="u"/>
            </a:pPr>
            <a:r>
              <a:rPr lang="zh-CN" altLang="en-US" dirty="0" smtClean="0">
                <a:solidFill>
                  <a:srgbClr val="FF0000"/>
                </a:solidFill>
                <a:latin typeface="微软雅黑" panose="020B0503020204020204" pitchFamily="34" charset="-122"/>
                <a:ea typeface="微软雅黑" panose="020B0503020204020204" pitchFamily="34" charset="-122"/>
              </a:rPr>
              <a:t>适当地控制主光线的方向</a:t>
            </a:r>
            <a:r>
              <a:rPr lang="zh-CN" altLang="en-US" dirty="0" smtClean="0">
                <a:latin typeface="微软雅黑" panose="020B0503020204020204" pitchFamily="34" charset="-122"/>
                <a:ea typeface="微软雅黑" panose="020B0503020204020204" pitchFamily="34" charset="-122"/>
              </a:rPr>
              <a:t>，就可以消除或大为减少视场对测量精度的</a:t>
            </a:r>
            <a:r>
              <a:rPr lang="zh-CN" altLang="en-US"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179512" y="4437112"/>
            <a:ext cx="2735034"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像</a:t>
            </a:r>
            <a:r>
              <a:rPr lang="zh-CN" altLang="en-US" dirty="0" smtClean="0">
                <a:latin typeface="微软雅黑" panose="020B0503020204020204" pitchFamily="34" charset="-122"/>
                <a:ea typeface="微软雅黑" panose="020B0503020204020204" pitchFamily="34" charset="-122"/>
              </a:rPr>
              <a:t>方远心光路：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把孔径光阑设在物镜</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的物方焦平面上。</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4860032" y="3772297"/>
            <a:ext cx="1569660" cy="369332"/>
          </a:xfrm>
          <a:prstGeom prst="rect">
            <a:avLst/>
          </a:prstGeom>
        </p:spPr>
        <p:txBody>
          <a:bodyPr wrap="none">
            <a:spAutoFit/>
          </a:bodyPr>
          <a:lstStyle/>
          <a:p>
            <a:r>
              <a:rPr lang="zh-CN" altLang="en-US" kern="0" dirty="0">
                <a:latin typeface="Arial"/>
                <a:ea typeface="黑体"/>
              </a:rPr>
              <a:t>物方远心光路</a:t>
            </a:r>
            <a:endParaRPr lang="zh-CN" altLang="en-US" dirty="0"/>
          </a:p>
        </p:txBody>
      </p:sp>
      <p:sp>
        <p:nvSpPr>
          <p:cNvPr id="3" name="矩形 2"/>
          <p:cNvSpPr/>
          <p:nvPr/>
        </p:nvSpPr>
        <p:spPr>
          <a:xfrm>
            <a:off x="5010859" y="6381328"/>
            <a:ext cx="1569660" cy="369332"/>
          </a:xfrm>
          <a:prstGeom prst="rect">
            <a:avLst/>
          </a:prstGeom>
        </p:spPr>
        <p:txBody>
          <a:bodyPr wrap="none">
            <a:spAutoFit/>
          </a:bodyPr>
          <a:lstStyle/>
          <a:p>
            <a:r>
              <a:rPr lang="zh-CN" altLang="en-US" kern="0" dirty="0">
                <a:latin typeface="Arial"/>
                <a:ea typeface="黑体"/>
              </a:rPr>
              <a:t>像方远心光路</a:t>
            </a:r>
            <a:endParaRPr lang="zh-CN" altLang="en-US" dirty="0"/>
          </a:p>
        </p:txBody>
      </p:sp>
    </p:spTree>
    <p:extLst>
      <p:ext uri="{BB962C8B-B14F-4D97-AF65-F5344CB8AC3E}">
        <p14:creationId xmlns:p14="http://schemas.microsoft.com/office/powerpoint/2010/main" val="411900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30289" y="1828801"/>
            <a:ext cx="3230562" cy="5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、决定像面的照度；</a:t>
            </a:r>
          </a:p>
        </p:txBody>
      </p:sp>
      <p:sp>
        <p:nvSpPr>
          <p:cNvPr id="5" name="Rectangle 4"/>
          <p:cNvSpPr>
            <a:spLocks noRot="1" noChangeArrowheads="1"/>
          </p:cNvSpPr>
          <p:nvPr/>
        </p:nvSpPr>
        <p:spPr bwMode="auto">
          <a:xfrm>
            <a:off x="1030288" y="2514600"/>
            <a:ext cx="3829744" cy="48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、决定系统的</a:t>
            </a:r>
            <a:r>
              <a:rPr lang="zh-CN" altLang="en-US" sz="2400" dirty="0" smtClean="0">
                <a:latin typeface="微软雅黑" pitchFamily="34" charset="-122"/>
                <a:ea typeface="微软雅黑" pitchFamily="34" charset="-122"/>
              </a:rPr>
              <a:t>视场；</a:t>
            </a:r>
            <a:endParaRPr lang="zh-CN" altLang="en-US" sz="2400" dirty="0">
              <a:latin typeface="微软雅黑" pitchFamily="34" charset="-122"/>
              <a:ea typeface="微软雅黑" pitchFamily="34" charset="-122"/>
            </a:endParaRPr>
          </a:p>
        </p:txBody>
      </p:sp>
      <p:sp>
        <p:nvSpPr>
          <p:cNvPr id="6" name="Rectangle 5"/>
          <p:cNvSpPr>
            <a:spLocks noRot="1" noChangeArrowheads="1"/>
          </p:cNvSpPr>
          <p:nvPr/>
        </p:nvSpPr>
        <p:spPr bwMode="auto">
          <a:xfrm>
            <a:off x="831850" y="3140968"/>
            <a:ext cx="6858000" cy="9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  3</a:t>
            </a:r>
            <a:r>
              <a:rPr lang="zh-CN" altLang="en-US" sz="2400" dirty="0">
                <a:latin typeface="微软雅黑" pitchFamily="34" charset="-122"/>
                <a:ea typeface="微软雅黑" pitchFamily="34" charset="-122"/>
              </a:rPr>
              <a:t>、限制光束中偏离理想位置的一些光线，</a:t>
            </a:r>
            <a:r>
              <a:rPr lang="zh-CN" altLang="en-US" sz="2400" dirty="0" smtClean="0">
                <a:latin typeface="微软雅黑" pitchFamily="34" charset="-122"/>
                <a:ea typeface="微软雅黑" pitchFamily="34" charset="-122"/>
              </a:rPr>
              <a:t>用以</a:t>
            </a:r>
            <a:endParaRPr lang="en-US" altLang="zh-CN" sz="2400" dirty="0" smtClean="0">
              <a:latin typeface="微软雅黑" pitchFamily="34" charset="-122"/>
              <a:ea typeface="微软雅黑" pitchFamily="34" charset="-122"/>
            </a:endParaRPr>
          </a:p>
          <a:p>
            <a:pPr eaLnBrk="1" hangingPunct="1">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改善</a:t>
            </a:r>
            <a:r>
              <a:rPr lang="zh-CN" altLang="en-US" sz="2400" dirty="0">
                <a:latin typeface="微软雅黑" pitchFamily="34" charset="-122"/>
                <a:ea typeface="微软雅黑" pitchFamily="34" charset="-122"/>
              </a:rPr>
              <a:t>系统的成像</a:t>
            </a:r>
            <a:r>
              <a:rPr lang="zh-CN" altLang="en-US" sz="2400" dirty="0" smtClean="0">
                <a:latin typeface="微软雅黑" pitchFamily="34" charset="-122"/>
                <a:ea typeface="微软雅黑" pitchFamily="34" charset="-122"/>
              </a:rPr>
              <a:t>质量；</a:t>
            </a:r>
            <a:endParaRPr lang="zh-CN" altLang="en-US" sz="2400" dirty="0">
              <a:latin typeface="微软雅黑" pitchFamily="34" charset="-122"/>
              <a:ea typeface="微软雅黑" pitchFamily="34" charset="-122"/>
            </a:endParaRPr>
          </a:p>
        </p:txBody>
      </p:sp>
      <p:sp>
        <p:nvSpPr>
          <p:cNvPr id="7" name="Rectangle 6"/>
          <p:cNvSpPr>
            <a:spLocks noRot="1" noChangeArrowheads="1"/>
          </p:cNvSpPr>
          <p:nvPr/>
        </p:nvSpPr>
        <p:spPr bwMode="auto">
          <a:xfrm>
            <a:off x="1057275" y="4149080"/>
            <a:ext cx="4522837" cy="46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、拦截系统中有害的杂散光。</a:t>
            </a:r>
          </a:p>
        </p:txBody>
      </p:sp>
      <p:sp>
        <p:nvSpPr>
          <p:cNvPr id="8" name="矩形 8"/>
          <p:cNvSpPr>
            <a:spLocks noChangeArrowheads="1"/>
          </p:cNvSpPr>
          <p:nvPr/>
        </p:nvSpPr>
        <p:spPr bwMode="auto">
          <a:xfrm>
            <a:off x="380999" y="1152525"/>
            <a:ext cx="3398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400" dirty="0" smtClean="0">
                <a:latin typeface="微软雅黑" pitchFamily="34" charset="-122"/>
                <a:ea typeface="微软雅黑" pitchFamily="34" charset="-122"/>
              </a:rPr>
              <a:t>光阑有哪些</a:t>
            </a:r>
            <a:r>
              <a:rPr lang="zh-CN" altLang="en-US" sz="2400" dirty="0" smtClean="0">
                <a:solidFill>
                  <a:srgbClr val="FF0000"/>
                </a:solidFill>
                <a:latin typeface="微软雅黑" pitchFamily="34" charset="-122"/>
                <a:ea typeface="微软雅黑" pitchFamily="34" charset="-122"/>
              </a:rPr>
              <a:t>作用</a:t>
            </a:r>
            <a:r>
              <a:rPr lang="zh-CN" altLang="en-US" sz="2400" dirty="0" smtClean="0">
                <a:latin typeface="微软雅黑" pitchFamily="34" charset="-122"/>
                <a:ea typeface="微软雅黑" pitchFamily="34" charset="-122"/>
              </a:rPr>
              <a:t>呢？</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0489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p:cNvSpPr>
            <a:spLocks noChangeArrowheads="1"/>
          </p:cNvSpPr>
          <p:nvPr/>
        </p:nvSpPr>
        <p:spPr bwMode="auto">
          <a:xfrm>
            <a:off x="381000" y="1152525"/>
            <a:ext cx="206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光阑的分类</a:t>
            </a:r>
          </a:p>
        </p:txBody>
      </p:sp>
      <p:sp>
        <p:nvSpPr>
          <p:cNvPr id="5" name="矩形 8"/>
          <p:cNvSpPr>
            <a:spLocks noChangeArrowheads="1"/>
          </p:cNvSpPr>
          <p:nvPr/>
        </p:nvSpPr>
        <p:spPr bwMode="auto">
          <a:xfrm>
            <a:off x="727075" y="2620963"/>
            <a:ext cx="78438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400" dirty="0">
                <a:solidFill>
                  <a:srgbClr val="FF0000"/>
                </a:solidFill>
                <a:latin typeface="微软雅黑" pitchFamily="34" charset="-122"/>
                <a:ea typeface="微软雅黑" pitchFamily="34" charset="-122"/>
              </a:rPr>
              <a:t>孔径光阑：</a:t>
            </a:r>
            <a:r>
              <a:rPr lang="zh-CN" altLang="en-US" sz="2400" dirty="0">
                <a:solidFill>
                  <a:srgbClr val="0033CC"/>
                </a:solidFill>
                <a:latin typeface="微软雅黑" pitchFamily="34" charset="-122"/>
                <a:ea typeface="微软雅黑" pitchFamily="34" charset="-122"/>
              </a:rPr>
              <a:t>限制</a:t>
            </a:r>
            <a:r>
              <a:rPr lang="zh-CN" altLang="en-US" sz="2400" dirty="0">
                <a:solidFill>
                  <a:srgbClr val="C00000"/>
                </a:solidFill>
                <a:latin typeface="微软雅黑" pitchFamily="34" charset="-122"/>
                <a:ea typeface="微软雅黑" pitchFamily="34" charset="-122"/>
              </a:rPr>
              <a:t>轴上物点</a:t>
            </a:r>
            <a:r>
              <a:rPr lang="zh-CN" altLang="en-US" sz="2400" dirty="0">
                <a:solidFill>
                  <a:srgbClr val="0033CC"/>
                </a:solidFill>
                <a:latin typeface="微软雅黑" pitchFamily="34" charset="-122"/>
                <a:ea typeface="微软雅黑" pitchFamily="34" charset="-122"/>
              </a:rPr>
              <a:t>成像</a:t>
            </a:r>
            <a:r>
              <a:rPr lang="zh-CN" altLang="en-US" sz="2400" dirty="0">
                <a:solidFill>
                  <a:srgbClr val="C00000"/>
                </a:solidFill>
                <a:latin typeface="微软雅黑" pitchFamily="34" charset="-122"/>
                <a:ea typeface="微软雅黑" pitchFamily="34" charset="-122"/>
              </a:rPr>
              <a:t>光束立体角</a:t>
            </a:r>
            <a:r>
              <a:rPr lang="zh-CN" altLang="en-US" sz="2400" dirty="0">
                <a:solidFill>
                  <a:srgbClr val="0033CC"/>
                </a:solidFill>
                <a:latin typeface="微软雅黑" pitchFamily="34" charset="-122"/>
                <a:ea typeface="微软雅黑" pitchFamily="34" charset="-122"/>
              </a:rPr>
              <a:t>的</a:t>
            </a:r>
            <a:r>
              <a:rPr lang="zh-CN" altLang="en-US" sz="2400" dirty="0" smtClean="0">
                <a:solidFill>
                  <a:srgbClr val="0033CC"/>
                </a:solidFill>
                <a:latin typeface="微软雅黑" pitchFamily="34" charset="-122"/>
                <a:ea typeface="微软雅黑" pitchFamily="34" charset="-122"/>
              </a:rPr>
              <a:t>光阑</a:t>
            </a:r>
            <a:r>
              <a:rPr lang="zh-CN" altLang="en-US" sz="2400" dirty="0">
                <a:solidFill>
                  <a:srgbClr val="0033CC"/>
                </a:solidFill>
                <a:latin typeface="微软雅黑" pitchFamily="34" charset="-122"/>
                <a:ea typeface="微软雅黑" pitchFamily="34" charset="-122"/>
              </a:rPr>
              <a:t>。</a:t>
            </a:r>
            <a:endParaRPr lang="en-US" altLang="zh-CN" sz="2400" dirty="0">
              <a:solidFill>
                <a:srgbClr val="0033CC"/>
              </a:solidFill>
              <a:latin typeface="微软雅黑" pitchFamily="34" charset="-122"/>
              <a:ea typeface="微软雅黑" pitchFamily="34" charset="-122"/>
            </a:endParaRPr>
          </a:p>
          <a:p>
            <a:pPr eaLnBrk="1" hangingPunct="1">
              <a:lnSpc>
                <a:spcPct val="150000"/>
              </a:lnSpc>
              <a:buFont typeface="Wingdings" pitchFamily="2" charset="2"/>
              <a:buNone/>
            </a:pPr>
            <a:r>
              <a:rPr lang="zh-CN" altLang="en-US" sz="2400" dirty="0">
                <a:solidFill>
                  <a:srgbClr val="FF0000"/>
                </a:solidFill>
                <a:latin typeface="微软雅黑" pitchFamily="34" charset="-122"/>
                <a:ea typeface="微软雅黑" pitchFamily="34" charset="-122"/>
              </a:rPr>
              <a:t>视场光阑：</a:t>
            </a:r>
            <a:r>
              <a:rPr lang="zh-CN" altLang="en-US" sz="2400" dirty="0">
                <a:solidFill>
                  <a:srgbClr val="0033CC"/>
                </a:solidFill>
                <a:latin typeface="微软雅黑" pitchFamily="34" charset="-122"/>
                <a:ea typeface="微软雅黑" pitchFamily="34" charset="-122"/>
              </a:rPr>
              <a:t>限制空间中</a:t>
            </a:r>
            <a:r>
              <a:rPr lang="zh-CN" altLang="en-US" sz="2400" dirty="0">
                <a:solidFill>
                  <a:srgbClr val="C00000"/>
                </a:solidFill>
                <a:latin typeface="微软雅黑" pitchFamily="34" charset="-122"/>
                <a:ea typeface="微软雅黑" pitchFamily="34" charset="-122"/>
              </a:rPr>
              <a:t>成像范围</a:t>
            </a:r>
            <a:r>
              <a:rPr lang="zh-CN" altLang="en-US" sz="2400" dirty="0">
                <a:solidFill>
                  <a:srgbClr val="0033CC"/>
                </a:solidFill>
                <a:latin typeface="微软雅黑" pitchFamily="34" charset="-122"/>
                <a:ea typeface="微软雅黑" pitchFamily="34" charset="-122"/>
              </a:rPr>
              <a:t>的</a:t>
            </a:r>
            <a:r>
              <a:rPr lang="zh-CN" altLang="en-US" sz="2400" smtClean="0">
                <a:solidFill>
                  <a:srgbClr val="0033CC"/>
                </a:solidFill>
                <a:latin typeface="微软雅黑" pitchFamily="34" charset="-122"/>
                <a:ea typeface="微软雅黑" pitchFamily="34" charset="-122"/>
              </a:rPr>
              <a:t>光阑。</a:t>
            </a:r>
            <a:endParaRPr lang="en-US" altLang="zh-CN" sz="2400" dirty="0" smtClean="0">
              <a:solidFill>
                <a:srgbClr val="0033CC"/>
              </a:solidFill>
              <a:latin typeface="微软雅黑" pitchFamily="34" charset="-122"/>
              <a:ea typeface="微软雅黑" pitchFamily="34" charset="-122"/>
            </a:endParaRPr>
          </a:p>
          <a:p>
            <a:pPr eaLnBrk="1" hangingPunct="1">
              <a:lnSpc>
                <a:spcPct val="150000"/>
              </a:lnSpc>
            </a:pPr>
            <a:r>
              <a:rPr lang="zh-CN" altLang="en-US" sz="2400" dirty="0" smtClean="0">
                <a:solidFill>
                  <a:srgbClr val="FF0000"/>
                </a:solidFill>
                <a:latin typeface="微软雅黑" pitchFamily="34" charset="-122"/>
                <a:ea typeface="微软雅黑" pitchFamily="34" charset="-122"/>
              </a:rPr>
              <a:t>消</a:t>
            </a:r>
            <a:r>
              <a:rPr lang="zh-CN" altLang="en-US" sz="2400" dirty="0">
                <a:solidFill>
                  <a:srgbClr val="FF0000"/>
                </a:solidFill>
                <a:latin typeface="微软雅黑" pitchFamily="34" charset="-122"/>
                <a:ea typeface="微软雅黑" pitchFamily="34" charset="-122"/>
              </a:rPr>
              <a:t>杂光光阑：</a:t>
            </a:r>
            <a:r>
              <a:rPr lang="zh-CN" altLang="en-US" sz="2400" dirty="0">
                <a:solidFill>
                  <a:srgbClr val="0033CC"/>
                </a:solidFill>
                <a:latin typeface="微软雅黑" pitchFamily="34" charset="-122"/>
                <a:ea typeface="微软雅黑" pitchFamily="34" charset="-122"/>
              </a:rPr>
              <a:t>限制那些</a:t>
            </a:r>
            <a:r>
              <a:rPr lang="zh-CN" altLang="en-US" sz="2400" dirty="0">
                <a:solidFill>
                  <a:srgbClr val="C00000"/>
                </a:solidFill>
                <a:latin typeface="微软雅黑" pitchFamily="34" charset="-122"/>
                <a:ea typeface="微软雅黑" pitchFamily="34" charset="-122"/>
              </a:rPr>
              <a:t>非成像物体射来的杂光</a:t>
            </a:r>
            <a:r>
              <a:rPr lang="zh-CN" altLang="en-US" sz="2400" dirty="0">
                <a:solidFill>
                  <a:srgbClr val="0033CC"/>
                </a:solidFill>
                <a:latin typeface="微软雅黑" pitchFamily="34" charset="-122"/>
                <a:ea typeface="微软雅黑" pitchFamily="34" charset="-122"/>
              </a:rPr>
              <a:t>（各折射</a:t>
            </a:r>
            <a:r>
              <a:rPr lang="zh-CN" altLang="en-US" sz="2400" dirty="0" smtClean="0">
                <a:solidFill>
                  <a:srgbClr val="0033CC"/>
                </a:solidFill>
                <a:latin typeface="微软雅黑" pitchFamily="34" charset="-122"/>
                <a:ea typeface="微软雅黑" pitchFamily="34" charset="-122"/>
              </a:rPr>
              <a:t>面</a:t>
            </a:r>
            <a:endParaRPr lang="en-US" altLang="zh-CN" sz="2400" dirty="0" smtClean="0">
              <a:solidFill>
                <a:srgbClr val="0033CC"/>
              </a:solidFill>
              <a:latin typeface="微软雅黑" pitchFamily="34" charset="-122"/>
              <a:ea typeface="微软雅黑" pitchFamily="34" charset="-122"/>
            </a:endParaRPr>
          </a:p>
          <a:p>
            <a:pPr eaLnBrk="1" hangingPunct="1">
              <a:lnSpc>
                <a:spcPct val="150000"/>
              </a:lnSpc>
            </a:pPr>
            <a:r>
              <a:rPr lang="en-US" altLang="zh-CN" sz="2400" dirty="0">
                <a:solidFill>
                  <a:srgbClr val="0033CC"/>
                </a:solidFill>
                <a:latin typeface="微软雅黑" pitchFamily="34" charset="-122"/>
                <a:ea typeface="微软雅黑" pitchFamily="34" charset="-122"/>
              </a:rPr>
              <a:t> </a:t>
            </a:r>
            <a:r>
              <a:rPr lang="en-US" altLang="zh-CN" sz="2400" dirty="0" smtClean="0">
                <a:solidFill>
                  <a:srgbClr val="0033CC"/>
                </a:solidFill>
                <a:latin typeface="微软雅黑" pitchFamily="34" charset="-122"/>
                <a:ea typeface="微软雅黑" pitchFamily="34" charset="-122"/>
              </a:rPr>
              <a:t>                 </a:t>
            </a:r>
            <a:r>
              <a:rPr lang="zh-CN" altLang="en-US" sz="2400" dirty="0" smtClean="0">
                <a:solidFill>
                  <a:srgbClr val="0033CC"/>
                </a:solidFill>
                <a:latin typeface="微软雅黑" pitchFamily="34" charset="-122"/>
                <a:ea typeface="微软雅黑" pitchFamily="34" charset="-122"/>
              </a:rPr>
              <a:t>  反射</a:t>
            </a:r>
            <a:r>
              <a:rPr lang="zh-CN" altLang="en-US" sz="2400" dirty="0">
                <a:solidFill>
                  <a:srgbClr val="0033CC"/>
                </a:solidFill>
                <a:latin typeface="微软雅黑" pitchFamily="34" charset="-122"/>
                <a:ea typeface="微软雅黑" pitchFamily="34" charset="-122"/>
              </a:rPr>
              <a:t>的光和仪器内壁反射的光等）的</a:t>
            </a:r>
            <a:r>
              <a:rPr lang="zh-CN" altLang="en-US" sz="2400" dirty="0" smtClean="0">
                <a:solidFill>
                  <a:srgbClr val="0033CC"/>
                </a:solidFill>
                <a:latin typeface="微软雅黑" pitchFamily="34" charset="-122"/>
                <a:ea typeface="微软雅黑" pitchFamily="34" charset="-122"/>
              </a:rPr>
              <a:t>光阑。</a:t>
            </a:r>
            <a:endParaRPr lang="zh-CN" altLang="en-US" sz="2400" dirty="0">
              <a:solidFill>
                <a:srgbClr val="0033CC"/>
              </a:solidFill>
              <a:latin typeface="微软雅黑" pitchFamily="34" charset="-122"/>
              <a:ea typeface="微软雅黑" pitchFamily="34" charset="-122"/>
            </a:endParaRPr>
          </a:p>
        </p:txBody>
      </p:sp>
      <p:sp>
        <p:nvSpPr>
          <p:cNvPr id="6" name="矩形 10"/>
          <p:cNvSpPr>
            <a:spLocks noChangeArrowheads="1"/>
          </p:cNvSpPr>
          <p:nvPr/>
        </p:nvSpPr>
        <p:spPr bwMode="auto">
          <a:xfrm>
            <a:off x="593725" y="1828800"/>
            <a:ext cx="6657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光阑根据在光学系统中的作用不同主要有三类：</a:t>
            </a:r>
            <a:endParaRPr lang="zh-CN" altLang="en-US" sz="2400" dirty="0"/>
          </a:p>
        </p:txBody>
      </p:sp>
      <p:sp>
        <p:nvSpPr>
          <p:cNvPr id="2" name="矩形 1"/>
          <p:cNvSpPr/>
          <p:nvPr/>
        </p:nvSpPr>
        <p:spPr>
          <a:xfrm>
            <a:off x="2987824" y="2718536"/>
            <a:ext cx="1152128" cy="4944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88024" y="2718537"/>
            <a:ext cx="1512168"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51920" y="3212976"/>
            <a:ext cx="1224136"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62766" y="3775125"/>
            <a:ext cx="3013489"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95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 calcmode="lin" valueType="num">
                                      <p:cBhvr additive="base">
                                        <p:cTn id="4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3"/>
          <p:cNvSpPr txBox="1">
            <a:spLocks noChangeArrowheads="1"/>
          </p:cNvSpPr>
          <p:nvPr/>
        </p:nvSpPr>
        <p:spPr>
          <a:xfrm>
            <a:off x="611560" y="1124744"/>
            <a:ext cx="2232248"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pPr>
            <a:r>
              <a:rPr lang="zh-CN" altLang="en-US" sz="2400" dirty="0" smtClean="0">
                <a:solidFill>
                  <a:srgbClr val="0066FF"/>
                </a:solidFill>
                <a:latin typeface="微软雅黑" pitchFamily="34" charset="-122"/>
                <a:ea typeface="微软雅黑" pitchFamily="34" charset="-122"/>
              </a:rPr>
              <a:t>孔径光阑</a:t>
            </a:r>
          </a:p>
        </p:txBody>
      </p:sp>
      <p:sp>
        <p:nvSpPr>
          <p:cNvPr id="62" name="Rectangle 2"/>
          <p:cNvSpPr>
            <a:spLocks noGrp="1" noRot="1" noChangeArrowheads="1"/>
          </p:cNvSpPr>
          <p:nvPr>
            <p:ph type="title"/>
          </p:nvPr>
        </p:nvSpPr>
        <p:spPr>
          <a:xfrm>
            <a:off x="1403648" y="332656"/>
            <a:ext cx="5400600" cy="504056"/>
          </a:xfrm>
        </p:spPr>
        <p:txBody>
          <a:bodyPr>
            <a:normAutofit/>
          </a:bodyPr>
          <a:lstStyle/>
          <a:p>
            <a:pPr algn="l">
              <a:spcBef>
                <a:spcPct val="20000"/>
              </a:spcBef>
              <a:defRPr/>
            </a:pPr>
            <a:r>
              <a:rPr lang="en-US" altLang="zh-CN" sz="2400" kern="0" dirty="0">
                <a:latin typeface="微软雅黑" panose="020B0503020204020204" pitchFamily="34" charset="-122"/>
                <a:ea typeface="微软雅黑" panose="020B0503020204020204" pitchFamily="34" charset="-122"/>
              </a:rPr>
              <a:t>2.7.2 </a:t>
            </a:r>
            <a:r>
              <a:rPr lang="zh-CN" altLang="en-US" sz="2400" kern="0" dirty="0">
                <a:latin typeface="微软雅黑" panose="020B0503020204020204" pitchFamily="34" charset="-122"/>
                <a:ea typeface="微软雅黑" panose="020B0503020204020204" pitchFamily="34" charset="-122"/>
              </a:rPr>
              <a:t>孔径光阑、入射光瞳和出射光瞳</a:t>
            </a:r>
          </a:p>
        </p:txBody>
      </p:sp>
      <p:sp>
        <p:nvSpPr>
          <p:cNvPr id="5" name="Rectangle 3"/>
          <p:cNvSpPr txBox="1">
            <a:spLocks noChangeArrowheads="1"/>
          </p:cNvSpPr>
          <p:nvPr/>
        </p:nvSpPr>
        <p:spPr>
          <a:xfrm>
            <a:off x="1043608" y="1772816"/>
            <a:ext cx="7554168" cy="3888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 typeface="Wingdings" panose="05000000000000000000" pitchFamily="2" charset="2"/>
              <a:buChar char="ü"/>
            </a:pPr>
            <a:r>
              <a:rPr lang="zh-CN" altLang="en-US" sz="2200" dirty="0" smtClean="0">
                <a:latin typeface="微软雅黑" pitchFamily="34" charset="-122"/>
                <a:ea typeface="微软雅黑" pitchFamily="34" charset="-122"/>
              </a:rPr>
              <a:t>在光学系统中，光学零件的直径是有一定大小的，不可能让任意大小的光束通过。</a:t>
            </a:r>
            <a:endParaRPr lang="en-US" altLang="zh-CN" sz="2200" dirty="0" smtClean="0">
              <a:latin typeface="微软雅黑" pitchFamily="34" charset="-122"/>
              <a:ea typeface="微软雅黑" pitchFamily="34" charset="-122"/>
            </a:endParaRPr>
          </a:p>
          <a:p>
            <a:pPr>
              <a:lnSpc>
                <a:spcPct val="110000"/>
              </a:lnSpc>
              <a:buFont typeface="Wingdings" panose="05000000000000000000" pitchFamily="2" charset="2"/>
              <a:buChar char="ü"/>
            </a:pPr>
            <a:r>
              <a:rPr lang="zh-CN" altLang="en-US" sz="2200" dirty="0" smtClean="0">
                <a:latin typeface="微软雅黑" pitchFamily="34" charset="-122"/>
                <a:ea typeface="微软雅黑" pitchFamily="34" charset="-122"/>
              </a:rPr>
              <a:t>系统中不管有多少通光孔，其中</a:t>
            </a:r>
            <a:r>
              <a:rPr lang="zh-CN" altLang="en-US" sz="2200" dirty="0" smtClean="0">
                <a:solidFill>
                  <a:srgbClr val="0066FF"/>
                </a:solidFill>
                <a:latin typeface="微软雅黑" pitchFamily="34" charset="-122"/>
                <a:ea typeface="微软雅黑" pitchFamily="34" charset="-122"/>
              </a:rPr>
              <a:t>总有一个能限制进入光学系统光束的大小</a:t>
            </a:r>
            <a:r>
              <a:rPr lang="zh-CN" altLang="en-US" sz="2200" dirty="0" smtClean="0">
                <a:latin typeface="微软雅黑" pitchFamily="34" charset="-122"/>
                <a:ea typeface="微软雅黑" pitchFamily="34" charset="-122"/>
              </a:rPr>
              <a:t>，或者说能控制进入光学系统光能量的强弱；</a:t>
            </a:r>
            <a:endParaRPr lang="en-US" altLang="zh-CN" sz="2200" dirty="0" smtClean="0">
              <a:latin typeface="微软雅黑" pitchFamily="34" charset="-122"/>
              <a:ea typeface="微软雅黑" pitchFamily="34" charset="-122"/>
            </a:endParaRPr>
          </a:p>
          <a:p>
            <a:pPr>
              <a:lnSpc>
                <a:spcPct val="110000"/>
              </a:lnSpc>
              <a:buFont typeface="Wingdings" panose="05000000000000000000" pitchFamily="2" charset="2"/>
              <a:buChar char="ü"/>
            </a:pPr>
            <a:r>
              <a:rPr lang="zh-CN" altLang="en-US" sz="2200" dirty="0" smtClean="0">
                <a:latin typeface="微软雅黑" pitchFamily="34" charset="-122"/>
                <a:ea typeface="微软雅黑" pitchFamily="34" charset="-122"/>
              </a:rPr>
              <a:t>这个通光孔称之为</a:t>
            </a:r>
            <a:r>
              <a:rPr lang="zh-CN" altLang="en-US" sz="2200" dirty="0" smtClean="0">
                <a:solidFill>
                  <a:srgbClr val="0066FF"/>
                </a:solidFill>
                <a:latin typeface="微软雅黑" pitchFamily="34" charset="-122"/>
                <a:ea typeface="微软雅黑" pitchFamily="34" charset="-122"/>
              </a:rPr>
              <a:t>孔径光阑</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a:lnSpc>
                <a:spcPct val="110000"/>
              </a:lnSpc>
              <a:buFont typeface="Wingdings" panose="05000000000000000000" pitchFamily="2" charset="2"/>
              <a:buChar char="ü"/>
            </a:pPr>
            <a:r>
              <a:rPr lang="zh-CN" altLang="en-US" sz="2200" dirty="0" smtClean="0">
                <a:latin typeface="微软雅黑" pitchFamily="34" charset="-122"/>
                <a:ea typeface="微软雅黑" pitchFamily="34" charset="-122"/>
              </a:rPr>
              <a:t>对</a:t>
            </a:r>
            <a:r>
              <a:rPr lang="zh-CN" altLang="en-US" sz="2200" dirty="0" smtClean="0">
                <a:solidFill>
                  <a:srgbClr val="0066FF"/>
                </a:solidFill>
                <a:latin typeface="微软雅黑" pitchFamily="34" charset="-122"/>
                <a:ea typeface="微软雅黑" pitchFamily="34" charset="-122"/>
              </a:rPr>
              <a:t>光轴</a:t>
            </a:r>
            <a:r>
              <a:rPr lang="zh-CN" altLang="en-US" sz="2200" dirty="0">
                <a:solidFill>
                  <a:srgbClr val="0066FF"/>
                </a:solidFill>
                <a:latin typeface="微软雅黑" pitchFamily="34" charset="-122"/>
                <a:ea typeface="微软雅黑" pitchFamily="34" charset="-122"/>
              </a:rPr>
              <a:t>上物点发出的</a:t>
            </a:r>
            <a:r>
              <a:rPr lang="zh-CN" altLang="en-US" sz="2200" dirty="0" smtClean="0">
                <a:solidFill>
                  <a:srgbClr val="0066FF"/>
                </a:solidFill>
                <a:latin typeface="微软雅黑" pitchFamily="34" charset="-122"/>
                <a:ea typeface="微软雅黑" pitchFamily="34" charset="-122"/>
              </a:rPr>
              <a:t>光</a:t>
            </a:r>
            <a:endParaRPr lang="en-US" altLang="zh-CN" sz="2200" dirty="0" smtClean="0">
              <a:solidFill>
                <a:srgbClr val="0066FF"/>
              </a:solidFill>
              <a:latin typeface="微软雅黑" pitchFamily="34" charset="-122"/>
              <a:ea typeface="微软雅黑" pitchFamily="34" charset="-122"/>
            </a:endParaRPr>
          </a:p>
          <a:p>
            <a:pPr marL="0" indent="0">
              <a:lnSpc>
                <a:spcPct val="110000"/>
              </a:lnSpc>
              <a:buNone/>
            </a:pPr>
            <a:r>
              <a:rPr lang="en-US" altLang="zh-CN" sz="2200" dirty="0">
                <a:solidFill>
                  <a:srgbClr val="0066FF"/>
                </a:solidFill>
                <a:latin typeface="微软雅黑" pitchFamily="34" charset="-122"/>
                <a:ea typeface="微软雅黑" pitchFamily="34" charset="-122"/>
              </a:rPr>
              <a:t> </a:t>
            </a:r>
            <a:r>
              <a:rPr lang="en-US" altLang="zh-CN" sz="2200" dirty="0" smtClean="0">
                <a:solidFill>
                  <a:srgbClr val="0066FF"/>
                </a:solidFill>
                <a:latin typeface="微软雅黑" pitchFamily="34" charset="-122"/>
                <a:ea typeface="微软雅黑" pitchFamily="34" charset="-122"/>
              </a:rPr>
              <a:t>    </a:t>
            </a:r>
            <a:r>
              <a:rPr lang="zh-CN" altLang="en-US" sz="2200" dirty="0" smtClean="0">
                <a:solidFill>
                  <a:srgbClr val="0066FF"/>
                </a:solidFill>
                <a:latin typeface="微软雅黑" pitchFamily="34" charset="-122"/>
                <a:ea typeface="微软雅黑" pitchFamily="34" charset="-122"/>
              </a:rPr>
              <a:t>束</a:t>
            </a:r>
            <a:r>
              <a:rPr lang="zh-CN" altLang="en-US" sz="2200" dirty="0">
                <a:solidFill>
                  <a:srgbClr val="0066FF"/>
                </a:solidFill>
                <a:latin typeface="微软雅黑" pitchFamily="34" charset="-122"/>
                <a:ea typeface="微软雅黑" pitchFamily="34" charset="-122"/>
              </a:rPr>
              <a:t>起主要限制</a:t>
            </a:r>
            <a:r>
              <a:rPr lang="zh-CN" altLang="en-US" sz="2200" dirty="0" smtClean="0">
                <a:solidFill>
                  <a:srgbClr val="0066FF"/>
                </a:solidFill>
                <a:latin typeface="微软雅黑" pitchFamily="34" charset="-122"/>
                <a:ea typeface="微软雅黑" pitchFamily="34" charset="-122"/>
              </a:rPr>
              <a:t>作用。</a:t>
            </a:r>
          </a:p>
          <a:p>
            <a:pPr>
              <a:lnSpc>
                <a:spcPct val="80000"/>
              </a:lnSpc>
              <a:buFont typeface="Wingdings" pitchFamily="2" charset="2"/>
              <a:buNone/>
            </a:pPr>
            <a:endParaRPr lang="zh-CN" altLang="en-US" sz="2200" b="1" dirty="0" smtClean="0">
              <a:latin typeface="隶书" pitchFamily="49" charset="-122"/>
              <a:ea typeface="隶书" pitchFamily="49" charset="-122"/>
            </a:endParaRPr>
          </a:p>
          <a:p>
            <a:pPr>
              <a:lnSpc>
                <a:spcPct val="80000"/>
              </a:lnSpc>
              <a:buFont typeface="Wingdings" pitchFamily="2" charset="2"/>
              <a:buNone/>
            </a:pPr>
            <a:endParaRPr lang="zh-CN" altLang="en-US" sz="2200" b="1" dirty="0" smtClean="0">
              <a:latin typeface="隶书" pitchFamily="49" charset="-122"/>
              <a:ea typeface="隶书" pitchFamily="49" charset="-122"/>
            </a:endParaRPr>
          </a:p>
          <a:p>
            <a:pPr>
              <a:lnSpc>
                <a:spcPct val="80000"/>
              </a:lnSpc>
              <a:buFont typeface="Wingdings" pitchFamily="2" charset="2"/>
              <a:buNone/>
            </a:pPr>
            <a:endParaRPr lang="en-US" altLang="zh-CN" sz="1900" b="1" dirty="0" smtClean="0">
              <a:latin typeface="宋体" pitchFamily="2" charset="-122"/>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168209"/>
            <a:ext cx="4550891" cy="263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4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 calcmode="lin" valueType="num">
                                      <p:cBhvr additive="base">
                                        <p:cTn id="7" dur="500" fill="hold"/>
                                        <p:tgtEl>
                                          <p:spTgt spid="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
                                            <p:txEl>
                                              <p:pRg st="0" end="0"/>
                                            </p:txEl>
                                          </p:spTgt>
                                        </p:tgtEl>
                                        <p:attrNameLst>
                                          <p:attrName>ppt_y</p:attrName>
                                        </p:attrNameLst>
                                      </p:cBhvr>
                                      <p:tavLst>
                                        <p:tav tm="0">
                                          <p:val>
                                            <p:strVal val="#ppt_y"/>
                                          </p:val>
                                        </p:tav>
                                        <p:tav tm="100000">
                                          <p:val>
                                            <p:strVal val="#ppt_y"/>
                                          </p:val>
                                        </p:tav>
                                      </p:tavLst>
                                    </p:anim>
                                  </p:childTnLst>
                                </p:cTn>
                              </p:par>
                              <p:par>
                                <p:cTn id="9" presetID="13" presetClass="entr" presetSubtype="16"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plus(in)">
                                      <p:cBhvr>
                                        <p:cTn id="11" dur="2000"/>
                                        <p:tgtEl>
                                          <p:spTgt spid="62"/>
                                        </p:tgtEl>
                                      </p:cBhvr>
                                    </p:animEffect>
                                  </p:childTnLst>
                                </p:cTn>
                              </p:par>
                              <p:par>
                                <p:cTn id="12" presetID="2" presetClass="exit" presetSubtype="4" fill="hold" grpId="1" nodeType="withEffect">
                                  <p:stCondLst>
                                    <p:cond delay="0"/>
                                  </p:stCondLst>
                                  <p:childTnLst>
                                    <p:anim calcmode="lin" valueType="num">
                                      <p:cBhvr additive="base">
                                        <p:cTn id="13" dur="500"/>
                                        <p:tgtEl>
                                          <p:spTgt spid="62"/>
                                        </p:tgtEl>
                                        <p:attrNameLst>
                                          <p:attrName>ppt_x</p:attrName>
                                        </p:attrNameLst>
                                      </p:cBhvr>
                                      <p:tavLst>
                                        <p:tav tm="0">
                                          <p:val>
                                            <p:strVal val="ppt_x"/>
                                          </p:val>
                                        </p:tav>
                                        <p:tav tm="100000">
                                          <p:val>
                                            <p:strVal val="ppt_x"/>
                                          </p:val>
                                        </p:tav>
                                      </p:tavLst>
                                    </p:anim>
                                    <p:anim calcmode="lin" valueType="num">
                                      <p:cBhvr additive="base">
                                        <p:cTn id="14" dur="500"/>
                                        <p:tgtEl>
                                          <p:spTgt spid="62"/>
                                        </p:tgtEl>
                                        <p:attrNameLst>
                                          <p:attrName>ppt_y</p:attrName>
                                        </p:attrNameLst>
                                      </p:cBhvr>
                                      <p:tavLst>
                                        <p:tav tm="0">
                                          <p:val>
                                            <p:strVal val="ppt_y"/>
                                          </p:val>
                                        </p:tav>
                                        <p:tav tm="100000">
                                          <p:val>
                                            <p:strVal val="1+ppt_h/2"/>
                                          </p:val>
                                        </p:tav>
                                      </p:tavLst>
                                    </p:anim>
                                    <p:set>
                                      <p:cBhvr>
                                        <p:cTn id="15" dur="1" fill="hold">
                                          <p:stCondLst>
                                            <p:cond delay="499"/>
                                          </p:stCondLst>
                                        </p:cTn>
                                        <p:tgtEl>
                                          <p:spTgt spid="6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additive="base">
                                        <p:cTn id="3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1187624" y="1124744"/>
            <a:ext cx="6156325" cy="3244850"/>
            <a:chOff x="994" y="1933"/>
            <a:chExt cx="4214" cy="2236"/>
          </a:xfrm>
        </p:grpSpPr>
        <p:pic>
          <p:nvPicPr>
            <p:cNvPr id="7"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4" y="1933"/>
              <a:ext cx="3700" cy="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4850" y="2523"/>
              <a:ext cx="358"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50000"/>
                </a:spcBef>
                <a:buFontTx/>
                <a:buNone/>
              </a:pPr>
              <a:r>
                <a:rPr lang="zh-CN" altLang="en-US" sz="2200" dirty="0">
                  <a:solidFill>
                    <a:srgbClr val="0066CC"/>
                  </a:solidFill>
                  <a:latin typeface="微软雅黑" panose="020B0503020204020204" pitchFamily="34" charset="-122"/>
                  <a:ea typeface="微软雅黑" panose="020B0503020204020204" pitchFamily="34" charset="-122"/>
                </a:rPr>
                <a:t>三阑系统</a:t>
              </a:r>
            </a:p>
          </p:txBody>
        </p:sp>
      </p:grpSp>
      <p:sp>
        <p:nvSpPr>
          <p:cNvPr id="9" name="TextBox 2"/>
          <p:cNvSpPr txBox="1">
            <a:spLocks noChangeArrowheads="1"/>
          </p:cNvSpPr>
          <p:nvPr/>
        </p:nvSpPr>
        <p:spPr bwMode="auto">
          <a:xfrm>
            <a:off x="611560" y="4725144"/>
            <a:ext cx="7607722" cy="87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nSpc>
                <a:spcPct val="110000"/>
              </a:lnSpc>
              <a:spcBef>
                <a:spcPct val="0"/>
              </a:spcBef>
              <a:buFontTx/>
              <a:buNone/>
            </a:pPr>
            <a:r>
              <a:rPr lang="zh-CN" altLang="en-US" sz="2400" dirty="0">
                <a:latin typeface="微软雅黑" panose="020B0503020204020204" pitchFamily="34" charset="-122"/>
                <a:ea typeface="微软雅黑" panose="020B0503020204020204" pitchFamily="34" charset="-122"/>
              </a:rPr>
              <a:t>通光孔</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aseline="-25000" dirty="0">
                <a:solidFill>
                  <a:srgbClr val="C00000"/>
                </a:solidFill>
                <a:latin typeface="微软雅黑" panose="020B0503020204020204" pitchFamily="34" charset="-122"/>
                <a:ea typeface="微软雅黑" panose="020B0503020204020204" pitchFamily="34" charset="-122"/>
                <a:cs typeface="Times New Roman" pitchFamily="18" charset="0"/>
              </a:rPr>
              <a:t>1</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aseline="-25000" dirty="0">
                <a:solidFill>
                  <a:srgbClr val="C00000"/>
                </a:solidFill>
                <a:latin typeface="微软雅黑" panose="020B0503020204020204" pitchFamily="34" charset="-122"/>
                <a:ea typeface="微软雅黑" panose="020B0503020204020204" pitchFamily="34" charset="-122"/>
                <a:cs typeface="Times New Roman" pitchFamily="18" charset="0"/>
              </a:rPr>
              <a:t>2</a:t>
            </a:r>
            <a:r>
              <a:rPr lang="zh-CN" altLang="en-US" sz="2400" dirty="0">
                <a:latin typeface="微软雅黑" panose="020B0503020204020204" pitchFamily="34" charset="-122"/>
                <a:ea typeface="微软雅黑" panose="020B0503020204020204" pitchFamily="34" charset="-122"/>
              </a:rPr>
              <a:t>，透镜</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aseline="-25000" dirty="0">
                <a:solidFill>
                  <a:srgbClr val="C00000"/>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aseline="-25000" dirty="0">
                <a:solidFill>
                  <a:srgbClr val="C00000"/>
                </a:solidFill>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的镜框究竟是哪一个起限制成像光束的作用</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869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304800" y="965052"/>
            <a:ext cx="3690938" cy="3065463"/>
            <a:chOff x="204" y="2069"/>
            <a:chExt cx="2325" cy="1931"/>
          </a:xfrm>
        </p:grpSpPr>
        <p:pic>
          <p:nvPicPr>
            <p:cNvPr id="5"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 y="2069"/>
              <a:ext cx="2260" cy="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522" y="3748"/>
              <a:ext cx="2007" cy="252"/>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000" kern="0" dirty="0" smtClean="0">
                  <a:latin typeface="微软雅黑" panose="020B0503020204020204" pitchFamily="34" charset="-122"/>
                  <a:ea typeface="微软雅黑" panose="020B0503020204020204" pitchFamily="34" charset="-122"/>
                </a:rPr>
                <a:t>在</a:t>
              </a:r>
              <a:r>
                <a:rPr lang="zh-CN" altLang="en-US" sz="2000" kern="0" dirty="0" smtClean="0">
                  <a:solidFill>
                    <a:srgbClr val="CC3300"/>
                  </a:solidFill>
                  <a:latin typeface="微软雅黑" panose="020B0503020204020204" pitchFamily="34" charset="-122"/>
                  <a:ea typeface="微软雅黑" panose="020B0503020204020204" pitchFamily="34" charset="-122"/>
                </a:rPr>
                <a:t>物方空间</a:t>
              </a:r>
              <a:r>
                <a:rPr lang="zh-CN" altLang="en-US" sz="2000" kern="0" dirty="0">
                  <a:latin typeface="微软雅黑" panose="020B0503020204020204" pitchFamily="34" charset="-122"/>
                  <a:ea typeface="微软雅黑" panose="020B0503020204020204" pitchFamily="34" charset="-122"/>
                </a:rPr>
                <a:t>确定孔径光阑</a:t>
              </a:r>
            </a:p>
          </p:txBody>
        </p:sp>
      </p:grpSp>
      <p:grpSp>
        <p:nvGrpSpPr>
          <p:cNvPr id="7" name="Group 9"/>
          <p:cNvGrpSpPr>
            <a:grpSpLocks/>
          </p:cNvGrpSpPr>
          <p:nvPr/>
        </p:nvGrpSpPr>
        <p:grpSpPr bwMode="auto">
          <a:xfrm>
            <a:off x="4665663" y="888852"/>
            <a:ext cx="4071977" cy="3122613"/>
            <a:chOff x="2971" y="2033"/>
            <a:chExt cx="2566" cy="1967"/>
          </a:xfrm>
        </p:grpSpPr>
        <p:pic>
          <p:nvPicPr>
            <p:cNvPr id="8"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 y="2033"/>
              <a:ext cx="2566"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3288" y="3748"/>
              <a:ext cx="1893" cy="252"/>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a:latin typeface="微软雅黑" panose="020B0503020204020204" pitchFamily="34" charset="-122"/>
                  <a:ea typeface="微软雅黑" panose="020B0503020204020204" pitchFamily="34" charset="-122"/>
                </a:rPr>
                <a:t>在</a:t>
              </a:r>
              <a:r>
                <a:rPr lang="zh-CN" altLang="en-US" sz="2000" kern="0" dirty="0">
                  <a:solidFill>
                    <a:srgbClr val="CC3300"/>
                  </a:solidFill>
                  <a:latin typeface="微软雅黑" panose="020B0503020204020204" pitchFamily="34" charset="-122"/>
                  <a:ea typeface="微软雅黑" panose="020B0503020204020204" pitchFamily="34" charset="-122"/>
                </a:rPr>
                <a:t>像方空间</a:t>
              </a:r>
              <a:r>
                <a:rPr lang="zh-CN" altLang="en-US" sz="2000" kern="0" dirty="0">
                  <a:latin typeface="微软雅黑" panose="020B0503020204020204" pitchFamily="34" charset="-122"/>
                  <a:ea typeface="微软雅黑" panose="020B0503020204020204" pitchFamily="34" charset="-122"/>
                </a:rPr>
                <a:t>确定孔径光阑</a:t>
              </a:r>
            </a:p>
          </p:txBody>
        </p:sp>
      </p:grpSp>
      <p:sp>
        <p:nvSpPr>
          <p:cNvPr id="10" name="TextBox 7"/>
          <p:cNvSpPr txBox="1">
            <a:spLocks noChangeArrowheads="1"/>
          </p:cNvSpPr>
          <p:nvPr/>
        </p:nvSpPr>
        <p:spPr bwMode="auto">
          <a:xfrm>
            <a:off x="859160" y="4089251"/>
            <a:ext cx="3352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0"/>
              </a:spcBef>
              <a:buFontTx/>
              <a:buNone/>
            </a:pPr>
            <a:r>
              <a:rPr lang="en-US" altLang="zh-CN" sz="1800" dirty="0">
                <a:solidFill>
                  <a:srgbClr val="3333FF"/>
                </a:solidFill>
                <a:latin typeface="黑体" pitchFamily="49" charset="-122"/>
                <a:ea typeface="黑体" pitchFamily="49" charset="-122"/>
                <a:cs typeface="Times New Roman" pitchFamily="18" charset="0"/>
              </a:rPr>
              <a:t>∠</a:t>
            </a:r>
            <a:r>
              <a:rPr lang="en-US" altLang="zh-CN" sz="1800" i="1" dirty="0">
                <a:solidFill>
                  <a:srgbClr val="3333FF"/>
                </a:solidFill>
                <a:latin typeface="Times New Roman" pitchFamily="18" charset="0"/>
                <a:ea typeface="黑体" pitchFamily="49" charset="-122"/>
                <a:cs typeface="Times New Roman" pitchFamily="18" charset="0"/>
              </a:rPr>
              <a:t>P</a:t>
            </a:r>
            <a:r>
              <a:rPr lang="en-US" altLang="zh-CN" sz="1800" baseline="-25000" dirty="0">
                <a:solidFill>
                  <a:srgbClr val="3333FF"/>
                </a:solidFill>
                <a:latin typeface="Times New Roman" pitchFamily="18" charset="0"/>
                <a:ea typeface="黑体" pitchFamily="49" charset="-122"/>
                <a:cs typeface="Times New Roman" pitchFamily="18" charset="0"/>
              </a:rPr>
              <a:t>1</a:t>
            </a:r>
            <a:r>
              <a:rPr lang="en-US" altLang="zh-CN" sz="1800" i="1" dirty="0">
                <a:solidFill>
                  <a:srgbClr val="3333FF"/>
                </a:solidFill>
                <a:latin typeface="Times New Roman" pitchFamily="18" charset="0"/>
                <a:ea typeface="黑体" pitchFamily="49" charset="-122"/>
                <a:cs typeface="Times New Roman" pitchFamily="18" charset="0"/>
              </a:rPr>
              <a:t>AP</a:t>
            </a:r>
            <a:r>
              <a:rPr lang="zh-CN" altLang="en-US" sz="1800" dirty="0">
                <a:solidFill>
                  <a:srgbClr val="3333FF"/>
                </a:solidFill>
                <a:latin typeface="黑体" pitchFamily="49" charset="-122"/>
                <a:ea typeface="黑体" pitchFamily="49" charset="-122"/>
                <a:cs typeface="Times New Roman" pitchFamily="18" charset="0"/>
              </a:rPr>
              <a:t>最小，对应的光孔</a:t>
            </a:r>
            <a:r>
              <a:rPr lang="en-US" altLang="zh-CN" sz="1800" i="1" dirty="0">
                <a:solidFill>
                  <a:srgbClr val="3333FF"/>
                </a:solidFill>
                <a:latin typeface="Times New Roman" pitchFamily="18" charset="0"/>
                <a:ea typeface="黑体" pitchFamily="49" charset="-122"/>
                <a:cs typeface="Times New Roman" pitchFamily="18" charset="0"/>
              </a:rPr>
              <a:t>Q</a:t>
            </a:r>
            <a:r>
              <a:rPr lang="en-US" altLang="zh-CN" sz="1800" baseline="-25000" dirty="0">
                <a:solidFill>
                  <a:srgbClr val="3333FF"/>
                </a:solidFill>
                <a:latin typeface="Times New Roman" pitchFamily="18" charset="0"/>
                <a:ea typeface="黑体" pitchFamily="49" charset="-122"/>
                <a:cs typeface="Times New Roman" pitchFamily="18" charset="0"/>
              </a:rPr>
              <a:t>1</a:t>
            </a:r>
            <a:r>
              <a:rPr lang="en-US" altLang="zh-CN" sz="1800" i="1" dirty="0">
                <a:solidFill>
                  <a:srgbClr val="3333FF"/>
                </a:solidFill>
                <a:latin typeface="Times New Roman" pitchFamily="18" charset="0"/>
                <a:ea typeface="黑体" pitchFamily="49" charset="-122"/>
                <a:cs typeface="Times New Roman" pitchFamily="18" charset="0"/>
              </a:rPr>
              <a:t>Q</a:t>
            </a:r>
            <a:r>
              <a:rPr lang="en-US" altLang="zh-CN" sz="1800" baseline="-25000" dirty="0">
                <a:solidFill>
                  <a:srgbClr val="3333FF"/>
                </a:solidFill>
                <a:latin typeface="Times New Roman" pitchFamily="18" charset="0"/>
                <a:ea typeface="黑体" pitchFamily="49" charset="-122"/>
                <a:cs typeface="Times New Roman" pitchFamily="18" charset="0"/>
              </a:rPr>
              <a:t>2</a:t>
            </a:r>
            <a:r>
              <a:rPr lang="zh-CN" altLang="en-US" sz="1800" dirty="0">
                <a:solidFill>
                  <a:srgbClr val="3333FF"/>
                </a:solidFill>
                <a:latin typeface="Times New Roman" pitchFamily="18" charset="0"/>
                <a:ea typeface="黑体" pitchFamily="49" charset="-122"/>
                <a:cs typeface="Times New Roman" pitchFamily="18" charset="0"/>
              </a:rPr>
              <a:t>起限制作用，在物空间的像</a:t>
            </a:r>
            <a:r>
              <a:rPr lang="en-US" altLang="zh-CN" sz="1800" i="1" dirty="0">
                <a:solidFill>
                  <a:srgbClr val="3333FF"/>
                </a:solidFill>
                <a:latin typeface="Times New Roman" pitchFamily="18" charset="0"/>
                <a:ea typeface="黑体" pitchFamily="49" charset="-122"/>
                <a:cs typeface="Times New Roman" pitchFamily="18" charset="0"/>
              </a:rPr>
              <a:t>P</a:t>
            </a:r>
            <a:r>
              <a:rPr lang="en-US" altLang="zh-CN" sz="1800" baseline="-25000" dirty="0">
                <a:solidFill>
                  <a:srgbClr val="3333FF"/>
                </a:solidFill>
                <a:latin typeface="Times New Roman" pitchFamily="18" charset="0"/>
                <a:ea typeface="黑体" pitchFamily="49" charset="-122"/>
                <a:cs typeface="Times New Roman" pitchFamily="18" charset="0"/>
              </a:rPr>
              <a:t>1</a:t>
            </a:r>
            <a:r>
              <a:rPr lang="en-US" altLang="zh-CN" sz="1800" i="1" dirty="0">
                <a:solidFill>
                  <a:srgbClr val="3333FF"/>
                </a:solidFill>
                <a:latin typeface="Times New Roman" pitchFamily="18" charset="0"/>
                <a:ea typeface="黑体" pitchFamily="49" charset="-122"/>
                <a:cs typeface="Times New Roman" pitchFamily="18" charset="0"/>
              </a:rPr>
              <a:t>PP</a:t>
            </a:r>
            <a:r>
              <a:rPr lang="en-US" altLang="zh-CN" sz="1800" baseline="-25000" dirty="0">
                <a:solidFill>
                  <a:srgbClr val="3333FF"/>
                </a:solidFill>
                <a:latin typeface="Times New Roman" pitchFamily="18" charset="0"/>
                <a:ea typeface="黑体" pitchFamily="49" charset="-122"/>
                <a:cs typeface="Times New Roman" pitchFamily="18" charset="0"/>
              </a:rPr>
              <a:t>2</a:t>
            </a:r>
            <a:r>
              <a:rPr lang="zh-CN" altLang="en-US" sz="1800" dirty="0" smtClean="0">
                <a:solidFill>
                  <a:srgbClr val="3333FF"/>
                </a:solidFill>
                <a:latin typeface="黑体" pitchFamily="49" charset="-122"/>
                <a:ea typeface="黑体" pitchFamily="49" charset="-122"/>
                <a:cs typeface="Times New Roman" pitchFamily="18" charset="0"/>
              </a:rPr>
              <a:t>称为入射光瞳（入瞳）。</a:t>
            </a:r>
            <a:endParaRPr lang="zh-CN" altLang="en-US" sz="1800" baseline="-25000" dirty="0">
              <a:solidFill>
                <a:srgbClr val="3333FF"/>
              </a:solidFill>
              <a:latin typeface="Times New Roman" pitchFamily="18" charset="0"/>
              <a:ea typeface="黑体" pitchFamily="49" charset="-122"/>
              <a:cs typeface="Times New Roman" pitchFamily="18" charset="0"/>
            </a:endParaRPr>
          </a:p>
        </p:txBody>
      </p:sp>
      <p:sp>
        <p:nvSpPr>
          <p:cNvPr id="11" name="TextBox 11"/>
          <p:cNvSpPr txBox="1">
            <a:spLocks noChangeArrowheads="1"/>
          </p:cNvSpPr>
          <p:nvPr/>
        </p:nvSpPr>
        <p:spPr bwMode="auto">
          <a:xfrm>
            <a:off x="5035624" y="4017838"/>
            <a:ext cx="335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spcBef>
                <a:spcPct val="0"/>
              </a:spcBef>
              <a:buFontTx/>
              <a:buNone/>
            </a:pPr>
            <a:r>
              <a:rPr lang="en-US" altLang="zh-CN" sz="1800" dirty="0">
                <a:solidFill>
                  <a:srgbClr val="3333FF"/>
                </a:solidFill>
                <a:latin typeface="黑体" pitchFamily="49" charset="-122"/>
                <a:ea typeface="黑体" pitchFamily="49" charset="-122"/>
                <a:cs typeface="Times New Roman" pitchFamily="18" charset="0"/>
              </a:rPr>
              <a:t>∠</a:t>
            </a:r>
            <a:r>
              <a:rPr lang="en-US" altLang="zh-CN" sz="1800" i="1" dirty="0" smtClean="0">
                <a:solidFill>
                  <a:srgbClr val="3333FF"/>
                </a:solidFill>
                <a:latin typeface="Times New Roman" pitchFamily="18" charset="0"/>
                <a:ea typeface="黑体" pitchFamily="49" charset="-122"/>
                <a:cs typeface="Times New Roman" pitchFamily="18" charset="0"/>
              </a:rPr>
              <a:t>P′</a:t>
            </a:r>
            <a:r>
              <a:rPr lang="en-US" altLang="zh-CN" sz="1800" baseline="-25000" dirty="0" smtClean="0">
                <a:solidFill>
                  <a:srgbClr val="3333FF"/>
                </a:solidFill>
                <a:latin typeface="Times New Roman" pitchFamily="18" charset="0"/>
                <a:ea typeface="黑体" pitchFamily="49" charset="-122"/>
                <a:cs typeface="Times New Roman" pitchFamily="18" charset="0"/>
              </a:rPr>
              <a:t>1</a:t>
            </a:r>
            <a:r>
              <a:rPr lang="en-US" altLang="zh-CN" sz="1800" i="1" dirty="0" smtClean="0">
                <a:solidFill>
                  <a:srgbClr val="3333FF"/>
                </a:solidFill>
                <a:latin typeface="Times New Roman" pitchFamily="18" charset="0"/>
                <a:ea typeface="黑体" pitchFamily="49" charset="-122"/>
                <a:cs typeface="Times New Roman" pitchFamily="18" charset="0"/>
              </a:rPr>
              <a:t>A′P′</a:t>
            </a:r>
            <a:r>
              <a:rPr lang="zh-CN" altLang="en-US" sz="1800" dirty="0" smtClean="0">
                <a:solidFill>
                  <a:srgbClr val="3333FF"/>
                </a:solidFill>
                <a:latin typeface="Times New Roman" pitchFamily="18" charset="0"/>
                <a:ea typeface="黑体" pitchFamily="49" charset="-122"/>
                <a:cs typeface="Times New Roman" pitchFamily="18" charset="0"/>
              </a:rPr>
              <a:t>最小</a:t>
            </a:r>
            <a:r>
              <a:rPr lang="zh-CN" altLang="en-US" sz="1800" i="1" dirty="0" smtClean="0">
                <a:solidFill>
                  <a:srgbClr val="3333FF"/>
                </a:solidFill>
                <a:latin typeface="Times New Roman" pitchFamily="18" charset="0"/>
                <a:ea typeface="黑体" pitchFamily="49" charset="-122"/>
                <a:cs typeface="Times New Roman" pitchFamily="18" charset="0"/>
              </a:rPr>
              <a:t>，</a:t>
            </a:r>
            <a:r>
              <a:rPr lang="zh-CN" altLang="en-US" sz="1800" dirty="0" smtClean="0">
                <a:solidFill>
                  <a:srgbClr val="3333FF"/>
                </a:solidFill>
                <a:latin typeface="黑体" pitchFamily="49" charset="-122"/>
                <a:ea typeface="黑体" pitchFamily="49" charset="-122"/>
                <a:cs typeface="Times New Roman" pitchFamily="18" charset="0"/>
              </a:rPr>
              <a:t>最小</a:t>
            </a:r>
            <a:r>
              <a:rPr lang="zh-CN" altLang="en-US" sz="1800" dirty="0">
                <a:solidFill>
                  <a:srgbClr val="3333FF"/>
                </a:solidFill>
                <a:latin typeface="黑体" pitchFamily="49" charset="-122"/>
                <a:ea typeface="黑体" pitchFamily="49" charset="-122"/>
                <a:cs typeface="Times New Roman" pitchFamily="18" charset="0"/>
              </a:rPr>
              <a:t>光孔</a:t>
            </a:r>
            <a:r>
              <a:rPr lang="en-US" altLang="zh-CN" sz="1800" i="1" dirty="0">
                <a:solidFill>
                  <a:srgbClr val="3333FF"/>
                </a:solidFill>
                <a:latin typeface="Times New Roman" pitchFamily="18" charset="0"/>
                <a:ea typeface="黑体" pitchFamily="49" charset="-122"/>
                <a:cs typeface="Times New Roman" pitchFamily="18" charset="0"/>
              </a:rPr>
              <a:t>Q</a:t>
            </a:r>
            <a:r>
              <a:rPr lang="en-US" altLang="zh-CN" sz="1800" baseline="-25000" dirty="0">
                <a:solidFill>
                  <a:srgbClr val="3333FF"/>
                </a:solidFill>
                <a:latin typeface="Times New Roman" pitchFamily="18" charset="0"/>
                <a:ea typeface="黑体" pitchFamily="49" charset="-122"/>
                <a:cs typeface="Times New Roman" pitchFamily="18" charset="0"/>
              </a:rPr>
              <a:t>1</a:t>
            </a:r>
            <a:r>
              <a:rPr lang="en-US" altLang="zh-CN" sz="1800" i="1" dirty="0">
                <a:solidFill>
                  <a:srgbClr val="3333FF"/>
                </a:solidFill>
                <a:latin typeface="Times New Roman" pitchFamily="18" charset="0"/>
                <a:ea typeface="黑体" pitchFamily="49" charset="-122"/>
                <a:cs typeface="Times New Roman" pitchFamily="18" charset="0"/>
              </a:rPr>
              <a:t>Q</a:t>
            </a:r>
            <a:r>
              <a:rPr lang="en-US" altLang="zh-CN" sz="1800" baseline="-25000" dirty="0">
                <a:solidFill>
                  <a:srgbClr val="3333FF"/>
                </a:solidFill>
                <a:latin typeface="Times New Roman" pitchFamily="18" charset="0"/>
                <a:ea typeface="黑体" pitchFamily="49" charset="-122"/>
                <a:cs typeface="Times New Roman" pitchFamily="18" charset="0"/>
              </a:rPr>
              <a:t>2</a:t>
            </a:r>
            <a:r>
              <a:rPr lang="zh-CN" altLang="en-US" sz="1800" dirty="0" smtClean="0">
                <a:solidFill>
                  <a:srgbClr val="3333FF"/>
                </a:solidFill>
                <a:latin typeface="Times New Roman" pitchFamily="18" charset="0"/>
                <a:ea typeface="黑体" pitchFamily="49" charset="-122"/>
                <a:cs typeface="Times New Roman" pitchFamily="18" charset="0"/>
              </a:rPr>
              <a:t>在像空间</a:t>
            </a:r>
            <a:r>
              <a:rPr lang="zh-CN" altLang="en-US" sz="1800" dirty="0">
                <a:solidFill>
                  <a:srgbClr val="3333FF"/>
                </a:solidFill>
                <a:latin typeface="Times New Roman" pitchFamily="18" charset="0"/>
                <a:ea typeface="黑体" pitchFamily="49" charset="-122"/>
                <a:cs typeface="Times New Roman" pitchFamily="18" charset="0"/>
              </a:rPr>
              <a:t>的像</a:t>
            </a:r>
            <a:r>
              <a:rPr lang="en-US" altLang="zh-CN" sz="1800" i="1" dirty="0">
                <a:solidFill>
                  <a:srgbClr val="3333FF"/>
                </a:solidFill>
                <a:latin typeface="Times New Roman" pitchFamily="18" charset="0"/>
                <a:ea typeface="黑体" pitchFamily="49" charset="-122"/>
                <a:cs typeface="Times New Roman" pitchFamily="18" charset="0"/>
              </a:rPr>
              <a:t>P</a:t>
            </a:r>
            <a:r>
              <a:rPr lang="en-US" altLang="zh-CN" sz="1800" dirty="0">
                <a:solidFill>
                  <a:srgbClr val="3333FF"/>
                </a:solidFill>
                <a:latin typeface="Times New Roman" pitchFamily="18" charset="0"/>
                <a:ea typeface="黑体" pitchFamily="49" charset="-122"/>
                <a:cs typeface="Times New Roman" pitchFamily="18" charset="0"/>
              </a:rPr>
              <a:t>’</a:t>
            </a:r>
            <a:r>
              <a:rPr lang="en-US" altLang="zh-CN" sz="1800" baseline="-25000" dirty="0">
                <a:solidFill>
                  <a:srgbClr val="3333FF"/>
                </a:solidFill>
                <a:latin typeface="Times New Roman" pitchFamily="18" charset="0"/>
                <a:ea typeface="黑体" pitchFamily="49" charset="-122"/>
                <a:cs typeface="Times New Roman" pitchFamily="18" charset="0"/>
              </a:rPr>
              <a:t>1</a:t>
            </a:r>
            <a:r>
              <a:rPr lang="en-US" altLang="zh-CN" sz="1800" i="1" dirty="0">
                <a:solidFill>
                  <a:srgbClr val="3333FF"/>
                </a:solidFill>
                <a:latin typeface="Times New Roman" pitchFamily="18" charset="0"/>
                <a:ea typeface="黑体" pitchFamily="49" charset="-122"/>
                <a:cs typeface="Times New Roman" pitchFamily="18" charset="0"/>
              </a:rPr>
              <a:t>PP</a:t>
            </a:r>
            <a:r>
              <a:rPr lang="en-US" altLang="zh-CN" sz="1800" dirty="0">
                <a:solidFill>
                  <a:srgbClr val="3333FF"/>
                </a:solidFill>
                <a:latin typeface="Times New Roman" pitchFamily="18" charset="0"/>
                <a:ea typeface="黑体" pitchFamily="49" charset="-122"/>
                <a:cs typeface="Times New Roman" pitchFamily="18" charset="0"/>
              </a:rPr>
              <a:t>’</a:t>
            </a:r>
            <a:r>
              <a:rPr lang="en-US" altLang="zh-CN" sz="1800" baseline="-25000" dirty="0">
                <a:solidFill>
                  <a:srgbClr val="3333FF"/>
                </a:solidFill>
                <a:latin typeface="Times New Roman" pitchFamily="18" charset="0"/>
                <a:ea typeface="黑体" pitchFamily="49" charset="-122"/>
                <a:cs typeface="Times New Roman" pitchFamily="18" charset="0"/>
              </a:rPr>
              <a:t>2</a:t>
            </a:r>
            <a:r>
              <a:rPr lang="zh-CN" altLang="en-US" sz="1800" dirty="0" smtClean="0">
                <a:solidFill>
                  <a:srgbClr val="3333FF"/>
                </a:solidFill>
                <a:latin typeface="黑体" pitchFamily="49" charset="-122"/>
                <a:ea typeface="黑体" pitchFamily="49" charset="-122"/>
                <a:cs typeface="Times New Roman" pitchFamily="18" charset="0"/>
              </a:rPr>
              <a:t>称为出射光瞳（出瞳）。</a:t>
            </a:r>
            <a:endParaRPr lang="zh-CN" altLang="en-US" sz="1800" baseline="-25000" dirty="0">
              <a:solidFill>
                <a:srgbClr val="3333FF"/>
              </a:solidFill>
              <a:latin typeface="Times New Roman" pitchFamily="18" charset="0"/>
              <a:ea typeface="黑体" pitchFamily="49" charset="-122"/>
              <a:cs typeface="Times New Roman" pitchFamily="18" charset="0"/>
            </a:endParaRPr>
          </a:p>
        </p:txBody>
      </p:sp>
      <p:sp>
        <p:nvSpPr>
          <p:cNvPr id="12" name="Rectangle 2"/>
          <p:cNvSpPr txBox="1">
            <a:spLocks noRot="1" noChangeArrowheads="1"/>
          </p:cNvSpPr>
          <p:nvPr/>
        </p:nvSpPr>
        <p:spPr bwMode="auto">
          <a:xfrm>
            <a:off x="695893" y="5085184"/>
            <a:ext cx="8124579" cy="114300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10000"/>
              </a:lnSpc>
              <a:defRPr/>
            </a:pPr>
            <a:r>
              <a:rPr lang="zh-CN" altLang="en-US" sz="2600" kern="0" dirty="0" smtClean="0">
                <a:solidFill>
                  <a:srgbClr val="000000"/>
                </a:solidFill>
                <a:latin typeface="微软雅黑" panose="020B0503020204020204" pitchFamily="34" charset="-122"/>
                <a:ea typeface="微软雅黑" panose="020B0503020204020204" pitchFamily="34" charset="-122"/>
              </a:rPr>
              <a:t>显然，</a:t>
            </a:r>
            <a:r>
              <a:rPr lang="zh-CN" altLang="en-US" sz="2600" kern="0" dirty="0" smtClean="0">
                <a:solidFill>
                  <a:srgbClr val="3333FF"/>
                </a:solidFill>
                <a:latin typeface="微软雅黑" panose="020B0503020204020204" pitchFamily="34" charset="-122"/>
                <a:ea typeface="微软雅黑" panose="020B0503020204020204" pitchFamily="34" charset="-122"/>
              </a:rPr>
              <a:t>入射光瞳</a:t>
            </a:r>
            <a:r>
              <a:rPr lang="zh-CN" altLang="en-US" sz="2600" kern="0" dirty="0" smtClean="0">
                <a:solidFill>
                  <a:srgbClr val="000000"/>
                </a:solidFill>
                <a:latin typeface="微软雅黑" panose="020B0503020204020204" pitchFamily="34" charset="-122"/>
                <a:ea typeface="微软雅黑" panose="020B0503020204020204" pitchFamily="34" charset="-122"/>
              </a:rPr>
              <a:t>通过整个光学系统所成的像就是</a:t>
            </a:r>
            <a:r>
              <a:rPr lang="zh-CN" altLang="en-US" sz="2600" kern="0" dirty="0" smtClean="0">
                <a:solidFill>
                  <a:srgbClr val="3333FF"/>
                </a:solidFill>
                <a:latin typeface="微软雅黑" panose="020B0503020204020204" pitchFamily="34" charset="-122"/>
                <a:ea typeface="微软雅黑" panose="020B0503020204020204" pitchFamily="34" charset="-122"/>
              </a:rPr>
              <a:t>出射光瞳</a:t>
            </a:r>
            <a:r>
              <a:rPr lang="zh-CN" altLang="en-US" sz="2600" kern="0" dirty="0" smtClean="0">
                <a:solidFill>
                  <a:srgbClr val="000000"/>
                </a:solidFill>
                <a:latin typeface="微软雅黑" panose="020B0503020204020204" pitchFamily="34" charset="-122"/>
                <a:ea typeface="微软雅黑" panose="020B0503020204020204" pitchFamily="34" charset="-122"/>
              </a:rPr>
              <a:t>。是一对共轭物像点。</a:t>
            </a:r>
          </a:p>
        </p:txBody>
      </p:sp>
      <p:sp>
        <p:nvSpPr>
          <p:cNvPr id="2" name="矩形 1"/>
          <p:cNvSpPr/>
          <p:nvPr/>
        </p:nvSpPr>
        <p:spPr>
          <a:xfrm>
            <a:off x="1268926" y="491820"/>
            <a:ext cx="4095162" cy="430887"/>
          </a:xfrm>
          <a:prstGeom prst="rect">
            <a:avLst/>
          </a:prstGeom>
        </p:spPr>
        <p:txBody>
          <a:bodyPr wrap="square">
            <a:spAutoFit/>
          </a:bodyPr>
          <a:lstStyle/>
          <a:p>
            <a:pPr>
              <a:lnSpc>
                <a:spcPct val="110000"/>
              </a:lnSpc>
              <a:spcBef>
                <a:spcPts val="1200"/>
              </a:spcBef>
              <a:buFontTx/>
              <a:buNone/>
            </a:pPr>
            <a:r>
              <a:rPr lang="zh-CN" altLang="en-US" sz="2000" dirty="0">
                <a:solidFill>
                  <a:srgbClr val="3333FF"/>
                </a:solidFill>
                <a:latin typeface="微软雅黑" panose="020B0503020204020204" pitchFamily="34" charset="-122"/>
                <a:ea typeface="微软雅黑" panose="020B0503020204020204" pitchFamily="34" charset="-122"/>
              </a:rPr>
              <a:t>要对各光孔比较在系统</a:t>
            </a:r>
            <a:r>
              <a:rPr lang="zh-CN" altLang="en-US" sz="2000" dirty="0" smtClean="0">
                <a:solidFill>
                  <a:srgbClr val="3333FF"/>
                </a:solidFill>
                <a:latin typeface="微软雅黑" panose="020B0503020204020204" pitchFamily="34" charset="-122"/>
                <a:ea typeface="微软雅黑" panose="020B0503020204020204" pitchFamily="34" charset="-122"/>
              </a:rPr>
              <a:t>物空间</a:t>
            </a:r>
            <a:r>
              <a:rPr lang="zh-CN" altLang="en-US" sz="2000" dirty="0">
                <a:solidFill>
                  <a:srgbClr val="3333FF"/>
                </a:solidFill>
                <a:latin typeface="微软雅黑" panose="020B0503020204020204" pitchFamily="34" charset="-122"/>
                <a:ea typeface="微软雅黑" panose="020B0503020204020204" pitchFamily="34" charset="-122"/>
              </a:rPr>
              <a:t>的</a:t>
            </a:r>
            <a:r>
              <a:rPr lang="zh-CN" altLang="en-US" sz="2000" dirty="0" smtClean="0">
                <a:solidFill>
                  <a:srgbClr val="3333FF"/>
                </a:solidFill>
                <a:latin typeface="微软雅黑" panose="020B0503020204020204" pitchFamily="34" charset="-122"/>
                <a:ea typeface="微软雅黑" panose="020B0503020204020204" pitchFamily="34" charset="-122"/>
              </a:rPr>
              <a:t>像</a:t>
            </a:r>
            <a:endParaRPr lang="zh-CN" altLang="en-US" dirty="0">
              <a:solidFill>
                <a:srgbClr val="3333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223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13285" y="980728"/>
            <a:ext cx="6013350" cy="707802"/>
          </a:xfrm>
        </p:spPr>
        <p:txBody>
          <a:bodyPr/>
          <a:lstStyle/>
          <a:p>
            <a:r>
              <a:rPr lang="zh-CN" altLang="en-US" sz="2400" dirty="0" smtClean="0">
                <a:solidFill>
                  <a:srgbClr val="0033CC"/>
                </a:solidFill>
                <a:latin typeface="微软雅黑" pitchFamily="34" charset="-122"/>
                <a:ea typeface="微软雅黑" pitchFamily="34" charset="-122"/>
              </a:rPr>
              <a:t>孔径光阑与入瞳、出瞳之间的关系</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72460" y="1688866"/>
            <a:ext cx="6567892" cy="3477119"/>
          </a:xfrm>
          <a:prstGeom prst="rect">
            <a:avLst/>
          </a:prstGeom>
        </p:spPr>
      </p:pic>
      <p:sp>
        <p:nvSpPr>
          <p:cNvPr id="6" name="Rectangle 2"/>
          <p:cNvSpPr txBox="1">
            <a:spLocks noChangeArrowheads="1"/>
          </p:cNvSpPr>
          <p:nvPr/>
        </p:nvSpPr>
        <p:spPr>
          <a:xfrm>
            <a:off x="1043608" y="5445224"/>
            <a:ext cx="7272808" cy="99211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zh-CN" altLang="en-US" sz="2200" dirty="0" smtClean="0">
                <a:solidFill>
                  <a:srgbClr val="0033CC"/>
                </a:solidFill>
                <a:latin typeface="微软雅黑" pitchFamily="34" charset="-122"/>
                <a:ea typeface="微软雅黑" pitchFamily="34" charset="-122"/>
              </a:rPr>
              <a:t>通过</a:t>
            </a:r>
            <a:r>
              <a:rPr lang="zh-CN" altLang="en-US" sz="2200" dirty="0" smtClean="0">
                <a:solidFill>
                  <a:srgbClr val="00B050"/>
                </a:solidFill>
                <a:latin typeface="微软雅黑" pitchFamily="34" charset="-122"/>
                <a:ea typeface="微软雅黑" pitchFamily="34" charset="-122"/>
              </a:rPr>
              <a:t>入瞳中心</a:t>
            </a:r>
            <a:r>
              <a:rPr lang="zh-CN" altLang="en-US" sz="2200" dirty="0" smtClean="0">
                <a:solidFill>
                  <a:srgbClr val="0033CC"/>
                </a:solidFill>
                <a:latin typeface="微软雅黑" pitchFamily="34" charset="-122"/>
                <a:ea typeface="微软雅黑" pitchFamily="34" charset="-122"/>
              </a:rPr>
              <a:t>的光线称为</a:t>
            </a:r>
            <a:r>
              <a:rPr lang="zh-CN" altLang="en-US" sz="2200" dirty="0" smtClean="0">
                <a:solidFill>
                  <a:srgbClr val="C00000"/>
                </a:solidFill>
                <a:latin typeface="微软雅黑" pitchFamily="34" charset="-122"/>
                <a:ea typeface="微软雅黑" pitchFamily="34" charset="-122"/>
              </a:rPr>
              <a:t>主光线</a:t>
            </a:r>
            <a:r>
              <a:rPr lang="zh-CN" altLang="en-US" sz="2200" dirty="0" smtClean="0">
                <a:solidFill>
                  <a:srgbClr val="0033CC"/>
                </a:solidFill>
                <a:latin typeface="微软雅黑" pitchFamily="34" charset="-122"/>
                <a:ea typeface="微软雅黑" pitchFamily="34" charset="-122"/>
              </a:rPr>
              <a:t>，必然通过</a:t>
            </a:r>
            <a:r>
              <a:rPr lang="zh-CN" altLang="en-US" sz="2200" dirty="0">
                <a:solidFill>
                  <a:srgbClr val="00B050"/>
                </a:solidFill>
                <a:latin typeface="微软雅黑" pitchFamily="34" charset="-122"/>
                <a:ea typeface="微软雅黑" pitchFamily="34" charset="-122"/>
              </a:rPr>
              <a:t>孔径光阑中心</a:t>
            </a:r>
            <a:r>
              <a:rPr lang="zh-CN" altLang="en-US" sz="2200" dirty="0" smtClean="0">
                <a:solidFill>
                  <a:srgbClr val="0033CC"/>
                </a:solidFill>
                <a:latin typeface="微软雅黑" pitchFamily="34" charset="-122"/>
                <a:ea typeface="微软雅黑" pitchFamily="34" charset="-122"/>
              </a:rPr>
              <a:t>和</a:t>
            </a:r>
            <a:r>
              <a:rPr lang="zh-CN" altLang="en-US" sz="2200" dirty="0">
                <a:solidFill>
                  <a:srgbClr val="00B050"/>
                </a:solidFill>
                <a:latin typeface="微软雅黑" pitchFamily="34" charset="-122"/>
                <a:ea typeface="微软雅黑" pitchFamily="34" charset="-122"/>
              </a:rPr>
              <a:t>出瞳中心</a:t>
            </a:r>
            <a:r>
              <a:rPr lang="zh-CN" altLang="en-US" sz="2200" dirty="0" smtClean="0">
                <a:solidFill>
                  <a:srgbClr val="0033CC"/>
                </a:solidFill>
                <a:latin typeface="微软雅黑" pitchFamily="34" charset="-122"/>
                <a:ea typeface="微软雅黑" pitchFamily="34" charset="-122"/>
              </a:rPr>
              <a:t>，也是物面各点发出的成像光束的</a:t>
            </a:r>
            <a:r>
              <a:rPr lang="zh-CN" altLang="en-US" sz="2200" dirty="0">
                <a:solidFill>
                  <a:srgbClr val="00B050"/>
                </a:solidFill>
                <a:latin typeface="微软雅黑" pitchFamily="34" charset="-122"/>
                <a:ea typeface="微软雅黑" pitchFamily="34" charset="-122"/>
              </a:rPr>
              <a:t>中心光线</a:t>
            </a:r>
            <a:r>
              <a:rPr lang="zh-CN" altLang="en-US" sz="2200" dirty="0" smtClean="0">
                <a:solidFill>
                  <a:srgbClr val="0033CC"/>
                </a:solidFill>
                <a:latin typeface="微软雅黑" pitchFamily="34" charset="-122"/>
                <a:ea typeface="微软雅黑" pitchFamily="34" charset="-122"/>
              </a:rPr>
              <a:t>。</a:t>
            </a:r>
          </a:p>
        </p:txBody>
      </p:sp>
    </p:spTree>
    <p:extLst>
      <p:ext uri="{BB962C8B-B14F-4D97-AF65-F5344CB8AC3E}">
        <p14:creationId xmlns:p14="http://schemas.microsoft.com/office/powerpoint/2010/main" val="134473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1"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155824"/>
            <a:ext cx="2242592" cy="616992"/>
          </a:xfrm>
        </p:spPr>
        <p:txBody>
          <a:bodyPr/>
          <a:lstStyle/>
          <a:p>
            <a:pPr algn="l"/>
            <a:r>
              <a:rPr lang="zh-CN" altLang="en-US" sz="2400" dirty="0" smtClean="0">
                <a:solidFill>
                  <a:srgbClr val="FF0000"/>
                </a:solidFill>
                <a:latin typeface="微软雅黑" pitchFamily="34" charset="-122"/>
                <a:ea typeface="微软雅黑" pitchFamily="34" charset="-122"/>
              </a:rPr>
              <a:t>必须注意：</a:t>
            </a:r>
          </a:p>
        </p:txBody>
      </p:sp>
      <p:sp>
        <p:nvSpPr>
          <p:cNvPr id="5" name="Rectangle 3"/>
          <p:cNvSpPr txBox="1">
            <a:spLocks noChangeArrowheads="1"/>
          </p:cNvSpPr>
          <p:nvPr/>
        </p:nvSpPr>
        <p:spPr>
          <a:xfrm>
            <a:off x="467544" y="1988840"/>
            <a:ext cx="7711008" cy="93610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400"/>
              </a:spcBef>
              <a:buFont typeface="Wingdings" pitchFamily="2"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光学系统的</a:t>
            </a:r>
            <a:r>
              <a:rPr lang="zh-CN" altLang="en-US" sz="2600" dirty="0" smtClean="0">
                <a:solidFill>
                  <a:srgbClr val="0066FF"/>
                </a:solidFill>
                <a:latin typeface="微软雅黑" pitchFamily="34" charset="-122"/>
                <a:ea typeface="微软雅黑" pitchFamily="34" charset="-122"/>
              </a:rPr>
              <a:t>孔径光阑</a:t>
            </a:r>
            <a:r>
              <a:rPr lang="zh-CN" altLang="en-US" sz="2600" dirty="0" smtClean="0">
                <a:latin typeface="微软雅黑" pitchFamily="34" charset="-122"/>
                <a:ea typeface="微软雅黑" pitchFamily="34" charset="-122"/>
              </a:rPr>
              <a:t>只是对</a:t>
            </a:r>
            <a:r>
              <a:rPr lang="zh-CN" altLang="en-US" sz="2600" b="1" dirty="0" smtClean="0">
                <a:solidFill>
                  <a:srgbClr val="FF0000"/>
                </a:solidFill>
                <a:latin typeface="微软雅黑" pitchFamily="34" charset="-122"/>
                <a:ea typeface="微软雅黑" pitchFamily="34" charset="-122"/>
              </a:rPr>
              <a:t>一定位置</a:t>
            </a:r>
            <a:r>
              <a:rPr lang="zh-CN" altLang="en-US" sz="2600" dirty="0" smtClean="0">
                <a:solidFill>
                  <a:srgbClr val="FF0000"/>
                </a:solidFill>
                <a:latin typeface="微软雅黑" pitchFamily="34" charset="-122"/>
                <a:ea typeface="微软雅黑" pitchFamily="34" charset="-122"/>
              </a:rPr>
              <a:t>的物体</a:t>
            </a:r>
            <a:r>
              <a:rPr lang="zh-CN" altLang="en-US" sz="2600" dirty="0" smtClean="0">
                <a:latin typeface="微软雅黑" pitchFamily="34" charset="-122"/>
                <a:ea typeface="微软雅黑" pitchFamily="34" charset="-122"/>
              </a:rPr>
              <a:t>而言的</a:t>
            </a:r>
            <a:r>
              <a:rPr lang="zh-CN" altLang="en-US" sz="2600" dirty="0" smtClean="0">
                <a:solidFill>
                  <a:srgbClr val="FF0000"/>
                </a:solidFill>
                <a:latin typeface="微软雅黑" pitchFamily="34" charset="-122"/>
                <a:ea typeface="微软雅黑" pitchFamily="34" charset="-122"/>
              </a:rPr>
              <a:t>，</a:t>
            </a:r>
            <a:endParaRPr lang="en-US" altLang="zh-CN" sz="2600" dirty="0" smtClean="0">
              <a:solidFill>
                <a:srgbClr val="FF0000"/>
              </a:solidFill>
              <a:latin typeface="微软雅黑" pitchFamily="34" charset="-122"/>
              <a:ea typeface="微软雅黑" pitchFamily="34" charset="-122"/>
            </a:endParaRPr>
          </a:p>
          <a:p>
            <a:pPr>
              <a:spcBef>
                <a:spcPts val="400"/>
              </a:spcBef>
              <a:buFont typeface="Wingdings" pitchFamily="2" charset="2"/>
              <a:buNone/>
            </a:pPr>
            <a:r>
              <a:rPr lang="en-US" altLang="zh-CN" sz="2600" dirty="0">
                <a:solidFill>
                  <a:srgbClr val="FF0000"/>
                </a:solidFill>
                <a:latin typeface="微软雅黑" pitchFamily="34" charset="-122"/>
                <a:ea typeface="微软雅黑" pitchFamily="34" charset="-122"/>
              </a:rPr>
              <a:t> </a:t>
            </a:r>
            <a:r>
              <a:rPr lang="en-US" altLang="zh-CN" sz="2600" dirty="0" smtClean="0">
                <a:solidFill>
                  <a:srgbClr val="FF0000"/>
                </a:solidFill>
                <a:latin typeface="微软雅黑" pitchFamily="34" charset="-122"/>
                <a:ea typeface="微软雅黑" pitchFamily="34" charset="-122"/>
              </a:rPr>
              <a:t>    </a:t>
            </a:r>
            <a:r>
              <a:rPr lang="zh-CN" altLang="en-US" sz="2600" dirty="0" smtClean="0">
                <a:solidFill>
                  <a:srgbClr val="FF0000"/>
                </a:solidFill>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比如：例子里面是对</a:t>
            </a:r>
            <a:r>
              <a:rPr lang="en-US" altLang="zh-CN" sz="2600" dirty="0" smtClean="0">
                <a:latin typeface="微软雅黑" pitchFamily="34" charset="-122"/>
                <a:ea typeface="微软雅黑" pitchFamily="34" charset="-122"/>
              </a:rPr>
              <a:t>A</a:t>
            </a:r>
            <a:r>
              <a:rPr lang="zh-CN" altLang="en-US" sz="2600" dirty="0" smtClean="0">
                <a:latin typeface="微软雅黑" pitchFamily="34" charset="-122"/>
                <a:ea typeface="微软雅黑" pitchFamily="34" charset="-122"/>
              </a:rPr>
              <a:t>点</a:t>
            </a:r>
            <a:r>
              <a:rPr lang="zh-CN" altLang="en-US" sz="2400" dirty="0" smtClean="0">
                <a:latin typeface="微软雅黑" pitchFamily="34" charset="-122"/>
                <a:ea typeface="微软雅黑" pitchFamily="34" charset="-122"/>
              </a:rPr>
              <a:t>。</a:t>
            </a:r>
          </a:p>
        </p:txBody>
      </p:sp>
      <p:sp>
        <p:nvSpPr>
          <p:cNvPr id="6" name="Rectangle 4"/>
          <p:cNvSpPr>
            <a:spLocks noRot="1" noChangeArrowheads="1"/>
          </p:cNvSpPr>
          <p:nvPr/>
        </p:nvSpPr>
        <p:spPr bwMode="auto">
          <a:xfrm>
            <a:off x="0" y="2924944"/>
            <a:ext cx="8172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908050" indent="-4365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lnSpc>
                <a:spcPct val="110000"/>
              </a:lnSpc>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、如果</a:t>
            </a:r>
            <a:r>
              <a:rPr lang="zh-CN" altLang="en-US" sz="2400" dirty="0">
                <a:solidFill>
                  <a:srgbClr val="0000CC"/>
                </a:solidFill>
                <a:latin typeface="微软雅黑" pitchFamily="34" charset="-122"/>
                <a:ea typeface="微软雅黑" pitchFamily="34" charset="-122"/>
              </a:rPr>
              <a:t>物体位置发生变化，原来限制光束的孔径光阑将会失去限制光束的作用</a:t>
            </a:r>
            <a:r>
              <a:rPr lang="zh-CN" altLang="en-US" sz="2400" dirty="0">
                <a:latin typeface="微软雅黑" pitchFamily="34" charset="-122"/>
                <a:ea typeface="微软雅黑" pitchFamily="34" charset="-122"/>
              </a:rPr>
              <a:t>，光束会被其他光孔所限制。</a:t>
            </a:r>
          </a:p>
        </p:txBody>
      </p:sp>
      <p:sp>
        <p:nvSpPr>
          <p:cNvPr id="7" name="Rectangle 5"/>
          <p:cNvSpPr>
            <a:spLocks noRot="1" noChangeArrowheads="1"/>
          </p:cNvSpPr>
          <p:nvPr/>
        </p:nvSpPr>
        <p:spPr bwMode="auto">
          <a:xfrm>
            <a:off x="457200" y="3933056"/>
            <a:ext cx="8101013" cy="118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ct val="20000"/>
              </a:spcBef>
              <a:buClr>
                <a:schemeClr val="accent2"/>
              </a:buClr>
              <a:buFont typeface="Wingdings" pitchFamily="2" charset="2"/>
              <a:buNone/>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、对于</a:t>
            </a:r>
            <a:r>
              <a:rPr lang="zh-CN" altLang="en-US" sz="2400" dirty="0">
                <a:solidFill>
                  <a:srgbClr val="FF0000"/>
                </a:solidFill>
                <a:latin typeface="微软雅黑" pitchFamily="34" charset="-122"/>
                <a:ea typeface="微软雅黑" pitchFamily="34" charset="-122"/>
              </a:rPr>
              <a:t>无限远的物体</a:t>
            </a:r>
            <a:r>
              <a:rPr lang="zh-CN" altLang="en-US" sz="2400" dirty="0">
                <a:latin typeface="微软雅黑" pitchFamily="34" charset="-122"/>
                <a:ea typeface="微软雅黑" pitchFamily="34" charset="-122"/>
              </a:rPr>
              <a:t>，光学系统的所有光孔被其前面的光学零件在物空间所成的</a:t>
            </a:r>
            <a:r>
              <a:rPr lang="zh-CN" altLang="en-US" sz="2400" dirty="0" smtClean="0">
                <a:latin typeface="微软雅黑" pitchFamily="34" charset="-122"/>
                <a:ea typeface="微软雅黑" pitchFamily="34" charset="-122"/>
              </a:rPr>
              <a:t>像，</a:t>
            </a:r>
            <a:r>
              <a:rPr lang="zh-CN" altLang="en-US" sz="2400" dirty="0">
                <a:solidFill>
                  <a:srgbClr val="0000CC"/>
                </a:solidFill>
                <a:latin typeface="微软雅黑" pitchFamily="34" charset="-122"/>
                <a:ea typeface="微软雅黑" pitchFamily="34" charset="-122"/>
              </a:rPr>
              <a:t>直径最小的一个光孔像</a:t>
            </a:r>
            <a:r>
              <a:rPr lang="zh-CN" altLang="en-US" sz="2400" dirty="0">
                <a:latin typeface="微软雅黑" pitchFamily="34" charset="-122"/>
                <a:ea typeface="微软雅黑" pitchFamily="34" charset="-122"/>
              </a:rPr>
              <a:t>就是系统的入瞳。</a:t>
            </a:r>
          </a:p>
        </p:txBody>
      </p:sp>
    </p:spTree>
    <p:extLst>
      <p:ext uri="{BB962C8B-B14F-4D97-AF65-F5344CB8AC3E}">
        <p14:creationId xmlns:p14="http://schemas.microsoft.com/office/powerpoint/2010/main" val="7773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lt">
                                    <p:tmPct val="10000"/>
                                  </p:iterate>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1"/>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lt">
                                    <p:tmPct val="10000"/>
                                  </p:iterate>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1"/>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1"/>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3984</TotalTime>
  <Words>2227</Words>
  <Application>Microsoft Office PowerPoint</Application>
  <PresentationFormat>全屏显示(4:3)</PresentationFormat>
  <Paragraphs>212</Paragraphs>
  <Slides>29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2" baseType="lpstr">
      <vt:lpstr>黑体</vt:lpstr>
      <vt:lpstr>华文细黑</vt:lpstr>
      <vt:lpstr>隶书</vt:lpstr>
      <vt:lpstr>宋体</vt:lpstr>
      <vt:lpstr>微软雅黑</vt:lpstr>
      <vt:lpstr>Arial</vt:lpstr>
      <vt:lpstr>Calibri</vt:lpstr>
      <vt:lpstr>Tahoma</vt:lpstr>
      <vt:lpstr>Times New Roman</vt:lpstr>
      <vt:lpstr>Wingdings</vt:lpstr>
      <vt:lpstr>Office 主题​​</vt:lpstr>
      <vt:lpstr>Visio</vt:lpstr>
      <vt:lpstr>Equation</vt:lpstr>
      <vt:lpstr>PowerPoint 演示文稿</vt:lpstr>
      <vt:lpstr>PowerPoint 演示文稿</vt:lpstr>
      <vt:lpstr>PowerPoint 演示文稿</vt:lpstr>
      <vt:lpstr>PowerPoint 演示文稿</vt:lpstr>
      <vt:lpstr>2.7.2 孔径光阑、入射光瞳和出射光瞳</vt:lpstr>
      <vt:lpstr>PowerPoint 演示文稿</vt:lpstr>
      <vt:lpstr>PowerPoint 演示文稿</vt:lpstr>
      <vt:lpstr>孔径光阑与入瞳、出瞳之间的关系</vt:lpstr>
      <vt:lpstr>必须注意：</vt:lpstr>
      <vt:lpstr>入射光瞳的大小：由光学系统对成像光能量的要求                            或对物体细节的分辨能力的要求确定。</vt:lpstr>
      <vt:lpstr>PowerPoint 演示文稿</vt:lpstr>
      <vt:lpstr>PowerPoint 演示文稿</vt:lpstr>
      <vt:lpstr>PowerPoint 演示文稿</vt:lpstr>
      <vt:lpstr>PowerPoint 演示文稿</vt:lpstr>
      <vt:lpstr>PowerPoint 演示文稿</vt:lpstr>
      <vt:lpstr>渐晕：轴外点发出的充满入瞳的光束被光学系统中的其他光孔或框所遮拦（普遍存在30%~50%），造成轴外点实际成像光束的宽度比轴上点窄，像面边缘比中心暗的现象。 </vt:lpstr>
      <vt:lpstr>PowerPoint 演示文稿</vt:lpstr>
      <vt:lpstr>在物面上按其成像光束孔径角的不同可分为三个区域：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工程光学</dc:title>
  <dc:creator>User</dc:creator>
  <cp:lastModifiedBy>User</cp:lastModifiedBy>
  <cp:revision>472</cp:revision>
  <dcterms:created xsi:type="dcterms:W3CDTF">2018-03-08T09:28:49Z</dcterms:created>
  <dcterms:modified xsi:type="dcterms:W3CDTF">2022-04-02T02:48:03Z</dcterms:modified>
</cp:coreProperties>
</file>