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97" r:id="rId2"/>
    <p:sldId id="303" r:id="rId3"/>
    <p:sldId id="298" r:id="rId4"/>
    <p:sldId id="299" r:id="rId5"/>
    <p:sldId id="300" r:id="rId6"/>
    <p:sldId id="301" r:id="rId7"/>
    <p:sldId id="304" r:id="rId8"/>
    <p:sldId id="305" r:id="rId9"/>
    <p:sldId id="306" r:id="rId10"/>
    <p:sldId id="334" r:id="rId11"/>
    <p:sldId id="335" r:id="rId12"/>
    <p:sldId id="336" r:id="rId13"/>
    <p:sldId id="337" r:id="rId14"/>
    <p:sldId id="338" r:id="rId15"/>
    <p:sldId id="339" r:id="rId16"/>
    <p:sldId id="312" r:id="rId17"/>
    <p:sldId id="313" r:id="rId18"/>
    <p:sldId id="315" r:id="rId19"/>
    <p:sldId id="340" r:id="rId20"/>
    <p:sldId id="343" r:id="rId21"/>
    <p:sldId id="316" r:id="rId22"/>
    <p:sldId id="342" r:id="rId23"/>
    <p:sldId id="318"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FF"/>
    <a:srgbClr val="00FFFF"/>
    <a:srgbClr val="00CCFF"/>
    <a:srgbClr val="FFFF6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87078" autoAdjust="0"/>
  </p:normalViewPr>
  <p:slideViewPr>
    <p:cSldViewPr>
      <p:cViewPr varScale="1">
        <p:scale>
          <a:sx n="100" d="100"/>
          <a:sy n="100" d="100"/>
        </p:scale>
        <p:origin x="179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654397-A8B5-4479-BD9F-2BE7B527D19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5C69921-096A-48A9-88B4-904842B24F32}">
      <dgm:prSet phldrT="[文本]" custT="1">
        <dgm:style>
          <a:lnRef idx="0">
            <a:schemeClr val="accent3"/>
          </a:lnRef>
          <a:fillRef idx="3">
            <a:schemeClr val="accent3"/>
          </a:fillRef>
          <a:effectRef idx="3">
            <a:schemeClr val="accent3"/>
          </a:effectRef>
          <a:fontRef idx="minor">
            <a:schemeClr val="lt1"/>
          </a:fontRef>
        </dgm:style>
      </dgm:prSet>
      <dgm:spPr>
        <a:gradFill flip="none" rotWithShape="1">
          <a:gsLst>
            <a:gs pos="0">
              <a:srgbClr val="5E9EFF"/>
            </a:gs>
            <a:gs pos="39999">
              <a:srgbClr val="85C2FF"/>
            </a:gs>
            <a:gs pos="70000">
              <a:srgbClr val="C4D6EB"/>
            </a:gs>
            <a:gs pos="100000">
              <a:srgbClr val="FFEBFA"/>
            </a:gs>
          </a:gsLst>
          <a:path path="circle">
            <a:fillToRect l="100000" t="100000"/>
          </a:path>
          <a:tileRect r="-100000" b="-100000"/>
        </a:gradFill>
      </dgm:spPr>
      <dgm:t>
        <a:bodyPr/>
        <a:lstStyle/>
        <a:p>
          <a:r>
            <a:rPr lang="en-US" altLang="zh-CN" sz="2800" b="0" dirty="0" smtClean="0">
              <a:solidFill>
                <a:srgbClr val="0000CC"/>
              </a:solidFill>
              <a:latin typeface="微软雅黑" pitchFamily="34" charset="-122"/>
              <a:ea typeface="微软雅黑" pitchFamily="34" charset="-122"/>
            </a:rPr>
            <a:t>2.8.1 </a:t>
          </a:r>
          <a:r>
            <a:rPr lang="zh-CN" altLang="en-US" sz="2800" b="0" dirty="0" smtClean="0">
              <a:solidFill>
                <a:srgbClr val="0000CC"/>
              </a:solidFill>
              <a:latin typeface="微软雅黑" pitchFamily="34" charset="-122"/>
              <a:ea typeface="微软雅黑" pitchFamily="34" charset="-122"/>
            </a:rPr>
            <a:t>几何像差</a:t>
          </a:r>
          <a:endParaRPr lang="zh-CN" altLang="en-US" sz="2800" b="0" dirty="0">
            <a:solidFill>
              <a:srgbClr val="0000CC"/>
            </a:solidFill>
            <a:latin typeface="微软雅黑" pitchFamily="34" charset="-122"/>
            <a:ea typeface="微软雅黑" pitchFamily="34" charset="-122"/>
          </a:endParaRPr>
        </a:p>
      </dgm:t>
    </dgm:pt>
    <dgm:pt modelId="{B202A5B7-8227-49F6-80C0-A5888CDC0DC4}" type="parTrans" cxnId="{024EDD63-72A1-4453-8479-6EB151E0D91F}">
      <dgm:prSet/>
      <dgm:spPr/>
      <dgm:t>
        <a:bodyPr/>
        <a:lstStyle/>
        <a:p>
          <a:endParaRPr lang="zh-CN" altLang="en-US">
            <a:latin typeface="微软雅黑" pitchFamily="34" charset="-122"/>
            <a:ea typeface="微软雅黑" pitchFamily="34" charset="-122"/>
          </a:endParaRPr>
        </a:p>
      </dgm:t>
    </dgm:pt>
    <dgm:pt modelId="{D3D5FB39-FE74-4CA9-8815-DFFA2519DCA4}" type="sibTrans" cxnId="{024EDD63-72A1-4453-8479-6EB151E0D91F}">
      <dgm:prSet/>
      <dgm:spPr/>
      <dgm:t>
        <a:bodyPr/>
        <a:lstStyle/>
        <a:p>
          <a:endParaRPr lang="zh-CN" altLang="en-US">
            <a:latin typeface="微软雅黑" pitchFamily="34" charset="-122"/>
            <a:ea typeface="微软雅黑" pitchFamily="34" charset="-122"/>
          </a:endParaRPr>
        </a:p>
      </dgm:t>
    </dgm:pt>
    <dgm:pt modelId="{D842857F-C076-4016-8990-D2EDDB157743}">
      <dgm:prSet phldrT="[文本]" custT="1">
        <dgm:style>
          <a:lnRef idx="0">
            <a:schemeClr val="accent3"/>
          </a:lnRef>
          <a:fillRef idx="3">
            <a:schemeClr val="accent3"/>
          </a:fillRef>
          <a:effectRef idx="3">
            <a:schemeClr val="accent3"/>
          </a:effectRef>
          <a:fontRef idx="minor">
            <a:schemeClr val="lt1"/>
          </a:fontRef>
        </dgm:style>
      </dgm:prSet>
      <dgm:spPr>
        <a:gradFill flip="none" rotWithShape="1">
          <a:gsLst>
            <a:gs pos="0">
              <a:srgbClr val="5E9EFF"/>
            </a:gs>
            <a:gs pos="39999">
              <a:srgbClr val="85C2FF"/>
            </a:gs>
            <a:gs pos="70000">
              <a:srgbClr val="C4D6EB"/>
            </a:gs>
            <a:gs pos="100000">
              <a:srgbClr val="FFEBFA"/>
            </a:gs>
          </a:gsLst>
          <a:path path="circle">
            <a:fillToRect l="100000" t="100000"/>
          </a:path>
          <a:tileRect r="-100000" b="-100000"/>
        </a:gradFill>
      </dgm:spPr>
      <dgm:t>
        <a:bodyPr/>
        <a:lstStyle/>
        <a:p>
          <a:r>
            <a:rPr lang="en-US" altLang="zh-CN" sz="2800" b="0" dirty="0" smtClean="0">
              <a:solidFill>
                <a:srgbClr val="0000CC"/>
              </a:solidFill>
              <a:latin typeface="微软雅黑" pitchFamily="34" charset="-122"/>
              <a:ea typeface="微软雅黑" pitchFamily="34" charset="-122"/>
            </a:rPr>
            <a:t>2.8.2 </a:t>
          </a:r>
          <a:r>
            <a:rPr lang="zh-CN" altLang="en-US" sz="2800" b="0" dirty="0" smtClean="0">
              <a:solidFill>
                <a:srgbClr val="0000CC"/>
              </a:solidFill>
              <a:latin typeface="微软雅黑" pitchFamily="34" charset="-122"/>
              <a:ea typeface="微软雅黑" pitchFamily="34" charset="-122"/>
            </a:rPr>
            <a:t>波像差</a:t>
          </a:r>
          <a:endParaRPr lang="zh-CN" altLang="en-US" sz="2800" b="0" dirty="0">
            <a:solidFill>
              <a:srgbClr val="0000CC"/>
            </a:solidFill>
            <a:latin typeface="微软雅黑" pitchFamily="34" charset="-122"/>
            <a:ea typeface="微软雅黑" pitchFamily="34" charset="-122"/>
          </a:endParaRPr>
        </a:p>
      </dgm:t>
    </dgm:pt>
    <dgm:pt modelId="{587C41E5-45ED-4831-BA09-654729D5A6C4}" type="parTrans" cxnId="{C9BAF7B4-A693-4381-898E-52ABAFDF5A95}">
      <dgm:prSet/>
      <dgm:spPr/>
      <dgm:t>
        <a:bodyPr/>
        <a:lstStyle/>
        <a:p>
          <a:endParaRPr lang="zh-CN" altLang="en-US">
            <a:latin typeface="微软雅黑" pitchFamily="34" charset="-122"/>
            <a:ea typeface="微软雅黑" pitchFamily="34" charset="-122"/>
          </a:endParaRPr>
        </a:p>
      </dgm:t>
    </dgm:pt>
    <dgm:pt modelId="{25C88A21-9299-4D00-B720-57D1F8450631}" type="sibTrans" cxnId="{C9BAF7B4-A693-4381-898E-52ABAFDF5A95}">
      <dgm:prSet/>
      <dgm:spPr/>
      <dgm:t>
        <a:bodyPr/>
        <a:lstStyle/>
        <a:p>
          <a:endParaRPr lang="zh-CN" altLang="en-US">
            <a:latin typeface="微软雅黑" pitchFamily="34" charset="-122"/>
            <a:ea typeface="微软雅黑" pitchFamily="34" charset="-122"/>
          </a:endParaRPr>
        </a:p>
      </dgm:t>
    </dgm:pt>
    <dgm:pt modelId="{FC940625-7F8A-4750-A3AD-62B6C3DB41D5}">
      <dgm:prSet phldrT="[文本]" custT="1">
        <dgm:style>
          <a:lnRef idx="0">
            <a:schemeClr val="accent3"/>
          </a:lnRef>
          <a:fillRef idx="3">
            <a:schemeClr val="accent3"/>
          </a:fillRef>
          <a:effectRef idx="3">
            <a:schemeClr val="accent3"/>
          </a:effectRef>
          <a:fontRef idx="minor">
            <a:schemeClr val="lt1"/>
          </a:fontRef>
        </dgm:style>
      </dgm:prSet>
      <dgm:spPr>
        <a:gradFill flip="none" rotWithShape="1">
          <a:gsLst>
            <a:gs pos="0">
              <a:srgbClr val="5E9EFF"/>
            </a:gs>
            <a:gs pos="39999">
              <a:srgbClr val="85C2FF"/>
            </a:gs>
            <a:gs pos="70000">
              <a:srgbClr val="C4D6EB"/>
            </a:gs>
            <a:gs pos="100000">
              <a:srgbClr val="FFEBFA"/>
            </a:gs>
          </a:gsLst>
          <a:path path="circle">
            <a:fillToRect l="100000" t="100000"/>
          </a:path>
          <a:tileRect r="-100000" b="-100000"/>
        </a:gradFill>
      </dgm:spPr>
      <dgm:t>
        <a:bodyPr/>
        <a:lstStyle/>
        <a:p>
          <a:pPr>
            <a:lnSpc>
              <a:spcPct val="100000"/>
            </a:lnSpc>
            <a:spcAft>
              <a:spcPts val="0"/>
            </a:spcAft>
          </a:pPr>
          <a:r>
            <a:rPr lang="zh-CN" altLang="en-US" sz="2800" b="0" dirty="0" smtClean="0">
              <a:solidFill>
                <a:srgbClr val="0000CC"/>
              </a:solidFill>
              <a:latin typeface="微软雅黑" pitchFamily="34" charset="-122"/>
              <a:ea typeface="微软雅黑" pitchFamily="34" charset="-122"/>
            </a:rPr>
            <a:t>球差、彗差、</a:t>
          </a:r>
          <a:endParaRPr lang="en-US" altLang="zh-CN" sz="2800" b="0" dirty="0" smtClean="0">
            <a:solidFill>
              <a:srgbClr val="0000CC"/>
            </a:solidFill>
            <a:latin typeface="微软雅黑" pitchFamily="34" charset="-122"/>
            <a:ea typeface="微软雅黑" pitchFamily="34" charset="-122"/>
          </a:endParaRPr>
        </a:p>
        <a:p>
          <a:pPr>
            <a:lnSpc>
              <a:spcPct val="100000"/>
            </a:lnSpc>
            <a:spcAft>
              <a:spcPts val="0"/>
            </a:spcAft>
          </a:pPr>
          <a:r>
            <a:rPr lang="zh-CN" altLang="en-US" sz="2800" b="0" dirty="0" smtClean="0">
              <a:solidFill>
                <a:srgbClr val="0000CC"/>
              </a:solidFill>
              <a:latin typeface="微软雅黑" pitchFamily="34" charset="-122"/>
              <a:ea typeface="微软雅黑" pitchFamily="34" charset="-122"/>
            </a:rPr>
            <a:t>像散、场曲、</a:t>
          </a:r>
          <a:endParaRPr lang="en-US" altLang="zh-CN" sz="2800" b="0" dirty="0" smtClean="0">
            <a:solidFill>
              <a:srgbClr val="0000CC"/>
            </a:solidFill>
            <a:latin typeface="微软雅黑" pitchFamily="34" charset="-122"/>
            <a:ea typeface="微软雅黑" pitchFamily="34" charset="-122"/>
          </a:endParaRPr>
        </a:p>
        <a:p>
          <a:pPr>
            <a:lnSpc>
              <a:spcPct val="100000"/>
            </a:lnSpc>
            <a:spcAft>
              <a:spcPts val="0"/>
            </a:spcAft>
          </a:pPr>
          <a:r>
            <a:rPr lang="zh-CN" altLang="en-US" sz="2800" b="0" dirty="0" smtClean="0">
              <a:solidFill>
                <a:srgbClr val="0000CC"/>
              </a:solidFill>
              <a:latin typeface="微软雅黑" pitchFamily="34" charset="-122"/>
              <a:ea typeface="微软雅黑" pitchFamily="34" charset="-122"/>
            </a:rPr>
            <a:t>畸变、色差</a:t>
          </a:r>
          <a:endParaRPr lang="zh-CN" altLang="en-US" sz="2800" b="0" dirty="0">
            <a:solidFill>
              <a:srgbClr val="0000CC"/>
            </a:solidFill>
            <a:latin typeface="微软雅黑" pitchFamily="34" charset="-122"/>
            <a:ea typeface="微软雅黑" pitchFamily="34" charset="-122"/>
          </a:endParaRPr>
        </a:p>
      </dgm:t>
    </dgm:pt>
    <dgm:pt modelId="{36558773-AC85-40D2-8D29-B48F95F79A30}" type="parTrans" cxnId="{96E7B73D-3A53-4EC6-8961-B1999612B025}">
      <dgm:prSet/>
      <dgm:spPr/>
      <dgm:t>
        <a:bodyPr/>
        <a:lstStyle/>
        <a:p>
          <a:endParaRPr lang="zh-CN" altLang="en-US"/>
        </a:p>
      </dgm:t>
    </dgm:pt>
    <dgm:pt modelId="{3447A121-6381-4475-BEF9-BEAE1BD369DF}" type="sibTrans" cxnId="{96E7B73D-3A53-4EC6-8961-B1999612B025}">
      <dgm:prSet/>
      <dgm:spPr/>
      <dgm:t>
        <a:bodyPr/>
        <a:lstStyle/>
        <a:p>
          <a:endParaRPr lang="zh-CN" altLang="en-US"/>
        </a:p>
      </dgm:t>
    </dgm:pt>
    <dgm:pt modelId="{6BD6CD01-105D-44DB-A1F4-A024629FFAD2}" type="pres">
      <dgm:prSet presAssocID="{E5654397-A8B5-4479-BD9F-2BE7B527D197}" presName="linear" presStyleCnt="0">
        <dgm:presLayoutVars>
          <dgm:dir/>
          <dgm:animLvl val="lvl"/>
          <dgm:resizeHandles val="exact"/>
        </dgm:presLayoutVars>
      </dgm:prSet>
      <dgm:spPr/>
      <dgm:t>
        <a:bodyPr/>
        <a:lstStyle/>
        <a:p>
          <a:endParaRPr lang="zh-CN" altLang="en-US"/>
        </a:p>
      </dgm:t>
    </dgm:pt>
    <dgm:pt modelId="{E7C7F99B-93AD-4753-8D40-F640CEB08A91}" type="pres">
      <dgm:prSet presAssocID="{E5C69921-096A-48A9-88B4-904842B24F32}" presName="parentLin" presStyleCnt="0"/>
      <dgm:spPr/>
      <dgm:t>
        <a:bodyPr/>
        <a:lstStyle/>
        <a:p>
          <a:endParaRPr lang="zh-CN" altLang="en-US"/>
        </a:p>
      </dgm:t>
    </dgm:pt>
    <dgm:pt modelId="{D51D2F8D-0688-41CC-B3B3-6C7F6FA152D6}" type="pres">
      <dgm:prSet presAssocID="{E5C69921-096A-48A9-88B4-904842B24F32}" presName="parentLeftMargin" presStyleLbl="node1" presStyleIdx="0" presStyleCnt="3"/>
      <dgm:spPr/>
      <dgm:t>
        <a:bodyPr/>
        <a:lstStyle/>
        <a:p>
          <a:endParaRPr lang="zh-CN" altLang="en-US"/>
        </a:p>
      </dgm:t>
    </dgm:pt>
    <dgm:pt modelId="{0A616909-4263-4FE1-AA78-49C52392E9A4}" type="pres">
      <dgm:prSet presAssocID="{E5C69921-096A-48A9-88B4-904842B24F32}" presName="parentText" presStyleLbl="node1" presStyleIdx="0" presStyleCnt="3" custScaleX="136984" custScaleY="53945">
        <dgm:presLayoutVars>
          <dgm:chMax val="0"/>
          <dgm:bulletEnabled val="1"/>
        </dgm:presLayoutVars>
      </dgm:prSet>
      <dgm:spPr/>
      <dgm:t>
        <a:bodyPr/>
        <a:lstStyle/>
        <a:p>
          <a:endParaRPr lang="zh-CN" altLang="en-US"/>
        </a:p>
      </dgm:t>
    </dgm:pt>
    <dgm:pt modelId="{361C8DAC-F7D3-4E8B-932B-AD3628BF00C2}" type="pres">
      <dgm:prSet presAssocID="{E5C69921-096A-48A9-88B4-904842B24F32}" presName="negativeSpace" presStyleCnt="0"/>
      <dgm:spPr/>
      <dgm:t>
        <a:bodyPr/>
        <a:lstStyle/>
        <a:p>
          <a:endParaRPr lang="zh-CN" altLang="en-US"/>
        </a:p>
      </dgm:t>
    </dgm:pt>
    <dgm:pt modelId="{904F710C-D8A0-4F69-B4D2-0A2F37EBC483}" type="pres">
      <dgm:prSet presAssocID="{E5C69921-096A-48A9-88B4-904842B24F32}" presName="childText" presStyleLbl="conFgAcc1" presStyleIdx="0" presStyleCnt="3" custScaleY="46723" custLinFactY="-9280" custLinFactNeighborY="-100000">
        <dgm:presLayoutVars>
          <dgm:bulletEnabled val="1"/>
        </dgm:presLayoutVars>
        <dgm:style>
          <a:lnRef idx="1">
            <a:schemeClr val="accent1"/>
          </a:lnRef>
          <a:fillRef idx="2">
            <a:schemeClr val="accent1"/>
          </a:fillRef>
          <a:effectRef idx="1">
            <a:schemeClr val="accent1"/>
          </a:effectRef>
          <a:fontRef idx="minor">
            <a:schemeClr val="dk1"/>
          </a:fontRef>
        </dgm:style>
      </dgm:prSet>
      <dgm:spPr>
        <a:ln/>
      </dgm:spPr>
      <dgm:t>
        <a:bodyPr/>
        <a:lstStyle/>
        <a:p>
          <a:endParaRPr lang="zh-CN" altLang="en-US"/>
        </a:p>
      </dgm:t>
    </dgm:pt>
    <dgm:pt modelId="{CA1676BE-DEFF-432B-851F-7BC0186A58CE}" type="pres">
      <dgm:prSet presAssocID="{D3D5FB39-FE74-4CA9-8815-DFFA2519DCA4}" presName="spaceBetweenRectangles" presStyleCnt="0"/>
      <dgm:spPr/>
      <dgm:t>
        <a:bodyPr/>
        <a:lstStyle/>
        <a:p>
          <a:endParaRPr lang="zh-CN" altLang="en-US"/>
        </a:p>
      </dgm:t>
    </dgm:pt>
    <dgm:pt modelId="{DE543095-12D5-4164-A11F-FAD22A663862}" type="pres">
      <dgm:prSet presAssocID="{FC940625-7F8A-4750-A3AD-62B6C3DB41D5}" presName="parentLin" presStyleCnt="0"/>
      <dgm:spPr/>
    </dgm:pt>
    <dgm:pt modelId="{0F54DE36-26D1-4256-8C53-12E307789286}" type="pres">
      <dgm:prSet presAssocID="{FC940625-7F8A-4750-A3AD-62B6C3DB41D5}" presName="parentLeftMargin" presStyleLbl="node1" presStyleIdx="0" presStyleCnt="3"/>
      <dgm:spPr/>
      <dgm:t>
        <a:bodyPr/>
        <a:lstStyle/>
        <a:p>
          <a:endParaRPr lang="zh-CN" altLang="en-US"/>
        </a:p>
      </dgm:t>
    </dgm:pt>
    <dgm:pt modelId="{E7565E81-59E7-456F-8415-F2A6B6629AD5}" type="pres">
      <dgm:prSet presAssocID="{FC940625-7F8A-4750-A3AD-62B6C3DB41D5}" presName="parentText" presStyleLbl="node1" presStyleIdx="1" presStyleCnt="3" custScaleX="142857" custScaleY="156085">
        <dgm:presLayoutVars>
          <dgm:chMax val="0"/>
          <dgm:bulletEnabled val="1"/>
        </dgm:presLayoutVars>
      </dgm:prSet>
      <dgm:spPr/>
      <dgm:t>
        <a:bodyPr/>
        <a:lstStyle/>
        <a:p>
          <a:endParaRPr lang="zh-CN" altLang="en-US"/>
        </a:p>
      </dgm:t>
    </dgm:pt>
    <dgm:pt modelId="{DC72759D-A287-4054-B321-BCD17AA4C426}" type="pres">
      <dgm:prSet presAssocID="{FC940625-7F8A-4750-A3AD-62B6C3DB41D5}" presName="negativeSpace" presStyleCnt="0"/>
      <dgm:spPr/>
    </dgm:pt>
    <dgm:pt modelId="{BD0BCFEA-50C8-49C1-8C81-FC1271C666CA}" type="pres">
      <dgm:prSet presAssocID="{FC940625-7F8A-4750-A3AD-62B6C3DB41D5}" presName="childText" presStyleLbl="conFgAcc1" presStyleIdx="1" presStyleCnt="3" custScaleY="72500">
        <dgm:presLayoutVars>
          <dgm:bulletEnabled val="1"/>
        </dgm:presLayoutVars>
      </dgm:prSet>
      <dgm:spPr>
        <a:blipFill rotWithShape="0">
          <a:blip xmlns:r="http://schemas.openxmlformats.org/officeDocument/2006/relationships" r:embed="rId1"/>
          <a:stretch>
            <a:fillRect/>
          </a:stretch>
        </a:blipFill>
      </dgm:spPr>
      <dgm:t>
        <a:bodyPr/>
        <a:lstStyle/>
        <a:p>
          <a:endParaRPr lang="zh-CN" altLang="en-US"/>
        </a:p>
      </dgm:t>
    </dgm:pt>
    <dgm:pt modelId="{712D3142-66AF-4E26-8433-B71885FEF87D}" type="pres">
      <dgm:prSet presAssocID="{3447A121-6381-4475-BEF9-BEAE1BD369DF}" presName="spaceBetweenRectangles" presStyleCnt="0"/>
      <dgm:spPr/>
    </dgm:pt>
    <dgm:pt modelId="{1176BB31-5BD4-4742-A312-160E07D5C2AA}" type="pres">
      <dgm:prSet presAssocID="{D842857F-C076-4016-8990-D2EDDB157743}" presName="parentLin" presStyleCnt="0"/>
      <dgm:spPr/>
      <dgm:t>
        <a:bodyPr/>
        <a:lstStyle/>
        <a:p>
          <a:endParaRPr lang="zh-CN" altLang="en-US"/>
        </a:p>
      </dgm:t>
    </dgm:pt>
    <dgm:pt modelId="{BC349810-0076-4AAA-B4DB-22C861BD047C}" type="pres">
      <dgm:prSet presAssocID="{D842857F-C076-4016-8990-D2EDDB157743}" presName="parentLeftMargin" presStyleLbl="node1" presStyleIdx="1" presStyleCnt="3"/>
      <dgm:spPr/>
      <dgm:t>
        <a:bodyPr/>
        <a:lstStyle/>
        <a:p>
          <a:endParaRPr lang="zh-CN" altLang="en-US"/>
        </a:p>
      </dgm:t>
    </dgm:pt>
    <dgm:pt modelId="{BE084179-BC3D-48B9-A0CE-AF2B7038A5A3}" type="pres">
      <dgm:prSet presAssocID="{D842857F-C076-4016-8990-D2EDDB157743}" presName="parentText" presStyleLbl="node1" presStyleIdx="2" presStyleCnt="3" custScaleX="142857" custScaleY="48406" custLinFactNeighborX="515" custLinFactNeighborY="-2205">
        <dgm:presLayoutVars>
          <dgm:chMax val="0"/>
          <dgm:bulletEnabled val="1"/>
        </dgm:presLayoutVars>
      </dgm:prSet>
      <dgm:spPr/>
      <dgm:t>
        <a:bodyPr/>
        <a:lstStyle/>
        <a:p>
          <a:endParaRPr lang="zh-CN" altLang="en-US"/>
        </a:p>
      </dgm:t>
    </dgm:pt>
    <dgm:pt modelId="{01A20B13-9CE6-47B3-9CAD-263C35D2B254}" type="pres">
      <dgm:prSet presAssocID="{D842857F-C076-4016-8990-D2EDDB157743}" presName="negativeSpace" presStyleCnt="0"/>
      <dgm:spPr/>
      <dgm:t>
        <a:bodyPr/>
        <a:lstStyle/>
        <a:p>
          <a:endParaRPr lang="zh-CN" altLang="en-US"/>
        </a:p>
      </dgm:t>
    </dgm:pt>
    <dgm:pt modelId="{9A6A25C5-1A45-42F4-B89C-3802BF609B33}" type="pres">
      <dgm:prSet presAssocID="{D842857F-C076-4016-8990-D2EDDB157743}" presName="childText" presStyleLbl="conFgAcc1" presStyleIdx="2" presStyleCnt="3" custScaleY="46263">
        <dgm:presLayoutVars>
          <dgm:bulletEnabled val="1"/>
        </dgm:presLayoutVars>
        <dgm:style>
          <a:lnRef idx="1">
            <a:schemeClr val="accent1"/>
          </a:lnRef>
          <a:fillRef idx="2">
            <a:schemeClr val="accent1"/>
          </a:fillRef>
          <a:effectRef idx="1">
            <a:schemeClr val="accent1"/>
          </a:effectRef>
          <a:fontRef idx="minor">
            <a:schemeClr val="dk1"/>
          </a:fontRef>
        </dgm:style>
      </dgm:prSet>
      <dgm:spPr>
        <a:ln/>
      </dgm:spPr>
      <dgm:t>
        <a:bodyPr/>
        <a:lstStyle/>
        <a:p>
          <a:endParaRPr lang="zh-CN" altLang="en-US"/>
        </a:p>
      </dgm:t>
    </dgm:pt>
  </dgm:ptLst>
  <dgm:cxnLst>
    <dgm:cxn modelId="{4A1AC214-B772-4EAD-A5B3-A2FB78866460}" type="presOf" srcId="{E5C69921-096A-48A9-88B4-904842B24F32}" destId="{0A616909-4263-4FE1-AA78-49C52392E9A4}" srcOrd="1" destOrd="0" presId="urn:microsoft.com/office/officeart/2005/8/layout/list1"/>
    <dgm:cxn modelId="{E40B8A08-01D1-449A-A9C8-832B08370B1B}" type="presOf" srcId="{FC940625-7F8A-4750-A3AD-62B6C3DB41D5}" destId="{0F54DE36-26D1-4256-8C53-12E307789286}" srcOrd="0" destOrd="0" presId="urn:microsoft.com/office/officeart/2005/8/layout/list1"/>
    <dgm:cxn modelId="{B2EC908C-3CB5-4583-B7A7-B38F4F2E6E6C}" type="presOf" srcId="{E5C69921-096A-48A9-88B4-904842B24F32}" destId="{D51D2F8D-0688-41CC-B3B3-6C7F6FA152D6}" srcOrd="0" destOrd="0" presId="urn:microsoft.com/office/officeart/2005/8/layout/list1"/>
    <dgm:cxn modelId="{2C08417B-04CD-49B8-A787-6470D656AE84}" type="presOf" srcId="{FC940625-7F8A-4750-A3AD-62B6C3DB41D5}" destId="{E7565E81-59E7-456F-8415-F2A6B6629AD5}" srcOrd="1" destOrd="0" presId="urn:microsoft.com/office/officeart/2005/8/layout/list1"/>
    <dgm:cxn modelId="{96E7B73D-3A53-4EC6-8961-B1999612B025}" srcId="{E5654397-A8B5-4479-BD9F-2BE7B527D197}" destId="{FC940625-7F8A-4750-A3AD-62B6C3DB41D5}" srcOrd="1" destOrd="0" parTransId="{36558773-AC85-40D2-8D29-B48F95F79A30}" sibTransId="{3447A121-6381-4475-BEF9-BEAE1BD369DF}"/>
    <dgm:cxn modelId="{C9BAF7B4-A693-4381-898E-52ABAFDF5A95}" srcId="{E5654397-A8B5-4479-BD9F-2BE7B527D197}" destId="{D842857F-C076-4016-8990-D2EDDB157743}" srcOrd="2" destOrd="0" parTransId="{587C41E5-45ED-4831-BA09-654729D5A6C4}" sibTransId="{25C88A21-9299-4D00-B720-57D1F8450631}"/>
    <dgm:cxn modelId="{437B3893-066C-4A84-8753-8CC43A4E2B95}" type="presOf" srcId="{E5654397-A8B5-4479-BD9F-2BE7B527D197}" destId="{6BD6CD01-105D-44DB-A1F4-A024629FFAD2}" srcOrd="0" destOrd="0" presId="urn:microsoft.com/office/officeart/2005/8/layout/list1"/>
    <dgm:cxn modelId="{F8B16385-6F70-420F-B984-809F12CF0C61}" type="presOf" srcId="{D842857F-C076-4016-8990-D2EDDB157743}" destId="{BE084179-BC3D-48B9-A0CE-AF2B7038A5A3}" srcOrd="1" destOrd="0" presId="urn:microsoft.com/office/officeart/2005/8/layout/list1"/>
    <dgm:cxn modelId="{D4425B3E-9890-473C-990B-80BB3EF28A4C}" type="presOf" srcId="{D842857F-C076-4016-8990-D2EDDB157743}" destId="{BC349810-0076-4AAA-B4DB-22C861BD047C}" srcOrd="0" destOrd="0" presId="urn:microsoft.com/office/officeart/2005/8/layout/list1"/>
    <dgm:cxn modelId="{024EDD63-72A1-4453-8479-6EB151E0D91F}" srcId="{E5654397-A8B5-4479-BD9F-2BE7B527D197}" destId="{E5C69921-096A-48A9-88B4-904842B24F32}" srcOrd="0" destOrd="0" parTransId="{B202A5B7-8227-49F6-80C0-A5888CDC0DC4}" sibTransId="{D3D5FB39-FE74-4CA9-8815-DFFA2519DCA4}"/>
    <dgm:cxn modelId="{228A31CD-7712-43E7-86C8-C35C0202A3D0}" type="presParOf" srcId="{6BD6CD01-105D-44DB-A1F4-A024629FFAD2}" destId="{E7C7F99B-93AD-4753-8D40-F640CEB08A91}" srcOrd="0" destOrd="0" presId="urn:microsoft.com/office/officeart/2005/8/layout/list1"/>
    <dgm:cxn modelId="{B1B799B5-FB3F-42ED-9619-61E6F8FD5700}" type="presParOf" srcId="{E7C7F99B-93AD-4753-8D40-F640CEB08A91}" destId="{D51D2F8D-0688-41CC-B3B3-6C7F6FA152D6}" srcOrd="0" destOrd="0" presId="urn:microsoft.com/office/officeart/2005/8/layout/list1"/>
    <dgm:cxn modelId="{0CC75EED-2C07-4663-9031-30685CE70D6C}" type="presParOf" srcId="{E7C7F99B-93AD-4753-8D40-F640CEB08A91}" destId="{0A616909-4263-4FE1-AA78-49C52392E9A4}" srcOrd="1" destOrd="0" presId="urn:microsoft.com/office/officeart/2005/8/layout/list1"/>
    <dgm:cxn modelId="{E2D9B605-1FCD-418A-A8B7-6E4B4B395884}" type="presParOf" srcId="{6BD6CD01-105D-44DB-A1F4-A024629FFAD2}" destId="{361C8DAC-F7D3-4E8B-932B-AD3628BF00C2}" srcOrd="1" destOrd="0" presId="urn:microsoft.com/office/officeart/2005/8/layout/list1"/>
    <dgm:cxn modelId="{913A7A2D-7019-4E1A-866F-DE23ACF395C5}" type="presParOf" srcId="{6BD6CD01-105D-44DB-A1F4-A024629FFAD2}" destId="{904F710C-D8A0-4F69-B4D2-0A2F37EBC483}" srcOrd="2" destOrd="0" presId="urn:microsoft.com/office/officeart/2005/8/layout/list1"/>
    <dgm:cxn modelId="{1A757EBE-84E5-48F7-A336-BAFF2B88CB0C}" type="presParOf" srcId="{6BD6CD01-105D-44DB-A1F4-A024629FFAD2}" destId="{CA1676BE-DEFF-432B-851F-7BC0186A58CE}" srcOrd="3" destOrd="0" presId="urn:microsoft.com/office/officeart/2005/8/layout/list1"/>
    <dgm:cxn modelId="{37C495A5-88AF-437A-B1A7-C69888C16DD2}" type="presParOf" srcId="{6BD6CD01-105D-44DB-A1F4-A024629FFAD2}" destId="{DE543095-12D5-4164-A11F-FAD22A663862}" srcOrd="4" destOrd="0" presId="urn:microsoft.com/office/officeart/2005/8/layout/list1"/>
    <dgm:cxn modelId="{33DB8734-2D0A-4EFC-B54C-CB864D9D988D}" type="presParOf" srcId="{DE543095-12D5-4164-A11F-FAD22A663862}" destId="{0F54DE36-26D1-4256-8C53-12E307789286}" srcOrd="0" destOrd="0" presId="urn:microsoft.com/office/officeart/2005/8/layout/list1"/>
    <dgm:cxn modelId="{B0E86DF0-9AEE-44A4-A844-AE70B84291F4}" type="presParOf" srcId="{DE543095-12D5-4164-A11F-FAD22A663862}" destId="{E7565E81-59E7-456F-8415-F2A6B6629AD5}" srcOrd="1" destOrd="0" presId="urn:microsoft.com/office/officeart/2005/8/layout/list1"/>
    <dgm:cxn modelId="{3C8C3D52-950A-45D2-A23D-E98A50BFB9C4}" type="presParOf" srcId="{6BD6CD01-105D-44DB-A1F4-A024629FFAD2}" destId="{DC72759D-A287-4054-B321-BCD17AA4C426}" srcOrd="5" destOrd="0" presId="urn:microsoft.com/office/officeart/2005/8/layout/list1"/>
    <dgm:cxn modelId="{1AA5F07D-6880-41C4-BCD5-E0B9E8E27C82}" type="presParOf" srcId="{6BD6CD01-105D-44DB-A1F4-A024629FFAD2}" destId="{BD0BCFEA-50C8-49C1-8C81-FC1271C666CA}" srcOrd="6" destOrd="0" presId="urn:microsoft.com/office/officeart/2005/8/layout/list1"/>
    <dgm:cxn modelId="{6C1029CE-6F10-4AE4-8646-5AD35DD23C6F}" type="presParOf" srcId="{6BD6CD01-105D-44DB-A1F4-A024629FFAD2}" destId="{712D3142-66AF-4E26-8433-B71885FEF87D}" srcOrd="7" destOrd="0" presId="urn:microsoft.com/office/officeart/2005/8/layout/list1"/>
    <dgm:cxn modelId="{DB46C645-3745-4E06-89DC-470BC656B2AB}" type="presParOf" srcId="{6BD6CD01-105D-44DB-A1F4-A024629FFAD2}" destId="{1176BB31-5BD4-4742-A312-160E07D5C2AA}" srcOrd="8" destOrd="0" presId="urn:microsoft.com/office/officeart/2005/8/layout/list1"/>
    <dgm:cxn modelId="{95B62D3B-38E1-4A36-BA6B-AFBA8A351E68}" type="presParOf" srcId="{1176BB31-5BD4-4742-A312-160E07D5C2AA}" destId="{BC349810-0076-4AAA-B4DB-22C861BD047C}" srcOrd="0" destOrd="0" presId="urn:microsoft.com/office/officeart/2005/8/layout/list1"/>
    <dgm:cxn modelId="{19ED67B0-E55A-4D06-862C-AFA86A1F7487}" type="presParOf" srcId="{1176BB31-5BD4-4742-A312-160E07D5C2AA}" destId="{BE084179-BC3D-48B9-A0CE-AF2B7038A5A3}" srcOrd="1" destOrd="0" presId="urn:microsoft.com/office/officeart/2005/8/layout/list1"/>
    <dgm:cxn modelId="{1BA0390C-3FDD-49AE-8D8B-72F00E0E2B15}" type="presParOf" srcId="{6BD6CD01-105D-44DB-A1F4-A024629FFAD2}" destId="{01A20B13-9CE6-47B3-9CAD-263C35D2B254}" srcOrd="9" destOrd="0" presId="urn:microsoft.com/office/officeart/2005/8/layout/list1"/>
    <dgm:cxn modelId="{7D8BDD9D-6D01-45DB-ACD6-8018E675EB72}" type="presParOf" srcId="{6BD6CD01-105D-44DB-A1F4-A024629FFAD2}" destId="{9A6A25C5-1A45-42F4-B89C-3802BF609B33}" srcOrd="10" destOrd="0" presId="urn:microsoft.com/office/officeart/2005/8/layout/list1"/>
  </dgm:cxnLst>
  <dgm:bg>
    <a:noFill/>
  </dgm:bg>
  <dgm:whole>
    <a:ln w="25400"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F710C-D8A0-4F69-B4D2-0A2F37EBC483}">
      <dsp:nvSpPr>
        <dsp:cNvPr id="0" name=""/>
        <dsp:cNvSpPr/>
      </dsp:nvSpPr>
      <dsp:spPr>
        <a:xfrm>
          <a:off x="0" y="0"/>
          <a:ext cx="6499528" cy="482742"/>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sp>
    <dsp:sp modelId="{0A616909-4263-4FE1-AA78-49C52392E9A4}">
      <dsp:nvSpPr>
        <dsp:cNvPr id="0" name=""/>
        <dsp:cNvSpPr/>
      </dsp:nvSpPr>
      <dsp:spPr>
        <a:xfrm>
          <a:off x="321802" y="5532"/>
          <a:ext cx="6171456" cy="652907"/>
        </a:xfrm>
        <a:prstGeom prst="roundRect">
          <a:avLst/>
        </a:prstGeom>
        <a:gradFill flip="none" rotWithShape="1">
          <a:gsLst>
            <a:gs pos="0">
              <a:srgbClr val="5E9EFF"/>
            </a:gs>
            <a:gs pos="39999">
              <a:srgbClr val="85C2FF"/>
            </a:gs>
            <a:gs pos="70000">
              <a:srgbClr val="C4D6EB"/>
            </a:gs>
            <a:gs pos="100000">
              <a:srgbClr val="FFEBFA"/>
            </a:gs>
          </a:gsLst>
          <a:path path="circle">
            <a:fillToRect l="100000" t="100000"/>
          </a:path>
          <a:tileRect r="-100000" b="-10000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71967" tIns="0" rIns="171967" bIns="0" numCol="1" spcCol="1270" anchor="ctr" anchorCtr="0">
          <a:noAutofit/>
        </a:bodyPr>
        <a:lstStyle/>
        <a:p>
          <a:pPr lvl="0" algn="l" defTabSz="1244600">
            <a:lnSpc>
              <a:spcPct val="90000"/>
            </a:lnSpc>
            <a:spcBef>
              <a:spcPct val="0"/>
            </a:spcBef>
            <a:spcAft>
              <a:spcPct val="35000"/>
            </a:spcAft>
          </a:pPr>
          <a:r>
            <a:rPr lang="en-US" altLang="zh-CN" sz="2800" b="0" kern="1200" dirty="0" smtClean="0">
              <a:solidFill>
                <a:srgbClr val="0000CC"/>
              </a:solidFill>
              <a:latin typeface="微软雅黑" pitchFamily="34" charset="-122"/>
              <a:ea typeface="微软雅黑" pitchFamily="34" charset="-122"/>
            </a:rPr>
            <a:t>2.8.1 </a:t>
          </a:r>
          <a:r>
            <a:rPr lang="zh-CN" altLang="en-US" sz="2800" b="0" kern="1200" dirty="0" smtClean="0">
              <a:solidFill>
                <a:srgbClr val="0000CC"/>
              </a:solidFill>
              <a:latin typeface="微软雅黑" pitchFamily="34" charset="-122"/>
              <a:ea typeface="微软雅黑" pitchFamily="34" charset="-122"/>
            </a:rPr>
            <a:t>几何像差</a:t>
          </a:r>
          <a:endParaRPr lang="zh-CN" altLang="en-US" sz="2800" b="0" kern="1200" dirty="0">
            <a:solidFill>
              <a:srgbClr val="0000CC"/>
            </a:solidFill>
            <a:latin typeface="微软雅黑" pitchFamily="34" charset="-122"/>
            <a:ea typeface="微软雅黑" pitchFamily="34" charset="-122"/>
          </a:endParaRPr>
        </a:p>
      </dsp:txBody>
      <dsp:txXfrm>
        <a:off x="353674" y="37404"/>
        <a:ext cx="6107712" cy="589163"/>
      </dsp:txXfrm>
    </dsp:sp>
    <dsp:sp modelId="{BD0BCFEA-50C8-49C1-8C81-FC1271C666CA}">
      <dsp:nvSpPr>
        <dsp:cNvPr id="0" name=""/>
        <dsp:cNvSpPr/>
      </dsp:nvSpPr>
      <dsp:spPr>
        <a:xfrm>
          <a:off x="0" y="2041389"/>
          <a:ext cx="6499528" cy="749070"/>
        </a:xfrm>
        <a:prstGeom prst="rect">
          <a:avLst/>
        </a:prstGeom>
        <a:blipFill rotWithShape="0">
          <a:blip xmlns:r="http://schemas.openxmlformats.org/officeDocument/2006/relationships" r:embed="rId1"/>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565E81-59E7-456F-8415-F2A6B6629AD5}">
      <dsp:nvSpPr>
        <dsp:cNvPr id="0" name=""/>
        <dsp:cNvSpPr/>
      </dsp:nvSpPr>
      <dsp:spPr>
        <a:xfrm>
          <a:off x="309425" y="757421"/>
          <a:ext cx="6188509" cy="1889127"/>
        </a:xfrm>
        <a:prstGeom prst="roundRect">
          <a:avLst/>
        </a:prstGeom>
        <a:gradFill flip="none" rotWithShape="1">
          <a:gsLst>
            <a:gs pos="0">
              <a:srgbClr val="5E9EFF"/>
            </a:gs>
            <a:gs pos="39999">
              <a:srgbClr val="85C2FF"/>
            </a:gs>
            <a:gs pos="70000">
              <a:srgbClr val="C4D6EB"/>
            </a:gs>
            <a:gs pos="100000">
              <a:srgbClr val="FFEBFA"/>
            </a:gs>
          </a:gsLst>
          <a:path path="circle">
            <a:fillToRect l="100000" t="100000"/>
          </a:path>
          <a:tileRect r="-100000" b="-10000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71967" tIns="0" rIns="171967" bIns="0" numCol="1" spcCol="1270" anchor="ctr" anchorCtr="0">
          <a:noAutofit/>
        </a:bodyPr>
        <a:lstStyle/>
        <a:p>
          <a:pPr lvl="0" algn="l" defTabSz="1244600">
            <a:lnSpc>
              <a:spcPct val="100000"/>
            </a:lnSpc>
            <a:spcBef>
              <a:spcPct val="0"/>
            </a:spcBef>
            <a:spcAft>
              <a:spcPts val="0"/>
            </a:spcAft>
          </a:pPr>
          <a:r>
            <a:rPr lang="zh-CN" altLang="en-US" sz="2800" b="0" kern="1200" dirty="0" smtClean="0">
              <a:solidFill>
                <a:srgbClr val="0000CC"/>
              </a:solidFill>
              <a:latin typeface="微软雅黑" pitchFamily="34" charset="-122"/>
              <a:ea typeface="微软雅黑" pitchFamily="34" charset="-122"/>
            </a:rPr>
            <a:t>球差、彗差、</a:t>
          </a:r>
          <a:endParaRPr lang="en-US" altLang="zh-CN" sz="2800" b="0" kern="1200" dirty="0" smtClean="0">
            <a:solidFill>
              <a:srgbClr val="0000CC"/>
            </a:solidFill>
            <a:latin typeface="微软雅黑" pitchFamily="34" charset="-122"/>
            <a:ea typeface="微软雅黑" pitchFamily="34" charset="-122"/>
          </a:endParaRPr>
        </a:p>
        <a:p>
          <a:pPr lvl="0" algn="l" defTabSz="1244600">
            <a:lnSpc>
              <a:spcPct val="100000"/>
            </a:lnSpc>
            <a:spcBef>
              <a:spcPct val="0"/>
            </a:spcBef>
            <a:spcAft>
              <a:spcPts val="0"/>
            </a:spcAft>
          </a:pPr>
          <a:r>
            <a:rPr lang="zh-CN" altLang="en-US" sz="2800" b="0" kern="1200" dirty="0" smtClean="0">
              <a:solidFill>
                <a:srgbClr val="0000CC"/>
              </a:solidFill>
              <a:latin typeface="微软雅黑" pitchFamily="34" charset="-122"/>
              <a:ea typeface="微软雅黑" pitchFamily="34" charset="-122"/>
            </a:rPr>
            <a:t>像散、场曲、</a:t>
          </a:r>
          <a:endParaRPr lang="en-US" altLang="zh-CN" sz="2800" b="0" kern="1200" dirty="0" smtClean="0">
            <a:solidFill>
              <a:srgbClr val="0000CC"/>
            </a:solidFill>
            <a:latin typeface="微软雅黑" pitchFamily="34" charset="-122"/>
            <a:ea typeface="微软雅黑" pitchFamily="34" charset="-122"/>
          </a:endParaRPr>
        </a:p>
        <a:p>
          <a:pPr lvl="0" algn="l" defTabSz="1244600">
            <a:lnSpc>
              <a:spcPct val="100000"/>
            </a:lnSpc>
            <a:spcBef>
              <a:spcPct val="0"/>
            </a:spcBef>
            <a:spcAft>
              <a:spcPts val="0"/>
            </a:spcAft>
          </a:pPr>
          <a:r>
            <a:rPr lang="zh-CN" altLang="en-US" sz="2800" b="0" kern="1200" dirty="0" smtClean="0">
              <a:solidFill>
                <a:srgbClr val="0000CC"/>
              </a:solidFill>
              <a:latin typeface="微软雅黑" pitchFamily="34" charset="-122"/>
              <a:ea typeface="微软雅黑" pitchFamily="34" charset="-122"/>
            </a:rPr>
            <a:t>畸变、色差</a:t>
          </a:r>
          <a:endParaRPr lang="zh-CN" altLang="en-US" sz="2800" b="0" kern="1200" dirty="0">
            <a:solidFill>
              <a:srgbClr val="0000CC"/>
            </a:solidFill>
            <a:latin typeface="微软雅黑" pitchFamily="34" charset="-122"/>
            <a:ea typeface="微软雅黑" pitchFamily="34" charset="-122"/>
          </a:endParaRPr>
        </a:p>
      </dsp:txBody>
      <dsp:txXfrm>
        <a:off x="401645" y="849641"/>
        <a:ext cx="6004069" cy="1704687"/>
      </dsp:txXfrm>
    </dsp:sp>
    <dsp:sp modelId="{9A6A25C5-1A45-42F4-B89C-3802BF609B33}">
      <dsp:nvSpPr>
        <dsp:cNvPr id="0" name=""/>
        <dsp:cNvSpPr/>
      </dsp:nvSpPr>
      <dsp:spPr>
        <a:xfrm>
          <a:off x="0" y="2992566"/>
          <a:ext cx="6499528" cy="477989"/>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sp>
    <dsp:sp modelId="{BE084179-BC3D-48B9-A0CE-AF2B7038A5A3}">
      <dsp:nvSpPr>
        <dsp:cNvPr id="0" name=""/>
        <dsp:cNvSpPr/>
      </dsp:nvSpPr>
      <dsp:spPr>
        <a:xfrm>
          <a:off x="311018" y="2985171"/>
          <a:ext cx="6188509" cy="585867"/>
        </a:xfrm>
        <a:prstGeom prst="roundRect">
          <a:avLst/>
        </a:prstGeom>
        <a:gradFill flip="none" rotWithShape="1">
          <a:gsLst>
            <a:gs pos="0">
              <a:srgbClr val="5E9EFF"/>
            </a:gs>
            <a:gs pos="39999">
              <a:srgbClr val="85C2FF"/>
            </a:gs>
            <a:gs pos="70000">
              <a:srgbClr val="C4D6EB"/>
            </a:gs>
            <a:gs pos="100000">
              <a:srgbClr val="FFEBFA"/>
            </a:gs>
          </a:gsLst>
          <a:path path="circle">
            <a:fillToRect l="100000" t="100000"/>
          </a:path>
          <a:tileRect r="-100000" b="-10000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71967" tIns="0" rIns="171967" bIns="0" numCol="1" spcCol="1270" anchor="ctr" anchorCtr="0">
          <a:noAutofit/>
        </a:bodyPr>
        <a:lstStyle/>
        <a:p>
          <a:pPr lvl="0" algn="l" defTabSz="1244600">
            <a:lnSpc>
              <a:spcPct val="90000"/>
            </a:lnSpc>
            <a:spcBef>
              <a:spcPct val="0"/>
            </a:spcBef>
            <a:spcAft>
              <a:spcPct val="35000"/>
            </a:spcAft>
          </a:pPr>
          <a:r>
            <a:rPr lang="en-US" altLang="zh-CN" sz="2800" b="0" kern="1200" dirty="0" smtClean="0">
              <a:solidFill>
                <a:srgbClr val="0000CC"/>
              </a:solidFill>
              <a:latin typeface="微软雅黑" pitchFamily="34" charset="-122"/>
              <a:ea typeface="微软雅黑" pitchFamily="34" charset="-122"/>
            </a:rPr>
            <a:t>2.8.2 </a:t>
          </a:r>
          <a:r>
            <a:rPr lang="zh-CN" altLang="en-US" sz="2800" b="0" kern="1200" dirty="0" smtClean="0">
              <a:solidFill>
                <a:srgbClr val="0000CC"/>
              </a:solidFill>
              <a:latin typeface="微软雅黑" pitchFamily="34" charset="-122"/>
              <a:ea typeface="微软雅黑" pitchFamily="34" charset="-122"/>
            </a:rPr>
            <a:t>波像差</a:t>
          </a:r>
          <a:endParaRPr lang="zh-CN" altLang="en-US" sz="2800" b="0" kern="1200" dirty="0">
            <a:solidFill>
              <a:srgbClr val="0000CC"/>
            </a:solidFill>
            <a:latin typeface="微软雅黑" pitchFamily="34" charset="-122"/>
            <a:ea typeface="微软雅黑" pitchFamily="34" charset="-122"/>
          </a:endParaRPr>
        </a:p>
      </dsp:txBody>
      <dsp:txXfrm>
        <a:off x="339618" y="3013771"/>
        <a:ext cx="6131309" cy="52866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9A9A4-B994-4798-A4A8-6E83E7D3CC16}" type="datetimeFigureOut">
              <a:rPr lang="zh-CN" altLang="en-US" smtClean="0"/>
              <a:t>2022/4/2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760AA3-E94D-49F5-A40C-55AACE2149F9}" type="slidenum">
              <a:rPr lang="zh-CN" altLang="en-US" smtClean="0"/>
              <a:t>‹#›</a:t>
            </a:fld>
            <a:endParaRPr lang="zh-CN" altLang="en-US"/>
          </a:p>
        </p:txBody>
      </p:sp>
    </p:spTree>
    <p:extLst>
      <p:ext uri="{BB962C8B-B14F-4D97-AF65-F5344CB8AC3E}">
        <p14:creationId xmlns:p14="http://schemas.microsoft.com/office/powerpoint/2010/main" val="3237242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紫光的折射率最大</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传播速度最小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红光的折射率最小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传播速度最大</a:t>
            </a:r>
            <a:endParaRPr lang="zh-CN" altLang="en-US" dirty="0"/>
          </a:p>
        </p:txBody>
      </p:sp>
      <p:sp>
        <p:nvSpPr>
          <p:cNvPr id="4" name="灯片编号占位符 3"/>
          <p:cNvSpPr>
            <a:spLocks noGrp="1"/>
          </p:cNvSpPr>
          <p:nvPr>
            <p:ph type="sldNum" sz="quarter" idx="10"/>
          </p:nvPr>
        </p:nvSpPr>
        <p:spPr/>
        <p:txBody>
          <a:bodyPr/>
          <a:lstStyle/>
          <a:p>
            <a:fld id="{DA760AA3-E94D-49F5-A40C-55AACE2149F9}" type="slidenum">
              <a:rPr lang="zh-CN" altLang="en-US" smtClean="0"/>
              <a:t>30</a:t>
            </a:fld>
            <a:endParaRPr lang="zh-CN" altLang="en-US"/>
          </a:p>
        </p:txBody>
      </p:sp>
    </p:spTree>
    <p:extLst>
      <p:ext uri="{BB962C8B-B14F-4D97-AF65-F5344CB8AC3E}">
        <p14:creationId xmlns:p14="http://schemas.microsoft.com/office/powerpoint/2010/main" val="280642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97758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11783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326920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grpSp>
        <p:nvGrpSpPr>
          <p:cNvPr id="26" name="组合 25"/>
          <p:cNvGrpSpPr/>
          <p:nvPr userDrawn="1"/>
        </p:nvGrpSpPr>
        <p:grpSpPr>
          <a:xfrm>
            <a:off x="127000" y="76200"/>
            <a:ext cx="8542338" cy="1052513"/>
            <a:chOff x="127000" y="76200"/>
            <a:chExt cx="8542338" cy="1052513"/>
          </a:xfrm>
        </p:grpSpPr>
        <p:sp>
          <p:nvSpPr>
            <p:cNvPr id="27" name="Rectangle 7"/>
            <p:cNvSpPr>
              <a:spLocks noChangeArrowheads="1"/>
            </p:cNvSpPr>
            <p:nvPr/>
          </p:nvSpPr>
          <p:spPr bwMode="ltGray">
            <a:xfrm>
              <a:off x="417513" y="1841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28" name="Rectangle 8"/>
            <p:cNvSpPr>
              <a:spLocks noChangeArrowheads="1"/>
            </p:cNvSpPr>
            <p:nvPr/>
          </p:nvSpPr>
          <p:spPr bwMode="ltGray">
            <a:xfrm>
              <a:off x="800100" y="1841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29" name="Rectangle 9"/>
            <p:cNvSpPr>
              <a:spLocks noChangeArrowheads="1"/>
            </p:cNvSpPr>
            <p:nvPr/>
          </p:nvSpPr>
          <p:spPr bwMode="ltGray">
            <a:xfrm>
              <a:off x="541338" y="6064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0" name="Rectangle 10"/>
            <p:cNvSpPr>
              <a:spLocks noChangeArrowheads="1"/>
            </p:cNvSpPr>
            <p:nvPr/>
          </p:nvSpPr>
          <p:spPr bwMode="ltGray">
            <a:xfrm>
              <a:off x="911225" y="6064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1" name="Rectangle 11"/>
            <p:cNvSpPr>
              <a:spLocks noChangeArrowheads="1"/>
            </p:cNvSpPr>
            <p:nvPr/>
          </p:nvSpPr>
          <p:spPr bwMode="ltGray">
            <a:xfrm>
              <a:off x="127000" y="5334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2" name="Rectangle 12"/>
            <p:cNvSpPr>
              <a:spLocks noChangeArrowheads="1"/>
            </p:cNvSpPr>
            <p:nvPr/>
          </p:nvSpPr>
          <p:spPr bwMode="gray">
            <a:xfrm>
              <a:off x="762000" y="76200"/>
              <a:ext cx="31750" cy="1052513"/>
            </a:xfrm>
            <a:prstGeom prst="rect">
              <a:avLst/>
            </a:prstGeom>
            <a:gradFill rotWithShape="0">
              <a:gsLst>
                <a:gs pos="0">
                  <a:srgbClr val="FF0000"/>
                </a:gs>
                <a:gs pos="100000">
                  <a:srgbClr val="FFC9C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3" name="Rectangle 13"/>
            <p:cNvSpPr>
              <a:spLocks noChangeArrowheads="1"/>
            </p:cNvSpPr>
            <p:nvPr/>
          </p:nvSpPr>
          <p:spPr bwMode="gray">
            <a:xfrm>
              <a:off x="442913" y="866775"/>
              <a:ext cx="8226425" cy="31750"/>
            </a:xfrm>
            <a:prstGeom prst="rect">
              <a:avLst/>
            </a:prstGeom>
            <a:gradFill rotWithShape="0">
              <a:gsLst>
                <a:gs pos="0">
                  <a:srgbClr val="3366FF"/>
                </a:gs>
                <a:gs pos="100000">
                  <a:srgbClr val="A2B9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4" name="Rectangle 14"/>
            <p:cNvSpPr>
              <a:spLocks noChangeArrowheads="1"/>
            </p:cNvSpPr>
            <p:nvPr/>
          </p:nvSpPr>
          <p:spPr bwMode="ltGray">
            <a:xfrm>
              <a:off x="417513" y="184150"/>
              <a:ext cx="438150" cy="4746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5" name="Rectangle 15"/>
            <p:cNvSpPr>
              <a:spLocks noChangeArrowheads="1"/>
            </p:cNvSpPr>
            <p:nvPr/>
          </p:nvSpPr>
          <p:spPr bwMode="ltGray">
            <a:xfrm>
              <a:off x="800100" y="184150"/>
              <a:ext cx="328613" cy="474663"/>
            </a:xfrm>
            <a:prstGeom prst="rect">
              <a:avLst/>
            </a:prstGeom>
            <a:gradFill rotWithShape="0">
              <a:gsLst>
                <a:gs pos="0">
                  <a:srgbClr val="FFC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6" name="Rectangle 16"/>
            <p:cNvSpPr>
              <a:spLocks noChangeArrowheads="1"/>
            </p:cNvSpPr>
            <p:nvPr/>
          </p:nvSpPr>
          <p:spPr bwMode="ltGray">
            <a:xfrm>
              <a:off x="541338" y="6064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7" name="Rectangle 17"/>
            <p:cNvSpPr>
              <a:spLocks noChangeArrowheads="1"/>
            </p:cNvSpPr>
            <p:nvPr/>
          </p:nvSpPr>
          <p:spPr bwMode="ltGray">
            <a:xfrm>
              <a:off x="911225" y="6064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8" name="Rectangle 18"/>
            <p:cNvSpPr>
              <a:spLocks noChangeArrowheads="1"/>
            </p:cNvSpPr>
            <p:nvPr/>
          </p:nvSpPr>
          <p:spPr bwMode="ltGray">
            <a:xfrm>
              <a:off x="127000" y="533400"/>
              <a:ext cx="560388" cy="422275"/>
            </a:xfrm>
            <a:prstGeom prst="rect">
              <a:avLst/>
            </a:prstGeom>
            <a:gradFill>
              <a:gsLst>
                <a:gs pos="0">
                  <a:srgbClr val="FFF200"/>
                </a:gs>
                <a:gs pos="45000">
                  <a:srgbClr val="FF7A00"/>
                </a:gs>
                <a:gs pos="70000">
                  <a:srgbClr val="FF0300"/>
                </a:gs>
                <a:gs pos="100000">
                  <a:srgbClr val="4D0808"/>
                </a:gs>
              </a:gsLst>
              <a:lin ang="189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39" name="Rectangle 19"/>
            <p:cNvSpPr>
              <a:spLocks noChangeArrowheads="1"/>
            </p:cNvSpPr>
            <p:nvPr/>
          </p:nvSpPr>
          <p:spPr bwMode="gray">
            <a:xfrm>
              <a:off x="762000" y="76200"/>
              <a:ext cx="31750" cy="1052513"/>
            </a:xfrm>
            <a:prstGeom prst="rect">
              <a:avLst/>
            </a:prstGeom>
            <a:gradFill rotWithShape="0">
              <a:gsLst>
                <a:gs pos="0">
                  <a:srgbClr val="FF0000"/>
                </a:gs>
                <a:gs pos="100000">
                  <a:srgbClr val="FFC9C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sp>
          <p:nvSpPr>
            <p:cNvPr id="40" name="Rectangle 20"/>
            <p:cNvSpPr>
              <a:spLocks noChangeArrowheads="1"/>
            </p:cNvSpPr>
            <p:nvPr/>
          </p:nvSpPr>
          <p:spPr bwMode="gray">
            <a:xfrm>
              <a:off x="442913" y="866775"/>
              <a:ext cx="8226425" cy="31750"/>
            </a:xfrm>
            <a:prstGeom prst="rect">
              <a:avLst/>
            </a:prstGeom>
            <a:gradFill rotWithShape="0">
              <a:gsLst>
                <a:gs pos="0">
                  <a:srgbClr val="3366FF"/>
                </a:gs>
                <a:gs pos="100000">
                  <a:srgbClr val="A2B9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en-US" sz="2400">
                <a:latin typeface="Tahoma" pitchFamily="34" charset="0"/>
              </a:endParaRPr>
            </a:p>
          </p:txBody>
        </p:sp>
      </p:grpSp>
    </p:spTree>
    <p:extLst>
      <p:ext uri="{BB962C8B-B14F-4D97-AF65-F5344CB8AC3E}">
        <p14:creationId xmlns:p14="http://schemas.microsoft.com/office/powerpoint/2010/main" val="96377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32843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3370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21593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19422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2769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9351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CF2447F-C214-4A37-A1CB-B2824AB6673E}" type="datetimeFigureOut">
              <a:rPr lang="zh-CN" altLang="en-US" smtClean="0"/>
              <a:t>2022/4/2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97306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2447F-C214-4A37-A1CB-B2824AB6673E}" type="datetimeFigureOut">
              <a:rPr lang="zh-CN" altLang="en-US" smtClean="0"/>
              <a:t>2022/4/2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0BC5A-CCEE-4F57-B216-1F0DE2522B8B}" type="slidenum">
              <a:rPr lang="zh-CN" altLang="en-US" smtClean="0"/>
              <a:t>‹#›</a:t>
            </a:fld>
            <a:endParaRPr lang="zh-CN" altLang="en-US"/>
          </a:p>
        </p:txBody>
      </p:sp>
    </p:spTree>
    <p:extLst>
      <p:ext uri="{BB962C8B-B14F-4D97-AF65-F5344CB8AC3E}">
        <p14:creationId xmlns:p14="http://schemas.microsoft.com/office/powerpoint/2010/main" val="125285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png"/><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png"/><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18.png"/><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5.bin"/><Relationship Id="rId4" Type="http://schemas.openxmlformats.org/officeDocument/2006/relationships/image" Target="../media/image20.pn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hyperlink" Target="http://baike.baidu.com/item/%E5%85%89%E6%9D%9F" TargetMode="Externa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hyperlink" Target="http://baike.baidu.com/item/%E6%88%90%E5%83%8F" TargetMode="External"/><Relationship Id="rId5" Type="http://schemas.openxmlformats.org/officeDocument/2006/relationships/hyperlink" Target="http://baike.baidu.com/item/%E6%8A%98%E5%B0%84" TargetMode="External"/><Relationship Id="rId10" Type="http://schemas.openxmlformats.org/officeDocument/2006/relationships/image" Target="../media/image31.png"/><Relationship Id="rId4" Type="http://schemas.openxmlformats.org/officeDocument/2006/relationships/hyperlink" Target="http://baike.baidu.com/item/%E9%80%8F%E9%95%9C" TargetMode="External"/><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5.png"/><Relationship Id="rId5" Type="http://schemas.openxmlformats.org/officeDocument/2006/relationships/image" Target="../media/image44.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7.wmf"/></Relationships>
</file>

<file path=ppt/slides/_rels/slide32.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9.wmf"/><Relationship Id="rId5" Type="http://schemas.openxmlformats.org/officeDocument/2006/relationships/oleObject" Target="../embeddings/oleObject12.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3" Type="http://schemas.openxmlformats.org/officeDocument/2006/relationships/hyperlink" Target="http://jpkc.zju.edu.cn/k/548/course/chp8_1.html" TargetMode="External"/><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4.png"/><Relationship Id="rId4" Type="http://schemas.openxmlformats.org/officeDocument/2006/relationships/image" Target="../media/image53.wmf"/></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7.png"/><Relationship Id="rId5" Type="http://schemas.openxmlformats.org/officeDocument/2006/relationships/image" Target="../media/image55.wmf"/><Relationship Id="rId4"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9.wmf"/><Relationship Id="rId5" Type="http://schemas.openxmlformats.org/officeDocument/2006/relationships/oleObject" Target="../embeddings/oleObject18.bin"/><Relationship Id="rId4" Type="http://schemas.openxmlformats.org/officeDocument/2006/relationships/image" Target="../media/image5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Rot="1" noChangeArrowheads="1"/>
          </p:cNvSpPr>
          <p:nvPr/>
        </p:nvSpPr>
        <p:spPr bwMode="auto">
          <a:xfrm>
            <a:off x="1475656" y="206943"/>
            <a:ext cx="2088232" cy="680120"/>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3200" kern="0" dirty="0" smtClean="0">
                <a:solidFill>
                  <a:srgbClr val="3333FF"/>
                </a:solidFill>
                <a:latin typeface="黑体" panose="02010609060101010101" pitchFamily="49" charset="-122"/>
                <a:ea typeface="黑体" panose="02010609060101010101" pitchFamily="49" charset="-122"/>
                <a:cs typeface="Arial" charset="0"/>
              </a:rPr>
              <a:t>2.8 </a:t>
            </a:r>
            <a:r>
              <a:rPr lang="zh-CN" altLang="en-US" sz="3200" kern="0" dirty="0" smtClean="0">
                <a:solidFill>
                  <a:srgbClr val="3333FF"/>
                </a:solidFill>
                <a:latin typeface="黑体" panose="02010609060101010101" pitchFamily="49" charset="-122"/>
                <a:ea typeface="黑体" panose="02010609060101010101" pitchFamily="49" charset="-122"/>
                <a:cs typeface="Arial" charset="0"/>
              </a:rPr>
              <a:t>像差</a:t>
            </a:r>
          </a:p>
        </p:txBody>
      </p:sp>
      <p:graphicFrame>
        <p:nvGraphicFramePr>
          <p:cNvPr id="6" name="图示 5"/>
          <p:cNvGraphicFramePr/>
          <p:nvPr>
            <p:extLst>
              <p:ext uri="{D42A27DB-BD31-4B8C-83A1-F6EECF244321}">
                <p14:modId xmlns:p14="http://schemas.microsoft.com/office/powerpoint/2010/main" val="4207835055"/>
              </p:ext>
            </p:extLst>
          </p:nvPr>
        </p:nvGraphicFramePr>
        <p:xfrm>
          <a:off x="1484412" y="1337909"/>
          <a:ext cx="6499528" cy="3603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69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1403648" y="332656"/>
            <a:ext cx="2016125" cy="581472"/>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400" dirty="0">
                <a:solidFill>
                  <a:srgbClr val="FF3300"/>
                </a:solidFill>
                <a:latin typeface="微软雅黑" pitchFamily="34" charset="-122"/>
                <a:ea typeface="微软雅黑" pitchFamily="34" charset="-122"/>
                <a:cs typeface="+mn-cs"/>
              </a:rPr>
              <a:t>2</a:t>
            </a:r>
            <a:r>
              <a:rPr lang="zh-CN" altLang="en-US" sz="2400" dirty="0">
                <a:solidFill>
                  <a:srgbClr val="FF3300"/>
                </a:solidFill>
                <a:latin typeface="微软雅黑" pitchFamily="34" charset="-122"/>
                <a:ea typeface="微软雅黑" pitchFamily="34" charset="-122"/>
                <a:cs typeface="+mn-cs"/>
              </a:rPr>
              <a:t>、彗差</a:t>
            </a:r>
          </a:p>
        </p:txBody>
      </p:sp>
      <p:sp>
        <p:nvSpPr>
          <p:cNvPr id="10" name="Rectangle 2"/>
          <p:cNvSpPr>
            <a:spLocks noGrp="1" noChangeArrowheads="1"/>
          </p:cNvSpPr>
          <p:nvPr>
            <p:ph type="title"/>
          </p:nvPr>
        </p:nvSpPr>
        <p:spPr>
          <a:xfrm>
            <a:off x="410043" y="900913"/>
            <a:ext cx="8196069" cy="1152128"/>
          </a:xfrm>
        </p:spPr>
        <p:txBody>
          <a:bodyPr/>
          <a:lstStyle/>
          <a:p>
            <a:pPr algn="l"/>
            <a:r>
              <a:rPr lang="en-US" altLang="zh-CN" sz="3200" b="1" dirty="0" smtClean="0"/>
              <a:t> </a:t>
            </a:r>
            <a:r>
              <a:rPr lang="zh-CN" altLang="en-US" sz="2400" dirty="0" smtClean="0">
                <a:latin typeface="微软雅黑" panose="020B0503020204020204" pitchFamily="34" charset="-122"/>
                <a:ea typeface="微软雅黑" panose="020B0503020204020204" pitchFamily="34" charset="-122"/>
              </a:rPr>
              <a:t>彗差是</a:t>
            </a:r>
            <a:r>
              <a:rPr lang="zh-CN" altLang="en-US" sz="2400" dirty="0" smtClean="0">
                <a:solidFill>
                  <a:srgbClr val="FF3300"/>
                </a:solidFill>
                <a:latin typeface="微软雅黑" panose="020B0503020204020204" pitchFamily="34" charset="-122"/>
                <a:ea typeface="微软雅黑" panose="020B0503020204020204" pitchFamily="34" charset="-122"/>
              </a:rPr>
              <a:t>轴外物点</a:t>
            </a:r>
            <a:r>
              <a:rPr lang="zh-CN" altLang="en-US" sz="2400" dirty="0" smtClean="0">
                <a:latin typeface="微软雅黑" panose="020B0503020204020204" pitchFamily="34" charset="-122"/>
                <a:ea typeface="微软雅黑" panose="020B0503020204020204" pitchFamily="34" charset="-122"/>
              </a:rPr>
              <a:t>发出</a:t>
            </a:r>
            <a:r>
              <a:rPr lang="zh-CN" altLang="en-US" sz="2400" dirty="0" smtClean="0">
                <a:solidFill>
                  <a:srgbClr val="FF3300"/>
                </a:solidFill>
                <a:latin typeface="微软雅黑" panose="020B0503020204020204" pitchFamily="34" charset="-122"/>
                <a:ea typeface="微软雅黑" panose="020B0503020204020204" pitchFamily="34" charset="-122"/>
              </a:rPr>
              <a:t>宽光束</a:t>
            </a:r>
            <a:r>
              <a:rPr lang="zh-CN" altLang="en-US" sz="2400" dirty="0" smtClean="0">
                <a:latin typeface="微软雅黑" panose="020B0503020204020204" pitchFamily="34" charset="-122"/>
                <a:ea typeface="微软雅黑" panose="020B0503020204020204" pitchFamily="34" charset="-122"/>
              </a:rPr>
              <a:t>通过光学系统后，并不会聚一点</a:t>
            </a:r>
            <a:r>
              <a:rPr lang="zh-CN" altLang="en-US" sz="2400" dirty="0">
                <a:latin typeface="微软雅黑" panose="020B0503020204020204" pitchFamily="34" charset="-122"/>
                <a:ea typeface="微软雅黑" panose="020B0503020204020204" pitchFamily="34" charset="-122"/>
              </a:rPr>
              <a:t>，而是相对</a:t>
            </a:r>
            <a:r>
              <a:rPr lang="zh-CN" altLang="en-US" sz="2400" dirty="0" smtClean="0">
                <a:latin typeface="微软雅黑" panose="020B0503020204020204" pitchFamily="34" charset="-122"/>
                <a:ea typeface="微软雅黑" panose="020B0503020204020204" pitchFamily="34" charset="-122"/>
              </a:rPr>
              <a:t>于</a:t>
            </a:r>
            <a:r>
              <a:rPr lang="zh-CN" altLang="en-US" sz="2400" u="sng" dirty="0" smtClean="0">
                <a:solidFill>
                  <a:srgbClr val="FF3300"/>
                </a:solidFill>
                <a:latin typeface="微软雅黑" panose="020B0503020204020204" pitchFamily="34" charset="-122"/>
                <a:ea typeface="微软雅黑" panose="020B0503020204020204" pitchFamily="34" charset="-122"/>
              </a:rPr>
              <a:t>主光线</a:t>
            </a:r>
            <a:r>
              <a:rPr lang="zh-CN" altLang="en-US" sz="2400" dirty="0" smtClean="0">
                <a:latin typeface="微软雅黑" panose="020B0503020204020204" pitchFamily="34" charset="-122"/>
                <a:ea typeface="微软雅黑" panose="020B0503020204020204" pitchFamily="34" charset="-122"/>
              </a:rPr>
              <a:t>呈彗星状图形的一种</a:t>
            </a:r>
            <a:r>
              <a:rPr lang="zh-CN" altLang="en-US" sz="2400" u="sng" dirty="0" smtClean="0">
                <a:solidFill>
                  <a:srgbClr val="FF3300"/>
                </a:solidFill>
                <a:latin typeface="微软雅黑" panose="020B0503020204020204" pitchFamily="34" charset="-122"/>
                <a:ea typeface="微软雅黑" panose="020B0503020204020204" pitchFamily="34" charset="-122"/>
              </a:rPr>
              <a:t>失对称</a:t>
            </a:r>
            <a:r>
              <a:rPr lang="zh-CN" altLang="en-US" sz="2400" dirty="0" smtClean="0">
                <a:latin typeface="微软雅黑" panose="020B0503020204020204" pitchFamily="34" charset="-122"/>
                <a:ea typeface="微软雅黑" panose="020B0503020204020204" pitchFamily="34" charset="-122"/>
              </a:rPr>
              <a:t>的像差。</a:t>
            </a:r>
          </a:p>
        </p:txBody>
      </p:sp>
      <p:grpSp>
        <p:nvGrpSpPr>
          <p:cNvPr id="14" name="Group 56"/>
          <p:cNvGrpSpPr>
            <a:grpSpLocks/>
          </p:cNvGrpSpPr>
          <p:nvPr/>
        </p:nvGrpSpPr>
        <p:grpSpPr bwMode="auto">
          <a:xfrm>
            <a:off x="6728436" y="4567413"/>
            <a:ext cx="1864736" cy="2291592"/>
            <a:chOff x="4025" y="60"/>
            <a:chExt cx="1641" cy="1976"/>
          </a:xfrm>
        </p:grpSpPr>
        <p:sp>
          <p:nvSpPr>
            <p:cNvPr id="15" name="Line 35"/>
            <p:cNvSpPr>
              <a:spLocks noChangeShapeType="1"/>
            </p:cNvSpPr>
            <p:nvPr/>
          </p:nvSpPr>
          <p:spPr bwMode="auto">
            <a:xfrm>
              <a:off x="4845" y="60"/>
              <a:ext cx="1" cy="1976"/>
            </a:xfrm>
            <a:prstGeom prst="line">
              <a:avLst/>
            </a:prstGeom>
            <a:noFill/>
            <a:ln w="1905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36"/>
            <p:cNvSpPr>
              <a:spLocks noChangeShapeType="1"/>
            </p:cNvSpPr>
            <p:nvPr/>
          </p:nvSpPr>
          <p:spPr bwMode="auto">
            <a:xfrm>
              <a:off x="4025" y="471"/>
              <a:ext cx="820" cy="14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37"/>
            <p:cNvSpPr>
              <a:spLocks noChangeShapeType="1"/>
            </p:cNvSpPr>
            <p:nvPr/>
          </p:nvSpPr>
          <p:spPr bwMode="auto">
            <a:xfrm flipH="1">
              <a:off x="4845" y="471"/>
              <a:ext cx="821" cy="14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Freeform 38"/>
            <p:cNvSpPr>
              <a:spLocks/>
            </p:cNvSpPr>
            <p:nvPr/>
          </p:nvSpPr>
          <p:spPr bwMode="auto">
            <a:xfrm>
              <a:off x="4529" y="967"/>
              <a:ext cx="631" cy="631"/>
            </a:xfrm>
            <a:custGeom>
              <a:avLst/>
              <a:gdLst>
                <a:gd name="T0" fmla="*/ 9 w 1263"/>
                <a:gd name="T1" fmla="*/ 4 h 1263"/>
                <a:gd name="T2" fmla="*/ 9 w 1263"/>
                <a:gd name="T3" fmla="*/ 3 h 1263"/>
                <a:gd name="T4" fmla="*/ 8 w 1263"/>
                <a:gd name="T5" fmla="*/ 1 h 1263"/>
                <a:gd name="T6" fmla="*/ 6 w 1263"/>
                <a:gd name="T7" fmla="*/ 0 h 1263"/>
                <a:gd name="T8" fmla="*/ 4 w 1263"/>
                <a:gd name="T9" fmla="*/ 0 h 1263"/>
                <a:gd name="T10" fmla="*/ 3 w 1263"/>
                <a:gd name="T11" fmla="*/ 0 h 1263"/>
                <a:gd name="T12" fmla="*/ 1 w 1263"/>
                <a:gd name="T13" fmla="*/ 1 h 1263"/>
                <a:gd name="T14" fmla="*/ 0 w 1263"/>
                <a:gd name="T15" fmla="*/ 3 h 1263"/>
                <a:gd name="T16" fmla="*/ 0 w 1263"/>
                <a:gd name="T17" fmla="*/ 4 h 1263"/>
                <a:gd name="T18" fmla="*/ 0 w 1263"/>
                <a:gd name="T19" fmla="*/ 6 h 1263"/>
                <a:gd name="T20" fmla="*/ 1 w 1263"/>
                <a:gd name="T21" fmla="*/ 8 h 1263"/>
                <a:gd name="T22" fmla="*/ 3 w 1263"/>
                <a:gd name="T23" fmla="*/ 9 h 1263"/>
                <a:gd name="T24" fmla="*/ 4 w 1263"/>
                <a:gd name="T25" fmla="*/ 9 h 1263"/>
                <a:gd name="T26" fmla="*/ 6 w 1263"/>
                <a:gd name="T27" fmla="*/ 9 h 1263"/>
                <a:gd name="T28" fmla="*/ 8 w 1263"/>
                <a:gd name="T29" fmla="*/ 8 h 1263"/>
                <a:gd name="T30" fmla="*/ 9 w 1263"/>
                <a:gd name="T31" fmla="*/ 6 h 1263"/>
                <a:gd name="T32" fmla="*/ 9 w 1263"/>
                <a:gd name="T33" fmla="*/ 4 h 12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3" h="1263">
                  <a:moveTo>
                    <a:pt x="1263" y="631"/>
                  </a:moveTo>
                  <a:lnTo>
                    <a:pt x="1214" y="389"/>
                  </a:lnTo>
                  <a:lnTo>
                    <a:pt x="1078" y="184"/>
                  </a:lnTo>
                  <a:lnTo>
                    <a:pt x="872" y="47"/>
                  </a:lnTo>
                  <a:lnTo>
                    <a:pt x="631" y="0"/>
                  </a:lnTo>
                  <a:lnTo>
                    <a:pt x="389" y="47"/>
                  </a:lnTo>
                  <a:lnTo>
                    <a:pt x="184" y="184"/>
                  </a:lnTo>
                  <a:lnTo>
                    <a:pt x="48" y="389"/>
                  </a:lnTo>
                  <a:lnTo>
                    <a:pt x="0" y="631"/>
                  </a:lnTo>
                  <a:lnTo>
                    <a:pt x="48" y="873"/>
                  </a:lnTo>
                  <a:lnTo>
                    <a:pt x="184" y="1078"/>
                  </a:lnTo>
                  <a:lnTo>
                    <a:pt x="389" y="1215"/>
                  </a:lnTo>
                  <a:lnTo>
                    <a:pt x="631" y="1263"/>
                  </a:lnTo>
                  <a:lnTo>
                    <a:pt x="872" y="1215"/>
                  </a:lnTo>
                  <a:lnTo>
                    <a:pt x="1078" y="1078"/>
                  </a:lnTo>
                  <a:lnTo>
                    <a:pt x="1214" y="873"/>
                  </a:lnTo>
                  <a:lnTo>
                    <a:pt x="1263" y="631"/>
                  </a:lnTo>
                  <a:close/>
                </a:path>
              </a:pathLst>
            </a:custGeom>
            <a:noFill/>
            <a:ln w="28575"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Freeform 39"/>
            <p:cNvSpPr>
              <a:spLocks/>
            </p:cNvSpPr>
            <p:nvPr/>
          </p:nvSpPr>
          <p:spPr bwMode="auto">
            <a:xfrm>
              <a:off x="4474" y="781"/>
              <a:ext cx="740" cy="741"/>
            </a:xfrm>
            <a:custGeom>
              <a:avLst/>
              <a:gdLst>
                <a:gd name="T0" fmla="*/ 12 w 1480"/>
                <a:gd name="T1" fmla="*/ 6 h 1481"/>
                <a:gd name="T2" fmla="*/ 12 w 1480"/>
                <a:gd name="T3" fmla="*/ 4 h 1481"/>
                <a:gd name="T4" fmla="*/ 11 w 1480"/>
                <a:gd name="T5" fmla="*/ 3 h 1481"/>
                <a:gd name="T6" fmla="*/ 10 w 1480"/>
                <a:gd name="T7" fmla="*/ 2 h 1481"/>
                <a:gd name="T8" fmla="*/ 8 w 1480"/>
                <a:gd name="T9" fmla="*/ 1 h 1481"/>
                <a:gd name="T10" fmla="*/ 6 w 1480"/>
                <a:gd name="T11" fmla="*/ 0 h 1481"/>
                <a:gd name="T12" fmla="*/ 4 w 1480"/>
                <a:gd name="T13" fmla="*/ 1 h 1481"/>
                <a:gd name="T14" fmla="*/ 3 w 1480"/>
                <a:gd name="T15" fmla="*/ 2 h 1481"/>
                <a:gd name="T16" fmla="*/ 2 w 1480"/>
                <a:gd name="T17" fmla="*/ 3 h 1481"/>
                <a:gd name="T18" fmla="*/ 1 w 1480"/>
                <a:gd name="T19" fmla="*/ 4 h 1481"/>
                <a:gd name="T20" fmla="*/ 0 w 1480"/>
                <a:gd name="T21" fmla="*/ 6 h 1481"/>
                <a:gd name="T22" fmla="*/ 1 w 1480"/>
                <a:gd name="T23" fmla="*/ 8 h 1481"/>
                <a:gd name="T24" fmla="*/ 2 w 1480"/>
                <a:gd name="T25" fmla="*/ 10 h 1481"/>
                <a:gd name="T26" fmla="*/ 3 w 1480"/>
                <a:gd name="T27" fmla="*/ 11 h 1481"/>
                <a:gd name="T28" fmla="*/ 4 w 1480"/>
                <a:gd name="T29" fmla="*/ 12 h 1481"/>
                <a:gd name="T30" fmla="*/ 6 w 1480"/>
                <a:gd name="T31" fmla="*/ 12 h 1481"/>
                <a:gd name="T32" fmla="*/ 8 w 1480"/>
                <a:gd name="T33" fmla="*/ 12 h 1481"/>
                <a:gd name="T34" fmla="*/ 10 w 1480"/>
                <a:gd name="T35" fmla="*/ 11 h 1481"/>
                <a:gd name="T36" fmla="*/ 11 w 1480"/>
                <a:gd name="T37" fmla="*/ 10 h 1481"/>
                <a:gd name="T38" fmla="*/ 12 w 1480"/>
                <a:gd name="T39" fmla="*/ 8 h 1481"/>
                <a:gd name="T40" fmla="*/ 12 w 1480"/>
                <a:gd name="T41" fmla="*/ 6 h 14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80" h="1481">
                  <a:moveTo>
                    <a:pt x="1480" y="741"/>
                  </a:moveTo>
                  <a:lnTo>
                    <a:pt x="1444" y="512"/>
                  </a:lnTo>
                  <a:lnTo>
                    <a:pt x="1338" y="305"/>
                  </a:lnTo>
                  <a:lnTo>
                    <a:pt x="1175" y="141"/>
                  </a:lnTo>
                  <a:lnTo>
                    <a:pt x="969" y="37"/>
                  </a:lnTo>
                  <a:lnTo>
                    <a:pt x="740" y="0"/>
                  </a:lnTo>
                  <a:lnTo>
                    <a:pt x="511" y="37"/>
                  </a:lnTo>
                  <a:lnTo>
                    <a:pt x="306" y="141"/>
                  </a:lnTo>
                  <a:lnTo>
                    <a:pt x="141" y="305"/>
                  </a:lnTo>
                  <a:lnTo>
                    <a:pt x="36" y="512"/>
                  </a:lnTo>
                  <a:lnTo>
                    <a:pt x="0" y="741"/>
                  </a:lnTo>
                  <a:lnTo>
                    <a:pt x="36" y="969"/>
                  </a:lnTo>
                  <a:lnTo>
                    <a:pt x="141" y="1176"/>
                  </a:lnTo>
                  <a:lnTo>
                    <a:pt x="306" y="1340"/>
                  </a:lnTo>
                  <a:lnTo>
                    <a:pt x="511" y="1446"/>
                  </a:lnTo>
                  <a:lnTo>
                    <a:pt x="740" y="1481"/>
                  </a:lnTo>
                  <a:lnTo>
                    <a:pt x="969" y="1446"/>
                  </a:lnTo>
                  <a:lnTo>
                    <a:pt x="1175" y="1340"/>
                  </a:lnTo>
                  <a:lnTo>
                    <a:pt x="1338" y="1176"/>
                  </a:lnTo>
                  <a:lnTo>
                    <a:pt x="1444" y="969"/>
                  </a:lnTo>
                  <a:lnTo>
                    <a:pt x="1480" y="741"/>
                  </a:lnTo>
                  <a:close/>
                </a:path>
              </a:pathLst>
            </a:custGeom>
            <a:noFill/>
            <a:ln w="28575"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40"/>
            <p:cNvSpPr>
              <a:spLocks/>
            </p:cNvSpPr>
            <p:nvPr/>
          </p:nvSpPr>
          <p:spPr bwMode="auto">
            <a:xfrm>
              <a:off x="4419" y="620"/>
              <a:ext cx="849" cy="850"/>
            </a:xfrm>
            <a:custGeom>
              <a:avLst/>
              <a:gdLst>
                <a:gd name="T0" fmla="*/ 14 w 1698"/>
                <a:gd name="T1" fmla="*/ 7 h 1700"/>
                <a:gd name="T2" fmla="*/ 14 w 1698"/>
                <a:gd name="T3" fmla="*/ 6 h 1700"/>
                <a:gd name="T4" fmla="*/ 13 w 1698"/>
                <a:gd name="T5" fmla="*/ 4 h 1700"/>
                <a:gd name="T6" fmla="*/ 12 w 1698"/>
                <a:gd name="T7" fmla="*/ 3 h 1700"/>
                <a:gd name="T8" fmla="*/ 11 w 1698"/>
                <a:gd name="T9" fmla="*/ 2 h 1700"/>
                <a:gd name="T10" fmla="*/ 10 w 1698"/>
                <a:gd name="T11" fmla="*/ 1 h 1700"/>
                <a:gd name="T12" fmla="*/ 9 w 1698"/>
                <a:gd name="T13" fmla="*/ 1 h 1700"/>
                <a:gd name="T14" fmla="*/ 7 w 1698"/>
                <a:gd name="T15" fmla="*/ 0 h 1700"/>
                <a:gd name="T16" fmla="*/ 6 w 1698"/>
                <a:gd name="T17" fmla="*/ 1 h 1700"/>
                <a:gd name="T18" fmla="*/ 4 w 1698"/>
                <a:gd name="T19" fmla="*/ 1 h 1700"/>
                <a:gd name="T20" fmla="*/ 3 w 1698"/>
                <a:gd name="T21" fmla="*/ 2 h 1700"/>
                <a:gd name="T22" fmla="*/ 2 w 1698"/>
                <a:gd name="T23" fmla="*/ 3 h 1700"/>
                <a:gd name="T24" fmla="*/ 1 w 1698"/>
                <a:gd name="T25" fmla="*/ 4 h 1700"/>
                <a:gd name="T26" fmla="*/ 1 w 1698"/>
                <a:gd name="T27" fmla="*/ 6 h 1700"/>
                <a:gd name="T28" fmla="*/ 0 w 1698"/>
                <a:gd name="T29" fmla="*/ 7 h 1700"/>
                <a:gd name="T30" fmla="*/ 1 w 1698"/>
                <a:gd name="T31" fmla="*/ 9 h 1700"/>
                <a:gd name="T32" fmla="*/ 1 w 1698"/>
                <a:gd name="T33" fmla="*/ 10 h 1700"/>
                <a:gd name="T34" fmla="*/ 2 w 1698"/>
                <a:gd name="T35" fmla="*/ 11 h 1700"/>
                <a:gd name="T36" fmla="*/ 3 w 1698"/>
                <a:gd name="T37" fmla="*/ 12 h 1700"/>
                <a:gd name="T38" fmla="*/ 4 w 1698"/>
                <a:gd name="T39" fmla="*/ 13 h 1700"/>
                <a:gd name="T40" fmla="*/ 6 w 1698"/>
                <a:gd name="T41" fmla="*/ 14 h 1700"/>
                <a:gd name="T42" fmla="*/ 7 w 1698"/>
                <a:gd name="T43" fmla="*/ 14 h 1700"/>
                <a:gd name="T44" fmla="*/ 9 w 1698"/>
                <a:gd name="T45" fmla="*/ 14 h 1700"/>
                <a:gd name="T46" fmla="*/ 10 w 1698"/>
                <a:gd name="T47" fmla="*/ 13 h 1700"/>
                <a:gd name="T48" fmla="*/ 11 w 1698"/>
                <a:gd name="T49" fmla="*/ 12 h 1700"/>
                <a:gd name="T50" fmla="*/ 12 w 1698"/>
                <a:gd name="T51" fmla="*/ 11 h 1700"/>
                <a:gd name="T52" fmla="*/ 13 w 1698"/>
                <a:gd name="T53" fmla="*/ 10 h 1700"/>
                <a:gd name="T54" fmla="*/ 14 w 1698"/>
                <a:gd name="T55" fmla="*/ 9 h 1700"/>
                <a:gd name="T56" fmla="*/ 14 w 1698"/>
                <a:gd name="T57" fmla="*/ 7 h 17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698" h="1700">
                  <a:moveTo>
                    <a:pt x="1698" y="849"/>
                  </a:moveTo>
                  <a:lnTo>
                    <a:pt x="1677" y="660"/>
                  </a:lnTo>
                  <a:lnTo>
                    <a:pt x="1614" y="481"/>
                  </a:lnTo>
                  <a:lnTo>
                    <a:pt x="1513" y="320"/>
                  </a:lnTo>
                  <a:lnTo>
                    <a:pt x="1379" y="185"/>
                  </a:lnTo>
                  <a:lnTo>
                    <a:pt x="1218" y="84"/>
                  </a:lnTo>
                  <a:lnTo>
                    <a:pt x="1039" y="21"/>
                  </a:lnTo>
                  <a:lnTo>
                    <a:pt x="849" y="0"/>
                  </a:lnTo>
                  <a:lnTo>
                    <a:pt x="660" y="21"/>
                  </a:lnTo>
                  <a:lnTo>
                    <a:pt x="481" y="84"/>
                  </a:lnTo>
                  <a:lnTo>
                    <a:pt x="320" y="185"/>
                  </a:lnTo>
                  <a:lnTo>
                    <a:pt x="185" y="320"/>
                  </a:lnTo>
                  <a:lnTo>
                    <a:pt x="84" y="481"/>
                  </a:lnTo>
                  <a:lnTo>
                    <a:pt x="21" y="660"/>
                  </a:lnTo>
                  <a:lnTo>
                    <a:pt x="0" y="849"/>
                  </a:lnTo>
                  <a:lnTo>
                    <a:pt x="21" y="1039"/>
                  </a:lnTo>
                  <a:lnTo>
                    <a:pt x="84" y="1219"/>
                  </a:lnTo>
                  <a:lnTo>
                    <a:pt x="185" y="1379"/>
                  </a:lnTo>
                  <a:lnTo>
                    <a:pt x="320" y="1514"/>
                  </a:lnTo>
                  <a:lnTo>
                    <a:pt x="481" y="1615"/>
                  </a:lnTo>
                  <a:lnTo>
                    <a:pt x="660" y="1679"/>
                  </a:lnTo>
                  <a:lnTo>
                    <a:pt x="849" y="1700"/>
                  </a:lnTo>
                  <a:lnTo>
                    <a:pt x="1039" y="1679"/>
                  </a:lnTo>
                  <a:lnTo>
                    <a:pt x="1218" y="1615"/>
                  </a:lnTo>
                  <a:lnTo>
                    <a:pt x="1379" y="1514"/>
                  </a:lnTo>
                  <a:lnTo>
                    <a:pt x="1513" y="1379"/>
                  </a:lnTo>
                  <a:lnTo>
                    <a:pt x="1614" y="1219"/>
                  </a:lnTo>
                  <a:lnTo>
                    <a:pt x="1677" y="1039"/>
                  </a:lnTo>
                  <a:lnTo>
                    <a:pt x="1698" y="849"/>
                  </a:lnTo>
                  <a:close/>
                </a:path>
              </a:pathLst>
            </a:custGeom>
            <a:noFill/>
            <a:ln w="28575"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Freeform 41"/>
            <p:cNvSpPr>
              <a:spLocks/>
            </p:cNvSpPr>
            <p:nvPr/>
          </p:nvSpPr>
          <p:spPr bwMode="auto">
            <a:xfrm>
              <a:off x="4317" y="311"/>
              <a:ext cx="1050" cy="1051"/>
            </a:xfrm>
            <a:custGeom>
              <a:avLst/>
              <a:gdLst>
                <a:gd name="T0" fmla="*/ 16 w 2101"/>
                <a:gd name="T1" fmla="*/ 8 h 2103"/>
                <a:gd name="T2" fmla="*/ 16 w 2101"/>
                <a:gd name="T3" fmla="*/ 6 h 2103"/>
                <a:gd name="T4" fmla="*/ 15 w 2101"/>
                <a:gd name="T5" fmla="*/ 5 h 2103"/>
                <a:gd name="T6" fmla="*/ 15 w 2101"/>
                <a:gd name="T7" fmla="*/ 3 h 2103"/>
                <a:gd name="T8" fmla="*/ 14 w 2101"/>
                <a:gd name="T9" fmla="*/ 2 h 2103"/>
                <a:gd name="T10" fmla="*/ 12 w 2101"/>
                <a:gd name="T11" fmla="*/ 1 h 2103"/>
                <a:gd name="T12" fmla="*/ 11 w 2101"/>
                <a:gd name="T13" fmla="*/ 0 h 2103"/>
                <a:gd name="T14" fmla="*/ 9 w 2101"/>
                <a:gd name="T15" fmla="*/ 0 h 2103"/>
                <a:gd name="T16" fmla="*/ 8 w 2101"/>
                <a:gd name="T17" fmla="*/ 0 h 2103"/>
                <a:gd name="T18" fmla="*/ 6 w 2101"/>
                <a:gd name="T19" fmla="*/ 0 h 2103"/>
                <a:gd name="T20" fmla="*/ 5 w 2101"/>
                <a:gd name="T21" fmla="*/ 0 h 2103"/>
                <a:gd name="T22" fmla="*/ 3 w 2101"/>
                <a:gd name="T23" fmla="*/ 1 h 2103"/>
                <a:gd name="T24" fmla="*/ 2 w 2101"/>
                <a:gd name="T25" fmla="*/ 2 h 2103"/>
                <a:gd name="T26" fmla="*/ 1 w 2101"/>
                <a:gd name="T27" fmla="*/ 3 h 2103"/>
                <a:gd name="T28" fmla="*/ 0 w 2101"/>
                <a:gd name="T29" fmla="*/ 5 h 2103"/>
                <a:gd name="T30" fmla="*/ 0 w 2101"/>
                <a:gd name="T31" fmla="*/ 6 h 2103"/>
                <a:gd name="T32" fmla="*/ 0 w 2101"/>
                <a:gd name="T33" fmla="*/ 8 h 2103"/>
                <a:gd name="T34" fmla="*/ 0 w 2101"/>
                <a:gd name="T35" fmla="*/ 9 h 2103"/>
                <a:gd name="T36" fmla="*/ 0 w 2101"/>
                <a:gd name="T37" fmla="*/ 11 h 2103"/>
                <a:gd name="T38" fmla="*/ 1 w 2101"/>
                <a:gd name="T39" fmla="*/ 12 h 2103"/>
                <a:gd name="T40" fmla="*/ 2 w 2101"/>
                <a:gd name="T41" fmla="*/ 14 h 2103"/>
                <a:gd name="T42" fmla="*/ 3 w 2101"/>
                <a:gd name="T43" fmla="*/ 15 h 2103"/>
                <a:gd name="T44" fmla="*/ 5 w 2101"/>
                <a:gd name="T45" fmla="*/ 15 h 2103"/>
                <a:gd name="T46" fmla="*/ 6 w 2101"/>
                <a:gd name="T47" fmla="*/ 16 h 2103"/>
                <a:gd name="T48" fmla="*/ 8 w 2101"/>
                <a:gd name="T49" fmla="*/ 16 h 2103"/>
                <a:gd name="T50" fmla="*/ 9 w 2101"/>
                <a:gd name="T51" fmla="*/ 16 h 2103"/>
                <a:gd name="T52" fmla="*/ 11 w 2101"/>
                <a:gd name="T53" fmla="*/ 15 h 2103"/>
                <a:gd name="T54" fmla="*/ 12 w 2101"/>
                <a:gd name="T55" fmla="*/ 15 h 2103"/>
                <a:gd name="T56" fmla="*/ 14 w 2101"/>
                <a:gd name="T57" fmla="*/ 14 h 2103"/>
                <a:gd name="T58" fmla="*/ 15 w 2101"/>
                <a:gd name="T59" fmla="*/ 12 h 2103"/>
                <a:gd name="T60" fmla="*/ 15 w 2101"/>
                <a:gd name="T61" fmla="*/ 11 h 2103"/>
                <a:gd name="T62" fmla="*/ 16 w 2101"/>
                <a:gd name="T63" fmla="*/ 9 h 2103"/>
                <a:gd name="T64" fmla="*/ 16 w 2101"/>
                <a:gd name="T65" fmla="*/ 8 h 21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01" h="2103">
                  <a:moveTo>
                    <a:pt x="2101" y="1052"/>
                  </a:moveTo>
                  <a:lnTo>
                    <a:pt x="2081" y="846"/>
                  </a:lnTo>
                  <a:lnTo>
                    <a:pt x="2020" y="649"/>
                  </a:lnTo>
                  <a:lnTo>
                    <a:pt x="1924" y="468"/>
                  </a:lnTo>
                  <a:lnTo>
                    <a:pt x="1792" y="309"/>
                  </a:lnTo>
                  <a:lnTo>
                    <a:pt x="1633" y="177"/>
                  </a:lnTo>
                  <a:lnTo>
                    <a:pt x="1452" y="80"/>
                  </a:lnTo>
                  <a:lnTo>
                    <a:pt x="1255" y="20"/>
                  </a:lnTo>
                  <a:lnTo>
                    <a:pt x="1050" y="0"/>
                  </a:lnTo>
                  <a:lnTo>
                    <a:pt x="845" y="20"/>
                  </a:lnTo>
                  <a:lnTo>
                    <a:pt x="647" y="80"/>
                  </a:lnTo>
                  <a:lnTo>
                    <a:pt x="466" y="177"/>
                  </a:lnTo>
                  <a:lnTo>
                    <a:pt x="307" y="309"/>
                  </a:lnTo>
                  <a:lnTo>
                    <a:pt x="177" y="468"/>
                  </a:lnTo>
                  <a:lnTo>
                    <a:pt x="80" y="649"/>
                  </a:lnTo>
                  <a:lnTo>
                    <a:pt x="20" y="846"/>
                  </a:lnTo>
                  <a:lnTo>
                    <a:pt x="0" y="1052"/>
                  </a:lnTo>
                  <a:lnTo>
                    <a:pt x="20" y="1257"/>
                  </a:lnTo>
                  <a:lnTo>
                    <a:pt x="80" y="1454"/>
                  </a:lnTo>
                  <a:lnTo>
                    <a:pt x="177" y="1636"/>
                  </a:lnTo>
                  <a:lnTo>
                    <a:pt x="307" y="1796"/>
                  </a:lnTo>
                  <a:lnTo>
                    <a:pt x="466" y="1926"/>
                  </a:lnTo>
                  <a:lnTo>
                    <a:pt x="647" y="2024"/>
                  </a:lnTo>
                  <a:lnTo>
                    <a:pt x="845" y="2083"/>
                  </a:lnTo>
                  <a:lnTo>
                    <a:pt x="1050" y="2103"/>
                  </a:lnTo>
                  <a:lnTo>
                    <a:pt x="1255" y="2083"/>
                  </a:lnTo>
                  <a:lnTo>
                    <a:pt x="1452" y="2024"/>
                  </a:lnTo>
                  <a:lnTo>
                    <a:pt x="1633" y="1926"/>
                  </a:lnTo>
                  <a:lnTo>
                    <a:pt x="1792" y="1796"/>
                  </a:lnTo>
                  <a:lnTo>
                    <a:pt x="1924" y="1636"/>
                  </a:lnTo>
                  <a:lnTo>
                    <a:pt x="2020" y="1454"/>
                  </a:lnTo>
                  <a:lnTo>
                    <a:pt x="2081" y="1257"/>
                  </a:lnTo>
                  <a:lnTo>
                    <a:pt x="2101" y="1052"/>
                  </a:lnTo>
                  <a:close/>
                </a:path>
              </a:pathLst>
            </a:custGeom>
            <a:noFill/>
            <a:ln w="28575" cmpd="sng">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 name="Group 7"/>
          <p:cNvGrpSpPr>
            <a:grpSpLocks/>
          </p:cNvGrpSpPr>
          <p:nvPr/>
        </p:nvGrpSpPr>
        <p:grpSpPr bwMode="auto">
          <a:xfrm>
            <a:off x="971723" y="2223530"/>
            <a:ext cx="7072707" cy="2423180"/>
            <a:chOff x="215" y="1848"/>
            <a:chExt cx="5330" cy="2353"/>
          </a:xfrm>
        </p:grpSpPr>
        <p:sp>
          <p:nvSpPr>
            <p:cNvPr id="23" name="AutoShape 8"/>
            <p:cNvSpPr>
              <a:spLocks noChangeAspect="1" noChangeArrowheads="1" noTextEdit="1"/>
            </p:cNvSpPr>
            <p:nvPr/>
          </p:nvSpPr>
          <p:spPr bwMode="auto">
            <a:xfrm>
              <a:off x="215" y="1848"/>
              <a:ext cx="5330" cy="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Freeform 9"/>
            <p:cNvSpPr>
              <a:spLocks/>
            </p:cNvSpPr>
            <p:nvPr/>
          </p:nvSpPr>
          <p:spPr bwMode="auto">
            <a:xfrm>
              <a:off x="1586" y="3047"/>
              <a:ext cx="757" cy="873"/>
            </a:xfrm>
            <a:custGeom>
              <a:avLst/>
              <a:gdLst>
                <a:gd name="T0" fmla="*/ 0 w 2273"/>
                <a:gd name="T1" fmla="*/ 1 h 2619"/>
                <a:gd name="T2" fmla="*/ 1 w 2273"/>
                <a:gd name="T3" fmla="*/ 1 h 2619"/>
                <a:gd name="T4" fmla="*/ 1 w 2273"/>
                <a:gd name="T5" fmla="*/ 1 h 2619"/>
                <a:gd name="T6" fmla="*/ 1 w 2273"/>
                <a:gd name="T7" fmla="*/ 1 h 2619"/>
                <a:gd name="T8" fmla="*/ 1 w 2273"/>
                <a:gd name="T9" fmla="*/ 1 h 2619"/>
                <a:gd name="T10" fmla="*/ 1 w 2273"/>
                <a:gd name="T11" fmla="*/ 1 h 2619"/>
                <a:gd name="T12" fmla="*/ 1 w 2273"/>
                <a:gd name="T13" fmla="*/ 1 h 2619"/>
                <a:gd name="T14" fmla="*/ 1 w 2273"/>
                <a:gd name="T15" fmla="*/ 1 h 2619"/>
                <a:gd name="T16" fmla="*/ 1 w 2273"/>
                <a:gd name="T17" fmla="*/ 1 h 2619"/>
                <a:gd name="T18" fmla="*/ 1 w 2273"/>
                <a:gd name="T19" fmla="*/ 1 h 2619"/>
                <a:gd name="T20" fmla="*/ 1 w 2273"/>
                <a:gd name="T21" fmla="*/ 0 h 2619"/>
                <a:gd name="T22" fmla="*/ 1 w 2273"/>
                <a:gd name="T23" fmla="*/ 0 h 2619"/>
                <a:gd name="T24" fmla="*/ 1 w 2273"/>
                <a:gd name="T25" fmla="*/ 0 h 2619"/>
                <a:gd name="T26" fmla="*/ 1 w 2273"/>
                <a:gd name="T27" fmla="*/ 0 h 2619"/>
                <a:gd name="T28" fmla="*/ 1 w 2273"/>
                <a:gd name="T29" fmla="*/ 0 h 2619"/>
                <a:gd name="T30" fmla="*/ 1 w 2273"/>
                <a:gd name="T31" fmla="*/ 0 h 2619"/>
                <a:gd name="T32" fmla="*/ 1 w 2273"/>
                <a:gd name="T33" fmla="*/ 0 h 2619"/>
                <a:gd name="T34" fmla="*/ 1 w 2273"/>
                <a:gd name="T35" fmla="*/ 0 h 2619"/>
                <a:gd name="T36" fmla="*/ 0 w 2273"/>
                <a:gd name="T37" fmla="*/ 0 h 2619"/>
                <a:gd name="T38" fmla="*/ 0 w 2273"/>
                <a:gd name="T39" fmla="*/ 0 h 2619"/>
                <a:gd name="T40" fmla="*/ 0 w 2273"/>
                <a:gd name="T41" fmla="*/ 0 h 2619"/>
                <a:gd name="T42" fmla="*/ 0 w 2273"/>
                <a:gd name="T43" fmla="*/ 0 h 2619"/>
                <a:gd name="T44" fmla="*/ 0 w 2273"/>
                <a:gd name="T45" fmla="*/ 0 h 2619"/>
                <a:gd name="T46" fmla="*/ 0 w 2273"/>
                <a:gd name="T47" fmla="*/ 0 h 2619"/>
                <a:gd name="T48" fmla="*/ 0 w 2273"/>
                <a:gd name="T49" fmla="*/ 0 h 2619"/>
                <a:gd name="T50" fmla="*/ 0 w 2273"/>
                <a:gd name="T51" fmla="*/ 1 h 2619"/>
                <a:gd name="T52" fmla="*/ 0 w 2273"/>
                <a:gd name="T53" fmla="*/ 1 h 2619"/>
                <a:gd name="T54" fmla="*/ 0 w 2273"/>
                <a:gd name="T55" fmla="*/ 1 h 2619"/>
                <a:gd name="T56" fmla="*/ 0 w 2273"/>
                <a:gd name="T57" fmla="*/ 1 h 2619"/>
                <a:gd name="T58" fmla="*/ 0 w 2273"/>
                <a:gd name="T59" fmla="*/ 1 h 2619"/>
                <a:gd name="T60" fmla="*/ 0 w 2273"/>
                <a:gd name="T61" fmla="*/ 1 h 2619"/>
                <a:gd name="T62" fmla="*/ 0 w 2273"/>
                <a:gd name="T63" fmla="*/ 1 h 2619"/>
                <a:gd name="T64" fmla="*/ 0 w 2273"/>
                <a:gd name="T65" fmla="*/ 1 h 2619"/>
                <a:gd name="T66" fmla="*/ 0 w 2273"/>
                <a:gd name="T67" fmla="*/ 1 h 2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73" h="2619">
                  <a:moveTo>
                    <a:pt x="911" y="2607"/>
                  </a:moveTo>
                  <a:lnTo>
                    <a:pt x="1126" y="2619"/>
                  </a:lnTo>
                  <a:lnTo>
                    <a:pt x="1341" y="2586"/>
                  </a:lnTo>
                  <a:lnTo>
                    <a:pt x="1549" y="2506"/>
                  </a:lnTo>
                  <a:lnTo>
                    <a:pt x="1743" y="2383"/>
                  </a:lnTo>
                  <a:lnTo>
                    <a:pt x="1914" y="2220"/>
                  </a:lnTo>
                  <a:lnTo>
                    <a:pt x="2057" y="2026"/>
                  </a:lnTo>
                  <a:lnTo>
                    <a:pt x="2168" y="1806"/>
                  </a:lnTo>
                  <a:lnTo>
                    <a:pt x="2240" y="1567"/>
                  </a:lnTo>
                  <a:lnTo>
                    <a:pt x="2273" y="1319"/>
                  </a:lnTo>
                  <a:lnTo>
                    <a:pt x="2265" y="1070"/>
                  </a:lnTo>
                  <a:lnTo>
                    <a:pt x="2216" y="831"/>
                  </a:lnTo>
                  <a:lnTo>
                    <a:pt x="2128" y="608"/>
                  </a:lnTo>
                  <a:lnTo>
                    <a:pt x="2004" y="412"/>
                  </a:lnTo>
                  <a:lnTo>
                    <a:pt x="1849" y="247"/>
                  </a:lnTo>
                  <a:lnTo>
                    <a:pt x="1668" y="122"/>
                  </a:lnTo>
                  <a:lnTo>
                    <a:pt x="1468" y="38"/>
                  </a:lnTo>
                  <a:lnTo>
                    <a:pt x="1256" y="0"/>
                  </a:lnTo>
                  <a:lnTo>
                    <a:pt x="1040" y="11"/>
                  </a:lnTo>
                  <a:lnTo>
                    <a:pt x="827" y="68"/>
                  </a:lnTo>
                  <a:lnTo>
                    <a:pt x="625" y="171"/>
                  </a:lnTo>
                  <a:lnTo>
                    <a:pt x="442" y="314"/>
                  </a:lnTo>
                  <a:lnTo>
                    <a:pt x="285" y="493"/>
                  </a:lnTo>
                  <a:lnTo>
                    <a:pt x="157" y="702"/>
                  </a:lnTo>
                  <a:lnTo>
                    <a:pt x="65" y="933"/>
                  </a:lnTo>
                  <a:lnTo>
                    <a:pt x="11" y="1176"/>
                  </a:lnTo>
                  <a:lnTo>
                    <a:pt x="0" y="1426"/>
                  </a:lnTo>
                  <a:lnTo>
                    <a:pt x="29" y="1671"/>
                  </a:lnTo>
                  <a:lnTo>
                    <a:pt x="97" y="1903"/>
                  </a:lnTo>
                  <a:lnTo>
                    <a:pt x="203" y="2113"/>
                  </a:lnTo>
                  <a:lnTo>
                    <a:pt x="343" y="2295"/>
                  </a:lnTo>
                  <a:lnTo>
                    <a:pt x="512" y="2441"/>
                  </a:lnTo>
                  <a:lnTo>
                    <a:pt x="703" y="2546"/>
                  </a:lnTo>
                  <a:lnTo>
                    <a:pt x="911" y="2607"/>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Line 10"/>
            <p:cNvSpPr>
              <a:spLocks noChangeShapeType="1"/>
            </p:cNvSpPr>
            <p:nvPr/>
          </p:nvSpPr>
          <p:spPr bwMode="auto">
            <a:xfrm>
              <a:off x="287" y="3491"/>
              <a:ext cx="5099" cy="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Freeform 11"/>
            <p:cNvSpPr>
              <a:spLocks/>
            </p:cNvSpPr>
            <p:nvPr/>
          </p:nvSpPr>
          <p:spPr bwMode="auto">
            <a:xfrm>
              <a:off x="1868" y="2957"/>
              <a:ext cx="183" cy="1019"/>
            </a:xfrm>
            <a:custGeom>
              <a:avLst/>
              <a:gdLst>
                <a:gd name="T0" fmla="*/ 0 w 551"/>
                <a:gd name="T1" fmla="*/ 0 h 3056"/>
                <a:gd name="T2" fmla="*/ 0 w 551"/>
                <a:gd name="T3" fmla="*/ 0 h 3056"/>
                <a:gd name="T4" fmla="*/ 0 w 551"/>
                <a:gd name="T5" fmla="*/ 1 h 3056"/>
                <a:gd name="T6" fmla="*/ 0 w 551"/>
                <a:gd name="T7" fmla="*/ 1 h 3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1" h="3056">
                  <a:moveTo>
                    <a:pt x="551" y="0"/>
                  </a:moveTo>
                  <a:lnTo>
                    <a:pt x="198" y="982"/>
                  </a:lnTo>
                  <a:lnTo>
                    <a:pt x="12" y="2011"/>
                  </a:lnTo>
                  <a:lnTo>
                    <a:pt x="0" y="3056"/>
                  </a:lnTo>
                </a:path>
              </a:pathLst>
            </a:custGeom>
            <a:noFill/>
            <a:ln w="28575" cap="flat" cmpd="sng">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12"/>
            <p:cNvSpPr>
              <a:spLocks/>
            </p:cNvSpPr>
            <p:nvPr/>
          </p:nvSpPr>
          <p:spPr bwMode="auto">
            <a:xfrm>
              <a:off x="1544" y="3188"/>
              <a:ext cx="853" cy="509"/>
            </a:xfrm>
            <a:custGeom>
              <a:avLst/>
              <a:gdLst>
                <a:gd name="T0" fmla="*/ 0 w 2561"/>
                <a:gd name="T1" fmla="*/ 0 h 1527"/>
                <a:gd name="T2" fmla="*/ 0 w 2561"/>
                <a:gd name="T3" fmla="*/ 0 h 1527"/>
                <a:gd name="T4" fmla="*/ 0 w 2561"/>
                <a:gd name="T5" fmla="*/ 0 h 1527"/>
                <a:gd name="T6" fmla="*/ 1 w 2561"/>
                <a:gd name="T7" fmla="*/ 1 h 1527"/>
                <a:gd name="T8" fmla="*/ 1 w 2561"/>
                <a:gd name="T9" fmla="*/ 1 h 1527"/>
                <a:gd name="T10" fmla="*/ 1 w 2561"/>
                <a:gd name="T11" fmla="*/ 1 h 15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61" h="1527">
                  <a:moveTo>
                    <a:pt x="0" y="0"/>
                  </a:moveTo>
                  <a:lnTo>
                    <a:pt x="417" y="443"/>
                  </a:lnTo>
                  <a:lnTo>
                    <a:pt x="892" y="823"/>
                  </a:lnTo>
                  <a:lnTo>
                    <a:pt x="1414" y="1135"/>
                  </a:lnTo>
                  <a:lnTo>
                    <a:pt x="1974" y="1370"/>
                  </a:lnTo>
                  <a:lnTo>
                    <a:pt x="2561" y="1527"/>
                  </a:lnTo>
                </a:path>
              </a:pathLst>
            </a:custGeom>
            <a:noFill/>
            <a:ln w="28575" cap="flat" cmpd="sng">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Line 13"/>
            <p:cNvSpPr>
              <a:spLocks noChangeShapeType="1"/>
            </p:cNvSpPr>
            <p:nvPr/>
          </p:nvSpPr>
          <p:spPr bwMode="auto">
            <a:xfrm>
              <a:off x="3605" y="3122"/>
              <a:ext cx="1925" cy="744"/>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4"/>
            <p:cNvSpPr>
              <a:spLocks noChangeShapeType="1"/>
            </p:cNvSpPr>
            <p:nvPr/>
          </p:nvSpPr>
          <p:spPr bwMode="auto">
            <a:xfrm flipH="1">
              <a:off x="4409" y="2121"/>
              <a:ext cx="553" cy="1841"/>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5"/>
            <p:cNvSpPr>
              <a:spLocks noChangeShapeType="1"/>
            </p:cNvSpPr>
            <p:nvPr/>
          </p:nvSpPr>
          <p:spPr bwMode="auto">
            <a:xfrm flipH="1">
              <a:off x="4013" y="1967"/>
              <a:ext cx="553" cy="184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16"/>
            <p:cNvSpPr>
              <a:spLocks noChangeShapeType="1"/>
            </p:cNvSpPr>
            <p:nvPr/>
          </p:nvSpPr>
          <p:spPr bwMode="auto">
            <a:xfrm flipH="1">
              <a:off x="4838" y="2286"/>
              <a:ext cx="553" cy="184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7"/>
            <p:cNvSpPr>
              <a:spLocks noChangeShapeType="1"/>
            </p:cNvSpPr>
            <p:nvPr/>
          </p:nvSpPr>
          <p:spPr bwMode="auto">
            <a:xfrm>
              <a:off x="4013" y="3808"/>
              <a:ext cx="825" cy="31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18"/>
            <p:cNvSpPr>
              <a:spLocks noChangeShapeType="1"/>
            </p:cNvSpPr>
            <p:nvPr/>
          </p:nvSpPr>
          <p:spPr bwMode="auto">
            <a:xfrm>
              <a:off x="4566" y="1967"/>
              <a:ext cx="825" cy="31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19"/>
            <p:cNvSpPr>
              <a:spLocks noChangeShapeType="1"/>
            </p:cNvSpPr>
            <p:nvPr/>
          </p:nvSpPr>
          <p:spPr bwMode="auto">
            <a:xfrm>
              <a:off x="350" y="3495"/>
              <a:ext cx="1" cy="27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20"/>
            <p:cNvSpPr>
              <a:spLocks noChangeShapeType="1"/>
            </p:cNvSpPr>
            <p:nvPr/>
          </p:nvSpPr>
          <p:spPr bwMode="auto">
            <a:xfrm flipV="1">
              <a:off x="350" y="2985"/>
              <a:ext cx="4357" cy="780"/>
            </a:xfrm>
            <a:prstGeom prst="line">
              <a:avLst/>
            </a:prstGeom>
            <a:noFill/>
            <a:ln w="19050">
              <a:solidFill>
                <a:srgbClr val="0000FF"/>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1"/>
            <p:cNvSpPr>
              <a:spLocks noChangeShapeType="1"/>
            </p:cNvSpPr>
            <p:nvPr/>
          </p:nvSpPr>
          <p:spPr bwMode="auto">
            <a:xfrm flipV="1">
              <a:off x="354" y="3672"/>
              <a:ext cx="1944" cy="9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2"/>
            <p:cNvSpPr>
              <a:spLocks noChangeShapeType="1"/>
            </p:cNvSpPr>
            <p:nvPr/>
          </p:nvSpPr>
          <p:spPr bwMode="auto">
            <a:xfrm>
              <a:off x="350" y="3768"/>
              <a:ext cx="1516" cy="14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3"/>
            <p:cNvSpPr>
              <a:spLocks noChangeShapeType="1"/>
            </p:cNvSpPr>
            <p:nvPr/>
          </p:nvSpPr>
          <p:spPr bwMode="auto">
            <a:xfrm flipV="1">
              <a:off x="352" y="3290"/>
              <a:ext cx="1287" cy="48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4"/>
            <p:cNvSpPr>
              <a:spLocks noChangeShapeType="1"/>
            </p:cNvSpPr>
            <p:nvPr/>
          </p:nvSpPr>
          <p:spPr bwMode="auto">
            <a:xfrm flipV="1">
              <a:off x="352" y="3058"/>
              <a:ext cx="1667" cy="72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Freeform 25"/>
            <p:cNvSpPr>
              <a:spLocks/>
            </p:cNvSpPr>
            <p:nvPr/>
          </p:nvSpPr>
          <p:spPr bwMode="auto">
            <a:xfrm>
              <a:off x="4649" y="2529"/>
              <a:ext cx="268" cy="325"/>
            </a:xfrm>
            <a:custGeom>
              <a:avLst/>
              <a:gdLst>
                <a:gd name="T0" fmla="*/ 0 w 805"/>
                <a:gd name="T1" fmla="*/ 0 h 973"/>
                <a:gd name="T2" fmla="*/ 0 w 805"/>
                <a:gd name="T3" fmla="*/ 0 h 973"/>
                <a:gd name="T4" fmla="*/ 0 w 805"/>
                <a:gd name="T5" fmla="*/ 0 h 973"/>
                <a:gd name="T6" fmla="*/ 0 w 805"/>
                <a:gd name="T7" fmla="*/ 0 h 973"/>
                <a:gd name="T8" fmla="*/ 0 w 805"/>
                <a:gd name="T9" fmla="*/ 0 h 973"/>
                <a:gd name="T10" fmla="*/ 0 w 805"/>
                <a:gd name="T11" fmla="*/ 0 h 973"/>
                <a:gd name="T12" fmla="*/ 0 w 805"/>
                <a:gd name="T13" fmla="*/ 0 h 973"/>
                <a:gd name="T14" fmla="*/ 0 w 805"/>
                <a:gd name="T15" fmla="*/ 0 h 973"/>
                <a:gd name="T16" fmla="*/ 0 w 805"/>
                <a:gd name="T17" fmla="*/ 0 h 973"/>
                <a:gd name="T18" fmla="*/ 0 w 805"/>
                <a:gd name="T19" fmla="*/ 0 h 973"/>
                <a:gd name="T20" fmla="*/ 0 w 805"/>
                <a:gd name="T21" fmla="*/ 0 h 973"/>
                <a:gd name="T22" fmla="*/ 0 w 805"/>
                <a:gd name="T23" fmla="*/ 0 h 973"/>
                <a:gd name="T24" fmla="*/ 0 w 805"/>
                <a:gd name="T25" fmla="*/ 0 h 973"/>
                <a:gd name="T26" fmla="*/ 0 w 805"/>
                <a:gd name="T27" fmla="*/ 0 h 973"/>
                <a:gd name="T28" fmla="*/ 0 w 805"/>
                <a:gd name="T29" fmla="*/ 0 h 973"/>
                <a:gd name="T30" fmla="*/ 0 w 805"/>
                <a:gd name="T31" fmla="*/ 0 h 973"/>
                <a:gd name="T32" fmla="*/ 0 w 805"/>
                <a:gd name="T33" fmla="*/ 0 h 973"/>
                <a:gd name="T34" fmla="*/ 0 w 805"/>
                <a:gd name="T35" fmla="*/ 0 h 973"/>
                <a:gd name="T36" fmla="*/ 0 w 805"/>
                <a:gd name="T37" fmla="*/ 0 h 973"/>
                <a:gd name="T38" fmla="*/ 0 w 805"/>
                <a:gd name="T39" fmla="*/ 0 h 973"/>
                <a:gd name="T40" fmla="*/ 0 w 805"/>
                <a:gd name="T41" fmla="*/ 0 h 973"/>
                <a:gd name="T42" fmla="*/ 0 w 805"/>
                <a:gd name="T43" fmla="*/ 0 h 973"/>
                <a:gd name="T44" fmla="*/ 0 w 805"/>
                <a:gd name="T45" fmla="*/ 0 h 973"/>
                <a:gd name="T46" fmla="*/ 0 w 805"/>
                <a:gd name="T47" fmla="*/ 0 h 973"/>
                <a:gd name="T48" fmla="*/ 0 w 805"/>
                <a:gd name="T49" fmla="*/ 0 h 973"/>
                <a:gd name="T50" fmla="*/ 0 w 805"/>
                <a:gd name="T51" fmla="*/ 0 h 973"/>
                <a:gd name="T52" fmla="*/ 0 w 805"/>
                <a:gd name="T53" fmla="*/ 0 h 973"/>
                <a:gd name="T54" fmla="*/ 0 w 805"/>
                <a:gd name="T55" fmla="*/ 0 h 973"/>
                <a:gd name="T56" fmla="*/ 0 w 805"/>
                <a:gd name="T57" fmla="*/ 0 h 973"/>
                <a:gd name="T58" fmla="*/ 0 w 805"/>
                <a:gd name="T59" fmla="*/ 0 h 973"/>
                <a:gd name="T60" fmla="*/ 0 w 805"/>
                <a:gd name="T61" fmla="*/ 0 h 973"/>
                <a:gd name="T62" fmla="*/ 0 w 805"/>
                <a:gd name="T63" fmla="*/ 0 h 973"/>
                <a:gd name="T64" fmla="*/ 0 w 805"/>
                <a:gd name="T65" fmla="*/ 0 h 973"/>
                <a:gd name="T66" fmla="*/ 0 w 805"/>
                <a:gd name="T67" fmla="*/ 0 h 9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05" h="973">
                  <a:moveTo>
                    <a:pt x="254" y="959"/>
                  </a:moveTo>
                  <a:lnTo>
                    <a:pt x="328" y="973"/>
                  </a:lnTo>
                  <a:lnTo>
                    <a:pt x="404" y="970"/>
                  </a:lnTo>
                  <a:lnTo>
                    <a:pt x="480" y="948"/>
                  </a:lnTo>
                  <a:lnTo>
                    <a:pt x="553" y="910"/>
                  </a:lnTo>
                  <a:lnTo>
                    <a:pt x="622" y="857"/>
                  </a:lnTo>
                  <a:lnTo>
                    <a:pt x="681" y="790"/>
                  </a:lnTo>
                  <a:lnTo>
                    <a:pt x="732" y="713"/>
                  </a:lnTo>
                  <a:lnTo>
                    <a:pt x="769" y="626"/>
                  </a:lnTo>
                  <a:lnTo>
                    <a:pt x="794" y="535"/>
                  </a:lnTo>
                  <a:lnTo>
                    <a:pt x="805" y="443"/>
                  </a:lnTo>
                  <a:lnTo>
                    <a:pt x="801" y="352"/>
                  </a:lnTo>
                  <a:lnTo>
                    <a:pt x="782" y="266"/>
                  </a:lnTo>
                  <a:lnTo>
                    <a:pt x="750" y="187"/>
                  </a:lnTo>
                  <a:lnTo>
                    <a:pt x="705" y="120"/>
                  </a:lnTo>
                  <a:lnTo>
                    <a:pt x="649" y="66"/>
                  </a:lnTo>
                  <a:lnTo>
                    <a:pt x="585" y="27"/>
                  </a:lnTo>
                  <a:lnTo>
                    <a:pt x="514" y="4"/>
                  </a:lnTo>
                  <a:lnTo>
                    <a:pt x="439" y="0"/>
                  </a:lnTo>
                  <a:lnTo>
                    <a:pt x="362" y="12"/>
                  </a:lnTo>
                  <a:lnTo>
                    <a:pt x="287" y="42"/>
                  </a:lnTo>
                  <a:lnTo>
                    <a:pt x="216" y="88"/>
                  </a:lnTo>
                  <a:lnTo>
                    <a:pt x="152" y="148"/>
                  </a:lnTo>
                  <a:lnTo>
                    <a:pt x="96" y="220"/>
                  </a:lnTo>
                  <a:lnTo>
                    <a:pt x="53" y="302"/>
                  </a:lnTo>
                  <a:lnTo>
                    <a:pt x="21" y="392"/>
                  </a:lnTo>
                  <a:lnTo>
                    <a:pt x="3" y="484"/>
                  </a:lnTo>
                  <a:lnTo>
                    <a:pt x="0" y="577"/>
                  </a:lnTo>
                  <a:lnTo>
                    <a:pt x="11" y="665"/>
                  </a:lnTo>
                  <a:lnTo>
                    <a:pt x="37" y="748"/>
                  </a:lnTo>
                  <a:lnTo>
                    <a:pt x="75" y="821"/>
                  </a:lnTo>
                  <a:lnTo>
                    <a:pt x="126" y="882"/>
                  </a:lnTo>
                  <a:lnTo>
                    <a:pt x="185" y="929"/>
                  </a:lnTo>
                  <a:lnTo>
                    <a:pt x="254" y="959"/>
                  </a:lnTo>
                  <a:close/>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Line 26"/>
            <p:cNvSpPr>
              <a:spLocks noChangeShapeType="1"/>
            </p:cNvSpPr>
            <p:nvPr/>
          </p:nvSpPr>
          <p:spPr bwMode="auto">
            <a:xfrm flipH="1" flipV="1">
              <a:off x="4598" y="2486"/>
              <a:ext cx="103" cy="5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27"/>
            <p:cNvSpPr>
              <a:spLocks noChangeShapeType="1"/>
            </p:cNvSpPr>
            <p:nvPr/>
          </p:nvSpPr>
          <p:spPr bwMode="auto">
            <a:xfrm flipV="1">
              <a:off x="4698" y="2628"/>
              <a:ext cx="332" cy="35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28"/>
            <p:cNvSpPr>
              <a:spLocks noChangeShapeType="1"/>
            </p:cNvSpPr>
            <p:nvPr/>
          </p:nvSpPr>
          <p:spPr bwMode="auto">
            <a:xfrm flipV="1">
              <a:off x="2285" y="2852"/>
              <a:ext cx="2460" cy="35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29"/>
            <p:cNvSpPr>
              <a:spLocks noChangeShapeType="1"/>
            </p:cNvSpPr>
            <p:nvPr/>
          </p:nvSpPr>
          <p:spPr bwMode="auto">
            <a:xfrm flipH="1">
              <a:off x="2296" y="2852"/>
              <a:ext cx="2449" cy="82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0"/>
            <p:cNvSpPr>
              <a:spLocks noChangeShapeType="1"/>
            </p:cNvSpPr>
            <p:nvPr/>
          </p:nvSpPr>
          <p:spPr bwMode="auto">
            <a:xfrm flipV="1">
              <a:off x="1869" y="2538"/>
              <a:ext cx="2965" cy="137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1"/>
            <p:cNvSpPr>
              <a:spLocks noChangeShapeType="1"/>
            </p:cNvSpPr>
            <p:nvPr/>
          </p:nvSpPr>
          <p:spPr bwMode="auto">
            <a:xfrm flipV="1">
              <a:off x="2023" y="2528"/>
              <a:ext cx="2801" cy="523"/>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32"/>
            <p:cNvSpPr>
              <a:spLocks noChangeShapeType="1"/>
            </p:cNvSpPr>
            <p:nvPr/>
          </p:nvSpPr>
          <p:spPr bwMode="auto">
            <a:xfrm flipH="1">
              <a:off x="1633" y="3209"/>
              <a:ext cx="652" cy="85"/>
            </a:xfrm>
            <a:prstGeom prst="line">
              <a:avLst/>
            </a:prstGeom>
            <a:noFill/>
            <a:ln w="19050">
              <a:solidFill>
                <a:schemeClr val="tx2"/>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33"/>
            <p:cNvSpPr txBox="1">
              <a:spLocks noChangeArrowheads="1"/>
            </p:cNvSpPr>
            <p:nvPr/>
          </p:nvSpPr>
          <p:spPr bwMode="auto">
            <a:xfrm>
              <a:off x="215" y="3294"/>
              <a:ext cx="22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i="1">
                  <a:latin typeface="Verdana" pitchFamily="34" charset="0"/>
                </a:rPr>
                <a:t>A</a:t>
              </a:r>
            </a:p>
          </p:txBody>
        </p:sp>
        <p:sp>
          <p:nvSpPr>
            <p:cNvPr id="49" name="Text Box 34"/>
            <p:cNvSpPr txBox="1">
              <a:spLocks noChangeArrowheads="1"/>
            </p:cNvSpPr>
            <p:nvPr/>
          </p:nvSpPr>
          <p:spPr bwMode="auto">
            <a:xfrm>
              <a:off x="215" y="3776"/>
              <a:ext cx="284"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i="1">
                  <a:latin typeface="Verdana" pitchFamily="34" charset="0"/>
                </a:rPr>
                <a:t>B</a:t>
              </a:r>
            </a:p>
          </p:txBody>
        </p:sp>
        <p:sp>
          <p:nvSpPr>
            <p:cNvPr id="50" name="Text Box 35"/>
            <p:cNvSpPr txBox="1">
              <a:spLocks noChangeArrowheads="1"/>
            </p:cNvSpPr>
            <p:nvPr/>
          </p:nvSpPr>
          <p:spPr bwMode="auto">
            <a:xfrm>
              <a:off x="1463" y="3010"/>
              <a:ext cx="22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i="1">
                  <a:latin typeface="Verdana" pitchFamily="34" charset="0"/>
                </a:rPr>
                <a:t>E</a:t>
              </a:r>
            </a:p>
          </p:txBody>
        </p:sp>
        <p:sp>
          <p:nvSpPr>
            <p:cNvPr id="51" name="Text Box 36"/>
            <p:cNvSpPr txBox="1">
              <a:spLocks noChangeArrowheads="1"/>
            </p:cNvSpPr>
            <p:nvPr/>
          </p:nvSpPr>
          <p:spPr bwMode="auto">
            <a:xfrm>
              <a:off x="1916" y="2784"/>
              <a:ext cx="22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i="1">
                  <a:latin typeface="Verdana" pitchFamily="34" charset="0"/>
                </a:rPr>
                <a:t>C</a:t>
              </a:r>
            </a:p>
          </p:txBody>
        </p:sp>
        <p:sp>
          <p:nvSpPr>
            <p:cNvPr id="52" name="Text Box 37"/>
            <p:cNvSpPr txBox="1">
              <a:spLocks noChangeArrowheads="1"/>
            </p:cNvSpPr>
            <p:nvPr/>
          </p:nvSpPr>
          <p:spPr bwMode="auto">
            <a:xfrm>
              <a:off x="1746" y="3265"/>
              <a:ext cx="22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i="1">
                  <a:latin typeface="Verdana" pitchFamily="34" charset="0"/>
                </a:rPr>
                <a:t>O</a:t>
              </a:r>
            </a:p>
          </p:txBody>
        </p:sp>
        <p:sp>
          <p:nvSpPr>
            <p:cNvPr id="53" name="Text Box 38"/>
            <p:cNvSpPr txBox="1">
              <a:spLocks noChangeArrowheads="1"/>
            </p:cNvSpPr>
            <p:nvPr/>
          </p:nvSpPr>
          <p:spPr bwMode="auto">
            <a:xfrm>
              <a:off x="1689" y="3890"/>
              <a:ext cx="22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i="1">
                  <a:latin typeface="Verdana" pitchFamily="34" charset="0"/>
                </a:rPr>
                <a:t>D</a:t>
              </a:r>
            </a:p>
          </p:txBody>
        </p:sp>
        <p:sp>
          <p:nvSpPr>
            <p:cNvPr id="54" name="Text Box 39"/>
            <p:cNvSpPr txBox="1">
              <a:spLocks noChangeArrowheads="1"/>
            </p:cNvSpPr>
            <p:nvPr/>
          </p:nvSpPr>
          <p:spPr bwMode="auto">
            <a:xfrm>
              <a:off x="2285" y="3719"/>
              <a:ext cx="22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i="1">
                  <a:latin typeface="Verdana" pitchFamily="34" charset="0"/>
                </a:rPr>
                <a:t>F</a:t>
              </a:r>
            </a:p>
          </p:txBody>
        </p:sp>
        <p:sp>
          <p:nvSpPr>
            <p:cNvPr id="55" name="Text Box 40"/>
            <p:cNvSpPr txBox="1">
              <a:spLocks noChangeArrowheads="1"/>
            </p:cNvSpPr>
            <p:nvPr/>
          </p:nvSpPr>
          <p:spPr bwMode="auto">
            <a:xfrm>
              <a:off x="4609" y="3236"/>
              <a:ext cx="42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i="1">
                  <a:latin typeface="Verdana" pitchFamily="34" charset="0"/>
                </a:rPr>
                <a:t>Ay</a:t>
              </a:r>
              <a:r>
                <a:rPr lang="en-US" altLang="zh-CN" sz="1800" b="1" i="1">
                  <a:latin typeface="Tahoma" pitchFamily="34" charset="0"/>
                </a:rPr>
                <a:t>’</a:t>
              </a:r>
            </a:p>
          </p:txBody>
        </p:sp>
        <p:sp>
          <p:nvSpPr>
            <p:cNvPr id="56" name="Text Box 41"/>
            <p:cNvSpPr txBox="1">
              <a:spLocks noChangeArrowheads="1"/>
            </p:cNvSpPr>
            <p:nvPr/>
          </p:nvSpPr>
          <p:spPr bwMode="auto">
            <a:xfrm>
              <a:off x="4723" y="2897"/>
              <a:ext cx="426"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i="1">
                  <a:latin typeface="Verdana" pitchFamily="34" charset="0"/>
                </a:rPr>
                <a:t>By</a:t>
              </a:r>
              <a:r>
                <a:rPr lang="en-US" altLang="zh-CN" sz="1800" b="1" i="1">
                  <a:latin typeface="Tahoma" pitchFamily="34" charset="0"/>
                </a:rPr>
                <a:t>’</a:t>
              </a:r>
            </a:p>
          </p:txBody>
        </p:sp>
      </p:grpSp>
      <p:sp>
        <p:nvSpPr>
          <p:cNvPr id="2" name="矩形 1"/>
          <p:cNvSpPr/>
          <p:nvPr/>
        </p:nvSpPr>
        <p:spPr>
          <a:xfrm>
            <a:off x="1717953" y="2204864"/>
            <a:ext cx="3070071" cy="369332"/>
          </a:xfrm>
          <a:prstGeom prst="rect">
            <a:avLst/>
          </a:prstGeom>
        </p:spPr>
        <p:txBody>
          <a:bodyPr wrap="none">
            <a:spAutoFit/>
          </a:bodyPr>
          <a:lstStyle/>
          <a:p>
            <a:r>
              <a:rPr lang="en-US" altLang="zh-CN" u="sng" dirty="0" smtClean="0">
                <a:latin typeface="黑体" panose="02010609060101010101" pitchFamily="49" charset="-122"/>
                <a:ea typeface="黑体" panose="02010609060101010101" pitchFamily="49" charset="-122"/>
              </a:rPr>
              <a:t>(</a:t>
            </a:r>
            <a:r>
              <a:rPr lang="zh-CN" altLang="en-US" u="sng" dirty="0" smtClean="0">
                <a:latin typeface="黑体" panose="02010609060101010101" pitchFamily="49" charset="-122"/>
                <a:ea typeface="黑体" panose="02010609060101010101" pitchFamily="49" charset="-122"/>
              </a:rPr>
              <a:t>通过</a:t>
            </a:r>
            <a:r>
              <a:rPr lang="zh-CN" altLang="en-US" u="sng" dirty="0">
                <a:latin typeface="黑体" panose="02010609060101010101" pitchFamily="49" charset="-122"/>
                <a:ea typeface="黑体" panose="02010609060101010101" pitchFamily="49" charset="-122"/>
              </a:rPr>
              <a:t>入射光瞳中心的光线</a:t>
            </a:r>
            <a:r>
              <a:rPr lang="zh-CN" altLang="en-US" u="sng" dirty="0">
                <a:solidFill>
                  <a:srgbClr val="0066FF"/>
                </a:solidFill>
                <a:latin typeface="黑体" panose="02010609060101010101" pitchFamily="49" charset="-122"/>
                <a:ea typeface="黑体" panose="02010609060101010101" pitchFamily="49" charset="-122"/>
              </a:rPr>
              <a:t>）</a:t>
            </a:r>
            <a:endParaRPr lang="zh-CN" altLang="en-US" u="sng" dirty="0"/>
          </a:p>
        </p:txBody>
      </p:sp>
      <p:sp>
        <p:nvSpPr>
          <p:cNvPr id="3" name="下箭头 2"/>
          <p:cNvSpPr/>
          <p:nvPr/>
        </p:nvSpPr>
        <p:spPr>
          <a:xfrm>
            <a:off x="2997177" y="1874646"/>
            <a:ext cx="144016" cy="3066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978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33400"/>
            <a:ext cx="780097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4546600"/>
            <a:ext cx="15621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537075"/>
            <a:ext cx="155257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533900"/>
            <a:ext cx="1552575"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8"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4543425"/>
            <a:ext cx="14573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416011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323528" y="1124744"/>
            <a:ext cx="8153400" cy="2952328"/>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30000"/>
              </a:lnSpc>
              <a:spcBef>
                <a:spcPts val="0"/>
              </a:spcBef>
              <a:buFont typeface="Wingdings" pitchFamily="2" charset="2"/>
              <a:buNone/>
            </a:pPr>
            <a:r>
              <a:rPr lang="en-US" altLang="zh-CN" sz="2400" dirty="0" smtClean="0">
                <a:solidFill>
                  <a:srgbClr val="0000FF"/>
                </a:solidFill>
                <a:latin typeface="微软雅黑" pitchFamily="34" charset="-122"/>
                <a:ea typeface="微软雅黑" pitchFamily="34" charset="-122"/>
              </a:rPr>
              <a:t>    </a:t>
            </a:r>
            <a:r>
              <a:rPr lang="zh-CN" altLang="en-US" sz="4000" dirty="0" smtClean="0">
                <a:latin typeface="黑体" panose="02010609060101010101" pitchFamily="49" charset="-122"/>
                <a:ea typeface="黑体" panose="02010609060101010101" pitchFamily="49" charset="-122"/>
              </a:rPr>
              <a:t>为考察单色光轴外像差，对轴外物点所发出的光束，一般在整个光束中通过主光线取出两个相互垂直的截面进行分析，其中一个是</a:t>
            </a:r>
            <a:r>
              <a:rPr lang="zh-CN" altLang="en-US" sz="4000" dirty="0" smtClean="0">
                <a:solidFill>
                  <a:srgbClr val="0066FF"/>
                </a:solidFill>
                <a:latin typeface="黑体" panose="02010609060101010101" pitchFamily="49" charset="-122"/>
                <a:ea typeface="黑体" panose="02010609060101010101" pitchFamily="49" charset="-122"/>
              </a:rPr>
              <a:t>主光线（</a:t>
            </a:r>
            <a:r>
              <a:rPr lang="zh-CN" altLang="en-US" sz="4000" dirty="0" smtClean="0">
                <a:latin typeface="黑体" panose="02010609060101010101" pitchFamily="49" charset="-122"/>
                <a:ea typeface="黑体" panose="02010609060101010101" pitchFamily="49" charset="-122"/>
              </a:rPr>
              <a:t>通过入射光瞳中心的光线</a:t>
            </a:r>
            <a:r>
              <a:rPr lang="zh-CN" altLang="en-US" sz="4000" dirty="0" smtClean="0">
                <a:solidFill>
                  <a:srgbClr val="0066FF"/>
                </a:solidFill>
                <a:latin typeface="黑体" panose="02010609060101010101" pitchFamily="49" charset="-122"/>
                <a:ea typeface="黑体" panose="02010609060101010101" pitchFamily="49" charset="-122"/>
              </a:rPr>
              <a:t>）和光轴决定的平面</a:t>
            </a:r>
            <a:r>
              <a:rPr lang="zh-CN" altLang="en-US" sz="4000" dirty="0" smtClean="0">
                <a:latin typeface="黑体" panose="02010609060101010101" pitchFamily="49" charset="-122"/>
                <a:ea typeface="黑体" panose="02010609060101010101" pitchFamily="49" charset="-122"/>
              </a:rPr>
              <a:t>，称为</a:t>
            </a:r>
            <a:r>
              <a:rPr lang="zh-CN" altLang="en-US" sz="4000" dirty="0" smtClean="0">
                <a:solidFill>
                  <a:srgbClr val="FF0000"/>
                </a:solidFill>
                <a:latin typeface="黑体" panose="02010609060101010101" pitchFamily="49" charset="-122"/>
                <a:ea typeface="黑体" panose="02010609060101010101" pitchFamily="49" charset="-122"/>
              </a:rPr>
              <a:t>子午面</a:t>
            </a:r>
            <a:r>
              <a:rPr lang="zh-CN" altLang="en-US" sz="4000" dirty="0" smtClean="0">
                <a:latin typeface="黑体" panose="02010609060101010101" pitchFamily="49" charset="-122"/>
                <a:ea typeface="黑体" panose="02010609060101010101" pitchFamily="49" charset="-122"/>
              </a:rPr>
              <a:t>；另一个是</a:t>
            </a:r>
            <a:r>
              <a:rPr lang="zh-CN" altLang="en-US" sz="4000" dirty="0" smtClean="0">
                <a:solidFill>
                  <a:srgbClr val="0066FF"/>
                </a:solidFill>
                <a:latin typeface="黑体" panose="02010609060101010101" pitchFamily="49" charset="-122"/>
                <a:ea typeface="黑体" panose="02010609060101010101" pitchFamily="49" charset="-122"/>
              </a:rPr>
              <a:t>通过主光线和子午面垂直的截面</a:t>
            </a:r>
            <a:r>
              <a:rPr lang="zh-CN" altLang="en-US" sz="4000" dirty="0" smtClean="0">
                <a:latin typeface="黑体" panose="02010609060101010101" pitchFamily="49" charset="-122"/>
                <a:ea typeface="黑体" panose="02010609060101010101" pitchFamily="49" charset="-122"/>
              </a:rPr>
              <a:t>，称为</a:t>
            </a:r>
            <a:r>
              <a:rPr lang="zh-CN" altLang="en-US" sz="4000" dirty="0" smtClean="0">
                <a:solidFill>
                  <a:srgbClr val="FF0000"/>
                </a:solidFill>
                <a:latin typeface="黑体" panose="02010609060101010101" pitchFamily="49" charset="-122"/>
                <a:ea typeface="黑体" panose="02010609060101010101" pitchFamily="49" charset="-122"/>
              </a:rPr>
              <a:t>弧矢面</a:t>
            </a:r>
            <a:r>
              <a:rPr lang="zh-CN" altLang="en-US" sz="4000" dirty="0" smtClean="0">
                <a:latin typeface="黑体" panose="02010609060101010101" pitchFamily="49" charset="-122"/>
                <a:ea typeface="黑体" panose="02010609060101010101" pitchFamily="49" charset="-122"/>
              </a:rPr>
              <a:t>。</a:t>
            </a:r>
            <a:endParaRPr lang="zh-CN" altLang="en-US" sz="4000" dirty="0">
              <a:latin typeface="黑体" panose="02010609060101010101" pitchFamily="49" charset="-122"/>
              <a:ea typeface="黑体" panose="02010609060101010101" pitchFamily="49" charset="-122"/>
            </a:endParaRPr>
          </a:p>
        </p:txBody>
      </p:sp>
      <p:sp>
        <p:nvSpPr>
          <p:cNvPr id="9" name="Text Box 4"/>
          <p:cNvSpPr txBox="1">
            <a:spLocks noChangeArrowheads="1"/>
          </p:cNvSpPr>
          <p:nvPr/>
        </p:nvSpPr>
        <p:spPr bwMode="auto">
          <a:xfrm>
            <a:off x="755576" y="4005064"/>
            <a:ext cx="7560840" cy="108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lnSpc>
                <a:spcPct val="120000"/>
              </a:lnSpc>
              <a:spcBef>
                <a:spcPts val="500"/>
              </a:spcBef>
              <a:buClrTx/>
              <a:buSzTx/>
              <a:buNone/>
            </a:pPr>
            <a:r>
              <a:rPr kumimoji="0" lang="zh-CN" altLang="en-US" sz="2800" dirty="0" smtClean="0">
                <a:latin typeface="微软雅黑" pitchFamily="34" charset="-122"/>
                <a:ea typeface="微软雅黑" pitchFamily="34" charset="-122"/>
              </a:rPr>
              <a:t>彗差是轴外点宽光束成像所产生的像差之一，分为</a:t>
            </a:r>
            <a:r>
              <a:rPr kumimoji="0" lang="zh-CN" altLang="en-US" sz="2800" dirty="0" smtClean="0">
                <a:solidFill>
                  <a:srgbClr val="FF0000"/>
                </a:solidFill>
                <a:latin typeface="微软雅黑" pitchFamily="34" charset="-122"/>
                <a:ea typeface="微软雅黑" pitchFamily="34" charset="-122"/>
              </a:rPr>
              <a:t>子午像差</a:t>
            </a:r>
            <a:r>
              <a:rPr kumimoji="0" lang="zh-CN" altLang="en-US" sz="2800" dirty="0" smtClean="0">
                <a:latin typeface="微软雅黑" pitchFamily="34" charset="-122"/>
                <a:ea typeface="微软雅黑" pitchFamily="34" charset="-122"/>
              </a:rPr>
              <a:t>和</a:t>
            </a:r>
            <a:r>
              <a:rPr kumimoji="0" lang="zh-CN" altLang="en-US" sz="2800" dirty="0" smtClean="0">
                <a:solidFill>
                  <a:srgbClr val="FF0000"/>
                </a:solidFill>
                <a:latin typeface="微软雅黑" pitchFamily="34" charset="-122"/>
                <a:ea typeface="微软雅黑" pitchFamily="34" charset="-122"/>
              </a:rPr>
              <a:t>弧矢像差</a:t>
            </a:r>
            <a:r>
              <a:rPr kumimoji="0" lang="zh-CN" altLang="en-US" sz="2800" dirty="0" smtClean="0">
                <a:latin typeface="微软雅黑" pitchFamily="34" charset="-122"/>
                <a:ea typeface="微软雅黑" pitchFamily="34" charset="-122"/>
              </a:rPr>
              <a:t>。</a:t>
            </a:r>
            <a:endParaRPr kumimoji="0"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371040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edg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0" presetClass="entr" presetSubtype="0" fill="hold" grpId="0" nodeType="clickEffect">
                                  <p:stCondLst>
                                    <p:cond delay="0"/>
                                  </p:stCondLst>
                                  <p:iterate type="lt">
                                    <p:tmPct val="10000"/>
                                  </p:iterate>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1"/>
                                          </p:val>
                                        </p:tav>
                                        <p:tav tm="100000">
                                          <p:val>
                                            <p:strVal val="#ppt_x"/>
                                          </p:val>
                                        </p:tav>
                                      </p:tavLst>
                                    </p:anim>
                                    <p:anim calcmode="lin" valueType="num">
                                      <p:cBhvr>
                                        <p:cTn id="14"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7664" y="3001739"/>
            <a:ext cx="580548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419872" y="6063679"/>
            <a:ext cx="1723549" cy="461665"/>
          </a:xfrm>
          <a:prstGeom prst="rect">
            <a:avLst/>
          </a:prstGeom>
        </p:spPr>
        <p:txBody>
          <a:bodyPr wrap="none">
            <a:spAutoFit/>
          </a:bodyPr>
          <a:lstStyle/>
          <a:p>
            <a:pPr>
              <a:spcBef>
                <a:spcPct val="50000"/>
              </a:spcBef>
              <a:defRPr/>
            </a:pPr>
            <a:r>
              <a:rPr lang="zh-CN" altLang="en-US" sz="2400" kern="0" dirty="0">
                <a:solidFill>
                  <a:srgbClr val="CC3300"/>
                </a:solidFill>
                <a:latin typeface="微软雅黑" panose="020B0503020204020204" pitchFamily="34" charset="-122"/>
                <a:ea typeface="微软雅黑" panose="020B0503020204020204" pitchFamily="34" charset="-122"/>
              </a:rPr>
              <a:t>彗差的形成</a:t>
            </a:r>
          </a:p>
        </p:txBody>
      </p:sp>
      <p:sp>
        <p:nvSpPr>
          <p:cNvPr id="8" name="Text Box 5"/>
          <p:cNvSpPr txBox="1">
            <a:spLocks noChangeArrowheads="1"/>
          </p:cNvSpPr>
          <p:nvPr/>
        </p:nvSpPr>
        <p:spPr bwMode="auto">
          <a:xfrm>
            <a:off x="683568" y="1690611"/>
            <a:ext cx="7848872"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lnSpc>
                <a:spcPct val="110000"/>
              </a:lnSpc>
              <a:spcBef>
                <a:spcPts val="600"/>
              </a:spcBef>
              <a:buClrTx/>
              <a:buSzTx/>
              <a:buFontTx/>
              <a:buNone/>
            </a:pPr>
            <a:r>
              <a:rPr kumimoji="0" lang="zh-CN" altLang="en-US" sz="2400" dirty="0">
                <a:latin typeface="微软雅黑" pitchFamily="34" charset="-122"/>
                <a:ea typeface="微软雅黑" pitchFamily="34" charset="-122"/>
              </a:rPr>
              <a:t>用</a:t>
            </a:r>
            <a:r>
              <a:rPr kumimoji="0" lang="zh-CN" altLang="en-US" sz="2400" dirty="0" smtClean="0">
                <a:latin typeface="微软雅黑" pitchFamily="34" charset="-122"/>
                <a:ea typeface="微软雅黑" pitchFamily="34" charset="-122"/>
              </a:rPr>
              <a:t>上、下光线的交点</a:t>
            </a:r>
            <a:r>
              <a:rPr kumimoji="0" lang="en-US" altLang="zh-CN" sz="2400" i="1" dirty="0" smtClean="0">
                <a:solidFill>
                  <a:srgbClr val="C00000"/>
                </a:solidFill>
                <a:latin typeface="Times New Roman" panose="02020603050405020304" pitchFamily="18" charset="0"/>
                <a:ea typeface="微软雅黑" pitchFamily="34" charset="-122"/>
                <a:cs typeface="Times New Roman" panose="02020603050405020304" pitchFamily="18" charset="0"/>
              </a:rPr>
              <a:t>B‘</a:t>
            </a:r>
            <a:r>
              <a:rPr kumimoji="0" lang="en-US" altLang="zh-CN" sz="2400" i="1" baseline="-25000" dirty="0" smtClean="0">
                <a:solidFill>
                  <a:srgbClr val="C00000"/>
                </a:solidFill>
                <a:latin typeface="Times New Roman" panose="02020603050405020304" pitchFamily="18" charset="0"/>
                <a:ea typeface="微软雅黑" pitchFamily="34" charset="-122"/>
                <a:cs typeface="Times New Roman" panose="02020603050405020304" pitchFamily="18" charset="0"/>
              </a:rPr>
              <a:t>T</a:t>
            </a:r>
            <a:r>
              <a:rPr kumimoji="0" lang="zh-CN" altLang="en-US" sz="2400" dirty="0" smtClean="0">
                <a:latin typeface="微软雅黑" pitchFamily="34" charset="-122"/>
                <a:ea typeface="微软雅黑" pitchFamily="34" charset="-122"/>
              </a:rPr>
              <a:t>对主光线在垂直于光轴方向的偏离</a:t>
            </a:r>
            <a:r>
              <a:rPr kumimoji="0" lang="en-US" altLang="zh-CN" sz="2400" i="1" dirty="0">
                <a:solidFill>
                  <a:srgbClr val="FF0000"/>
                </a:solidFill>
                <a:latin typeface="微软雅黑" pitchFamily="34" charset="-122"/>
                <a:ea typeface="微软雅黑" pitchFamily="34" charset="-122"/>
              </a:rPr>
              <a:t>K</a:t>
            </a:r>
            <a:r>
              <a:rPr kumimoji="0" lang="en-US" altLang="zh-CN" sz="2400" baseline="-25000" dirty="0">
                <a:solidFill>
                  <a:srgbClr val="FF0000"/>
                </a:solidFill>
                <a:latin typeface="微软雅黑" pitchFamily="34" charset="-122"/>
                <a:ea typeface="微软雅黑" pitchFamily="34" charset="-122"/>
              </a:rPr>
              <a:t>T</a:t>
            </a:r>
            <a:r>
              <a:rPr kumimoji="0" lang="en-US" altLang="zh-CN" sz="2400" dirty="0">
                <a:solidFill>
                  <a:srgbClr val="FF0000"/>
                </a:solidFill>
                <a:latin typeface="微软雅黑" pitchFamily="34" charset="-122"/>
                <a:ea typeface="微软雅黑" pitchFamily="34" charset="-122"/>
              </a:rPr>
              <a:t>’</a:t>
            </a:r>
            <a:r>
              <a:rPr kumimoji="0" lang="zh-CN" altLang="en-US" sz="2400" dirty="0" smtClean="0">
                <a:latin typeface="微软雅黑" pitchFamily="34" charset="-122"/>
                <a:ea typeface="微软雅黑" pitchFamily="34" charset="-122"/>
              </a:rPr>
              <a:t>来表示这种光束的不对称性，称为子午彗差，沿垂轴方向度量的，故是</a:t>
            </a:r>
            <a:r>
              <a:rPr kumimoji="0" lang="zh-CN" altLang="en-US" sz="2400" dirty="0" smtClean="0">
                <a:solidFill>
                  <a:srgbClr val="0066FF"/>
                </a:solidFill>
                <a:latin typeface="微软雅黑" pitchFamily="34" charset="-122"/>
                <a:ea typeface="微软雅黑" pitchFamily="34" charset="-122"/>
              </a:rPr>
              <a:t>垂轴像差</a:t>
            </a:r>
            <a:r>
              <a:rPr kumimoji="0" lang="zh-CN" altLang="en-US" sz="2400" dirty="0" smtClean="0">
                <a:latin typeface="微软雅黑" pitchFamily="34" charset="-122"/>
                <a:ea typeface="微软雅黑" pitchFamily="34" charset="-122"/>
              </a:rPr>
              <a:t>的一种。</a:t>
            </a:r>
            <a:endParaRPr kumimoji="0" lang="zh-CN" altLang="en-US" sz="2400" dirty="0">
              <a:latin typeface="微软雅黑" pitchFamily="34" charset="-122"/>
              <a:ea typeface="微软雅黑" pitchFamily="34" charset="-122"/>
            </a:endParaRPr>
          </a:p>
        </p:txBody>
      </p:sp>
      <p:sp>
        <p:nvSpPr>
          <p:cNvPr id="6" name="Rectangle 2"/>
          <p:cNvSpPr txBox="1">
            <a:spLocks noRot="1" noChangeArrowheads="1"/>
          </p:cNvSpPr>
          <p:nvPr/>
        </p:nvSpPr>
        <p:spPr bwMode="auto">
          <a:xfrm>
            <a:off x="971600" y="1052736"/>
            <a:ext cx="3096344" cy="576039"/>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400" kern="0" dirty="0">
                <a:solidFill>
                  <a:srgbClr val="000000"/>
                </a:solidFill>
                <a:latin typeface="微软雅黑" panose="020B0503020204020204" pitchFamily="34" charset="-122"/>
                <a:ea typeface="微软雅黑" panose="020B0503020204020204" pitchFamily="34" charset="-122"/>
              </a:rPr>
              <a:t>(</a:t>
            </a:r>
            <a:r>
              <a:rPr lang="en-US" altLang="zh-CN" sz="2400" kern="0" dirty="0" smtClean="0">
                <a:solidFill>
                  <a:srgbClr val="000000"/>
                </a:solidFill>
                <a:latin typeface="微软雅黑" panose="020B0503020204020204" pitchFamily="34" charset="-122"/>
                <a:ea typeface="微软雅黑" panose="020B0503020204020204" pitchFamily="34" charset="-122"/>
              </a:rPr>
              <a:t>1) </a:t>
            </a:r>
            <a:r>
              <a:rPr lang="zh-CN" altLang="en-US" sz="2400" kern="0" dirty="0" smtClean="0">
                <a:solidFill>
                  <a:srgbClr val="0066FF"/>
                </a:solidFill>
                <a:latin typeface="微软雅黑" panose="020B0503020204020204" pitchFamily="34" charset="-122"/>
                <a:ea typeface="微软雅黑" panose="020B0503020204020204" pitchFamily="34" charset="-122"/>
              </a:rPr>
              <a:t>子午彗差</a:t>
            </a:r>
            <a:r>
              <a:rPr lang="en-US" altLang="zh-CN" sz="2400" i="1" dirty="0">
                <a:solidFill>
                  <a:srgbClr val="FF0000"/>
                </a:solidFill>
                <a:latin typeface="微软雅黑" pitchFamily="34" charset="-122"/>
                <a:ea typeface="微软雅黑" pitchFamily="34" charset="-122"/>
              </a:rPr>
              <a:t>K</a:t>
            </a:r>
            <a:r>
              <a:rPr lang="en-US" altLang="zh-CN" sz="2400" baseline="-25000" dirty="0">
                <a:solidFill>
                  <a:srgbClr val="FF0000"/>
                </a:solidFill>
                <a:latin typeface="微软雅黑" pitchFamily="34" charset="-122"/>
                <a:ea typeface="微软雅黑" pitchFamily="34" charset="-122"/>
              </a:rPr>
              <a:t>T</a:t>
            </a:r>
            <a:r>
              <a:rPr lang="en-US" altLang="zh-CN" sz="2400" dirty="0">
                <a:solidFill>
                  <a:srgbClr val="FF0000"/>
                </a:solidFill>
                <a:latin typeface="微软雅黑" pitchFamily="34" charset="-122"/>
                <a:ea typeface="微软雅黑" pitchFamily="34" charset="-122"/>
              </a:rPr>
              <a:t>’</a:t>
            </a:r>
            <a:endParaRPr lang="zh-CN" altLang="en-US" sz="2400" kern="0" dirty="0" smtClean="0">
              <a:solidFill>
                <a:srgbClr val="0066FF"/>
              </a:solidFill>
              <a:latin typeface="微软雅黑" panose="020B0503020204020204" pitchFamily="34" charset="-122"/>
              <a:ea typeface="微软雅黑" panose="020B0503020204020204" pitchFamily="34" charset="-122"/>
            </a:endParaRPr>
          </a:p>
        </p:txBody>
      </p:sp>
      <p:sp>
        <p:nvSpPr>
          <p:cNvPr id="9" name="矩形 8"/>
          <p:cNvSpPr/>
          <p:nvPr/>
        </p:nvSpPr>
        <p:spPr>
          <a:xfrm>
            <a:off x="940038" y="3212976"/>
            <a:ext cx="1107996" cy="461665"/>
          </a:xfrm>
          <a:prstGeom prst="rect">
            <a:avLst/>
          </a:prstGeom>
          <a:ln>
            <a:solidFill>
              <a:srgbClr val="C00000"/>
            </a:solidFill>
          </a:ln>
        </p:spPr>
        <p:txBody>
          <a:bodyPr wrap="none">
            <a:spAutoFit/>
          </a:bodyPr>
          <a:lstStyle/>
          <a:p>
            <a:pPr>
              <a:spcBef>
                <a:spcPct val="50000"/>
              </a:spcBef>
              <a:defRPr/>
            </a:pPr>
            <a:r>
              <a:rPr lang="zh-CN" altLang="en-US" sz="2400" kern="0" dirty="0" smtClean="0">
                <a:solidFill>
                  <a:srgbClr val="CC3300"/>
                </a:solidFill>
                <a:latin typeface="微软雅黑" panose="020B0503020204020204" pitchFamily="34" charset="-122"/>
                <a:ea typeface="微软雅黑" panose="020B0503020204020204" pitchFamily="34" charset="-122"/>
              </a:rPr>
              <a:t>主光线</a:t>
            </a:r>
            <a:endParaRPr lang="zh-CN" altLang="en-US" sz="2400" kern="0" dirty="0">
              <a:solidFill>
                <a:srgbClr val="CC3300"/>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048034" y="3674641"/>
            <a:ext cx="1155814" cy="83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19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1000"/>
                                        <p:tgtEl>
                                          <p:spTgt spid="8"/>
                                        </p:tgtEl>
                                      </p:cBhvr>
                                    </p:animEffect>
                                  </p:childTnLst>
                                </p:cTn>
                              </p:par>
                              <p:par>
                                <p:cTn id="8" presetID="3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800" decel="100000"/>
                                        <p:tgtEl>
                                          <p:spTgt spid="6"/>
                                        </p:tgtEl>
                                      </p:cBhvr>
                                    </p:animEffect>
                                    <p:anim calcmode="lin" valueType="num">
                                      <p:cBhvr>
                                        <p:cTn id="11" dur="800" decel="100000" fill="hold"/>
                                        <p:tgtEl>
                                          <p:spTgt spid="6"/>
                                        </p:tgtEl>
                                        <p:attrNameLst>
                                          <p:attrName>style.rotation</p:attrName>
                                        </p:attrNameLst>
                                      </p:cBhvr>
                                      <p:tavLst>
                                        <p:tav tm="0">
                                          <p:val>
                                            <p:fltVal val="-90"/>
                                          </p:val>
                                        </p:tav>
                                        <p:tav tm="100000">
                                          <p:val>
                                            <p:fltVal val="0"/>
                                          </p:val>
                                        </p:tav>
                                      </p:tavLst>
                                    </p:anim>
                                    <p:anim calcmode="lin" valueType="num">
                                      <p:cBhvr>
                                        <p:cTn id="12" dur="800" decel="100000" fill="hold"/>
                                        <p:tgtEl>
                                          <p:spTgt spid="6"/>
                                        </p:tgtEl>
                                        <p:attrNameLst>
                                          <p:attrName>ppt_x</p:attrName>
                                        </p:attrNameLst>
                                      </p:cBhvr>
                                      <p:tavLst>
                                        <p:tav tm="0">
                                          <p:val>
                                            <p:strVal val="#ppt_x+0.4"/>
                                          </p:val>
                                        </p:tav>
                                        <p:tav tm="100000">
                                          <p:val>
                                            <p:strVal val="#ppt_x-0.05"/>
                                          </p:val>
                                        </p:tav>
                                      </p:tavLst>
                                    </p:anim>
                                    <p:anim calcmode="lin" valueType="num">
                                      <p:cBhvr>
                                        <p:cTn id="13" dur="800" decel="100000" fill="hold"/>
                                        <p:tgtEl>
                                          <p:spTgt spid="6"/>
                                        </p:tgtEl>
                                        <p:attrNameLst>
                                          <p:attrName>ppt_y</p:attrName>
                                        </p:attrNameLst>
                                      </p:cBhvr>
                                      <p:tavLst>
                                        <p:tav tm="0">
                                          <p:val>
                                            <p:strVal val="#ppt_y-0.4"/>
                                          </p:val>
                                        </p:tav>
                                        <p:tav tm="100000">
                                          <p:val>
                                            <p:strVal val="#ppt_y+0.1"/>
                                          </p:val>
                                        </p:tav>
                                      </p:tavLst>
                                    </p:anim>
                                    <p:anim calcmode="lin" valueType="num">
                                      <p:cBhvr>
                                        <p:cTn id="14"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5"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Rot="1" noChangeArrowheads="1"/>
          </p:cNvSpPr>
          <p:nvPr/>
        </p:nvSpPr>
        <p:spPr bwMode="auto">
          <a:xfrm>
            <a:off x="356917" y="1628800"/>
            <a:ext cx="8319539" cy="2239962"/>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lnSpc>
                <a:spcPct val="110000"/>
              </a:lnSpc>
              <a:spcBef>
                <a:spcPts val="0"/>
              </a:spcBef>
              <a:buClr>
                <a:srgbClr val="008080"/>
              </a:buClr>
              <a:defRPr/>
            </a:pPr>
            <a:r>
              <a:rPr lang="zh-CN" altLang="en-US" sz="2400" kern="0" dirty="0" smtClean="0">
                <a:latin typeface="微软雅黑" panose="020B0503020204020204" pitchFamily="34" charset="-122"/>
                <a:ea typeface="微软雅黑" panose="020B0503020204020204" pitchFamily="34" charset="-122"/>
              </a:rPr>
              <a:t>以轴外点子午光束</a:t>
            </a:r>
            <a:r>
              <a:rPr lang="zh-CN" altLang="en-US" sz="2400" kern="0" dirty="0" smtClean="0">
                <a:solidFill>
                  <a:srgbClr val="C00000"/>
                </a:solidFill>
                <a:latin typeface="微软雅黑" panose="020B0503020204020204" pitchFamily="34" charset="-122"/>
                <a:ea typeface="微软雅黑" panose="020B0503020204020204" pitchFamily="34" charset="-122"/>
              </a:rPr>
              <a:t>上下光线</a:t>
            </a:r>
            <a:r>
              <a:rPr lang="zh-CN" altLang="en-US" sz="2400" kern="0" dirty="0">
                <a:latin typeface="微软雅黑" panose="020B0503020204020204" pitchFamily="34" charset="-122"/>
                <a:ea typeface="微软雅黑" panose="020B0503020204020204" pitchFamily="34" charset="-122"/>
              </a:rPr>
              <a:t>在</a:t>
            </a:r>
            <a:r>
              <a:rPr lang="zh-CN" altLang="en-US" sz="2400" kern="0" dirty="0" smtClean="0">
                <a:solidFill>
                  <a:srgbClr val="C00000"/>
                </a:solidFill>
                <a:latin typeface="微软雅黑" panose="020B0503020204020204" pitchFamily="34" charset="-122"/>
                <a:ea typeface="微软雅黑" panose="020B0503020204020204" pitchFamily="34" charset="-122"/>
              </a:rPr>
              <a:t>高斯像面上交点高度的平均值</a:t>
            </a:r>
            <a:r>
              <a:rPr lang="zh-CN" altLang="en-US" sz="2400" kern="0" dirty="0" smtClean="0">
                <a:latin typeface="微软雅黑" panose="020B0503020204020204" pitchFamily="34" charset="-122"/>
                <a:ea typeface="微软雅黑" panose="020B0503020204020204" pitchFamily="34" charset="-122"/>
              </a:rPr>
              <a:t>和</a:t>
            </a:r>
            <a:r>
              <a:rPr lang="zh-CN" altLang="en-US" sz="2400" kern="0" dirty="0" smtClean="0">
                <a:solidFill>
                  <a:srgbClr val="C00000"/>
                </a:solidFill>
                <a:latin typeface="微软雅黑" panose="020B0503020204020204" pitchFamily="34" charset="-122"/>
                <a:ea typeface="微软雅黑" panose="020B0503020204020204" pitchFamily="34" charset="-122"/>
              </a:rPr>
              <a:t>主光线在高斯像面上交点高度之差</a:t>
            </a:r>
            <a:r>
              <a:rPr lang="zh-CN" altLang="en-US" sz="2400" kern="0" dirty="0" smtClean="0">
                <a:latin typeface="微软雅黑" panose="020B0503020204020204" pitchFamily="34" charset="-122"/>
                <a:ea typeface="微软雅黑" panose="020B0503020204020204" pitchFamily="34" charset="-122"/>
              </a:rPr>
              <a:t>来表示。</a:t>
            </a:r>
            <a:endParaRPr lang="en-US" altLang="zh-CN" sz="2400" kern="0" dirty="0" smtClean="0">
              <a:latin typeface="微软雅黑" panose="020B0503020204020204" pitchFamily="34" charset="-122"/>
              <a:ea typeface="微软雅黑" panose="020B0503020204020204" pitchFamily="34" charset="-122"/>
            </a:endParaRPr>
          </a:p>
          <a:p>
            <a:pPr marL="0" indent="0" eaLnBrk="1" hangingPunct="1">
              <a:lnSpc>
                <a:spcPct val="110000"/>
              </a:lnSpc>
              <a:spcBef>
                <a:spcPts val="0"/>
              </a:spcBef>
              <a:buClr>
                <a:srgbClr val="008080"/>
              </a:buClr>
              <a:buNone/>
              <a:defRPr/>
            </a:pPr>
            <a:endParaRPr lang="zh-CN" altLang="en-US" sz="2400" kern="0" dirty="0" smtClean="0">
              <a:latin typeface="微软雅黑" panose="020B0503020204020204" pitchFamily="34" charset="-122"/>
              <a:ea typeface="微软雅黑" panose="020B0503020204020204" pitchFamily="34" charset="-122"/>
            </a:endParaRPr>
          </a:p>
          <a:p>
            <a:pPr eaLnBrk="1" hangingPunct="1">
              <a:buClr>
                <a:srgbClr val="008080"/>
              </a:buClr>
              <a:defRPr/>
            </a:pPr>
            <a:r>
              <a:rPr lang="zh-CN" altLang="en-US" sz="2400" kern="0" dirty="0">
                <a:latin typeface="微软雅黑" panose="020B0503020204020204" pitchFamily="34" charset="-122"/>
                <a:ea typeface="微软雅黑" panose="020B0503020204020204" pitchFamily="34" charset="-122"/>
              </a:rPr>
              <a:t>表示式：</a:t>
            </a:r>
          </a:p>
        </p:txBody>
      </p:sp>
      <p:graphicFrame>
        <p:nvGraphicFramePr>
          <p:cNvPr id="2" name="对象 1"/>
          <p:cNvGraphicFramePr>
            <a:graphicFrameLocks noChangeAspect="1"/>
          </p:cNvGraphicFramePr>
          <p:nvPr>
            <p:extLst/>
          </p:nvPr>
        </p:nvGraphicFramePr>
        <p:xfrm>
          <a:off x="2411761" y="2770537"/>
          <a:ext cx="3528392" cy="658463"/>
        </p:xfrm>
        <a:graphic>
          <a:graphicData uri="http://schemas.openxmlformats.org/presentationml/2006/ole">
            <mc:AlternateContent xmlns:mc="http://schemas.openxmlformats.org/markup-compatibility/2006">
              <mc:Choice xmlns:v="urn:schemas-microsoft-com:vml" Requires="v">
                <p:oleObj spid="_x0000_s16505" name="Equation" r:id="rId3" imgW="1358310" imgH="253890" progId="Equation.DSMT4">
                  <p:embed/>
                </p:oleObj>
              </mc:Choice>
              <mc:Fallback>
                <p:oleObj name="Equation" r:id="rId3" imgW="1358310" imgH="253890" progId="Equation.DSMT4">
                  <p:embed/>
                  <p:pic>
                    <p:nvPicPr>
                      <p:cNvPr id="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1" y="2770537"/>
                        <a:ext cx="3528392" cy="658463"/>
                      </a:xfrm>
                      <a:prstGeom prst="rect">
                        <a:avLst/>
                      </a:prstGeom>
                      <a:noFill/>
                      <a:ln>
                        <a:noFill/>
                      </a:ln>
                    </p:spPr>
                  </p:pic>
                </p:oleObj>
              </mc:Fallback>
            </mc:AlternateContent>
          </a:graphicData>
        </a:graphic>
      </p:graphicFrame>
      <p:grpSp>
        <p:nvGrpSpPr>
          <p:cNvPr id="10" name="Group 8"/>
          <p:cNvGrpSpPr>
            <a:grpSpLocks/>
          </p:cNvGrpSpPr>
          <p:nvPr/>
        </p:nvGrpSpPr>
        <p:grpSpPr bwMode="auto">
          <a:xfrm>
            <a:off x="1089026" y="3645024"/>
            <a:ext cx="6724650" cy="3027362"/>
            <a:chOff x="686" y="2341"/>
            <a:chExt cx="4236" cy="1907"/>
          </a:xfrm>
        </p:grpSpPr>
        <p:pic>
          <p:nvPicPr>
            <p:cNvPr id="11"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0" y="2341"/>
              <a:ext cx="3902" cy="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7"/>
            <p:cNvSpPr txBox="1">
              <a:spLocks noChangeArrowheads="1"/>
            </p:cNvSpPr>
            <p:nvPr/>
          </p:nvSpPr>
          <p:spPr bwMode="auto">
            <a:xfrm>
              <a:off x="686" y="2976"/>
              <a:ext cx="349"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dirty="0">
                  <a:solidFill>
                    <a:srgbClr val="CC3300"/>
                  </a:solidFill>
                  <a:latin typeface="Arial" pitchFamily="34" charset="0"/>
                  <a:ea typeface="黑体" pitchFamily="49" charset="-122"/>
                </a:rPr>
                <a:t>子午彗差</a:t>
              </a:r>
            </a:p>
          </p:txBody>
        </p:sp>
      </p:grpSp>
      <p:sp>
        <p:nvSpPr>
          <p:cNvPr id="7" name="矩形 6"/>
          <p:cNvSpPr/>
          <p:nvPr/>
        </p:nvSpPr>
        <p:spPr>
          <a:xfrm>
            <a:off x="7164288" y="5949280"/>
            <a:ext cx="1210588" cy="400110"/>
          </a:xfrm>
          <a:prstGeom prst="rect">
            <a:avLst/>
          </a:prstGeom>
          <a:ln>
            <a:solidFill>
              <a:srgbClr val="C00000"/>
            </a:solidFill>
          </a:ln>
        </p:spPr>
        <p:txBody>
          <a:bodyPr wrap="none">
            <a:spAutoFit/>
          </a:bodyPr>
          <a:lstStyle/>
          <a:p>
            <a:pPr>
              <a:spcBef>
                <a:spcPct val="50000"/>
              </a:spcBef>
              <a:defRPr/>
            </a:pPr>
            <a:r>
              <a:rPr lang="zh-CN" altLang="en-US" sz="2000" kern="0" dirty="0" smtClean="0">
                <a:solidFill>
                  <a:srgbClr val="CC3300"/>
                </a:solidFill>
                <a:latin typeface="微软雅黑" panose="020B0503020204020204" pitchFamily="34" charset="-122"/>
                <a:ea typeface="微软雅黑" panose="020B0503020204020204" pitchFamily="34" charset="-122"/>
              </a:rPr>
              <a:t>高斯像面</a:t>
            </a:r>
            <a:endParaRPr lang="zh-CN" altLang="en-US" sz="2000" kern="0" dirty="0">
              <a:solidFill>
                <a:srgbClr val="CC3300"/>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flipH="1" flipV="1">
            <a:off x="6804248" y="5373017"/>
            <a:ext cx="360040" cy="6482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80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800" decel="100000"/>
                                        <p:tgtEl>
                                          <p:spTgt spid="9">
                                            <p:txEl>
                                              <p:pRg st="0" end="0"/>
                                            </p:txEl>
                                          </p:spTgt>
                                        </p:tgtEl>
                                      </p:cBhvr>
                                    </p:animEffect>
                                    <p:anim calcmode="lin" valueType="num">
                                      <p:cBhvr>
                                        <p:cTn id="8" dur="800" decel="100000" fill="hold"/>
                                        <p:tgtEl>
                                          <p:spTgt spid="9">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9">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9">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800" decel="100000"/>
                                        <p:tgtEl>
                                          <p:spTgt spid="9">
                                            <p:txEl>
                                              <p:pRg st="2" end="2"/>
                                            </p:txEl>
                                          </p:spTgt>
                                        </p:tgtEl>
                                      </p:cBhvr>
                                    </p:animEffect>
                                    <p:anim calcmode="lin" valueType="num">
                                      <p:cBhvr>
                                        <p:cTn id="16" dur="800" decel="100000" fill="hold"/>
                                        <p:tgtEl>
                                          <p:spTgt spid="9">
                                            <p:txEl>
                                              <p:pRg st="2" end="2"/>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9">
                                            <p:txEl>
                                              <p:pRg st="2" end="2"/>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9">
                                            <p:txEl>
                                              <p:pRg st="2" end="2"/>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9">
                                            <p:txEl>
                                              <p:pRg st="2" end="2"/>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9">
                                            <p:txEl>
                                              <p:pRg st="2" end="2"/>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800" decel="100000"/>
                                        <p:tgtEl>
                                          <p:spTgt spid="2"/>
                                        </p:tgtEl>
                                      </p:cBhvr>
                                    </p:animEffect>
                                    <p:anim calcmode="lin" valueType="num">
                                      <p:cBhvr>
                                        <p:cTn id="24" dur="800" decel="100000" fill="hold"/>
                                        <p:tgtEl>
                                          <p:spTgt spid="2"/>
                                        </p:tgtEl>
                                        <p:attrNameLst>
                                          <p:attrName>style.rotation</p:attrName>
                                        </p:attrNameLst>
                                      </p:cBhvr>
                                      <p:tavLst>
                                        <p:tav tm="0">
                                          <p:val>
                                            <p:fltVal val="-90"/>
                                          </p:val>
                                        </p:tav>
                                        <p:tav tm="100000">
                                          <p:val>
                                            <p:fltVal val="0"/>
                                          </p:val>
                                        </p:tav>
                                      </p:tavLst>
                                    </p:anim>
                                    <p:anim calcmode="lin" valueType="num">
                                      <p:cBhvr>
                                        <p:cTn id="25" dur="800" decel="100000" fill="hold"/>
                                        <p:tgtEl>
                                          <p:spTgt spid="2"/>
                                        </p:tgtEl>
                                        <p:attrNameLst>
                                          <p:attrName>ppt_x</p:attrName>
                                        </p:attrNameLst>
                                      </p:cBhvr>
                                      <p:tavLst>
                                        <p:tav tm="0">
                                          <p:val>
                                            <p:strVal val="#ppt_x+0.4"/>
                                          </p:val>
                                        </p:tav>
                                        <p:tav tm="100000">
                                          <p:val>
                                            <p:strVal val="#ppt_x-0.05"/>
                                          </p:val>
                                        </p:tav>
                                      </p:tavLst>
                                    </p:anim>
                                    <p:anim calcmode="lin" valueType="num">
                                      <p:cBhvr>
                                        <p:cTn id="26" dur="800" decel="100000" fill="hold"/>
                                        <p:tgtEl>
                                          <p:spTgt spid="2"/>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800" decel="100000"/>
                                        <p:tgtEl>
                                          <p:spTgt spid="10"/>
                                        </p:tgtEl>
                                      </p:cBhvr>
                                    </p:animEffect>
                                    <p:anim calcmode="lin" valueType="num">
                                      <p:cBhvr>
                                        <p:cTn id="32" dur="800" decel="100000" fill="hold"/>
                                        <p:tgtEl>
                                          <p:spTgt spid="10"/>
                                        </p:tgtEl>
                                        <p:attrNameLst>
                                          <p:attrName>style.rotation</p:attrName>
                                        </p:attrNameLst>
                                      </p:cBhvr>
                                      <p:tavLst>
                                        <p:tav tm="0">
                                          <p:val>
                                            <p:fltVal val="-90"/>
                                          </p:val>
                                        </p:tav>
                                        <p:tav tm="100000">
                                          <p:val>
                                            <p:fltVal val="0"/>
                                          </p:val>
                                        </p:tav>
                                      </p:tavLst>
                                    </p:anim>
                                    <p:anim calcmode="lin" valueType="num">
                                      <p:cBhvr>
                                        <p:cTn id="33" dur="800" decel="100000" fill="hold"/>
                                        <p:tgtEl>
                                          <p:spTgt spid="10"/>
                                        </p:tgtEl>
                                        <p:attrNameLst>
                                          <p:attrName>ppt_x</p:attrName>
                                        </p:attrNameLst>
                                      </p:cBhvr>
                                      <p:tavLst>
                                        <p:tav tm="0">
                                          <p:val>
                                            <p:strVal val="#ppt_x+0.4"/>
                                          </p:val>
                                        </p:tav>
                                        <p:tav tm="100000">
                                          <p:val>
                                            <p:strVal val="#ppt_x-0.05"/>
                                          </p:val>
                                        </p:tav>
                                      </p:tavLst>
                                    </p:anim>
                                    <p:anim calcmode="lin" valueType="num">
                                      <p:cBhvr>
                                        <p:cTn id="34" dur="800" decel="100000" fill="hold"/>
                                        <p:tgtEl>
                                          <p:spTgt spid="10"/>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860764" y="297680"/>
            <a:ext cx="3207180" cy="540048"/>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zh-CN" altLang="en-US" sz="2400" kern="0" dirty="0">
                <a:solidFill>
                  <a:srgbClr val="0066FF"/>
                </a:solidFill>
                <a:latin typeface="微软雅黑" panose="020B0503020204020204" pitchFamily="34" charset="-122"/>
                <a:ea typeface="微软雅黑" panose="020B0503020204020204" pitchFamily="34" charset="-122"/>
              </a:rPr>
              <a:t>（</a:t>
            </a:r>
            <a:r>
              <a:rPr lang="en-US" altLang="zh-CN" sz="2400" kern="0" dirty="0">
                <a:solidFill>
                  <a:srgbClr val="0066FF"/>
                </a:solidFill>
                <a:latin typeface="微软雅黑" panose="020B0503020204020204" pitchFamily="34" charset="-122"/>
                <a:ea typeface="微软雅黑" panose="020B0503020204020204" pitchFamily="34" charset="-122"/>
              </a:rPr>
              <a:t>2</a:t>
            </a:r>
            <a:r>
              <a:rPr lang="zh-CN" altLang="en-US" sz="2400" kern="0" dirty="0">
                <a:solidFill>
                  <a:srgbClr val="0066FF"/>
                </a:solidFill>
                <a:latin typeface="微软雅黑" panose="020B0503020204020204" pitchFamily="34" charset="-122"/>
                <a:ea typeface="微软雅黑" panose="020B0503020204020204" pitchFamily="34" charset="-122"/>
              </a:rPr>
              <a:t>）弧矢</a:t>
            </a:r>
            <a:r>
              <a:rPr lang="zh-CN" altLang="en-US" sz="2400" kern="0" dirty="0" smtClean="0">
                <a:solidFill>
                  <a:srgbClr val="0066FF"/>
                </a:solidFill>
                <a:latin typeface="微软雅黑" panose="020B0503020204020204" pitchFamily="34" charset="-122"/>
                <a:ea typeface="微软雅黑" panose="020B0503020204020204" pitchFamily="34" charset="-122"/>
              </a:rPr>
              <a:t>彗差</a:t>
            </a:r>
            <a:r>
              <a:rPr lang="en-US" altLang="zh-CN" sz="2400" i="1" dirty="0" smtClean="0">
                <a:solidFill>
                  <a:srgbClr val="FF0000"/>
                </a:solidFill>
                <a:latin typeface="微软雅黑" pitchFamily="34" charset="-122"/>
                <a:ea typeface="微软雅黑" pitchFamily="34" charset="-122"/>
              </a:rPr>
              <a:t>K</a:t>
            </a:r>
            <a:r>
              <a:rPr lang="en-US" altLang="zh-CN" sz="2400" baseline="-25000" dirty="0" smtClean="0">
                <a:solidFill>
                  <a:srgbClr val="FF0000"/>
                </a:solidFill>
                <a:latin typeface="微软雅黑" pitchFamily="34" charset="-122"/>
                <a:ea typeface="微软雅黑" pitchFamily="34" charset="-122"/>
              </a:rPr>
              <a:t>S</a:t>
            </a:r>
            <a:r>
              <a:rPr lang="en-US" altLang="zh-CN" sz="2400" dirty="0" smtClean="0">
                <a:solidFill>
                  <a:srgbClr val="FF0000"/>
                </a:solidFill>
                <a:latin typeface="微软雅黑" pitchFamily="34" charset="-122"/>
                <a:ea typeface="微软雅黑" pitchFamily="34" charset="-122"/>
              </a:rPr>
              <a:t>’</a:t>
            </a:r>
            <a:endParaRPr lang="zh-CN" altLang="en-US" sz="2400" kern="0" dirty="0">
              <a:solidFill>
                <a:srgbClr val="0066FF"/>
              </a:solidFill>
              <a:latin typeface="微软雅黑" panose="020B0503020204020204" pitchFamily="34" charset="-122"/>
              <a:ea typeface="微软雅黑" panose="020B0503020204020204" pitchFamily="34" charset="-122"/>
            </a:endParaRPr>
          </a:p>
        </p:txBody>
      </p:sp>
      <p:sp>
        <p:nvSpPr>
          <p:cNvPr id="5" name="Rectangle 3"/>
          <p:cNvSpPr txBox="1">
            <a:spLocks noRot="1" noChangeArrowheads="1"/>
          </p:cNvSpPr>
          <p:nvPr/>
        </p:nvSpPr>
        <p:spPr bwMode="auto">
          <a:xfrm>
            <a:off x="354808" y="2836247"/>
            <a:ext cx="4176142" cy="1080591"/>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latin typeface="微软雅黑" panose="020B0503020204020204" pitchFamily="34" charset="-122"/>
                <a:ea typeface="微软雅黑" panose="020B0503020204020204" pitchFamily="34" charset="-122"/>
              </a:rPr>
              <a:t>用</a:t>
            </a:r>
            <a:r>
              <a:rPr lang="en-US" altLang="zh-CN" sz="2400" i="1" dirty="0">
                <a:solidFill>
                  <a:srgbClr val="FF0000"/>
                </a:solidFill>
                <a:latin typeface="微软雅黑" pitchFamily="34" charset="-122"/>
                <a:ea typeface="微软雅黑" pitchFamily="34" charset="-122"/>
                <a:cs typeface="+mj-cs"/>
              </a:rPr>
              <a:t>K</a:t>
            </a:r>
            <a:r>
              <a:rPr lang="en-US" altLang="zh-CN" sz="2400" kern="0" baseline="-25000" dirty="0" smtClean="0">
                <a:solidFill>
                  <a:srgbClr val="FF0000"/>
                </a:solidFill>
                <a:latin typeface="微软雅黑" panose="020B0503020204020204" pitchFamily="34" charset="-122"/>
                <a:ea typeface="微软雅黑" panose="020B0503020204020204" pitchFamily="34" charset="-122"/>
              </a:rPr>
              <a:t>s</a:t>
            </a:r>
            <a:r>
              <a:rPr lang="en-US" altLang="zh-CN" sz="2400" kern="0" dirty="0" smtClean="0">
                <a:solidFill>
                  <a:srgbClr val="FF0000"/>
                </a:solidFill>
                <a:latin typeface="微软雅黑" panose="020B0503020204020204" pitchFamily="34" charset="-122"/>
                <a:ea typeface="微软雅黑" panose="020B0503020204020204" pitchFamily="34" charset="-122"/>
                <a:cs typeface="Arial" charset="0"/>
              </a:rPr>
              <a:t>ˊ</a:t>
            </a:r>
            <a:r>
              <a:rPr lang="zh-CN" altLang="en-US" sz="2400" kern="0" dirty="0" smtClean="0">
                <a:latin typeface="微软雅黑" panose="020B0503020204020204" pitchFamily="34" charset="-122"/>
                <a:ea typeface="微软雅黑" panose="020B0503020204020204" pitchFamily="34" charset="-122"/>
              </a:rPr>
              <a:t>表示</a:t>
            </a:r>
          </a:p>
          <a:p>
            <a:pPr eaLnBrk="1" hangingPunct="1">
              <a:spcBef>
                <a:spcPts val="1600"/>
              </a:spcBef>
              <a:buClr>
                <a:srgbClr val="008080"/>
              </a:buClr>
              <a:defRPr/>
            </a:pPr>
            <a:r>
              <a:rPr lang="zh-CN" altLang="en-US" sz="2400" kern="0" dirty="0" smtClean="0">
                <a:latin typeface="微软雅黑" panose="020B0503020204020204" pitchFamily="34" charset="-122"/>
                <a:ea typeface="微软雅黑" panose="020B0503020204020204" pitchFamily="34" charset="-122"/>
              </a:rPr>
              <a:t>计算光路时一般不考虑。</a:t>
            </a:r>
          </a:p>
        </p:txBody>
      </p:sp>
      <p:graphicFrame>
        <p:nvGraphicFramePr>
          <p:cNvPr id="6" name="对象 5"/>
          <p:cNvGraphicFramePr>
            <a:graphicFrameLocks noChangeAspect="1"/>
          </p:cNvGraphicFramePr>
          <p:nvPr>
            <p:extLst>
              <p:ext uri="{D42A27DB-BD31-4B8C-83A1-F6EECF244321}">
                <p14:modId xmlns:p14="http://schemas.microsoft.com/office/powerpoint/2010/main" val="2076608805"/>
              </p:ext>
            </p:extLst>
          </p:nvPr>
        </p:nvGraphicFramePr>
        <p:xfrm>
          <a:off x="2267744" y="2783477"/>
          <a:ext cx="3481388" cy="590550"/>
        </p:xfrm>
        <a:graphic>
          <a:graphicData uri="http://schemas.openxmlformats.org/presentationml/2006/ole">
            <mc:AlternateContent xmlns:mc="http://schemas.openxmlformats.org/markup-compatibility/2006">
              <mc:Choice xmlns:v="urn:schemas-microsoft-com:vml" Requires="v">
                <p:oleObj spid="_x0000_s17529" name="Equation" r:id="rId3" imgW="1346200" imgH="228600" progId="Equation.DSMT4">
                  <p:embed/>
                </p:oleObj>
              </mc:Choice>
              <mc:Fallback>
                <p:oleObj name="Equation" r:id="rId3" imgW="1346200" imgH="228600" progId="Equation.DSMT4">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783477"/>
                        <a:ext cx="3481388"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7"/>
          <p:cNvGrpSpPr>
            <a:grpSpLocks/>
          </p:cNvGrpSpPr>
          <p:nvPr/>
        </p:nvGrpSpPr>
        <p:grpSpPr bwMode="auto">
          <a:xfrm>
            <a:off x="2555776" y="3212976"/>
            <a:ext cx="5416550" cy="3497263"/>
            <a:chOff x="1111" y="1797"/>
            <a:chExt cx="3412" cy="2203"/>
          </a:xfrm>
        </p:grpSpPr>
        <p:pic>
          <p:nvPicPr>
            <p:cNvPr id="8"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1" y="1797"/>
              <a:ext cx="3412" cy="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2155" y="3748"/>
              <a:ext cx="1315" cy="252"/>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r>
                <a:rPr lang="zh-CN" altLang="en-US" sz="2000" kern="0" dirty="0" smtClean="0">
                  <a:solidFill>
                    <a:srgbClr val="0066CC"/>
                  </a:solidFill>
                  <a:latin typeface="黑体" panose="02010609060101010101" pitchFamily="49" charset="-122"/>
                  <a:ea typeface="黑体" panose="02010609060101010101" pitchFamily="49" charset="-122"/>
                </a:rPr>
                <a:t>弧矢彗差</a:t>
              </a:r>
            </a:p>
          </p:txBody>
        </p:sp>
      </p:grpSp>
      <p:sp>
        <p:nvSpPr>
          <p:cNvPr id="10" name="Text Box 5"/>
          <p:cNvSpPr txBox="1">
            <a:spLocks noChangeArrowheads="1"/>
          </p:cNvSpPr>
          <p:nvPr/>
        </p:nvSpPr>
        <p:spPr bwMode="auto">
          <a:xfrm>
            <a:off x="358675" y="1212625"/>
            <a:ext cx="7848872"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lnSpc>
                <a:spcPct val="120000"/>
              </a:lnSpc>
              <a:spcBef>
                <a:spcPts val="600"/>
              </a:spcBef>
              <a:buClrTx/>
              <a:buSzTx/>
              <a:buFontTx/>
              <a:buNone/>
            </a:pPr>
            <a:r>
              <a:rPr kumimoji="0" lang="zh-CN" altLang="en-US" sz="2400" dirty="0" smtClean="0">
                <a:latin typeface="微软雅黑" pitchFamily="34" charset="-122"/>
                <a:ea typeface="微软雅黑" pitchFamily="34" charset="-122"/>
              </a:rPr>
              <a:t>由轴外点</a:t>
            </a:r>
            <a:r>
              <a:rPr kumimoji="0" lang="en-US" altLang="zh-CN" sz="2400" i="1" dirty="0">
                <a:solidFill>
                  <a:srgbClr val="0066FF"/>
                </a:solidFill>
                <a:latin typeface="Times New Roman" panose="02020603050405020304" pitchFamily="18" charset="0"/>
                <a:ea typeface="微软雅黑" pitchFamily="34" charset="-122"/>
                <a:cs typeface="Times New Roman" panose="02020603050405020304" pitchFamily="18" charset="0"/>
              </a:rPr>
              <a:t>B </a:t>
            </a:r>
            <a:r>
              <a:rPr kumimoji="0" lang="zh-CN" altLang="en-US" sz="2400" dirty="0" smtClean="0">
                <a:latin typeface="微软雅黑" pitchFamily="34" charset="-122"/>
                <a:ea typeface="微软雅黑" pitchFamily="34" charset="-122"/>
              </a:rPr>
              <a:t>发出的弧矢光束的前光线</a:t>
            </a:r>
            <a:r>
              <a:rPr kumimoji="0" lang="en-US" altLang="zh-CN" sz="2400" i="1" dirty="0">
                <a:solidFill>
                  <a:srgbClr val="0066FF"/>
                </a:solidFill>
                <a:latin typeface="Times New Roman" panose="02020603050405020304" pitchFamily="18" charset="0"/>
                <a:ea typeface="微软雅黑" pitchFamily="34" charset="-122"/>
                <a:cs typeface="Times New Roman" panose="02020603050405020304" pitchFamily="18" charset="0"/>
              </a:rPr>
              <a:t>d</a:t>
            </a:r>
            <a:r>
              <a:rPr kumimoji="0" lang="zh-CN" altLang="en-US" sz="2400" dirty="0" smtClean="0">
                <a:latin typeface="微软雅黑" pitchFamily="34" charset="-122"/>
                <a:ea typeface="微软雅黑" pitchFamily="34" charset="-122"/>
              </a:rPr>
              <a:t>、后光线</a:t>
            </a:r>
            <a:r>
              <a:rPr kumimoji="0" lang="en-US" altLang="zh-CN" sz="2400" i="1" dirty="0" smtClean="0">
                <a:solidFill>
                  <a:srgbClr val="0066FF"/>
                </a:solidFill>
                <a:latin typeface="Times New Roman" panose="02020603050405020304" pitchFamily="18" charset="0"/>
                <a:ea typeface="微软雅黑" pitchFamily="34" charset="-122"/>
                <a:cs typeface="Times New Roman" panose="02020603050405020304" pitchFamily="18" charset="0"/>
              </a:rPr>
              <a:t>c</a:t>
            </a:r>
            <a:r>
              <a:rPr kumimoji="0" lang="zh-CN" altLang="en-US" sz="2400" dirty="0" smtClean="0">
                <a:latin typeface="微软雅黑" pitchFamily="34" charset="-122"/>
                <a:ea typeface="微软雅黑" pitchFamily="34" charset="-122"/>
              </a:rPr>
              <a:t>光线，折射后交于</a:t>
            </a:r>
            <a:r>
              <a:rPr kumimoji="0" lang="en-US" altLang="zh-CN" sz="2400" i="1" dirty="0" smtClean="0">
                <a:solidFill>
                  <a:srgbClr val="C00000"/>
                </a:solidFill>
                <a:latin typeface="Times New Roman" panose="02020603050405020304" pitchFamily="18" charset="0"/>
                <a:ea typeface="微软雅黑" pitchFamily="34" charset="-122"/>
                <a:cs typeface="Times New Roman" panose="02020603050405020304" pitchFamily="18" charset="0"/>
              </a:rPr>
              <a:t>B‘</a:t>
            </a:r>
            <a:r>
              <a:rPr kumimoji="0" lang="en-US" altLang="zh-CN" sz="2400" i="1" baseline="-25000" dirty="0" smtClean="0">
                <a:solidFill>
                  <a:srgbClr val="C00000"/>
                </a:solidFill>
                <a:latin typeface="Times New Roman" panose="02020603050405020304" pitchFamily="18" charset="0"/>
                <a:ea typeface="微软雅黑" pitchFamily="34" charset="-122"/>
                <a:cs typeface="Times New Roman" panose="02020603050405020304" pitchFamily="18" charset="0"/>
              </a:rPr>
              <a:t>S</a:t>
            </a:r>
            <a:r>
              <a:rPr kumimoji="0" lang="zh-CN" altLang="en-US" sz="2400" dirty="0" smtClean="0">
                <a:latin typeface="微软雅黑" pitchFamily="34" charset="-122"/>
                <a:ea typeface="微软雅黑" pitchFamily="34" charset="-122"/>
              </a:rPr>
              <a:t>。点</a:t>
            </a:r>
            <a:r>
              <a:rPr kumimoji="0" lang="en-US" altLang="zh-CN" sz="2400" i="1" dirty="0" smtClean="0">
                <a:solidFill>
                  <a:srgbClr val="C00000"/>
                </a:solidFill>
                <a:latin typeface="Times New Roman" panose="02020603050405020304" pitchFamily="18" charset="0"/>
                <a:ea typeface="微软雅黑" pitchFamily="34" charset="-122"/>
                <a:cs typeface="Times New Roman" panose="02020603050405020304" pitchFamily="18" charset="0"/>
              </a:rPr>
              <a:t>B‘</a:t>
            </a:r>
            <a:r>
              <a:rPr kumimoji="0" lang="en-US" altLang="zh-CN" sz="2400" i="1" baseline="-25000" dirty="0" smtClean="0">
                <a:solidFill>
                  <a:srgbClr val="C00000"/>
                </a:solidFill>
                <a:latin typeface="Times New Roman" panose="02020603050405020304" pitchFamily="18" charset="0"/>
                <a:ea typeface="微软雅黑" pitchFamily="34" charset="-122"/>
                <a:cs typeface="Times New Roman" panose="02020603050405020304" pitchFamily="18" charset="0"/>
              </a:rPr>
              <a:t>S</a:t>
            </a:r>
            <a:r>
              <a:rPr kumimoji="0" lang="zh-CN" altLang="en-US" sz="2400" dirty="0">
                <a:latin typeface="微软雅黑" pitchFamily="34" charset="-122"/>
                <a:ea typeface="微软雅黑" pitchFamily="34" charset="-122"/>
              </a:rPr>
              <a:t>到主</a:t>
            </a:r>
            <a:r>
              <a:rPr kumimoji="0" lang="zh-CN" altLang="en-US" sz="2400" dirty="0" smtClean="0">
                <a:latin typeface="微软雅黑" pitchFamily="34" charset="-122"/>
                <a:ea typeface="微软雅黑" pitchFamily="34" charset="-122"/>
              </a:rPr>
              <a:t>光线的垂直于光轴方向的距离称为</a:t>
            </a:r>
            <a:r>
              <a:rPr lang="zh-CN" altLang="en-US" sz="2400" kern="0" dirty="0">
                <a:solidFill>
                  <a:srgbClr val="0066FF"/>
                </a:solidFill>
                <a:latin typeface="微软雅黑" panose="020B0503020204020204" pitchFamily="34" charset="-122"/>
                <a:ea typeface="微软雅黑" panose="020B0503020204020204" pitchFamily="34" charset="-122"/>
                <a:cs typeface="+mj-cs"/>
              </a:rPr>
              <a:t>弧矢彗差</a:t>
            </a:r>
            <a:r>
              <a:rPr kumimoji="0" lang="en-US" altLang="zh-CN" sz="2400" dirty="0" smtClean="0">
                <a:latin typeface="微软雅黑" pitchFamily="34" charset="-122"/>
                <a:ea typeface="微软雅黑" pitchFamily="34" charset="-122"/>
              </a:rPr>
              <a:t>.</a:t>
            </a:r>
            <a:endParaRPr kumimoji="0"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07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par>
                                <p:cTn id="13" presetID="3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800" decel="100000"/>
                                        <p:tgtEl>
                                          <p:spTgt spid="5">
                                            <p:txEl>
                                              <p:pRg st="0" end="0"/>
                                            </p:txEl>
                                          </p:spTgt>
                                        </p:tgtEl>
                                      </p:cBhvr>
                                    </p:animEffect>
                                    <p:anim calcmode="lin" valueType="num">
                                      <p:cBhvr>
                                        <p:cTn id="16" dur="800" decel="100000" fill="hold"/>
                                        <p:tgtEl>
                                          <p:spTgt spid="5">
                                            <p:txEl>
                                              <p:pRg st="0" end="0"/>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5">
                                            <p:txEl>
                                              <p:pRg st="0" end="0"/>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5">
                                            <p:txEl>
                                              <p:pRg st="0" end="0"/>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
                                            <p:txEl>
                                              <p:pRg st="0" end="0"/>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
                                            <p:txEl>
                                              <p:pRg st="0" end="0"/>
                                            </p:txEl>
                                          </p:spTgt>
                                        </p:tgtEl>
                                        <p:attrNameLst>
                                          <p:attrName>ppt_y</p:attrName>
                                        </p:attrNameLst>
                                      </p:cBhvr>
                                      <p:tavLst>
                                        <p:tav tm="0">
                                          <p:val>
                                            <p:strVal val="#ppt_y+0.1"/>
                                          </p:val>
                                        </p:tav>
                                        <p:tav tm="100000">
                                          <p:val>
                                            <p:strVal val="#ppt_y"/>
                                          </p:val>
                                        </p:tav>
                                      </p:tavLst>
                                    </p:anim>
                                  </p:childTnLst>
                                </p:cTn>
                              </p:par>
                              <p:par>
                                <p:cTn id="21" presetID="30" presetClass="entr"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800" decel="100000"/>
                                        <p:tgtEl>
                                          <p:spTgt spid="5">
                                            <p:txEl>
                                              <p:pRg st="1" end="1"/>
                                            </p:txEl>
                                          </p:spTgt>
                                        </p:tgtEl>
                                      </p:cBhvr>
                                    </p:animEffect>
                                    <p:anim calcmode="lin" valueType="num">
                                      <p:cBhvr>
                                        <p:cTn id="24" dur="800" decel="100000" fill="hold"/>
                                        <p:tgtEl>
                                          <p:spTgt spid="5">
                                            <p:txEl>
                                              <p:pRg st="1" end="1"/>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5">
                                            <p:txEl>
                                              <p:pRg st="1" end="1"/>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5">
                                            <p:txEl>
                                              <p:pRg st="1" end="1"/>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5">
                                            <p:txEl>
                                              <p:pRg st="1" end="1"/>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5">
                                            <p:txEl>
                                              <p:pRg st="1" end="1"/>
                                            </p:txEl>
                                          </p:spTgt>
                                        </p:tgtEl>
                                        <p:attrNameLst>
                                          <p:attrName>ppt_y</p:attrName>
                                        </p:attrNameLst>
                                      </p:cBhvr>
                                      <p:tavLst>
                                        <p:tav tm="0">
                                          <p:val>
                                            <p:strVal val="#ppt_y+0.1"/>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800" decel="100000"/>
                                        <p:tgtEl>
                                          <p:spTgt spid="6"/>
                                        </p:tgtEl>
                                      </p:cBhvr>
                                    </p:animEffect>
                                    <p:anim calcmode="lin" valueType="num">
                                      <p:cBhvr>
                                        <p:cTn id="32" dur="800" decel="100000" fill="hold"/>
                                        <p:tgtEl>
                                          <p:spTgt spid="6"/>
                                        </p:tgtEl>
                                        <p:attrNameLst>
                                          <p:attrName>style.rotation</p:attrName>
                                        </p:attrNameLst>
                                      </p:cBhvr>
                                      <p:tavLst>
                                        <p:tav tm="0">
                                          <p:val>
                                            <p:fltVal val="-90"/>
                                          </p:val>
                                        </p:tav>
                                        <p:tav tm="100000">
                                          <p:val>
                                            <p:fltVal val="0"/>
                                          </p:val>
                                        </p:tav>
                                      </p:tavLst>
                                    </p:anim>
                                    <p:anim calcmode="lin" valueType="num">
                                      <p:cBhvr>
                                        <p:cTn id="33" dur="800" decel="100000" fill="hold"/>
                                        <p:tgtEl>
                                          <p:spTgt spid="6"/>
                                        </p:tgtEl>
                                        <p:attrNameLst>
                                          <p:attrName>ppt_x</p:attrName>
                                        </p:attrNameLst>
                                      </p:cBhvr>
                                      <p:tavLst>
                                        <p:tav tm="0">
                                          <p:val>
                                            <p:strVal val="#ppt_x+0.4"/>
                                          </p:val>
                                        </p:tav>
                                        <p:tav tm="100000">
                                          <p:val>
                                            <p:strVal val="#ppt_x-0.05"/>
                                          </p:val>
                                        </p:tav>
                                      </p:tavLst>
                                    </p:anim>
                                    <p:anim calcmode="lin" valueType="num">
                                      <p:cBhvr>
                                        <p:cTn id="34" dur="800" decel="100000" fill="hold"/>
                                        <p:tgtEl>
                                          <p:spTgt spid="6"/>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par>
                                <p:cTn id="37" presetID="3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800" decel="100000"/>
                                        <p:tgtEl>
                                          <p:spTgt spid="7"/>
                                        </p:tgtEl>
                                      </p:cBhvr>
                                    </p:animEffect>
                                    <p:anim calcmode="lin" valueType="num">
                                      <p:cBhvr>
                                        <p:cTn id="40" dur="800" decel="100000" fill="hold"/>
                                        <p:tgtEl>
                                          <p:spTgt spid="7"/>
                                        </p:tgtEl>
                                        <p:attrNameLst>
                                          <p:attrName>style.rotation</p:attrName>
                                        </p:attrNameLst>
                                      </p:cBhvr>
                                      <p:tavLst>
                                        <p:tav tm="0">
                                          <p:val>
                                            <p:fltVal val="-90"/>
                                          </p:val>
                                        </p:tav>
                                        <p:tav tm="100000">
                                          <p:val>
                                            <p:fltVal val="0"/>
                                          </p:val>
                                        </p:tav>
                                      </p:tavLst>
                                    </p:anim>
                                    <p:anim calcmode="lin" valueType="num">
                                      <p:cBhvr>
                                        <p:cTn id="41" dur="800" decel="100000" fill="hold"/>
                                        <p:tgtEl>
                                          <p:spTgt spid="7"/>
                                        </p:tgtEl>
                                        <p:attrNameLst>
                                          <p:attrName>ppt_x</p:attrName>
                                        </p:attrNameLst>
                                      </p:cBhvr>
                                      <p:tavLst>
                                        <p:tav tm="0">
                                          <p:val>
                                            <p:strVal val="#ppt_x+0.4"/>
                                          </p:val>
                                        </p:tav>
                                        <p:tav tm="100000">
                                          <p:val>
                                            <p:strVal val="#ppt_x-0.05"/>
                                          </p:val>
                                        </p:tav>
                                      </p:tavLst>
                                    </p:anim>
                                    <p:anim calcmode="lin" valueType="num">
                                      <p:cBhvr>
                                        <p:cTn id="42" dur="800" decel="100000" fill="hold"/>
                                        <p:tgtEl>
                                          <p:spTgt spid="7"/>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0"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edge">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611560" y="980728"/>
            <a:ext cx="2448272" cy="571500"/>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zh-CN" altLang="en-US" sz="2400" kern="0" dirty="0">
                <a:solidFill>
                  <a:srgbClr val="000000"/>
                </a:solidFill>
                <a:latin typeface="微软雅黑" panose="020B0503020204020204" pitchFamily="34" charset="-122"/>
                <a:ea typeface="微软雅黑" panose="020B0503020204020204" pitchFamily="34" charset="-122"/>
              </a:rPr>
              <a:t>（</a:t>
            </a:r>
            <a:r>
              <a:rPr lang="en-US" altLang="zh-CN" sz="2400" kern="0" dirty="0">
                <a:solidFill>
                  <a:srgbClr val="000000"/>
                </a:solidFill>
                <a:latin typeface="微软雅黑" panose="020B0503020204020204" pitchFamily="34" charset="-122"/>
                <a:ea typeface="微软雅黑" panose="020B0503020204020204" pitchFamily="34" charset="-122"/>
              </a:rPr>
              <a:t>3</a:t>
            </a:r>
            <a:r>
              <a:rPr lang="zh-CN" altLang="en-US" sz="2400" kern="0" dirty="0">
                <a:solidFill>
                  <a:srgbClr val="000000"/>
                </a:solidFill>
                <a:latin typeface="微软雅黑" panose="020B0503020204020204" pitchFamily="34" charset="-122"/>
                <a:ea typeface="微软雅黑" panose="020B0503020204020204" pitchFamily="34" charset="-122"/>
              </a:rPr>
              <a:t>）彗差图形</a:t>
            </a:r>
          </a:p>
        </p:txBody>
      </p:sp>
      <p:sp>
        <p:nvSpPr>
          <p:cNvPr id="5" name="Rectangle 3"/>
          <p:cNvSpPr txBox="1">
            <a:spLocks noRot="1" noChangeArrowheads="1"/>
          </p:cNvSpPr>
          <p:nvPr/>
        </p:nvSpPr>
        <p:spPr bwMode="auto">
          <a:xfrm>
            <a:off x="179388" y="1507555"/>
            <a:ext cx="4032572" cy="1849437"/>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solidFill>
                  <a:srgbClr val="FF0000"/>
                </a:solidFill>
                <a:latin typeface="Arial"/>
                <a:ea typeface="黑体"/>
              </a:rPr>
              <a:t>轴外物点发出的宽光束</a:t>
            </a:r>
          </a:p>
          <a:p>
            <a:pPr eaLnBrk="1" hangingPunct="1">
              <a:buClr>
                <a:srgbClr val="008080"/>
              </a:buClr>
              <a:buFont typeface="Wingdings" pitchFamily="2" charset="2"/>
              <a:buNone/>
              <a:defRPr/>
            </a:pPr>
            <a:r>
              <a:rPr lang="zh-CN" altLang="en-US" sz="2400" kern="0" dirty="0" smtClean="0">
                <a:latin typeface="Arial"/>
                <a:ea typeface="黑体"/>
              </a:rPr>
              <a:t>所形成的彗星状光斑示意图。</a:t>
            </a:r>
            <a:endParaRPr lang="en-US" altLang="zh-CN" sz="2400" kern="0" dirty="0" smtClean="0">
              <a:latin typeface="Arial"/>
              <a:ea typeface="黑体"/>
            </a:endParaRPr>
          </a:p>
          <a:p>
            <a:pPr eaLnBrk="1" hangingPunct="1">
              <a:buClr>
                <a:srgbClr val="008080"/>
              </a:buClr>
              <a:buFont typeface="Wingdings" pitchFamily="2" charset="2"/>
              <a:buNone/>
              <a:defRPr/>
            </a:pPr>
            <a:r>
              <a:rPr lang="zh-CN" altLang="en-US" sz="2400" dirty="0">
                <a:latin typeface="黑体" panose="02010609060101010101" pitchFamily="49" charset="-122"/>
                <a:ea typeface="黑体" panose="02010609060101010101" pitchFamily="49" charset="-122"/>
              </a:rPr>
              <a:t>光斑的头部（尖端）较亮</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eaLnBrk="1" hangingPunct="1">
              <a:buClr>
                <a:srgbClr val="008080"/>
              </a:buClr>
              <a:buFont typeface="Wingdings" pitchFamily="2" charset="2"/>
              <a:buNone/>
              <a:defRPr/>
            </a:pPr>
            <a:r>
              <a:rPr lang="zh-CN" altLang="en-US" sz="2400" dirty="0" smtClean="0">
                <a:latin typeface="黑体" panose="02010609060101010101" pitchFamily="49" charset="-122"/>
                <a:ea typeface="黑体" panose="02010609060101010101" pitchFamily="49" charset="-122"/>
              </a:rPr>
              <a:t>至</a:t>
            </a:r>
            <a:r>
              <a:rPr lang="zh-CN" altLang="en-US" sz="2400" dirty="0">
                <a:latin typeface="黑体" panose="02010609060101010101" pitchFamily="49" charset="-122"/>
                <a:ea typeface="黑体" panose="02010609060101010101" pitchFamily="49" charset="-122"/>
              </a:rPr>
              <a:t>尾部亮度逐渐减弱</a:t>
            </a:r>
            <a:r>
              <a:rPr lang="zh-CN" altLang="en-US" sz="2400" dirty="0" smtClean="0">
                <a:latin typeface="黑体" panose="02010609060101010101" pitchFamily="49" charset="-122"/>
                <a:ea typeface="黑体" panose="02010609060101010101" pitchFamily="49" charset="-122"/>
              </a:rPr>
              <a:t>，称为</a:t>
            </a:r>
            <a:endParaRPr lang="en-US" altLang="zh-CN" sz="2400" dirty="0" smtClean="0">
              <a:latin typeface="黑体" panose="02010609060101010101" pitchFamily="49" charset="-122"/>
              <a:ea typeface="黑体" panose="02010609060101010101" pitchFamily="49" charset="-122"/>
            </a:endParaRPr>
          </a:p>
          <a:p>
            <a:pPr eaLnBrk="1" hangingPunct="1">
              <a:buClr>
                <a:srgbClr val="008080"/>
              </a:buClr>
              <a:buFont typeface="Wingdings" pitchFamily="2" charset="2"/>
              <a:buNone/>
              <a:defRPr/>
            </a:pPr>
            <a:r>
              <a:rPr lang="zh-CN" altLang="en-US" sz="2400" dirty="0" smtClean="0">
                <a:solidFill>
                  <a:srgbClr val="3333FF"/>
                </a:solidFill>
                <a:latin typeface="黑体" panose="02010609060101010101" pitchFamily="49" charset="-122"/>
                <a:ea typeface="黑体" panose="02010609060101010101" pitchFamily="49" charset="-122"/>
              </a:rPr>
              <a:t>彗星</a:t>
            </a:r>
            <a:r>
              <a:rPr lang="zh-CN" altLang="en-US" sz="2400" dirty="0">
                <a:solidFill>
                  <a:srgbClr val="3333FF"/>
                </a:solidFill>
                <a:latin typeface="黑体" panose="02010609060101010101" pitchFamily="49" charset="-122"/>
                <a:ea typeface="黑体" panose="02010609060101010101" pitchFamily="49" charset="-122"/>
              </a:rPr>
              <a:t>像差</a:t>
            </a:r>
            <a:r>
              <a:rPr lang="zh-CN" altLang="en-US" sz="2400" dirty="0">
                <a:latin typeface="黑体" panose="02010609060101010101" pitchFamily="49" charset="-122"/>
                <a:ea typeface="黑体" panose="02010609060101010101" pitchFamily="49" charset="-122"/>
              </a:rPr>
              <a:t>，简称</a:t>
            </a:r>
            <a:r>
              <a:rPr lang="zh-CN" altLang="en-US" sz="2400" dirty="0" smtClean="0">
                <a:solidFill>
                  <a:srgbClr val="3333FF"/>
                </a:solidFill>
                <a:latin typeface="黑体" panose="02010609060101010101" pitchFamily="49" charset="-122"/>
                <a:ea typeface="黑体" panose="02010609060101010101" pitchFamily="49" charset="-122"/>
              </a:rPr>
              <a:t>彗差</a:t>
            </a:r>
            <a:r>
              <a:rPr lang="zh-CN" altLang="en-US" sz="2400" dirty="0" smtClean="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a:p>
            <a:pPr eaLnBrk="1" hangingPunct="1">
              <a:buClr>
                <a:srgbClr val="008080"/>
              </a:buClr>
              <a:buFont typeface="Wingdings" pitchFamily="2" charset="2"/>
              <a:buNone/>
              <a:defRPr/>
            </a:pPr>
            <a:endParaRPr lang="en-US" altLang="zh-CN" sz="2800" kern="0" dirty="0" smtClean="0">
              <a:latin typeface="Arial"/>
              <a:ea typeface="黑体"/>
            </a:endParaRPr>
          </a:p>
          <a:p>
            <a:pPr eaLnBrk="1" hangingPunct="1">
              <a:buClr>
                <a:srgbClr val="008080"/>
              </a:buClr>
              <a:buFont typeface="Wingdings" pitchFamily="2" charset="2"/>
              <a:buNone/>
              <a:defRPr/>
            </a:pPr>
            <a:endParaRPr lang="zh-CN" altLang="en-US" sz="2800" kern="0" dirty="0" smtClean="0">
              <a:latin typeface="Arial"/>
              <a:ea typeface="黑体"/>
            </a:endParaRPr>
          </a:p>
        </p:txBody>
      </p:sp>
      <p:pic>
        <p:nvPicPr>
          <p:cNvPr id="6"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936" y="1099046"/>
            <a:ext cx="507365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3" cstate="print">
            <a:clrChange>
              <a:clrFrom>
                <a:srgbClr val="F5E49C"/>
              </a:clrFrom>
              <a:clrTo>
                <a:srgbClr val="F5E49C">
                  <a:alpha val="0"/>
                </a:srgbClr>
              </a:clrTo>
            </a:clrChange>
            <a:extLst>
              <a:ext uri="{28A0092B-C50C-407E-A947-70E740481C1C}">
                <a14:useLocalDpi xmlns:a14="http://schemas.microsoft.com/office/drawing/2010/main" val="0"/>
              </a:ext>
            </a:extLst>
          </a:blip>
          <a:srcRect/>
          <a:stretch>
            <a:fillRect/>
          </a:stretch>
        </p:blipFill>
        <p:spPr bwMode="auto">
          <a:xfrm>
            <a:off x="4954588" y="3667125"/>
            <a:ext cx="2719387"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62400"/>
            <a:ext cx="26860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9" name="TextBox 1"/>
          <p:cNvSpPr txBox="1">
            <a:spLocks noChangeArrowheads="1"/>
          </p:cNvSpPr>
          <p:nvPr/>
        </p:nvSpPr>
        <p:spPr bwMode="auto">
          <a:xfrm>
            <a:off x="2195736" y="6442075"/>
            <a:ext cx="547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1800" dirty="0">
                <a:latin typeface="Verdana" pitchFamily="34" charset="0"/>
              </a:rPr>
              <a:t>(b)</a:t>
            </a:r>
            <a:endParaRPr lang="zh-CN" altLang="en-US" sz="1800" dirty="0">
              <a:latin typeface="Verdana" pitchFamily="34" charset="0"/>
            </a:endParaRPr>
          </a:p>
        </p:txBody>
      </p:sp>
    </p:spTree>
    <p:extLst>
      <p:ext uri="{BB962C8B-B14F-4D97-AF65-F5344CB8AC3E}">
        <p14:creationId xmlns:p14="http://schemas.microsoft.com/office/powerpoint/2010/main" val="373630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0" end="0"/>
                                            </p:txEl>
                                          </p:spTgt>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p:cTn id="17" dur="1000" fill="hold"/>
                                        <p:tgtEl>
                                          <p:spTgt spid="5">
                                            <p:txEl>
                                              <p:pRg st="1" end="1"/>
                                            </p:txEl>
                                          </p:spTgt>
                                        </p:tgtEl>
                                        <p:attrNameLst>
                                          <p:attrName>ppt_w</p:attrName>
                                        </p:attrNameLst>
                                      </p:cBhvr>
                                      <p:tavLst>
                                        <p:tav tm="0">
                                          <p:val>
                                            <p:strVal val="#ppt_w+.3"/>
                                          </p:val>
                                        </p:tav>
                                        <p:tav tm="100000">
                                          <p:val>
                                            <p:strVal val="#ppt_w"/>
                                          </p:val>
                                        </p:tav>
                                      </p:tavLst>
                                    </p:anim>
                                    <p:anim calcmode="lin" valueType="num">
                                      <p:cBhvr>
                                        <p:cTn id="18"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0" presetClass="entr" presetSubtype="0" decel="100000"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p:cTn id="24" dur="1000" fill="hold"/>
                                        <p:tgtEl>
                                          <p:spTgt spid="5">
                                            <p:txEl>
                                              <p:pRg st="2" end="2"/>
                                            </p:txEl>
                                          </p:spTgt>
                                        </p:tgtEl>
                                        <p:attrNameLst>
                                          <p:attrName>ppt_w</p:attrName>
                                        </p:attrNameLst>
                                      </p:cBhvr>
                                      <p:tavLst>
                                        <p:tav tm="0">
                                          <p:val>
                                            <p:strVal val="#ppt_w+.3"/>
                                          </p:val>
                                        </p:tav>
                                        <p:tav tm="100000">
                                          <p:val>
                                            <p:strVal val="#ppt_w"/>
                                          </p:val>
                                        </p:tav>
                                      </p:tavLst>
                                    </p:anim>
                                    <p:anim calcmode="lin" valueType="num">
                                      <p:cBhvr>
                                        <p:cTn id="25"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6" dur="10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0" presetClass="entr" presetSubtype="0" decel="10000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p:cTn id="31" dur="1000" fill="hold"/>
                                        <p:tgtEl>
                                          <p:spTgt spid="5">
                                            <p:txEl>
                                              <p:pRg st="3" end="3"/>
                                            </p:txEl>
                                          </p:spTgt>
                                        </p:tgtEl>
                                        <p:attrNameLst>
                                          <p:attrName>ppt_w</p:attrName>
                                        </p:attrNameLst>
                                      </p:cBhvr>
                                      <p:tavLst>
                                        <p:tav tm="0">
                                          <p:val>
                                            <p:strVal val="#ppt_w+.3"/>
                                          </p:val>
                                        </p:tav>
                                        <p:tav tm="100000">
                                          <p:val>
                                            <p:strVal val="#ppt_w"/>
                                          </p:val>
                                        </p:tav>
                                      </p:tavLst>
                                    </p:anim>
                                    <p:anim calcmode="lin" valueType="num">
                                      <p:cBhvr>
                                        <p:cTn id="32"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33" dur="10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0" presetClass="entr" presetSubtype="0" decel="100000" fill="hold" grpId="0"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p:cTn id="38" dur="1000" fill="hold"/>
                                        <p:tgtEl>
                                          <p:spTgt spid="5">
                                            <p:txEl>
                                              <p:pRg st="4" end="4"/>
                                            </p:txEl>
                                          </p:spTgt>
                                        </p:tgtEl>
                                        <p:attrNameLst>
                                          <p:attrName>ppt_w</p:attrName>
                                        </p:attrNameLst>
                                      </p:cBhvr>
                                      <p:tavLst>
                                        <p:tav tm="0">
                                          <p:val>
                                            <p:strVal val="#ppt_w+.3"/>
                                          </p:val>
                                        </p:tav>
                                        <p:tav tm="100000">
                                          <p:val>
                                            <p:strVal val="#ppt_w"/>
                                          </p:val>
                                        </p:tav>
                                      </p:tavLst>
                                    </p:anim>
                                    <p:anim calcmode="lin" valueType="num">
                                      <p:cBhvr>
                                        <p:cTn id="39"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40" dur="1000"/>
                                        <p:tgtEl>
                                          <p:spTgt spid="5">
                                            <p:txEl>
                                              <p:pRg st="4" end="4"/>
                                            </p:txEl>
                                          </p:spTgt>
                                        </p:tgtEl>
                                      </p:cBhvr>
                                    </p:animEffect>
                                  </p:childTnLst>
                                </p:cTn>
                              </p:par>
                              <p:par>
                                <p:cTn id="41" presetID="50" presetClass="entr" presetSubtype="0" decel="10000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1000" fill="hold"/>
                                        <p:tgtEl>
                                          <p:spTgt spid="6"/>
                                        </p:tgtEl>
                                        <p:attrNameLst>
                                          <p:attrName>ppt_w</p:attrName>
                                        </p:attrNameLst>
                                      </p:cBhvr>
                                      <p:tavLst>
                                        <p:tav tm="0">
                                          <p:val>
                                            <p:strVal val="#ppt_w+.3"/>
                                          </p:val>
                                        </p:tav>
                                        <p:tav tm="100000">
                                          <p:val>
                                            <p:strVal val="#ppt_w"/>
                                          </p:val>
                                        </p:tav>
                                      </p:tavLst>
                                    </p:anim>
                                    <p:anim calcmode="lin" valueType="num">
                                      <p:cBhvr>
                                        <p:cTn id="44" dur="1000" fill="hold"/>
                                        <p:tgtEl>
                                          <p:spTgt spid="6"/>
                                        </p:tgtEl>
                                        <p:attrNameLst>
                                          <p:attrName>ppt_h</p:attrName>
                                        </p:attrNameLst>
                                      </p:cBhvr>
                                      <p:tavLst>
                                        <p:tav tm="0">
                                          <p:val>
                                            <p:strVal val="#ppt_h"/>
                                          </p:val>
                                        </p:tav>
                                        <p:tav tm="100000">
                                          <p:val>
                                            <p:strVal val="#ppt_h"/>
                                          </p:val>
                                        </p:tav>
                                      </p:tavLst>
                                    </p:anim>
                                    <p:animEffect transition="in" filter="fade">
                                      <p:cBhvr>
                                        <p:cTn id="45" dur="1000"/>
                                        <p:tgtEl>
                                          <p:spTgt spid="6"/>
                                        </p:tgtEl>
                                      </p:cBhvr>
                                    </p:animEffect>
                                  </p:childTnLst>
                                </p:cTn>
                              </p:par>
                              <p:par>
                                <p:cTn id="46" presetID="50" presetClass="entr" presetSubtype="0" decel="10000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strVal val="#ppt_w+.3"/>
                                          </p:val>
                                        </p:tav>
                                        <p:tav tm="100000">
                                          <p:val>
                                            <p:strVal val="#ppt_w"/>
                                          </p:val>
                                        </p:tav>
                                      </p:tavLst>
                                    </p:anim>
                                    <p:anim calcmode="lin" valueType="num">
                                      <p:cBhvr>
                                        <p:cTn id="49" dur="1000" fill="hold"/>
                                        <p:tgtEl>
                                          <p:spTgt spid="7"/>
                                        </p:tgtEl>
                                        <p:attrNameLst>
                                          <p:attrName>ppt_h</p:attrName>
                                        </p:attrNameLst>
                                      </p:cBhvr>
                                      <p:tavLst>
                                        <p:tav tm="0">
                                          <p:val>
                                            <p:strVal val="#ppt_h"/>
                                          </p:val>
                                        </p:tav>
                                        <p:tav tm="100000">
                                          <p:val>
                                            <p:strVal val="#ppt_h"/>
                                          </p:val>
                                        </p:tav>
                                      </p:tavLst>
                                    </p:anim>
                                    <p:animEffect transition="in" filter="fade">
                                      <p:cBhvr>
                                        <p:cTn id="5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304800" y="1340768"/>
            <a:ext cx="29710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dirty="0">
                <a:solidFill>
                  <a:srgbClr val="FF3300"/>
                </a:solidFill>
                <a:latin typeface="黑体" pitchFamily="49" charset="-122"/>
                <a:ea typeface="黑体" pitchFamily="49" charset="-122"/>
              </a:rPr>
              <a:t>彗差对成像的影响：</a:t>
            </a:r>
          </a:p>
        </p:txBody>
      </p:sp>
      <p:sp>
        <p:nvSpPr>
          <p:cNvPr id="6" name="Text Box 18"/>
          <p:cNvSpPr txBox="1">
            <a:spLocks noChangeArrowheads="1"/>
          </p:cNvSpPr>
          <p:nvPr/>
        </p:nvSpPr>
        <p:spPr bwMode="auto">
          <a:xfrm>
            <a:off x="252413" y="1950368"/>
            <a:ext cx="5399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dirty="0">
                <a:latin typeface="黑体" pitchFamily="49" charset="-122"/>
                <a:ea typeface="黑体" pitchFamily="49" charset="-122"/>
              </a:rPr>
              <a:t>影响像的清晰度，使成像的质量降低。</a:t>
            </a:r>
          </a:p>
        </p:txBody>
      </p:sp>
      <p:sp>
        <p:nvSpPr>
          <p:cNvPr id="7" name="Rectangle 2"/>
          <p:cNvSpPr>
            <a:spLocks noGrp="1" noChangeArrowheads="1"/>
          </p:cNvSpPr>
          <p:nvPr/>
        </p:nvSpPr>
        <p:spPr bwMode="auto">
          <a:xfrm>
            <a:off x="93663" y="2867472"/>
            <a:ext cx="89265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9pPr>
          </a:lstStyle>
          <a:p>
            <a:pPr marL="457200" indent="-457200" algn="l">
              <a:lnSpc>
                <a:spcPct val="110000"/>
              </a:lnSpc>
              <a:buClr>
                <a:srgbClr val="C00000"/>
              </a:buClr>
              <a:buFont typeface="Wingdings" panose="05000000000000000000" pitchFamily="2" charset="2"/>
              <a:buChar char="l"/>
              <a:defRPr/>
            </a:pPr>
            <a:r>
              <a:rPr lang="zh-CN" altLang="en-US" sz="2400" dirty="0">
                <a:solidFill>
                  <a:schemeClr val="tx1"/>
                </a:solidFill>
                <a:effectLst/>
                <a:latin typeface="黑体" panose="02010609060101010101" pitchFamily="49" charset="-122"/>
                <a:ea typeface="黑体" panose="02010609060101010101" pitchFamily="49" charset="-122"/>
              </a:rPr>
              <a:t>彗差对于</a:t>
            </a:r>
            <a:r>
              <a:rPr lang="zh-CN" altLang="en-US" sz="2400" dirty="0">
                <a:solidFill>
                  <a:srgbClr val="0066FF"/>
                </a:solidFill>
                <a:effectLst/>
                <a:latin typeface="黑体" panose="02010609060101010101" pitchFamily="49" charset="-122"/>
                <a:ea typeface="黑体" panose="02010609060101010101" pitchFamily="49" charset="-122"/>
              </a:rPr>
              <a:t>大孔径系统</a:t>
            </a:r>
            <a:r>
              <a:rPr lang="zh-CN" altLang="en-US" sz="2400" dirty="0">
                <a:solidFill>
                  <a:schemeClr val="tx1"/>
                </a:solidFill>
                <a:effectLst/>
                <a:latin typeface="黑体" panose="02010609060101010101" pitchFamily="49" charset="-122"/>
                <a:ea typeface="黑体" panose="02010609060101010101" pitchFamily="49" charset="-122"/>
              </a:rPr>
              <a:t>和</a:t>
            </a:r>
            <a:r>
              <a:rPr lang="zh-CN" altLang="en-US" sz="2400" dirty="0">
                <a:solidFill>
                  <a:srgbClr val="0066FF"/>
                </a:solidFill>
                <a:effectLst/>
                <a:latin typeface="黑体" panose="02010609060101010101" pitchFamily="49" charset="-122"/>
                <a:ea typeface="黑体" panose="02010609060101010101" pitchFamily="49" charset="-122"/>
              </a:rPr>
              <a:t>望远系统</a:t>
            </a:r>
            <a:r>
              <a:rPr lang="zh-CN" altLang="en-US" sz="2400" dirty="0">
                <a:solidFill>
                  <a:schemeClr val="tx1"/>
                </a:solidFill>
                <a:effectLst/>
                <a:latin typeface="黑体" panose="02010609060101010101" pitchFamily="49" charset="-122"/>
                <a:ea typeface="黑体" panose="02010609060101010101" pitchFamily="49" charset="-122"/>
              </a:rPr>
              <a:t>影响</a:t>
            </a:r>
            <a:r>
              <a:rPr lang="zh-CN" altLang="en-US" sz="2400" dirty="0" smtClean="0">
                <a:solidFill>
                  <a:schemeClr val="tx1"/>
                </a:solidFill>
                <a:effectLst/>
                <a:latin typeface="黑体" panose="02010609060101010101" pitchFamily="49" charset="-122"/>
                <a:ea typeface="黑体" panose="02010609060101010101" pitchFamily="49" charset="-122"/>
              </a:rPr>
              <a:t>较大。</a:t>
            </a:r>
            <a:endParaRPr lang="en-US" altLang="zh-CN" sz="2400" dirty="0" smtClean="0">
              <a:solidFill>
                <a:schemeClr val="tx1"/>
              </a:solidFill>
              <a:effectLst/>
              <a:latin typeface="黑体" panose="02010609060101010101" pitchFamily="49" charset="-122"/>
              <a:ea typeface="黑体" panose="02010609060101010101" pitchFamily="49" charset="-122"/>
            </a:endParaRPr>
          </a:p>
          <a:p>
            <a:pPr marL="457200" indent="-457200" algn="l">
              <a:lnSpc>
                <a:spcPct val="110000"/>
              </a:lnSpc>
              <a:buClr>
                <a:srgbClr val="C00000"/>
              </a:buClr>
              <a:buFont typeface="Wingdings" panose="05000000000000000000" pitchFamily="2" charset="2"/>
              <a:buChar char="l"/>
              <a:defRPr/>
            </a:pPr>
            <a:r>
              <a:rPr lang="zh-CN" altLang="en-US" sz="2400" dirty="0" smtClean="0">
                <a:effectLst/>
                <a:latin typeface="黑体" panose="02010609060101010101" pitchFamily="49" charset="-122"/>
                <a:ea typeface="黑体" panose="02010609060101010101" pitchFamily="49" charset="-122"/>
              </a:rPr>
              <a:t>彗差的大小与</a:t>
            </a:r>
            <a:r>
              <a:rPr lang="zh-CN" altLang="en-US" sz="2400" dirty="0" smtClean="0">
                <a:solidFill>
                  <a:srgbClr val="FF3300"/>
                </a:solidFill>
                <a:effectLst/>
                <a:latin typeface="黑体" panose="02010609060101010101" pitchFamily="49" charset="-122"/>
                <a:ea typeface="黑体" panose="02010609060101010101" pitchFamily="49" charset="-122"/>
              </a:rPr>
              <a:t>光束宽度</a:t>
            </a:r>
            <a:r>
              <a:rPr lang="zh-CN" altLang="en-US" sz="2400" dirty="0" smtClean="0">
                <a:effectLst/>
                <a:latin typeface="黑体" panose="02010609060101010101" pitchFamily="49" charset="-122"/>
                <a:ea typeface="黑体" panose="02010609060101010101" pitchFamily="49" charset="-122"/>
              </a:rPr>
              <a:t>、</a:t>
            </a:r>
            <a:r>
              <a:rPr lang="zh-CN" altLang="en-US" sz="2400" dirty="0" smtClean="0">
                <a:solidFill>
                  <a:srgbClr val="FF3300"/>
                </a:solidFill>
                <a:effectLst/>
                <a:latin typeface="黑体" panose="02010609060101010101" pitchFamily="49" charset="-122"/>
                <a:ea typeface="黑体" panose="02010609060101010101" pitchFamily="49" charset="-122"/>
              </a:rPr>
              <a:t>视场的大小</a:t>
            </a:r>
            <a:r>
              <a:rPr lang="zh-CN" altLang="en-US" sz="2400" dirty="0" smtClean="0">
                <a:effectLst/>
                <a:latin typeface="黑体" panose="02010609060101010101" pitchFamily="49" charset="-122"/>
                <a:ea typeface="黑体" panose="02010609060101010101" pitchFamily="49" charset="-122"/>
              </a:rPr>
              <a:t>有关。</a:t>
            </a:r>
            <a:endParaRPr lang="en-US" altLang="zh-CN" sz="2400" dirty="0" smtClean="0">
              <a:effectLst/>
              <a:latin typeface="黑体" panose="02010609060101010101" pitchFamily="49" charset="-122"/>
              <a:ea typeface="黑体" panose="02010609060101010101" pitchFamily="49" charset="-122"/>
            </a:endParaRPr>
          </a:p>
          <a:p>
            <a:pPr marL="457200" indent="-457200" algn="l">
              <a:lnSpc>
                <a:spcPct val="110000"/>
              </a:lnSpc>
              <a:buClr>
                <a:srgbClr val="C00000"/>
              </a:buClr>
              <a:buFont typeface="Wingdings" panose="05000000000000000000" pitchFamily="2" charset="2"/>
              <a:buChar char="l"/>
              <a:defRPr/>
            </a:pPr>
            <a:r>
              <a:rPr lang="zh-CN" altLang="en-US" sz="2400" dirty="0" smtClean="0">
                <a:effectLst/>
                <a:latin typeface="黑体" panose="02010609060101010101" pitchFamily="49" charset="-122"/>
                <a:ea typeface="黑体" panose="02010609060101010101" pitchFamily="49" charset="-122"/>
              </a:rPr>
              <a:t>对于</a:t>
            </a:r>
            <a:r>
              <a:rPr lang="zh-CN" altLang="en-US" sz="2400" dirty="0">
                <a:effectLst/>
                <a:latin typeface="黑体" panose="02010609060101010101" pitchFamily="49" charset="-122"/>
                <a:ea typeface="黑体" panose="02010609060101010101" pitchFamily="49" charset="-122"/>
              </a:rPr>
              <a:t>某些小视场大孔径的系统（如显微镜），常用“正弦差”来描述小视场的彗差</a:t>
            </a:r>
            <a:r>
              <a:rPr lang="zh-CN" altLang="en-US" sz="2400" dirty="0" smtClean="0">
                <a:effectLst/>
                <a:latin typeface="黑体" panose="02010609060101010101" pitchFamily="49" charset="-122"/>
                <a:ea typeface="黑体" panose="02010609060101010101" pitchFamily="49" charset="-122"/>
              </a:rPr>
              <a:t>特性。</a:t>
            </a:r>
            <a:endParaRPr lang="en-US" altLang="zh-CN" sz="2400" dirty="0" smtClean="0">
              <a:effectLst/>
              <a:latin typeface="黑体" panose="02010609060101010101" pitchFamily="49" charset="-122"/>
              <a:ea typeface="黑体" panose="02010609060101010101" pitchFamily="49" charset="-122"/>
            </a:endParaRPr>
          </a:p>
          <a:p>
            <a:pPr marL="457200" indent="-457200" algn="l">
              <a:lnSpc>
                <a:spcPct val="110000"/>
              </a:lnSpc>
              <a:buClr>
                <a:srgbClr val="C00000"/>
              </a:buClr>
              <a:buFont typeface="Wingdings" panose="05000000000000000000" pitchFamily="2" charset="2"/>
              <a:buChar char="l"/>
              <a:defRPr/>
            </a:pPr>
            <a:r>
              <a:rPr lang="zh-CN" altLang="en-US" sz="2400" dirty="0">
                <a:effectLst/>
                <a:latin typeface="黑体" panose="02010609060101010101" pitchFamily="49" charset="-122"/>
                <a:ea typeface="黑体" panose="02010609060101010101" pitchFamily="49" charset="-122"/>
              </a:rPr>
              <a:t>矫正方法：用</a:t>
            </a:r>
            <a:r>
              <a:rPr lang="zh-CN" altLang="en-US" sz="2400" dirty="0">
                <a:solidFill>
                  <a:srgbClr val="0066FF"/>
                </a:solidFill>
                <a:effectLst/>
                <a:latin typeface="黑体" panose="02010609060101010101" pitchFamily="49" charset="-122"/>
                <a:ea typeface="黑体" panose="02010609060101010101" pitchFamily="49" charset="-122"/>
              </a:rPr>
              <a:t>全对称系统或双胶合透镜</a:t>
            </a:r>
            <a:r>
              <a:rPr lang="zh-CN" altLang="en-US" sz="2400" dirty="0" smtClean="0">
                <a:effectLst/>
                <a:latin typeface="黑体" panose="02010609060101010101" pitchFamily="49" charset="-122"/>
                <a:ea typeface="黑体" panose="02010609060101010101" pitchFamily="49" charset="-122"/>
              </a:rPr>
              <a:t>。</a:t>
            </a:r>
            <a:endParaRPr lang="zh-CN" altLang="en-US" sz="2400" b="1" dirty="0" smtClean="0"/>
          </a:p>
          <a:p>
            <a:pPr>
              <a:defRPr/>
            </a:pPr>
            <a:endParaRPr lang="zh-CN" altLang="en-US" sz="3600" dirty="0">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02025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819400" y="868461"/>
            <a:ext cx="3200400" cy="838200"/>
          </a:xfrm>
        </p:spPr>
        <p:txBody>
          <a:bodyPr/>
          <a:lstStyle/>
          <a:p>
            <a:pPr eaLnBrk="1" hangingPunct="1"/>
            <a:r>
              <a:rPr lang="zh-CN" altLang="en-US" sz="3200" dirty="0" smtClean="0">
                <a:latin typeface="黑体" pitchFamily="49" charset="-122"/>
                <a:ea typeface="黑体" pitchFamily="49" charset="-122"/>
              </a:rPr>
              <a:t>彗差</a:t>
            </a:r>
          </a:p>
        </p:txBody>
      </p:sp>
      <p:pic>
        <p:nvPicPr>
          <p:cNvPr id="5" name="Picture 4" descr="慧差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87661"/>
            <a:ext cx="330676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慧差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087661"/>
            <a:ext cx="3405188"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9466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1331640" y="260648"/>
            <a:ext cx="2952328" cy="648072"/>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800" kern="0" dirty="0" smtClean="0">
                <a:solidFill>
                  <a:srgbClr val="000000"/>
                </a:solidFill>
                <a:ea typeface="黑体" pitchFamily="49" charset="-122"/>
              </a:rPr>
              <a:t>3</a:t>
            </a:r>
            <a:r>
              <a:rPr lang="zh-CN" altLang="en-US" sz="2800" kern="0" dirty="0" smtClean="0">
                <a:solidFill>
                  <a:srgbClr val="000000"/>
                </a:solidFill>
                <a:ea typeface="黑体" pitchFamily="49" charset="-122"/>
              </a:rPr>
              <a:t>、像散和场曲：</a:t>
            </a:r>
          </a:p>
        </p:txBody>
      </p:sp>
      <p:sp>
        <p:nvSpPr>
          <p:cNvPr id="5" name="Rectangle 3"/>
          <p:cNvSpPr txBox="1">
            <a:spLocks noRot="1" noChangeArrowheads="1"/>
          </p:cNvSpPr>
          <p:nvPr/>
        </p:nvSpPr>
        <p:spPr bwMode="auto">
          <a:xfrm>
            <a:off x="228600" y="1066800"/>
            <a:ext cx="8540750" cy="1371600"/>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buNone/>
              <a:defRPr/>
            </a:pPr>
            <a:r>
              <a:rPr lang="zh-CN" altLang="en-US" kern="0" dirty="0" smtClean="0">
                <a:latin typeface="Arial"/>
                <a:ea typeface="黑体"/>
              </a:rPr>
              <a:t>   </a:t>
            </a:r>
            <a:r>
              <a:rPr lang="zh-CN" altLang="en-US" sz="2400" kern="0" dirty="0" smtClean="0">
                <a:latin typeface="Arial"/>
                <a:ea typeface="黑体"/>
              </a:rPr>
              <a:t>轴外点发出的宽光束经单个折射球面，若把光阑缩到无限小，只允许沿主光线的无限细光束通过，则彗差不存在，但有</a:t>
            </a:r>
            <a:r>
              <a:rPr lang="zh-CN" altLang="en-US" sz="2400" kern="0" dirty="0" smtClean="0">
                <a:solidFill>
                  <a:srgbClr val="C00000"/>
                </a:solidFill>
                <a:latin typeface="Arial"/>
                <a:ea typeface="黑体"/>
              </a:rPr>
              <a:t>细光束的</a:t>
            </a:r>
            <a:r>
              <a:rPr lang="zh-CN" altLang="en-US" sz="2400" kern="0" dirty="0">
                <a:solidFill>
                  <a:srgbClr val="C00000"/>
                </a:solidFill>
                <a:latin typeface="Arial"/>
                <a:ea typeface="黑体"/>
              </a:rPr>
              <a:t>像散</a:t>
            </a:r>
            <a:r>
              <a:rPr lang="zh-CN" altLang="en-US" sz="2400" kern="0" dirty="0">
                <a:latin typeface="Arial"/>
                <a:ea typeface="黑体"/>
              </a:rPr>
              <a:t>和</a:t>
            </a:r>
            <a:r>
              <a:rPr lang="zh-CN" altLang="en-US" sz="2400" kern="0" dirty="0" smtClean="0">
                <a:solidFill>
                  <a:srgbClr val="C00000"/>
                </a:solidFill>
                <a:latin typeface="Arial"/>
                <a:ea typeface="黑体"/>
              </a:rPr>
              <a:t>场曲存在。</a:t>
            </a:r>
          </a:p>
        </p:txBody>
      </p:sp>
      <p:grpSp>
        <p:nvGrpSpPr>
          <p:cNvPr id="11" name="Group 11"/>
          <p:cNvGrpSpPr>
            <a:grpSpLocks/>
          </p:cNvGrpSpPr>
          <p:nvPr/>
        </p:nvGrpSpPr>
        <p:grpSpPr bwMode="auto">
          <a:xfrm>
            <a:off x="2411760" y="3140968"/>
            <a:ext cx="4492625" cy="2667523"/>
            <a:chOff x="1156" y="1888"/>
            <a:chExt cx="3447" cy="2399"/>
          </a:xfrm>
        </p:grpSpPr>
        <p:pic>
          <p:nvPicPr>
            <p:cNvPr id="12" name="Picture 1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6" y="1888"/>
              <a:ext cx="3447" cy="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3"/>
            <p:cNvSpPr txBox="1">
              <a:spLocks noChangeArrowheads="1"/>
            </p:cNvSpPr>
            <p:nvPr/>
          </p:nvSpPr>
          <p:spPr bwMode="auto">
            <a:xfrm>
              <a:off x="2426" y="3927"/>
              <a:ext cx="1452" cy="360"/>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r>
                <a:rPr lang="zh-CN" altLang="en-US" sz="2000" kern="0" dirty="0" smtClean="0">
                  <a:solidFill>
                    <a:srgbClr val="0066CC"/>
                  </a:solidFill>
                  <a:latin typeface="黑体" panose="02010609060101010101" pitchFamily="49" charset="-122"/>
                  <a:ea typeface="黑体" panose="02010609060101010101" pitchFamily="49" charset="-122"/>
                </a:rPr>
                <a:t>  像散和场曲</a:t>
              </a:r>
            </a:p>
          </p:txBody>
        </p:sp>
      </p:grpSp>
    </p:spTree>
    <p:extLst>
      <p:ext uri="{BB962C8B-B14F-4D97-AF65-F5344CB8AC3E}">
        <p14:creationId xmlns:p14="http://schemas.microsoft.com/office/powerpoint/2010/main" val="397082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heel(4)">
                                      <p:cBhvr>
                                        <p:cTn id="10" dur="2000"/>
                                        <p:tgtEl>
                                          <p:spTgt spid="5">
                                            <p:txEl>
                                              <p:pRg st="0" end="0"/>
                                            </p:txEl>
                                          </p:spTgt>
                                        </p:tgtEl>
                                      </p:cBhvr>
                                    </p:animEffect>
                                  </p:childTnLst>
                                </p:cTn>
                              </p:par>
                            </p:childTnLst>
                          </p:cTn>
                        </p:par>
                        <p:par>
                          <p:cTn id="11" fill="hold">
                            <p:stCondLst>
                              <p:cond delay="2000"/>
                            </p:stCondLst>
                            <p:childTnLst>
                              <p:par>
                                <p:cTn id="12" presetID="34"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from="(-#ppt_w/2)" to="(#ppt_x)" calcmode="lin" valueType="num">
                                      <p:cBhvr>
                                        <p:cTn id="14" dur="600" fill="hold">
                                          <p:stCondLst>
                                            <p:cond delay="0"/>
                                          </p:stCondLst>
                                        </p:cTn>
                                        <p:tgtEl>
                                          <p:spTgt spid="11"/>
                                        </p:tgtEl>
                                        <p:attrNameLst>
                                          <p:attrName>ppt_x</p:attrName>
                                        </p:attrNameLst>
                                      </p:cBhvr>
                                    </p:anim>
                                    <p:anim from="0" to="-1.0" calcmode="lin" valueType="num">
                                      <p:cBhvr>
                                        <p:cTn id="15" dur="200" decel="50000" autoRev="1" fill="hold">
                                          <p:stCondLst>
                                            <p:cond delay="600"/>
                                          </p:stCondLst>
                                        </p:cTn>
                                        <p:tgtEl>
                                          <p:spTgt spid="11"/>
                                        </p:tgtEl>
                                        <p:attrNameLst>
                                          <p:attrName>xshear</p:attrName>
                                        </p:attrNameLst>
                                      </p:cBhvr>
                                    </p:anim>
                                    <p:animScale>
                                      <p:cBhvr>
                                        <p:cTn id="16" dur="200" decel="100000" autoRev="1" fill="hold">
                                          <p:stCondLst>
                                            <p:cond delay="600"/>
                                          </p:stCondLst>
                                        </p:cTn>
                                        <p:tgtEl>
                                          <p:spTgt spid="11"/>
                                        </p:tgtEl>
                                      </p:cBhvr>
                                      <p:from x="100000" y="100000"/>
                                      <p:to x="80000" y="100000"/>
                                    </p:animScale>
                                    <p:anim by="(#ppt_h/3+#ppt_w*0.1)" calcmode="lin" valueType="num">
                                      <p:cBhvr additive="sum">
                                        <p:cTn id="17" dur="200" decel="100000" autoRev="1" fill="hold">
                                          <p:stCondLst>
                                            <p:cond delay="600"/>
                                          </p:stCondLst>
                                        </p:cTn>
                                        <p:tgtEl>
                                          <p:spTgt spid="1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04800" y="1250901"/>
            <a:ext cx="8011616" cy="3834283"/>
          </a:xfrm>
          <a:prstGeom prst="rect">
            <a:avLst/>
          </a:prstGeom>
          <a:noFill/>
          <a:ln w="9525">
            <a:noFill/>
            <a:miter lim="800000"/>
            <a:headEnd/>
            <a:tailEnd/>
          </a:ln>
        </p:spPr>
        <p:txBody>
          <a:bodyPr/>
          <a:lstStyle/>
          <a:p>
            <a:pPr marL="342900" indent="-342900">
              <a:lnSpc>
                <a:spcPct val="110000"/>
              </a:lnSpc>
              <a:spcBef>
                <a:spcPct val="20000"/>
              </a:spcBef>
              <a:buClr>
                <a:schemeClr val="folHlink"/>
              </a:buClr>
              <a:buSzPct val="80000"/>
              <a:buFont typeface="Wingdings" panose="05000000000000000000" pitchFamily="2" charset="2"/>
              <a:buChar char="Ø"/>
              <a:defRPr/>
            </a:pPr>
            <a:r>
              <a:rPr kumimoji="1" lang="zh-CN" altLang="en-US" sz="2400" kern="0" dirty="0" smtClean="0">
                <a:solidFill>
                  <a:schemeClr val="tx2"/>
                </a:solidFill>
                <a:latin typeface="微软雅黑" pitchFamily="34" charset="-122"/>
                <a:ea typeface="微软雅黑" pitchFamily="34" charset="-122"/>
              </a:rPr>
              <a:t>由前面讨论的球面系统和平面系统的光路特征和成像特性可知，</a:t>
            </a:r>
            <a:r>
              <a:rPr kumimoji="1" lang="zh-CN" altLang="en-US" sz="2400" kern="0" dirty="0" smtClean="0">
                <a:solidFill>
                  <a:srgbClr val="0066FF"/>
                </a:solidFill>
                <a:latin typeface="微软雅黑" pitchFamily="34" charset="-122"/>
                <a:ea typeface="微软雅黑" pitchFamily="34" charset="-122"/>
              </a:rPr>
              <a:t>只有平面反射镜是唯一能对物体成完善像的光学零件</a:t>
            </a:r>
            <a:r>
              <a:rPr kumimoji="1" lang="zh-CN" altLang="en-US" sz="2400" kern="0" dirty="0" smtClean="0">
                <a:solidFill>
                  <a:schemeClr val="tx2"/>
                </a:solidFill>
                <a:latin typeface="微软雅黑" pitchFamily="34" charset="-122"/>
                <a:ea typeface="微软雅黑" pitchFamily="34" charset="-122"/>
              </a:rPr>
              <a:t>。</a:t>
            </a:r>
            <a:endParaRPr kumimoji="1" lang="en-US" altLang="zh-CN" sz="2400" kern="0" dirty="0" smtClean="0">
              <a:solidFill>
                <a:schemeClr val="tx2"/>
              </a:solidFill>
              <a:latin typeface="微软雅黑" pitchFamily="34" charset="-122"/>
              <a:ea typeface="微软雅黑" pitchFamily="34" charset="-122"/>
            </a:endParaRPr>
          </a:p>
          <a:p>
            <a:pPr marL="342900" indent="-342900">
              <a:lnSpc>
                <a:spcPct val="110000"/>
              </a:lnSpc>
              <a:spcBef>
                <a:spcPct val="20000"/>
              </a:spcBef>
              <a:buClr>
                <a:schemeClr val="folHlink"/>
              </a:buClr>
              <a:buSzPct val="80000"/>
              <a:buFont typeface="Wingdings" panose="05000000000000000000" pitchFamily="2" charset="2"/>
              <a:buChar char="Ø"/>
              <a:defRPr/>
            </a:pPr>
            <a:r>
              <a:rPr kumimoji="1" lang="zh-CN" altLang="en-US" sz="2400" kern="0" dirty="0" smtClean="0">
                <a:solidFill>
                  <a:schemeClr val="tx2"/>
                </a:solidFill>
                <a:latin typeface="微软雅黑" pitchFamily="34" charset="-122"/>
                <a:ea typeface="微软雅黑" pitchFamily="34" charset="-122"/>
              </a:rPr>
              <a:t>单个球面透镜或任意组合的实际光学系统，</a:t>
            </a:r>
            <a:r>
              <a:rPr kumimoji="1" lang="zh-CN" altLang="en-US" sz="2400" kern="0" dirty="0" smtClean="0">
                <a:solidFill>
                  <a:srgbClr val="0066FF"/>
                </a:solidFill>
                <a:latin typeface="微软雅黑" pitchFamily="34" charset="-122"/>
                <a:ea typeface="微软雅黑" pitchFamily="34" charset="-122"/>
              </a:rPr>
              <a:t>只能对</a:t>
            </a:r>
            <a:r>
              <a:rPr kumimoji="1" lang="zh-CN" altLang="en-US" sz="2400" kern="0" dirty="0" smtClean="0">
                <a:solidFill>
                  <a:srgbClr val="C00000"/>
                </a:solidFill>
                <a:latin typeface="微软雅黑" pitchFamily="34" charset="-122"/>
                <a:ea typeface="微软雅黑" pitchFamily="34" charset="-122"/>
              </a:rPr>
              <a:t>近轴物点</a:t>
            </a:r>
            <a:r>
              <a:rPr kumimoji="1" lang="zh-CN" altLang="en-US" sz="2400" kern="0" dirty="0" smtClean="0">
                <a:solidFill>
                  <a:srgbClr val="0066FF"/>
                </a:solidFill>
                <a:latin typeface="微软雅黑" pitchFamily="34" charset="-122"/>
                <a:ea typeface="微软雅黑" pitchFamily="34" charset="-122"/>
              </a:rPr>
              <a:t>以</a:t>
            </a:r>
            <a:r>
              <a:rPr kumimoji="1" lang="zh-CN" altLang="en-US" sz="2400" kern="0" dirty="0" smtClean="0">
                <a:solidFill>
                  <a:srgbClr val="C00000"/>
                </a:solidFill>
                <a:latin typeface="微软雅黑" pitchFamily="34" charset="-122"/>
                <a:ea typeface="微软雅黑" pitchFamily="34" charset="-122"/>
              </a:rPr>
              <a:t>细光束</a:t>
            </a:r>
            <a:r>
              <a:rPr kumimoji="1" lang="zh-CN" altLang="en-US" sz="2400" kern="0" dirty="0" smtClean="0">
                <a:solidFill>
                  <a:srgbClr val="0066FF"/>
                </a:solidFill>
                <a:latin typeface="微软雅黑" pitchFamily="34" charset="-122"/>
                <a:ea typeface="微软雅黑" pitchFamily="34" charset="-122"/>
              </a:rPr>
              <a:t>成完善像</a:t>
            </a:r>
            <a:r>
              <a:rPr kumimoji="1" lang="zh-CN" altLang="en-US" sz="2400" kern="0" dirty="0" smtClean="0">
                <a:solidFill>
                  <a:schemeClr val="tx2"/>
                </a:solidFill>
                <a:latin typeface="微软雅黑" pitchFamily="34" charset="-122"/>
                <a:ea typeface="微软雅黑" pitchFamily="34" charset="-122"/>
              </a:rPr>
              <a:t>。</a:t>
            </a:r>
            <a:endParaRPr kumimoji="1" lang="en-US" altLang="zh-CN" sz="2400" kern="0" dirty="0" smtClean="0">
              <a:solidFill>
                <a:schemeClr val="tx2"/>
              </a:solidFill>
              <a:latin typeface="微软雅黑" pitchFamily="34" charset="-122"/>
              <a:ea typeface="微软雅黑" pitchFamily="34" charset="-122"/>
            </a:endParaRPr>
          </a:p>
          <a:p>
            <a:pPr marL="342900" indent="-342900">
              <a:lnSpc>
                <a:spcPct val="110000"/>
              </a:lnSpc>
              <a:spcBef>
                <a:spcPct val="20000"/>
              </a:spcBef>
              <a:buClr>
                <a:schemeClr val="folHlink"/>
              </a:buClr>
              <a:buSzPct val="80000"/>
              <a:buFont typeface="Wingdings" panose="05000000000000000000" pitchFamily="2" charset="2"/>
              <a:buChar char="Ø"/>
              <a:defRPr/>
            </a:pPr>
            <a:r>
              <a:rPr kumimoji="1" lang="zh-CN" altLang="en-US" sz="2400" kern="0" dirty="0" smtClean="0">
                <a:solidFill>
                  <a:schemeClr val="tx2"/>
                </a:solidFill>
                <a:latin typeface="微软雅黑" pitchFamily="34" charset="-122"/>
                <a:ea typeface="微软雅黑" pitchFamily="34" charset="-122"/>
              </a:rPr>
              <a:t>随着</a:t>
            </a:r>
            <a:r>
              <a:rPr kumimoji="1" lang="zh-CN" altLang="en-US" sz="2400" kern="0" dirty="0" smtClean="0">
                <a:solidFill>
                  <a:srgbClr val="0066FF"/>
                </a:solidFill>
                <a:latin typeface="微软雅黑" pitchFamily="34" charset="-122"/>
                <a:ea typeface="微软雅黑" pitchFamily="34" charset="-122"/>
              </a:rPr>
              <a:t>视场</a:t>
            </a:r>
            <a:r>
              <a:rPr kumimoji="1" lang="zh-CN" altLang="en-US" sz="2400" kern="0" dirty="0">
                <a:solidFill>
                  <a:schemeClr val="tx2"/>
                </a:solidFill>
                <a:latin typeface="微软雅黑" pitchFamily="34" charset="-122"/>
                <a:ea typeface="微软雅黑" pitchFamily="34" charset="-122"/>
              </a:rPr>
              <a:t>和</a:t>
            </a:r>
            <a:r>
              <a:rPr kumimoji="1" lang="zh-CN" altLang="en-US" sz="2400" kern="0" dirty="0" smtClean="0">
                <a:solidFill>
                  <a:srgbClr val="0066FF"/>
                </a:solidFill>
                <a:latin typeface="微软雅黑" pitchFamily="34" charset="-122"/>
                <a:ea typeface="微软雅黑" pitchFamily="34" charset="-122"/>
              </a:rPr>
              <a:t>孔径</a:t>
            </a:r>
            <a:r>
              <a:rPr kumimoji="1" lang="zh-CN" altLang="en-US" sz="2400" kern="0" dirty="0">
                <a:solidFill>
                  <a:schemeClr val="tx2"/>
                </a:solidFill>
                <a:latin typeface="微软雅黑" pitchFamily="34" charset="-122"/>
                <a:ea typeface="微软雅黑" pitchFamily="34" charset="-122"/>
              </a:rPr>
              <a:t>的</a:t>
            </a:r>
            <a:r>
              <a:rPr kumimoji="1" lang="zh-CN" altLang="en-US" sz="2400" kern="0" dirty="0" smtClean="0">
                <a:solidFill>
                  <a:srgbClr val="0066FF"/>
                </a:solidFill>
                <a:latin typeface="微软雅黑" pitchFamily="34" charset="-122"/>
                <a:ea typeface="微软雅黑" pitchFamily="34" charset="-122"/>
              </a:rPr>
              <a:t>增大</a:t>
            </a:r>
            <a:r>
              <a:rPr kumimoji="1" lang="zh-CN" altLang="en-US" sz="2400" kern="0" dirty="0" smtClean="0">
                <a:solidFill>
                  <a:schemeClr val="tx2"/>
                </a:solidFill>
                <a:latin typeface="微软雅黑" pitchFamily="34" charset="-122"/>
                <a:ea typeface="微软雅黑" pitchFamily="34" charset="-122"/>
              </a:rPr>
              <a:t>，</a:t>
            </a:r>
            <a:r>
              <a:rPr kumimoji="1" lang="zh-CN" altLang="en-US" sz="2400" kern="0" dirty="0">
                <a:solidFill>
                  <a:srgbClr val="0066FF"/>
                </a:solidFill>
                <a:latin typeface="微软雅黑" pitchFamily="34" charset="-122"/>
                <a:ea typeface="微软雅黑" pitchFamily="34" charset="-122"/>
              </a:rPr>
              <a:t>成像光束</a:t>
            </a:r>
            <a:r>
              <a:rPr kumimoji="1" lang="zh-CN" altLang="en-US" sz="2400" kern="0" dirty="0">
                <a:solidFill>
                  <a:schemeClr val="tx2"/>
                </a:solidFill>
                <a:latin typeface="微软雅黑" pitchFamily="34" charset="-122"/>
                <a:ea typeface="微软雅黑" pitchFamily="34" charset="-122"/>
              </a:rPr>
              <a:t>的</a:t>
            </a:r>
            <a:r>
              <a:rPr kumimoji="1" lang="zh-CN" altLang="en-US" sz="2400" kern="0" dirty="0">
                <a:solidFill>
                  <a:srgbClr val="C00000"/>
                </a:solidFill>
                <a:latin typeface="微软雅黑" pitchFamily="34" charset="-122"/>
                <a:ea typeface="微软雅黑" pitchFamily="34" charset="-122"/>
              </a:rPr>
              <a:t>同心性</a:t>
            </a:r>
            <a:r>
              <a:rPr kumimoji="1" lang="zh-CN" altLang="en-US" sz="2400" kern="0" dirty="0" smtClean="0">
                <a:solidFill>
                  <a:srgbClr val="0066FF"/>
                </a:solidFill>
                <a:latin typeface="微软雅黑" pitchFamily="34" charset="-122"/>
                <a:ea typeface="微软雅黑" pitchFamily="34" charset="-122"/>
              </a:rPr>
              <a:t>将受到破坏</a:t>
            </a:r>
            <a:r>
              <a:rPr kumimoji="1" lang="zh-CN" altLang="en-US" sz="2400" kern="0" dirty="0" smtClean="0">
                <a:solidFill>
                  <a:schemeClr val="tx2"/>
                </a:solidFill>
                <a:latin typeface="微软雅黑" pitchFamily="34" charset="-122"/>
                <a:ea typeface="微软雅黑" pitchFamily="34" charset="-122"/>
              </a:rPr>
              <a:t>，</a:t>
            </a:r>
            <a:r>
              <a:rPr kumimoji="1" lang="zh-CN" altLang="en-US" sz="2400" kern="0" dirty="0">
                <a:solidFill>
                  <a:schemeClr val="tx2"/>
                </a:solidFill>
                <a:latin typeface="微软雅黑" pitchFamily="34" charset="-122"/>
                <a:ea typeface="微软雅黑" pitchFamily="34" charset="-122"/>
              </a:rPr>
              <a:t>产生各种</a:t>
            </a:r>
            <a:r>
              <a:rPr kumimoji="1" lang="zh-CN" altLang="en-US" sz="2400" kern="0" dirty="0" smtClean="0">
                <a:solidFill>
                  <a:srgbClr val="0066FF"/>
                </a:solidFill>
                <a:latin typeface="微软雅黑" pitchFamily="34" charset="-122"/>
                <a:ea typeface="微软雅黑" pitchFamily="34" charset="-122"/>
              </a:rPr>
              <a:t>成像缺陷</a:t>
            </a:r>
            <a:r>
              <a:rPr kumimoji="1" lang="zh-CN" altLang="en-US" sz="2400" kern="0" dirty="0">
                <a:solidFill>
                  <a:schemeClr val="tx2"/>
                </a:solidFill>
                <a:latin typeface="微软雅黑" pitchFamily="34" charset="-122"/>
                <a:ea typeface="微软雅黑" pitchFamily="34" charset="-122"/>
              </a:rPr>
              <a:t>，使</a:t>
            </a:r>
            <a:r>
              <a:rPr kumimoji="1" lang="zh-CN" altLang="en-US" sz="2400" kern="0" dirty="0" smtClean="0">
                <a:solidFill>
                  <a:srgbClr val="0066FF"/>
                </a:solidFill>
                <a:latin typeface="微软雅黑" pitchFamily="34" charset="-122"/>
                <a:ea typeface="微软雅黑" pitchFamily="34" charset="-122"/>
              </a:rPr>
              <a:t>像的形状与物不再相似</a:t>
            </a:r>
            <a:r>
              <a:rPr kumimoji="1" lang="zh-CN" altLang="en-US" sz="2400" kern="0" dirty="0" smtClean="0">
                <a:solidFill>
                  <a:schemeClr val="tx2"/>
                </a:solidFill>
                <a:latin typeface="微软雅黑" pitchFamily="34" charset="-122"/>
                <a:ea typeface="微软雅黑" pitchFamily="34" charset="-122"/>
              </a:rPr>
              <a:t>。</a:t>
            </a:r>
            <a:endParaRPr kumimoji="1" lang="en-US" altLang="zh-CN" sz="2400" kern="0" dirty="0" smtClean="0">
              <a:solidFill>
                <a:schemeClr val="tx2"/>
              </a:solidFill>
              <a:latin typeface="微软雅黑" pitchFamily="34" charset="-122"/>
              <a:ea typeface="微软雅黑" pitchFamily="34" charset="-122"/>
            </a:endParaRPr>
          </a:p>
          <a:p>
            <a:pPr marL="342900" indent="-342900">
              <a:lnSpc>
                <a:spcPct val="110000"/>
              </a:lnSpc>
              <a:spcBef>
                <a:spcPct val="20000"/>
              </a:spcBef>
              <a:buClr>
                <a:schemeClr val="folHlink"/>
              </a:buClr>
              <a:buSzPct val="80000"/>
              <a:buFont typeface="Wingdings" panose="05000000000000000000" pitchFamily="2" charset="2"/>
              <a:buChar char="Ø"/>
              <a:defRPr/>
            </a:pPr>
            <a:r>
              <a:rPr kumimoji="1" lang="zh-CN" altLang="en-US" sz="2400" kern="0" dirty="0" smtClean="0">
                <a:solidFill>
                  <a:srgbClr val="0066FF"/>
                </a:solidFill>
                <a:latin typeface="微软雅黑" pitchFamily="34" charset="-122"/>
                <a:ea typeface="微软雅黑" pitchFamily="34" charset="-122"/>
              </a:rPr>
              <a:t>实际</a:t>
            </a:r>
            <a:r>
              <a:rPr kumimoji="1" lang="zh-CN" altLang="en-US" sz="2400" kern="0" dirty="0">
                <a:solidFill>
                  <a:srgbClr val="0066FF"/>
                </a:solidFill>
                <a:latin typeface="微软雅黑" pitchFamily="34" charset="-122"/>
                <a:ea typeface="微软雅黑" pitchFamily="34" charset="-122"/>
              </a:rPr>
              <a:t>像</a:t>
            </a:r>
            <a:r>
              <a:rPr kumimoji="1" lang="zh-CN" altLang="en-US" sz="2400" kern="0" dirty="0">
                <a:solidFill>
                  <a:schemeClr val="tx2"/>
                </a:solidFill>
                <a:latin typeface="微软雅黑" pitchFamily="34" charset="-122"/>
                <a:ea typeface="微软雅黑" pitchFamily="34" charset="-122"/>
              </a:rPr>
              <a:t>的</a:t>
            </a:r>
            <a:r>
              <a:rPr kumimoji="1" lang="zh-CN" altLang="en-US" sz="2400" kern="0" dirty="0">
                <a:solidFill>
                  <a:srgbClr val="C00000"/>
                </a:solidFill>
                <a:latin typeface="微软雅黑" pitchFamily="34" charset="-122"/>
                <a:ea typeface="微软雅黑" pitchFamily="34" charset="-122"/>
              </a:rPr>
              <a:t>位置</a:t>
            </a:r>
            <a:r>
              <a:rPr kumimoji="1" lang="zh-CN" altLang="en-US" sz="2400" kern="0" dirty="0">
                <a:solidFill>
                  <a:schemeClr val="tx2"/>
                </a:solidFill>
                <a:latin typeface="微软雅黑" pitchFamily="34" charset="-122"/>
                <a:ea typeface="微软雅黑" pitchFamily="34" charset="-122"/>
              </a:rPr>
              <a:t>和</a:t>
            </a:r>
            <a:r>
              <a:rPr kumimoji="1" lang="zh-CN" altLang="en-US" sz="2400" kern="0" dirty="0">
                <a:solidFill>
                  <a:srgbClr val="C00000"/>
                </a:solidFill>
                <a:latin typeface="微软雅黑" pitchFamily="34" charset="-122"/>
                <a:ea typeface="微软雅黑" pitchFamily="34" charset="-122"/>
              </a:rPr>
              <a:t>形状</a:t>
            </a:r>
            <a:r>
              <a:rPr kumimoji="1" lang="zh-CN" altLang="en-US" sz="2400" kern="0" dirty="0">
                <a:solidFill>
                  <a:schemeClr val="tx2"/>
                </a:solidFill>
                <a:latin typeface="微软雅黑" pitchFamily="34" charset="-122"/>
                <a:ea typeface="微软雅黑" pitchFamily="34" charset="-122"/>
              </a:rPr>
              <a:t>与</a:t>
            </a:r>
            <a:r>
              <a:rPr kumimoji="1" lang="zh-CN" altLang="en-US" sz="2400" kern="0" dirty="0">
                <a:solidFill>
                  <a:srgbClr val="0066FF"/>
                </a:solidFill>
                <a:latin typeface="微软雅黑" pitchFamily="34" charset="-122"/>
                <a:ea typeface="微软雅黑" pitchFamily="34" charset="-122"/>
              </a:rPr>
              <a:t>理想像</a:t>
            </a:r>
            <a:r>
              <a:rPr kumimoji="1" lang="zh-CN" altLang="en-US" sz="2400" kern="0" dirty="0">
                <a:solidFill>
                  <a:schemeClr val="tx2"/>
                </a:solidFill>
                <a:latin typeface="微软雅黑" pitchFamily="34" charset="-122"/>
                <a:ea typeface="微软雅黑" pitchFamily="34" charset="-122"/>
              </a:rPr>
              <a:t>的</a:t>
            </a:r>
            <a:r>
              <a:rPr kumimoji="1" lang="zh-CN" altLang="en-US" sz="2400" kern="0" dirty="0" smtClean="0">
                <a:solidFill>
                  <a:srgbClr val="FF0000"/>
                </a:solidFill>
                <a:latin typeface="微软雅黑" pitchFamily="34" charset="-122"/>
                <a:ea typeface="微软雅黑" pitchFamily="34" charset="-122"/>
              </a:rPr>
              <a:t>偏差</a:t>
            </a:r>
            <a:r>
              <a:rPr kumimoji="1" lang="zh-CN" altLang="en-US" sz="2400" kern="0" dirty="0" smtClean="0">
                <a:latin typeface="微软雅黑" pitchFamily="34" charset="-122"/>
                <a:ea typeface="微软雅黑" pitchFamily="34" charset="-122"/>
              </a:rPr>
              <a:t>，</a:t>
            </a:r>
            <a:r>
              <a:rPr kumimoji="1" lang="zh-CN" altLang="en-US" sz="2400" kern="0" dirty="0">
                <a:solidFill>
                  <a:schemeClr val="tx2"/>
                </a:solidFill>
                <a:latin typeface="微软雅黑" pitchFamily="34" charset="-122"/>
                <a:ea typeface="微软雅黑" pitchFamily="34" charset="-122"/>
              </a:rPr>
              <a:t>称为</a:t>
            </a:r>
            <a:r>
              <a:rPr kumimoji="1" lang="zh-CN" altLang="en-US" sz="2400" kern="0" dirty="0" smtClean="0">
                <a:solidFill>
                  <a:srgbClr val="FF0000"/>
                </a:solidFill>
                <a:latin typeface="微软雅黑" pitchFamily="34" charset="-122"/>
                <a:ea typeface="微软雅黑" pitchFamily="34" charset="-122"/>
              </a:rPr>
              <a:t>像差</a:t>
            </a:r>
            <a:r>
              <a:rPr kumimoji="1" lang="zh-CN" altLang="en-US" sz="2400" kern="0" dirty="0" smtClean="0">
                <a:solidFill>
                  <a:schemeClr val="tx2"/>
                </a:solidFill>
                <a:latin typeface="微软雅黑" pitchFamily="34" charset="-122"/>
                <a:ea typeface="微软雅黑" pitchFamily="34" charset="-122"/>
              </a:rPr>
              <a:t>。</a:t>
            </a:r>
            <a:endParaRPr kumimoji="1" lang="zh-CN" altLang="en-US" sz="2400" kern="0"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30842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Rot="1" noChangeArrowheads="1"/>
          </p:cNvSpPr>
          <p:nvPr/>
        </p:nvSpPr>
        <p:spPr bwMode="auto">
          <a:xfrm>
            <a:off x="755576" y="1124744"/>
            <a:ext cx="7704856" cy="1080120"/>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zh-CN" altLang="en-US" sz="2400" kern="0" dirty="0" smtClean="0">
                <a:solidFill>
                  <a:srgbClr val="000000"/>
                </a:solidFill>
                <a:ea typeface="黑体" pitchFamily="49" charset="-122"/>
              </a:rPr>
              <a:t>场曲</a:t>
            </a:r>
            <a:r>
              <a:rPr lang="en-US" altLang="zh-CN" sz="2400" kern="0" dirty="0" smtClean="0">
                <a:solidFill>
                  <a:srgbClr val="000000"/>
                </a:solidFill>
                <a:ea typeface="黑体" pitchFamily="49" charset="-122"/>
              </a:rPr>
              <a:t>:</a:t>
            </a:r>
            <a:r>
              <a:rPr lang="zh-CN" altLang="en-US" sz="2400" dirty="0" smtClean="0">
                <a:solidFill>
                  <a:srgbClr val="0000FF"/>
                </a:solidFill>
                <a:latin typeface="黑体" panose="02010609060101010101" pitchFamily="49" charset="-122"/>
                <a:ea typeface="黑体" panose="02010609060101010101" pitchFamily="49" charset="-122"/>
              </a:rPr>
              <a:t>是</a:t>
            </a:r>
            <a:r>
              <a:rPr lang="zh-CN" altLang="en-US" sz="2400" dirty="0">
                <a:solidFill>
                  <a:srgbClr val="FF3300"/>
                </a:solidFill>
                <a:latin typeface="黑体" panose="02010609060101010101" pitchFamily="49" charset="-122"/>
                <a:ea typeface="黑体" panose="02010609060101010101" pitchFamily="49" charset="-122"/>
              </a:rPr>
              <a:t>像场弯曲</a:t>
            </a:r>
            <a:r>
              <a:rPr lang="zh-CN" altLang="en-US" sz="2400" dirty="0">
                <a:solidFill>
                  <a:srgbClr val="0000FF"/>
                </a:solidFill>
                <a:latin typeface="黑体" panose="02010609060101010101" pitchFamily="49" charset="-122"/>
                <a:ea typeface="黑体" panose="02010609060101010101" pitchFamily="49" charset="-122"/>
              </a:rPr>
              <a:t>的</a:t>
            </a:r>
            <a:r>
              <a:rPr lang="zh-CN" altLang="en-US" sz="2400" dirty="0" smtClean="0">
                <a:solidFill>
                  <a:srgbClr val="0000FF"/>
                </a:solidFill>
                <a:latin typeface="黑体" panose="02010609060101010101" pitchFamily="49" charset="-122"/>
                <a:ea typeface="黑体" panose="02010609060101010101" pitchFamily="49" charset="-122"/>
              </a:rPr>
              <a:t>简称</a:t>
            </a:r>
            <a:r>
              <a:rPr lang="zh-CN" altLang="en-US" sz="2400" dirty="0" smtClean="0">
                <a:solidFill>
                  <a:schemeClr val="tx1"/>
                </a:solidFill>
                <a:latin typeface="黑体" panose="02010609060101010101" pitchFamily="49" charset="-122"/>
                <a:ea typeface="黑体" panose="02010609060101010101" pitchFamily="49" charset="-122"/>
              </a:rPr>
              <a:t>，</a:t>
            </a:r>
            <a:r>
              <a:rPr lang="zh-CN" altLang="en-US" sz="2400" kern="0" dirty="0" smtClean="0">
                <a:solidFill>
                  <a:srgbClr val="000000"/>
                </a:solidFill>
                <a:ea typeface="黑体" pitchFamily="49" charset="-122"/>
              </a:rPr>
              <a:t>对于较大的物平面，经透镜后所成的清晰像面不是平面而是一个抛物面。</a:t>
            </a:r>
            <a:endParaRPr lang="en-US" altLang="zh-CN" sz="2400" kern="0" dirty="0" smtClean="0">
              <a:solidFill>
                <a:srgbClr val="000000"/>
              </a:solidFill>
              <a:ea typeface="黑体" pitchFamily="49" charset="-122"/>
            </a:endParaRPr>
          </a:p>
          <a:p>
            <a:pPr algn="l" eaLnBrk="1" hangingPunct="1">
              <a:defRPr/>
            </a:pPr>
            <a:endParaRPr lang="zh-CN" altLang="en-US" sz="2400" kern="0" dirty="0" smtClean="0">
              <a:solidFill>
                <a:srgbClr val="000000"/>
              </a:solidFill>
              <a:ea typeface="黑体" pitchFamily="49" charset="-122"/>
            </a:endParaRP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846" y="2420888"/>
            <a:ext cx="6382316" cy="3578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37268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Rot="1" noChangeArrowheads="1"/>
          </p:cNvSpPr>
          <p:nvPr/>
        </p:nvSpPr>
        <p:spPr bwMode="auto">
          <a:xfrm>
            <a:off x="228600" y="1066800"/>
            <a:ext cx="8087816" cy="850032"/>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buFont typeface="Wingdings" pitchFamily="2" charset="2"/>
              <a:buNone/>
              <a:defRPr/>
            </a:pPr>
            <a:r>
              <a:rPr lang="zh-CN" altLang="en-US" sz="2400" kern="0" dirty="0" smtClean="0">
                <a:latin typeface="Arial"/>
                <a:ea typeface="黑体"/>
              </a:rPr>
              <a:t>    同一轴外点不同孔径的光线所对应的交点不仅在</a:t>
            </a:r>
            <a:r>
              <a:rPr lang="zh-CN" altLang="en-US" sz="2400" kern="0" dirty="0" smtClean="0">
                <a:solidFill>
                  <a:srgbClr val="C00000"/>
                </a:solidFill>
                <a:latin typeface="Arial"/>
                <a:ea typeface="黑体"/>
              </a:rPr>
              <a:t>垂直光轴的方向上偏离主光线</a:t>
            </a:r>
            <a:r>
              <a:rPr lang="zh-CN" altLang="en-US" sz="2400" kern="0" dirty="0" smtClean="0">
                <a:latin typeface="Arial"/>
                <a:ea typeface="黑体"/>
              </a:rPr>
              <a:t>，而且</a:t>
            </a:r>
            <a:r>
              <a:rPr lang="zh-CN" altLang="en-US" sz="2400" kern="0" dirty="0" smtClean="0">
                <a:solidFill>
                  <a:srgbClr val="C00000"/>
                </a:solidFill>
                <a:latin typeface="Arial"/>
                <a:ea typeface="黑体"/>
              </a:rPr>
              <a:t>沿光轴方向也和高斯像面有偏离。</a:t>
            </a:r>
          </a:p>
        </p:txBody>
      </p:sp>
      <p:sp>
        <p:nvSpPr>
          <p:cNvPr id="11" name="Rectangle 2"/>
          <p:cNvSpPr txBox="1">
            <a:spLocks noRot="1" noChangeArrowheads="1"/>
          </p:cNvSpPr>
          <p:nvPr/>
        </p:nvSpPr>
        <p:spPr bwMode="auto">
          <a:xfrm>
            <a:off x="1187624" y="111125"/>
            <a:ext cx="1888530" cy="742950"/>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zh-CN" altLang="en-US" sz="2800" kern="0" dirty="0" smtClean="0">
                <a:solidFill>
                  <a:srgbClr val="000000"/>
                </a:solidFill>
                <a:ea typeface="黑体" pitchFamily="49" charset="-122"/>
              </a:rPr>
              <a:t>（</a:t>
            </a:r>
            <a:r>
              <a:rPr lang="en-US" altLang="zh-CN" sz="2800" kern="0" dirty="0" smtClean="0">
                <a:solidFill>
                  <a:srgbClr val="000000"/>
                </a:solidFill>
                <a:ea typeface="黑体" pitchFamily="49" charset="-122"/>
              </a:rPr>
              <a:t>1</a:t>
            </a:r>
            <a:r>
              <a:rPr lang="zh-CN" altLang="en-US" sz="2800" kern="0" dirty="0" smtClean="0">
                <a:solidFill>
                  <a:srgbClr val="000000"/>
                </a:solidFill>
                <a:ea typeface="黑体" pitchFamily="49" charset="-122"/>
              </a:rPr>
              <a:t>）</a:t>
            </a:r>
            <a:r>
              <a:rPr lang="zh-CN" altLang="en-US" sz="2400" kern="0" dirty="0" smtClean="0">
                <a:solidFill>
                  <a:srgbClr val="000000"/>
                </a:solidFill>
                <a:ea typeface="黑体" pitchFamily="49" charset="-122"/>
              </a:rPr>
              <a:t>场曲</a:t>
            </a:r>
            <a:r>
              <a:rPr lang="en-US" altLang="zh-CN" sz="2400" kern="0" dirty="0" smtClean="0">
                <a:solidFill>
                  <a:srgbClr val="000000"/>
                </a:solidFill>
                <a:ea typeface="黑体" pitchFamily="49" charset="-122"/>
              </a:rPr>
              <a:t>:</a:t>
            </a:r>
            <a:endParaRPr lang="zh-CN" altLang="en-US" sz="2400" kern="0" dirty="0" smtClean="0">
              <a:solidFill>
                <a:srgbClr val="000000"/>
              </a:solidFill>
              <a:ea typeface="黑体" pitchFamily="49" charset="-122"/>
            </a:endParaRPr>
          </a:p>
        </p:txBody>
      </p:sp>
      <p:grpSp>
        <p:nvGrpSpPr>
          <p:cNvPr id="12" name="Group 8"/>
          <p:cNvGrpSpPr>
            <a:grpSpLocks/>
          </p:cNvGrpSpPr>
          <p:nvPr/>
        </p:nvGrpSpPr>
        <p:grpSpPr bwMode="auto">
          <a:xfrm>
            <a:off x="910183" y="2420888"/>
            <a:ext cx="6724650" cy="3027362"/>
            <a:chOff x="686" y="2341"/>
            <a:chExt cx="4236" cy="1907"/>
          </a:xfrm>
        </p:grpSpPr>
        <p:pic>
          <p:nvPicPr>
            <p:cNvPr id="13"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20" y="2341"/>
              <a:ext cx="3902" cy="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7"/>
            <p:cNvSpPr txBox="1">
              <a:spLocks noChangeArrowheads="1"/>
            </p:cNvSpPr>
            <p:nvPr/>
          </p:nvSpPr>
          <p:spPr bwMode="auto">
            <a:xfrm>
              <a:off x="686" y="2976"/>
              <a:ext cx="349"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dirty="0">
                  <a:solidFill>
                    <a:srgbClr val="CC3300"/>
                  </a:solidFill>
                  <a:latin typeface="Arial" pitchFamily="34" charset="0"/>
                  <a:ea typeface="黑体" pitchFamily="49" charset="-122"/>
                </a:rPr>
                <a:t>子午彗差</a:t>
              </a:r>
            </a:p>
          </p:txBody>
        </p:sp>
      </p:grpSp>
    </p:spTree>
    <p:extLst>
      <p:ext uri="{BB962C8B-B14F-4D97-AF65-F5344CB8AC3E}">
        <p14:creationId xmlns:p14="http://schemas.microsoft.com/office/powerpoint/2010/main" val="6495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4)">
                                      <p:cBhvr>
                                        <p:cTn id="7" dur="2000"/>
                                        <p:tgtEl>
                                          <p:spTgt spid="5">
                                            <p:txEl>
                                              <p:pRg st="0" end="0"/>
                                            </p:txEl>
                                          </p:spTgt>
                                        </p:tgtEl>
                                      </p:cBhvr>
                                    </p:animEffect>
                                  </p:childTnLst>
                                </p:cTn>
                              </p:par>
                              <p:par>
                                <p:cTn id="8" presetID="25"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11"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2"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3" dur="1000" fill="hold"/>
                                        <p:tgtEl>
                                          <p:spTgt spid="11"/>
                                        </p:tgtEl>
                                        <p:attrNameLst>
                                          <p:attrName>ppt_h</p:attrName>
                                        </p:attrNameLst>
                                      </p:cBhvr>
                                      <p:tavLst>
                                        <p:tav tm="0">
                                          <p:val>
                                            <p:strVal val="#ppt_h"/>
                                          </p:val>
                                        </p:tav>
                                        <p:tav tm="100000">
                                          <p:val>
                                            <p:strVal val="#ppt_h"/>
                                          </p:val>
                                        </p:tav>
                                      </p:tavLst>
                                    </p:anim>
                                    <p:anim calcmode="lin" valueType="num">
                                      <p:cBhvr>
                                        <p:cTn id="14"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15"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16"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17" dur="1000" decel="50000">
                                          <p:stCondLst>
                                            <p:cond delay="0"/>
                                          </p:stCondLst>
                                        </p:cTn>
                                        <p:tgtEl>
                                          <p:spTgt spid="11"/>
                                        </p:tgtEl>
                                      </p:cBhvr>
                                    </p:animEffect>
                                  </p:childTnLst>
                                </p:cTn>
                              </p:par>
                              <p:par>
                                <p:cTn id="18" presetID="3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800" decel="100000"/>
                                        <p:tgtEl>
                                          <p:spTgt spid="12"/>
                                        </p:tgtEl>
                                      </p:cBhvr>
                                    </p:animEffect>
                                    <p:anim calcmode="lin" valueType="num">
                                      <p:cBhvr>
                                        <p:cTn id="21" dur="800" decel="100000" fill="hold"/>
                                        <p:tgtEl>
                                          <p:spTgt spid="12"/>
                                        </p:tgtEl>
                                        <p:attrNameLst>
                                          <p:attrName>style.rotation</p:attrName>
                                        </p:attrNameLst>
                                      </p:cBhvr>
                                      <p:tavLst>
                                        <p:tav tm="0">
                                          <p:val>
                                            <p:fltVal val="-90"/>
                                          </p:val>
                                        </p:tav>
                                        <p:tav tm="100000">
                                          <p:val>
                                            <p:fltVal val="0"/>
                                          </p:val>
                                        </p:tav>
                                      </p:tavLst>
                                    </p:anim>
                                    <p:anim calcmode="lin" valueType="num">
                                      <p:cBhvr>
                                        <p:cTn id="22" dur="800" decel="100000" fill="hold"/>
                                        <p:tgtEl>
                                          <p:spTgt spid="12"/>
                                        </p:tgtEl>
                                        <p:attrNameLst>
                                          <p:attrName>ppt_x</p:attrName>
                                        </p:attrNameLst>
                                      </p:cBhvr>
                                      <p:tavLst>
                                        <p:tav tm="0">
                                          <p:val>
                                            <p:strVal val="#ppt_x+0.4"/>
                                          </p:val>
                                        </p:tav>
                                        <p:tav tm="100000">
                                          <p:val>
                                            <p:strVal val="#ppt_x-0.05"/>
                                          </p:val>
                                        </p:tav>
                                      </p:tavLst>
                                    </p:anim>
                                    <p:anim calcmode="lin" valueType="num">
                                      <p:cBhvr>
                                        <p:cTn id="23" dur="800" decel="100000" fill="hold"/>
                                        <p:tgtEl>
                                          <p:spTgt spid="12"/>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bwMode="auto">
          <a:xfrm>
            <a:off x="301625" y="1226840"/>
            <a:ext cx="8540750" cy="4830762"/>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latin typeface="Arial"/>
                <a:ea typeface="黑体"/>
              </a:rPr>
              <a:t>轴外子午球差：</a:t>
            </a:r>
          </a:p>
          <a:p>
            <a:pPr eaLnBrk="1" hangingPunct="1">
              <a:buClr>
                <a:srgbClr val="008080"/>
              </a:buClr>
              <a:defRPr/>
            </a:pPr>
            <a:r>
              <a:rPr lang="zh-CN" altLang="en-US" sz="2400" kern="0" dirty="0" smtClean="0">
                <a:latin typeface="Arial"/>
                <a:ea typeface="黑体"/>
              </a:rPr>
              <a:t>轴外弧矢球差：</a:t>
            </a:r>
          </a:p>
          <a:p>
            <a:pPr eaLnBrk="1" hangingPunct="1">
              <a:buClr>
                <a:srgbClr val="008080"/>
              </a:buClr>
              <a:defRPr/>
            </a:pPr>
            <a:r>
              <a:rPr lang="zh-CN" altLang="en-US" sz="2400" kern="0" dirty="0" smtClean="0">
                <a:latin typeface="Arial"/>
                <a:ea typeface="黑体"/>
              </a:rPr>
              <a:t>子午像面：各视场的子午像点构成的像面；</a:t>
            </a:r>
          </a:p>
          <a:p>
            <a:pPr eaLnBrk="1" hangingPunct="1">
              <a:buClr>
                <a:srgbClr val="008080"/>
              </a:buClr>
              <a:defRPr/>
            </a:pPr>
            <a:r>
              <a:rPr lang="zh-CN" altLang="en-US" sz="2400" kern="0" dirty="0" smtClean="0">
                <a:latin typeface="Arial"/>
                <a:ea typeface="黑体"/>
              </a:rPr>
              <a:t>弧矢像面：由弧矢像点构成的像面。</a:t>
            </a:r>
          </a:p>
          <a:p>
            <a:pPr eaLnBrk="1" hangingPunct="1">
              <a:buClr>
                <a:srgbClr val="008080"/>
              </a:buClr>
              <a:buFont typeface="Wingdings" pitchFamily="2" charset="2"/>
              <a:buNone/>
              <a:defRPr/>
            </a:pPr>
            <a:endParaRPr lang="en-US" altLang="zh-CN" kern="0" dirty="0" smtClean="0">
              <a:latin typeface="Arial"/>
              <a:ea typeface="黑体"/>
            </a:endParaRPr>
          </a:p>
        </p:txBody>
      </p:sp>
      <p:grpSp>
        <p:nvGrpSpPr>
          <p:cNvPr id="5" name="Group 16"/>
          <p:cNvGrpSpPr>
            <a:grpSpLocks/>
          </p:cNvGrpSpPr>
          <p:nvPr/>
        </p:nvGrpSpPr>
        <p:grpSpPr bwMode="auto">
          <a:xfrm>
            <a:off x="468313" y="3284984"/>
            <a:ext cx="8278812" cy="2736850"/>
            <a:chOff x="295" y="2523"/>
            <a:chExt cx="5215" cy="1724"/>
          </a:xfrm>
        </p:grpSpPr>
        <p:grpSp>
          <p:nvGrpSpPr>
            <p:cNvPr id="6" name="Group 14"/>
            <p:cNvGrpSpPr>
              <a:grpSpLocks/>
            </p:cNvGrpSpPr>
            <p:nvPr/>
          </p:nvGrpSpPr>
          <p:grpSpPr bwMode="auto">
            <a:xfrm>
              <a:off x="295" y="2748"/>
              <a:ext cx="2517" cy="1499"/>
              <a:chOff x="476" y="2704"/>
              <a:chExt cx="2517" cy="1499"/>
            </a:xfrm>
          </p:grpSpPr>
          <p:pic>
            <p:nvPicPr>
              <p:cNvPr id="10" name="Picture 7"/>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6" y="2704"/>
                <a:ext cx="2517" cy="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2"/>
              <p:cNvSpPr txBox="1">
                <a:spLocks noChangeArrowheads="1"/>
              </p:cNvSpPr>
              <p:nvPr/>
            </p:nvSpPr>
            <p:spPr bwMode="auto">
              <a:xfrm>
                <a:off x="1292" y="3838"/>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a:solidFill>
                      <a:srgbClr val="0066CC"/>
                    </a:solidFill>
                    <a:latin typeface="Arial" pitchFamily="34" charset="0"/>
                  </a:rPr>
                  <a:t>a</a:t>
                </a:r>
              </a:p>
            </p:txBody>
          </p:sp>
        </p:grpSp>
        <p:grpSp>
          <p:nvGrpSpPr>
            <p:cNvPr id="7" name="Group 15"/>
            <p:cNvGrpSpPr>
              <a:grpSpLocks/>
            </p:cNvGrpSpPr>
            <p:nvPr/>
          </p:nvGrpSpPr>
          <p:grpSpPr bwMode="auto">
            <a:xfrm>
              <a:off x="3061" y="2523"/>
              <a:ext cx="2449" cy="1680"/>
              <a:chOff x="3061" y="2523"/>
              <a:chExt cx="2449" cy="1680"/>
            </a:xfrm>
          </p:grpSpPr>
          <p:pic>
            <p:nvPicPr>
              <p:cNvPr id="8" name="Picture 10"/>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61" y="2523"/>
                <a:ext cx="2449" cy="1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3"/>
              <p:cNvSpPr txBox="1">
                <a:spLocks noChangeArrowheads="1"/>
              </p:cNvSpPr>
              <p:nvPr/>
            </p:nvSpPr>
            <p:spPr bwMode="auto">
              <a:xfrm>
                <a:off x="4241" y="3838"/>
                <a:ext cx="3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a:solidFill>
                      <a:srgbClr val="0066CC"/>
                    </a:solidFill>
                    <a:latin typeface="Arial" pitchFamily="34" charset="0"/>
                  </a:rPr>
                  <a:t>b</a:t>
                </a:r>
              </a:p>
            </p:txBody>
          </p:sp>
        </p:grpSp>
      </p:grpSp>
      <p:graphicFrame>
        <p:nvGraphicFramePr>
          <p:cNvPr id="12" name="对象 11"/>
          <p:cNvGraphicFramePr>
            <a:graphicFrameLocks noChangeAspect="1"/>
          </p:cNvGraphicFramePr>
          <p:nvPr>
            <p:extLst/>
          </p:nvPr>
        </p:nvGraphicFramePr>
        <p:xfrm>
          <a:off x="3059832" y="1173758"/>
          <a:ext cx="2022475" cy="527050"/>
        </p:xfrm>
        <a:graphic>
          <a:graphicData uri="http://schemas.openxmlformats.org/presentationml/2006/ole">
            <mc:AlternateContent xmlns:mc="http://schemas.openxmlformats.org/markup-compatibility/2006">
              <mc:Choice xmlns:v="urn:schemas-microsoft-com:vml" Requires="v">
                <p:oleObj spid="_x0000_s19684" name="Equation" r:id="rId5" imgW="876300" imgH="228600" progId="Equation.DSMT4">
                  <p:embed/>
                </p:oleObj>
              </mc:Choice>
              <mc:Fallback>
                <p:oleObj name="Equation" r:id="rId5" imgW="876300" imgH="228600" progId="Equation.DSMT4">
                  <p:embed/>
                  <p:pic>
                    <p:nvPicPr>
                      <p:cNvPr id="12"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1173758"/>
                        <a:ext cx="20224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nvPr>
        </p:nvGraphicFramePr>
        <p:xfrm>
          <a:off x="3059832" y="1677814"/>
          <a:ext cx="2022475" cy="527050"/>
        </p:xfrm>
        <a:graphic>
          <a:graphicData uri="http://schemas.openxmlformats.org/presentationml/2006/ole">
            <mc:AlternateContent xmlns:mc="http://schemas.openxmlformats.org/markup-compatibility/2006">
              <mc:Choice xmlns:v="urn:schemas-microsoft-com:vml" Requires="v">
                <p:oleObj spid="_x0000_s19685" name="Equation" r:id="rId7" imgW="876300" imgH="228600" progId="Equation.DSMT4">
                  <p:embed/>
                </p:oleObj>
              </mc:Choice>
              <mc:Fallback>
                <p:oleObj name="Equation" r:id="rId7" imgW="876300" imgH="228600" progId="Equation.DSMT4">
                  <p:embed/>
                  <p:pic>
                    <p:nvPicPr>
                      <p:cNvPr id="13"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1677814"/>
                        <a:ext cx="20224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 name="Picture 12"/>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4168" y="173678"/>
            <a:ext cx="2880320" cy="1985579"/>
          </a:xfrm>
          <a:prstGeom prst="rect">
            <a:avLst/>
          </a:prstGeom>
          <a:solidFill>
            <a:schemeClr val="bg1"/>
          </a:solidFill>
          <a:ln>
            <a:noFill/>
          </a:ln>
          <a:extLst/>
        </p:spPr>
      </p:pic>
    </p:spTree>
    <p:extLst>
      <p:ext uri="{BB962C8B-B14F-4D97-AF65-F5344CB8AC3E}">
        <p14:creationId xmlns:p14="http://schemas.microsoft.com/office/powerpoint/2010/main" val="327547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50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p:cTn id="27" dur="50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4">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p:cTn id="37" dur="500" decel="50000" fill="hold">
                                          <p:stCondLst>
                                            <p:cond delay="0"/>
                                          </p:stCondLst>
                                        </p:cTn>
                                        <p:tgtEl>
                                          <p:spTgt spid="4">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4">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4">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4">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4">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4">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4">
                                            <p:txEl>
                                              <p:pRg st="3" end="3"/>
                                            </p:txEl>
                                          </p:spTgt>
                                        </p:tgtEl>
                                      </p:cBhvr>
                                    </p:animEffect>
                                  </p:childTnLst>
                                </p:cTn>
                              </p:par>
                            </p:childTnLst>
                          </p:cTn>
                        </p:par>
                        <p:par>
                          <p:cTn id="45" fill="hold">
                            <p:stCondLst>
                              <p:cond delay="1000"/>
                            </p:stCondLst>
                            <p:childTnLst>
                              <p:par>
                                <p:cTn id="46" presetID="15" presetClass="entr" presetSubtype="0"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1000" fill="hold"/>
                                        <p:tgtEl>
                                          <p:spTgt spid="5"/>
                                        </p:tgtEl>
                                        <p:attrNameLst>
                                          <p:attrName>ppt_w</p:attrName>
                                        </p:attrNameLst>
                                      </p:cBhvr>
                                      <p:tavLst>
                                        <p:tav tm="0">
                                          <p:val>
                                            <p:fltVal val="0"/>
                                          </p:val>
                                        </p:tav>
                                        <p:tav tm="100000">
                                          <p:val>
                                            <p:strVal val="#ppt_w"/>
                                          </p:val>
                                        </p:tav>
                                      </p:tavLst>
                                    </p:anim>
                                    <p:anim calcmode="lin" valueType="num">
                                      <p:cBhvr>
                                        <p:cTn id="49" dur="1000" fill="hold"/>
                                        <p:tgtEl>
                                          <p:spTgt spid="5"/>
                                        </p:tgtEl>
                                        <p:attrNameLst>
                                          <p:attrName>ppt_h</p:attrName>
                                        </p:attrNameLst>
                                      </p:cBhvr>
                                      <p:tavLst>
                                        <p:tav tm="0">
                                          <p:val>
                                            <p:fltVal val="0"/>
                                          </p:val>
                                        </p:tav>
                                        <p:tav tm="100000">
                                          <p:val>
                                            <p:strVal val="#ppt_h"/>
                                          </p:val>
                                        </p:tav>
                                      </p:tavLst>
                                    </p:anim>
                                    <p:anim calcmode="lin" valueType="num">
                                      <p:cBhvr>
                                        <p:cTn id="5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5"/>
                                        </p:tgtEl>
                                        <p:attrNameLst>
                                          <p:attrName>ppt_y</p:attrName>
                                        </p:attrNameLst>
                                      </p:cBhvr>
                                      <p:tavLst>
                                        <p:tav tm="0" fmla="#ppt_y+(sin(-2*pi*(1-$))*-#ppt_x+cos(-2*pi*(1-$))*(1-#ppt_y))*(1-$)">
                                          <p:val>
                                            <p:fltVal val="0"/>
                                          </p:val>
                                        </p:tav>
                                        <p:tav tm="100000">
                                          <p:val>
                                            <p:fltVal val="1"/>
                                          </p:val>
                                        </p:tav>
                                      </p:tavLst>
                                    </p:anim>
                                  </p:childTnLst>
                                </p:cTn>
                              </p:par>
                              <p:par>
                                <p:cTn id="52" presetID="25"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57" dur="1000" fill="hold"/>
                                        <p:tgtEl>
                                          <p:spTgt spid="12"/>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12"/>
                                        </p:tgtEl>
                                      </p:cBhvr>
                                    </p:animEffect>
                                  </p:childTnLst>
                                </p:cTn>
                              </p:par>
                              <p:par>
                                <p:cTn id="62" presetID="25" presetClass="entr" presetSubtype="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p:cTn id="64"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67" dur="1000" fill="hold"/>
                                        <p:tgtEl>
                                          <p:spTgt spid="13"/>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395536" y="1196752"/>
            <a:ext cx="8227640" cy="1512168"/>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zh-CN" altLang="en-US" sz="2400" kern="0" dirty="0" smtClean="0">
                <a:solidFill>
                  <a:srgbClr val="000000"/>
                </a:solidFill>
                <a:ea typeface="黑体" pitchFamily="49" charset="-122"/>
              </a:rPr>
              <a:t>由于</a:t>
            </a:r>
            <a:r>
              <a:rPr lang="zh-CN" altLang="en-US" sz="2400" kern="0" dirty="0">
                <a:solidFill>
                  <a:srgbClr val="FF0000"/>
                </a:solidFill>
                <a:ea typeface="黑体" pitchFamily="49" charset="-122"/>
              </a:rPr>
              <a:t>发光物点不在光学系统的光轴上</a:t>
            </a:r>
            <a:r>
              <a:rPr lang="zh-CN" altLang="en-US" sz="2400" kern="0" dirty="0">
                <a:solidFill>
                  <a:srgbClr val="000000"/>
                </a:solidFill>
                <a:ea typeface="黑体" pitchFamily="49" charset="-122"/>
              </a:rPr>
              <a:t>，它所发出的</a:t>
            </a:r>
            <a:r>
              <a:rPr lang="zh-CN" altLang="en-US" sz="2400" dirty="0">
                <a:latin typeface="黑体" panose="02010609060101010101" pitchFamily="49" charset="-122"/>
                <a:ea typeface="黑体" panose="02010609060101010101" pitchFamily="49" charset="-122"/>
                <a:hlinkClick r:id="rId3"/>
              </a:rPr>
              <a:t>光束</a:t>
            </a:r>
            <a:r>
              <a:rPr lang="zh-CN" altLang="en-US" sz="2400" kern="0" dirty="0">
                <a:solidFill>
                  <a:srgbClr val="000000"/>
                </a:solidFill>
                <a:ea typeface="黑体" pitchFamily="49" charset="-122"/>
              </a:rPr>
              <a:t>与光轴有一倾斜角。该光束经</a:t>
            </a:r>
            <a:r>
              <a:rPr lang="zh-CN" altLang="en-US" sz="2400" dirty="0">
                <a:latin typeface="黑体" panose="02010609060101010101" pitchFamily="49" charset="-122"/>
                <a:ea typeface="黑体" panose="02010609060101010101" pitchFamily="49" charset="-122"/>
                <a:hlinkClick r:id="rId4"/>
              </a:rPr>
              <a:t>透镜</a:t>
            </a:r>
            <a:r>
              <a:rPr lang="zh-CN" altLang="en-US" sz="2400" dirty="0">
                <a:latin typeface="黑体" panose="02010609060101010101" pitchFamily="49" charset="-122"/>
                <a:ea typeface="黑体" panose="02010609060101010101" pitchFamily="49" charset="-122"/>
                <a:hlinkClick r:id="rId5"/>
              </a:rPr>
              <a:t>折射</a:t>
            </a:r>
            <a:r>
              <a:rPr lang="zh-CN" altLang="en-US" sz="2400" kern="0" dirty="0">
                <a:solidFill>
                  <a:srgbClr val="000000"/>
                </a:solidFill>
                <a:ea typeface="黑体" pitchFamily="49" charset="-122"/>
              </a:rPr>
              <a:t>后</a:t>
            </a:r>
            <a:r>
              <a:rPr lang="zh-CN" altLang="en-US" sz="2400" dirty="0"/>
              <a:t>，</a:t>
            </a:r>
            <a:r>
              <a:rPr lang="zh-CN" altLang="en-US" sz="2400" kern="0" dirty="0" smtClean="0">
                <a:solidFill>
                  <a:srgbClr val="000000"/>
                </a:solidFill>
                <a:ea typeface="黑体" pitchFamily="49" charset="-122"/>
              </a:rPr>
              <a:t>细光束的子午像点和弧矢像点并不重合，</a:t>
            </a:r>
            <a:r>
              <a:rPr lang="zh-CN" altLang="en-US" sz="2400" dirty="0">
                <a:latin typeface="黑体" panose="02010609060101010101" pitchFamily="49" charset="-122"/>
                <a:ea typeface="黑体" panose="02010609060101010101" pitchFamily="49" charset="-122"/>
                <a:hlinkClick r:id="rId6"/>
              </a:rPr>
              <a:t>成像</a:t>
            </a:r>
            <a:r>
              <a:rPr lang="zh-CN" altLang="en-US" sz="2400" kern="0" dirty="0">
                <a:solidFill>
                  <a:srgbClr val="000000"/>
                </a:solidFill>
                <a:ea typeface="黑体" pitchFamily="49" charset="-122"/>
              </a:rPr>
              <a:t>不清晰</a:t>
            </a:r>
            <a:r>
              <a:rPr lang="zh-CN" altLang="en-US" sz="2400" dirty="0"/>
              <a:t>，</a:t>
            </a:r>
            <a:r>
              <a:rPr lang="zh-CN" altLang="en-US" sz="2400" kern="0" dirty="0" smtClean="0">
                <a:solidFill>
                  <a:srgbClr val="000000"/>
                </a:solidFill>
                <a:ea typeface="黑体" pitchFamily="49" charset="-122"/>
              </a:rPr>
              <a:t>两者</a:t>
            </a:r>
            <a:r>
              <a:rPr lang="zh-CN" altLang="en-US" sz="2400" kern="0" dirty="0" smtClean="0">
                <a:solidFill>
                  <a:srgbClr val="FF0000"/>
                </a:solidFill>
                <a:ea typeface="黑体" pitchFamily="49" charset="-122"/>
              </a:rPr>
              <a:t>分开的轴向距离</a:t>
            </a:r>
            <a:r>
              <a:rPr lang="zh-CN" altLang="en-US" sz="2400" kern="0" dirty="0" smtClean="0">
                <a:solidFill>
                  <a:srgbClr val="000000"/>
                </a:solidFill>
                <a:ea typeface="黑体" pitchFamily="49" charset="-122"/>
              </a:rPr>
              <a:t>称为</a:t>
            </a:r>
            <a:r>
              <a:rPr lang="zh-CN" altLang="en-US" sz="2400" kern="0" dirty="0" smtClean="0">
                <a:solidFill>
                  <a:srgbClr val="0033CC"/>
                </a:solidFill>
                <a:ea typeface="黑体" pitchFamily="49" charset="-122"/>
              </a:rPr>
              <a:t>像散</a:t>
            </a:r>
            <a:r>
              <a:rPr lang="zh-CN" altLang="en-US" sz="2400" kern="0" dirty="0" smtClean="0">
                <a:solidFill>
                  <a:srgbClr val="000000"/>
                </a:solidFill>
                <a:ea typeface="黑体" pitchFamily="49" charset="-122"/>
              </a:rPr>
              <a:t>。</a:t>
            </a:r>
            <a:endParaRPr lang="en-US" altLang="zh-CN" sz="2400" kern="0" dirty="0" smtClean="0">
              <a:solidFill>
                <a:srgbClr val="000000"/>
              </a:solidFill>
              <a:ea typeface="黑体" pitchFamily="49" charset="-122"/>
            </a:endParaRPr>
          </a:p>
          <a:p>
            <a:pPr algn="l" eaLnBrk="1" hangingPunct="1">
              <a:defRPr/>
            </a:pPr>
            <a:endParaRPr lang="zh-CN" altLang="en-US" sz="2800" kern="0" dirty="0" smtClean="0">
              <a:solidFill>
                <a:srgbClr val="000000"/>
              </a:solidFill>
              <a:ea typeface="黑体" pitchFamily="49" charset="-122"/>
            </a:endParaRPr>
          </a:p>
        </p:txBody>
      </p:sp>
      <p:graphicFrame>
        <p:nvGraphicFramePr>
          <p:cNvPr id="5" name="Object 7"/>
          <p:cNvGraphicFramePr>
            <a:graphicFrameLocks noChangeAspect="1"/>
          </p:cNvGraphicFramePr>
          <p:nvPr>
            <p:extLst>
              <p:ext uri="{D42A27DB-BD31-4B8C-83A1-F6EECF244321}">
                <p14:modId xmlns:p14="http://schemas.microsoft.com/office/powerpoint/2010/main" val="431028186"/>
              </p:ext>
            </p:extLst>
          </p:nvPr>
        </p:nvGraphicFramePr>
        <p:xfrm>
          <a:off x="3242765" y="2472144"/>
          <a:ext cx="2533182" cy="814237"/>
        </p:xfrm>
        <a:graphic>
          <a:graphicData uri="http://schemas.openxmlformats.org/presentationml/2006/ole">
            <mc:AlternateContent xmlns:mc="http://schemas.openxmlformats.org/markup-compatibility/2006">
              <mc:Choice xmlns:v="urn:schemas-microsoft-com:vml" Requires="v">
                <p:oleObj spid="_x0000_s7311" name="Equation" r:id="rId7" imgW="711200" imgH="228600" progId="Equation.DSMT4">
                  <p:embed/>
                </p:oleObj>
              </mc:Choice>
              <mc:Fallback>
                <p:oleObj name="Equation" r:id="rId7" imgW="7112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2765" y="2472144"/>
                        <a:ext cx="2533182" cy="814237"/>
                      </a:xfrm>
                      <a:prstGeom prst="rect">
                        <a:avLst/>
                      </a:prstGeom>
                      <a:noFill/>
                      <a:ln>
                        <a:noFill/>
                      </a:ln>
                      <a:effectLst/>
                      <a:extLst/>
                    </p:spPr>
                  </p:pic>
                </p:oleObj>
              </mc:Fallback>
            </mc:AlternateContent>
          </a:graphicData>
        </a:graphic>
      </p:graphicFrame>
      <p:grpSp>
        <p:nvGrpSpPr>
          <p:cNvPr id="6" name="Group 11"/>
          <p:cNvGrpSpPr>
            <a:grpSpLocks/>
          </p:cNvGrpSpPr>
          <p:nvPr/>
        </p:nvGrpSpPr>
        <p:grpSpPr bwMode="auto">
          <a:xfrm>
            <a:off x="305245" y="3717032"/>
            <a:ext cx="3657600" cy="2876550"/>
            <a:chOff x="1156" y="1888"/>
            <a:chExt cx="3447" cy="2368"/>
          </a:xfrm>
        </p:grpSpPr>
        <p:pic>
          <p:nvPicPr>
            <p:cNvPr id="7" name="Picture 12"/>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6" y="1888"/>
              <a:ext cx="3447" cy="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3"/>
            <p:cNvSpPr txBox="1">
              <a:spLocks noChangeArrowheads="1"/>
            </p:cNvSpPr>
            <p:nvPr/>
          </p:nvSpPr>
          <p:spPr bwMode="auto">
            <a:xfrm>
              <a:off x="2426" y="3927"/>
              <a:ext cx="1451" cy="329"/>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2000" kern="0" dirty="0" smtClean="0">
                  <a:solidFill>
                    <a:srgbClr val="0066CC"/>
                  </a:solidFill>
                  <a:latin typeface="黑体" panose="02010609060101010101" pitchFamily="49" charset="-122"/>
                  <a:ea typeface="黑体" panose="02010609060101010101" pitchFamily="49" charset="-122"/>
                </a:rPr>
                <a:t>像散和场曲</a:t>
              </a:r>
            </a:p>
          </p:txBody>
        </p:sp>
      </p:grpSp>
      <p:pic>
        <p:nvPicPr>
          <p:cNvPr id="9"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0032" y="4104183"/>
            <a:ext cx="3860127" cy="2177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 name="Rectangle 2"/>
          <p:cNvSpPr txBox="1">
            <a:spLocks noRot="1" noChangeArrowheads="1"/>
          </p:cNvSpPr>
          <p:nvPr/>
        </p:nvSpPr>
        <p:spPr bwMode="auto">
          <a:xfrm>
            <a:off x="1187624" y="111125"/>
            <a:ext cx="1888530" cy="742950"/>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zh-CN" altLang="en-US" sz="2800" kern="0" dirty="0" smtClean="0">
                <a:solidFill>
                  <a:srgbClr val="000000"/>
                </a:solidFill>
                <a:ea typeface="黑体" pitchFamily="49" charset="-122"/>
              </a:rPr>
              <a:t>（</a:t>
            </a:r>
            <a:r>
              <a:rPr lang="en-US" altLang="zh-CN" sz="2800" kern="0" dirty="0" smtClean="0">
                <a:solidFill>
                  <a:srgbClr val="000000"/>
                </a:solidFill>
                <a:ea typeface="黑体" pitchFamily="49" charset="-122"/>
              </a:rPr>
              <a:t>2</a:t>
            </a:r>
            <a:r>
              <a:rPr lang="zh-CN" altLang="en-US" sz="2800" kern="0" dirty="0" smtClean="0">
                <a:solidFill>
                  <a:srgbClr val="000000"/>
                </a:solidFill>
                <a:ea typeface="黑体" pitchFamily="49" charset="-122"/>
              </a:rPr>
              <a:t>）像散</a:t>
            </a:r>
            <a:endParaRPr lang="zh-CN" altLang="en-US" sz="2400" kern="0" dirty="0" smtClean="0">
              <a:solidFill>
                <a:srgbClr val="000000"/>
              </a:solidFill>
              <a:ea typeface="黑体" pitchFamily="49" charset="-122"/>
            </a:endParaRPr>
          </a:p>
        </p:txBody>
      </p:sp>
    </p:spTree>
    <p:extLst>
      <p:ext uri="{BB962C8B-B14F-4D97-AF65-F5344CB8AC3E}">
        <p14:creationId xmlns:p14="http://schemas.microsoft.com/office/powerpoint/2010/main" val="3023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2.5"/>
                                          </p:val>
                                        </p:tav>
                                        <p:tav tm="100000">
                                          <p:val>
                                            <p:strVal val="#ppt_w"/>
                                          </p:val>
                                        </p:tav>
                                      </p:tavLst>
                                    </p:anim>
                                    <p:anim calcmode="lin" valueType="num">
                                      <p:cBhvr>
                                        <p:cTn id="8" dur="500" fill="hold"/>
                                        <p:tgtEl>
                                          <p:spTgt spid="4"/>
                                        </p:tgtEl>
                                        <p:attrNameLst>
                                          <p:attrName>ppt_h</p:attrName>
                                        </p:attrNameLst>
                                      </p:cBhvr>
                                      <p:tavLst>
                                        <p:tav tm="0">
                                          <p:val>
                                            <p:strVal val="#ppt_h*0.01"/>
                                          </p:val>
                                        </p:tav>
                                        <p:tav tm="100000">
                                          <p:val>
                                            <p:strVal val="#ppt_h"/>
                                          </p:val>
                                        </p:tav>
                                      </p:tavLst>
                                    </p:anim>
                                    <p:anim calcmode="lin" valueType="num">
                                      <p:cBhvr>
                                        <p:cTn id="9" dur="500" fill="hold"/>
                                        <p:tgtEl>
                                          <p:spTgt spid="4"/>
                                        </p:tgtEl>
                                        <p:attrNameLst>
                                          <p:attrName>ppt_x</p:attrName>
                                        </p:attrNameLst>
                                      </p:cBhvr>
                                      <p:tavLst>
                                        <p:tav tm="0">
                                          <p:val>
                                            <p:strVal val="#ppt_x"/>
                                          </p:val>
                                        </p:tav>
                                        <p:tav tm="100000">
                                          <p:val>
                                            <p:strVal val="#ppt_x"/>
                                          </p:val>
                                        </p:tav>
                                      </p:tavLst>
                                    </p:anim>
                                    <p:anim calcmode="lin" valueType="num">
                                      <p:cBhvr>
                                        <p:cTn id="10" dur="500" fill="hold"/>
                                        <p:tgtEl>
                                          <p:spTgt spid="4"/>
                                        </p:tgtEl>
                                        <p:attrNameLst>
                                          <p:attrName>ppt_y</p:attrName>
                                        </p:attrNameLst>
                                      </p:cBhvr>
                                      <p:tavLst>
                                        <p:tav tm="0">
                                          <p:val>
                                            <p:strVal val="#ppt_h+1"/>
                                          </p:val>
                                        </p:tav>
                                        <p:tav tm="100000">
                                          <p:val>
                                            <p:strVal val="#ppt_y"/>
                                          </p:val>
                                        </p:tav>
                                      </p:tavLst>
                                    </p:anim>
                                    <p:animEffect transition="in" filter="fade">
                                      <p:cBhvr>
                                        <p:cTn id="11" dur="500"/>
                                        <p:tgtEl>
                                          <p:spTgt spid="4"/>
                                        </p:tgtEl>
                                      </p:cBhvr>
                                    </p:animEffect>
                                  </p:childTnLst>
                                </p:cTn>
                              </p:par>
                              <p:par>
                                <p:cTn id="12" presetID="58" presetClass="entr" presetSubtype="0" accel="10000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strVal val="#ppt_w*2.5"/>
                                          </p:val>
                                        </p:tav>
                                        <p:tav tm="100000">
                                          <p:val>
                                            <p:strVal val="#ppt_w"/>
                                          </p:val>
                                        </p:tav>
                                      </p:tavLst>
                                    </p:anim>
                                    <p:anim calcmode="lin" valueType="num">
                                      <p:cBhvr>
                                        <p:cTn id="15" dur="500" fill="hold"/>
                                        <p:tgtEl>
                                          <p:spTgt spid="5"/>
                                        </p:tgtEl>
                                        <p:attrNameLst>
                                          <p:attrName>ppt_h</p:attrName>
                                        </p:attrNameLst>
                                      </p:cBhvr>
                                      <p:tavLst>
                                        <p:tav tm="0">
                                          <p:val>
                                            <p:strVal val="#ppt_h*0.01"/>
                                          </p:val>
                                        </p:tav>
                                        <p:tav tm="100000">
                                          <p:val>
                                            <p:strVal val="#ppt_h"/>
                                          </p:val>
                                        </p:tav>
                                      </p:tavLst>
                                    </p:anim>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h+1"/>
                                          </p:val>
                                        </p:tav>
                                        <p:tav tm="100000">
                                          <p:val>
                                            <p:strVal val="#ppt_y"/>
                                          </p:val>
                                        </p:tav>
                                      </p:tavLst>
                                    </p:anim>
                                    <p:animEffect transition="in" filter="fade">
                                      <p:cBhvr>
                                        <p:cTn id="18" dur="500"/>
                                        <p:tgtEl>
                                          <p:spTgt spid="5"/>
                                        </p:tgtEl>
                                      </p:cBhvr>
                                    </p:animEffect>
                                  </p:childTnLst>
                                </p:cTn>
                              </p:par>
                            </p:childTnLst>
                          </p:cTn>
                        </p:par>
                        <p:par>
                          <p:cTn id="19" fill="hold">
                            <p:stCondLst>
                              <p:cond delay="500"/>
                            </p:stCondLst>
                            <p:childTnLst>
                              <p:par>
                                <p:cTn id="20" presetID="34"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from="(-#ppt_w/2)" to="(#ppt_x)" calcmode="lin" valueType="num">
                                      <p:cBhvr>
                                        <p:cTn id="22" dur="600" fill="hold">
                                          <p:stCondLst>
                                            <p:cond delay="0"/>
                                          </p:stCondLst>
                                        </p:cTn>
                                        <p:tgtEl>
                                          <p:spTgt spid="6"/>
                                        </p:tgtEl>
                                        <p:attrNameLst>
                                          <p:attrName>ppt_x</p:attrName>
                                        </p:attrNameLst>
                                      </p:cBhvr>
                                    </p:anim>
                                    <p:anim from="0" to="-1.0" calcmode="lin" valueType="num">
                                      <p:cBhvr>
                                        <p:cTn id="23" dur="200" decel="50000" autoRev="1" fill="hold">
                                          <p:stCondLst>
                                            <p:cond delay="600"/>
                                          </p:stCondLst>
                                        </p:cTn>
                                        <p:tgtEl>
                                          <p:spTgt spid="6"/>
                                        </p:tgtEl>
                                        <p:attrNameLst>
                                          <p:attrName>xshear</p:attrName>
                                        </p:attrNameLst>
                                      </p:cBhvr>
                                    </p:anim>
                                    <p:animScale>
                                      <p:cBhvr>
                                        <p:cTn id="24" dur="200" decel="100000" autoRev="1" fill="hold">
                                          <p:stCondLst>
                                            <p:cond delay="600"/>
                                          </p:stCondLst>
                                        </p:cTn>
                                        <p:tgtEl>
                                          <p:spTgt spid="6"/>
                                        </p:tgtEl>
                                      </p:cBhvr>
                                      <p:from x="100000" y="100000"/>
                                      <p:to x="80000" y="100000"/>
                                    </p:animScale>
                                    <p:anim by="(#ppt_h/3+#ppt_w*0.1)" calcmode="lin" valueType="num">
                                      <p:cBhvr additive="sum">
                                        <p:cTn id="25" dur="200" decel="100000" autoRev="1" fill="hold">
                                          <p:stCondLst>
                                            <p:cond delay="600"/>
                                          </p:stCondLst>
                                        </p:cTn>
                                        <p:tgtEl>
                                          <p:spTgt spid="6"/>
                                        </p:tgtEl>
                                        <p:attrNameLst>
                                          <p:attrName>ppt_x</p:attrName>
                                        </p:attrNameLst>
                                      </p:cBhvr>
                                    </p:anim>
                                  </p:childTnLst>
                                </p:cTn>
                              </p:par>
                              <p:par>
                                <p:cTn id="26" presetID="25"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1" dur="1000" fill="hold"/>
                                        <p:tgtEl>
                                          <p:spTgt spid="11"/>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bwMode="auto">
          <a:xfrm>
            <a:off x="301625" y="1047452"/>
            <a:ext cx="7942783" cy="1373436"/>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latin typeface="Arial"/>
                <a:ea typeface="黑体"/>
              </a:rPr>
              <a:t>当存在像散时，不同的像面位置会得到不同形状的物点像。如下图所示</a:t>
            </a:r>
          </a:p>
          <a:p>
            <a:pPr eaLnBrk="1" hangingPunct="1">
              <a:buClr>
                <a:srgbClr val="008080"/>
              </a:buClr>
              <a:defRPr/>
            </a:pPr>
            <a:r>
              <a:rPr lang="zh-CN" altLang="en-US" sz="2400" kern="0" dirty="0" smtClean="0">
                <a:latin typeface="Arial"/>
                <a:ea typeface="黑体"/>
              </a:rPr>
              <a:t>子午焦线和弧矢焦线</a:t>
            </a:r>
          </a:p>
        </p:txBody>
      </p:sp>
      <p:pic>
        <p:nvPicPr>
          <p:cNvPr id="5"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1913" y="2126382"/>
            <a:ext cx="6553200" cy="402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p:cNvSpPr txBox="1">
            <a:spLocks noChangeArrowheads="1"/>
          </p:cNvSpPr>
          <p:nvPr/>
        </p:nvSpPr>
        <p:spPr bwMode="auto">
          <a:xfrm>
            <a:off x="2688432" y="6063381"/>
            <a:ext cx="3323728" cy="400110"/>
          </a:xfrm>
          <a:prstGeom prst="rect">
            <a:avLst/>
          </a:prstGeom>
          <a:no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2000" kern="0" dirty="0" smtClean="0">
                <a:solidFill>
                  <a:srgbClr val="CC3300"/>
                </a:solidFill>
                <a:latin typeface="黑体" panose="02010609060101010101" pitchFamily="49" charset="-122"/>
                <a:ea typeface="黑体" panose="02010609060101010101" pitchFamily="49" charset="-122"/>
              </a:rPr>
              <a:t>存在像散时的光束结构</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358228"/>
            <a:ext cx="21240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020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500" fill="hold"/>
                                        <p:tgtEl>
                                          <p:spTgt spid="4">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4">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4">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bwMode="auto">
          <a:xfrm>
            <a:off x="395858" y="1052736"/>
            <a:ext cx="7920558" cy="1224136"/>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latin typeface="Arial"/>
                <a:ea typeface="黑体"/>
              </a:rPr>
              <a:t>存在像散的光学系统，不能使物面上所有物点形成清晰的像点群。若光学系统对直线成像，其像的质量与直线的方向密切相关，如下图所示：</a:t>
            </a:r>
          </a:p>
        </p:txBody>
      </p:sp>
      <p:pic>
        <p:nvPicPr>
          <p:cNvPr id="5"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26232" y="2492896"/>
            <a:ext cx="6182072" cy="308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2916039" y="5949280"/>
            <a:ext cx="2808089" cy="400110"/>
          </a:xfrm>
          <a:prstGeom prst="rect">
            <a:avLst/>
          </a:prstGeom>
          <a:noFill/>
          <a:ln>
            <a:noFill/>
          </a:ln>
          <a:effectLs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2000" kern="0" dirty="0" smtClean="0">
                <a:solidFill>
                  <a:srgbClr val="CC3300"/>
                </a:solidFill>
                <a:latin typeface="黑体" panose="02010609060101010101" pitchFamily="49" charset="-122"/>
                <a:ea typeface="黑体" panose="02010609060101010101" pitchFamily="49" charset="-122"/>
              </a:rPr>
              <a:t>存在像散时的直线成像</a:t>
            </a:r>
          </a:p>
        </p:txBody>
      </p:sp>
    </p:spTree>
    <p:extLst>
      <p:ext uri="{BB962C8B-B14F-4D97-AF65-F5344CB8AC3E}">
        <p14:creationId xmlns:p14="http://schemas.microsoft.com/office/powerpoint/2010/main" val="145277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
          <p:cNvGrpSpPr>
            <a:grpSpLocks/>
          </p:cNvGrpSpPr>
          <p:nvPr/>
        </p:nvGrpSpPr>
        <p:grpSpPr bwMode="auto">
          <a:xfrm>
            <a:off x="1295400" y="1252116"/>
            <a:ext cx="6400800" cy="2957512"/>
            <a:chOff x="762100" y="533476"/>
            <a:chExt cx="6857820" cy="3505108"/>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100" y="533476"/>
              <a:ext cx="6638925"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 name="TextBox 3"/>
            <p:cNvSpPr txBox="1">
              <a:spLocks noChangeArrowheads="1"/>
            </p:cNvSpPr>
            <p:nvPr/>
          </p:nvSpPr>
          <p:spPr bwMode="auto">
            <a:xfrm>
              <a:off x="6324554" y="3669252"/>
              <a:ext cx="129536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endParaRPr lang="zh-CN" altLang="en-US" sz="1800">
                <a:latin typeface="Verdana" pitchFamily="34" charset="0"/>
              </a:endParaRPr>
            </a:p>
          </p:txBody>
        </p:sp>
      </p:gr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90628"/>
            <a:ext cx="689610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8" name="矩形 7"/>
          <p:cNvSpPr/>
          <p:nvPr/>
        </p:nvSpPr>
        <p:spPr>
          <a:xfrm>
            <a:off x="685800" y="1204491"/>
            <a:ext cx="915988" cy="461665"/>
          </a:xfrm>
          <a:prstGeom prst="rect">
            <a:avLst/>
          </a:prstGeom>
        </p:spPr>
        <p:txBody>
          <a:bodyPr>
            <a:spAutoFit/>
          </a:bodyPr>
          <a:lstStyle/>
          <a:p>
            <a:pPr>
              <a:defRPr/>
            </a:pPr>
            <a:r>
              <a:rPr lang="zh-CN" altLang="en-US" sz="2400" kern="0" dirty="0">
                <a:solidFill>
                  <a:srgbClr val="CC3300"/>
                </a:solidFill>
                <a:latin typeface="黑体" panose="02010609060101010101" pitchFamily="49" charset="-122"/>
                <a:ea typeface="黑体" panose="02010609060101010101" pitchFamily="49" charset="-122"/>
              </a:rPr>
              <a:t>像散</a:t>
            </a:r>
            <a:endParaRPr lang="zh-CN" altLang="en-US" sz="2400" dirty="0"/>
          </a:p>
        </p:txBody>
      </p:sp>
    </p:spTree>
    <p:extLst>
      <p:ext uri="{BB962C8B-B14F-4D97-AF65-F5344CB8AC3E}">
        <p14:creationId xmlns:p14="http://schemas.microsoft.com/office/powerpoint/2010/main" val="1500433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1115938" y="836712"/>
            <a:ext cx="3600078" cy="618183"/>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400" kern="0" dirty="0" smtClean="0">
                <a:solidFill>
                  <a:srgbClr val="000000"/>
                </a:solidFill>
                <a:ea typeface="黑体" pitchFamily="49" charset="-122"/>
              </a:rPr>
              <a:t>5</a:t>
            </a:r>
            <a:r>
              <a:rPr lang="zh-CN" altLang="en-US" sz="2400" kern="0" dirty="0" smtClean="0">
                <a:solidFill>
                  <a:srgbClr val="000000"/>
                </a:solidFill>
                <a:ea typeface="黑体" pitchFamily="49" charset="-122"/>
              </a:rPr>
              <a:t>、畸变：是</a:t>
            </a:r>
            <a:r>
              <a:rPr lang="zh-CN" altLang="en-US" sz="2400" kern="0" dirty="0" smtClean="0">
                <a:solidFill>
                  <a:srgbClr val="C00000"/>
                </a:solidFill>
                <a:ea typeface="黑体" pitchFamily="49" charset="-122"/>
              </a:rPr>
              <a:t>主光线像差</a:t>
            </a:r>
            <a:endParaRPr lang="zh-CN" altLang="en-US" sz="2400" kern="0" dirty="0" smtClean="0">
              <a:solidFill>
                <a:srgbClr val="000000"/>
              </a:solidFill>
              <a:ea typeface="黑体" pitchFamily="49" charset="-122"/>
            </a:endParaRPr>
          </a:p>
        </p:txBody>
      </p:sp>
      <p:sp>
        <p:nvSpPr>
          <p:cNvPr id="5" name="Rectangle 3"/>
          <p:cNvSpPr txBox="1">
            <a:spLocks noRot="1" noChangeArrowheads="1"/>
          </p:cNvSpPr>
          <p:nvPr/>
        </p:nvSpPr>
        <p:spPr bwMode="auto">
          <a:xfrm>
            <a:off x="323850" y="2397522"/>
            <a:ext cx="8280598" cy="1175494"/>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latin typeface="Arial"/>
                <a:ea typeface="黑体"/>
              </a:rPr>
              <a:t>畸变仅随视场而变，一对物，像共轭面上，垂轴（横向）放大率随视场角的增大而变化，</a:t>
            </a:r>
            <a:r>
              <a:rPr lang="zh-CN" altLang="en-US" sz="2400" b="1" dirty="0">
                <a:effectLst>
                  <a:outerShdw blurRad="38100" dist="38100" dir="2700000" algn="tl">
                    <a:srgbClr val="C0C0C0"/>
                  </a:outerShdw>
                </a:effectLst>
                <a:latin typeface="Arial" pitchFamily="34" charset="0"/>
              </a:rPr>
              <a:t>所</a:t>
            </a:r>
            <a:r>
              <a:rPr lang="zh-CN" altLang="en-US" sz="2400" kern="0" dirty="0">
                <a:latin typeface="Arial"/>
                <a:ea typeface="黑体"/>
              </a:rPr>
              <a:t>引起一种失去物像相似的像</a:t>
            </a:r>
            <a:r>
              <a:rPr lang="zh-CN" altLang="en-US" sz="2400" kern="0" dirty="0" smtClean="0">
                <a:latin typeface="Arial"/>
                <a:ea typeface="黑体"/>
              </a:rPr>
              <a:t>差。</a:t>
            </a:r>
          </a:p>
        </p:txBody>
      </p:sp>
      <p:graphicFrame>
        <p:nvGraphicFramePr>
          <p:cNvPr id="6" name="Object 4"/>
          <p:cNvGraphicFramePr>
            <a:graphicFrameLocks noChangeAspect="1"/>
          </p:cNvGraphicFramePr>
          <p:nvPr>
            <p:extLst>
              <p:ext uri="{D42A27DB-BD31-4B8C-83A1-F6EECF244321}">
                <p14:modId xmlns:p14="http://schemas.microsoft.com/office/powerpoint/2010/main" val="3629786036"/>
              </p:ext>
            </p:extLst>
          </p:nvPr>
        </p:nvGraphicFramePr>
        <p:xfrm>
          <a:off x="3419475" y="1484784"/>
          <a:ext cx="2573338" cy="712787"/>
        </p:xfrm>
        <a:graphic>
          <a:graphicData uri="http://schemas.openxmlformats.org/presentationml/2006/ole">
            <mc:AlternateContent xmlns:mc="http://schemas.openxmlformats.org/markup-compatibility/2006">
              <mc:Choice xmlns:v="urn:schemas-microsoft-com:vml" Requires="v">
                <p:oleObj spid="_x0000_s8334" name="Equation" r:id="rId3" imgW="825500" imgH="228600" progId="Equation.DSMT4">
                  <p:embed/>
                </p:oleObj>
              </mc:Choice>
              <mc:Fallback>
                <p:oleObj name="Equation" r:id="rId3" imgW="8255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484784"/>
                        <a:ext cx="2573338"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11"/>
          <p:cNvGrpSpPr>
            <a:grpSpLocks/>
          </p:cNvGrpSpPr>
          <p:nvPr/>
        </p:nvGrpSpPr>
        <p:grpSpPr bwMode="auto">
          <a:xfrm>
            <a:off x="1143000" y="3573016"/>
            <a:ext cx="7162800" cy="2864791"/>
            <a:chOff x="384" y="2195"/>
            <a:chExt cx="4981" cy="1794"/>
          </a:xfrm>
        </p:grpSpPr>
        <p:pic>
          <p:nvPicPr>
            <p:cNvPr id="8" name="Picture 5"/>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 y="2195"/>
              <a:ext cx="1769" cy="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6351" t="15938" r="10182" b="9795"/>
            <a:stretch>
              <a:fillRect/>
            </a:stretch>
          </p:blipFill>
          <p:spPr bwMode="auto">
            <a:xfrm>
              <a:off x="2261" y="2368"/>
              <a:ext cx="1400"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3" y="2296"/>
              <a:ext cx="1442" cy="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8"/>
            <p:cNvSpPr txBox="1">
              <a:spLocks noChangeArrowheads="1"/>
            </p:cNvSpPr>
            <p:nvPr/>
          </p:nvSpPr>
          <p:spPr bwMode="auto">
            <a:xfrm>
              <a:off x="1127" y="3738"/>
              <a:ext cx="408" cy="251"/>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2000" kern="0" dirty="0" smtClean="0">
                  <a:solidFill>
                    <a:srgbClr val="CC3300"/>
                  </a:solidFill>
                  <a:latin typeface="黑体" panose="02010609060101010101" pitchFamily="49" charset="-122"/>
                  <a:ea typeface="黑体" panose="02010609060101010101" pitchFamily="49" charset="-122"/>
                </a:rPr>
                <a:t>物</a:t>
              </a:r>
            </a:p>
          </p:txBody>
        </p:sp>
        <p:sp>
          <p:nvSpPr>
            <p:cNvPr id="12" name="Text Box 9"/>
            <p:cNvSpPr txBox="1">
              <a:spLocks noChangeArrowheads="1"/>
            </p:cNvSpPr>
            <p:nvPr/>
          </p:nvSpPr>
          <p:spPr bwMode="auto">
            <a:xfrm>
              <a:off x="2659" y="3738"/>
              <a:ext cx="904" cy="251"/>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000" kern="0" dirty="0">
                  <a:solidFill>
                    <a:srgbClr val="CC3300"/>
                  </a:solidFill>
                  <a:latin typeface="黑体" panose="02010609060101010101" pitchFamily="49" charset="-122"/>
                  <a:ea typeface="黑体" panose="02010609060101010101" pitchFamily="49" charset="-122"/>
                </a:rPr>
                <a:t>正畸变</a:t>
              </a:r>
            </a:p>
          </p:txBody>
        </p:sp>
        <p:sp>
          <p:nvSpPr>
            <p:cNvPr id="13" name="Text Box 10"/>
            <p:cNvSpPr txBox="1">
              <a:spLocks noChangeArrowheads="1"/>
            </p:cNvSpPr>
            <p:nvPr/>
          </p:nvSpPr>
          <p:spPr bwMode="auto">
            <a:xfrm>
              <a:off x="4240" y="3738"/>
              <a:ext cx="895" cy="251"/>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lang="zh-CN" altLang="en-US" sz="2000" kern="0" dirty="0">
                  <a:solidFill>
                    <a:srgbClr val="CC3300"/>
                  </a:solidFill>
                  <a:latin typeface="黑体" panose="02010609060101010101" pitchFamily="49" charset="-122"/>
                  <a:ea typeface="黑体" panose="02010609060101010101" pitchFamily="49" charset="-122"/>
                </a:rPr>
                <a:t>负畸变</a:t>
              </a:r>
            </a:p>
          </p:txBody>
        </p:sp>
      </p:grpSp>
    </p:spTree>
    <p:extLst>
      <p:ext uri="{BB962C8B-B14F-4D97-AF65-F5344CB8AC3E}">
        <p14:creationId xmlns:p14="http://schemas.microsoft.com/office/powerpoint/2010/main" val="65312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checkerboard(across)">
                                      <p:cBhvr>
                                        <p:cTn id="13" dur="500"/>
                                        <p:tgtEl>
                                          <p:spTgt spid="5">
                                            <p:txEl>
                                              <p:pRg st="0" end="0"/>
                                            </p:txEl>
                                          </p:spTgt>
                                        </p:tgtEl>
                                      </p:cBhvr>
                                    </p:animEffect>
                                  </p:childTnLst>
                                </p:cTn>
                              </p:par>
                            </p:childTnLst>
                          </p:cTn>
                        </p:par>
                        <p:par>
                          <p:cTn id="14" fill="hold">
                            <p:stCondLst>
                              <p:cond delay="500"/>
                            </p:stCondLst>
                            <p:childTnLst>
                              <p:par>
                                <p:cTn id="15" presetID="34"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from="(-#ppt_w/2)" to="(#ppt_x)" calcmode="lin" valueType="num">
                                      <p:cBhvr>
                                        <p:cTn id="17" dur="600" fill="hold">
                                          <p:stCondLst>
                                            <p:cond delay="0"/>
                                          </p:stCondLst>
                                        </p:cTn>
                                        <p:tgtEl>
                                          <p:spTgt spid="7"/>
                                        </p:tgtEl>
                                        <p:attrNameLst>
                                          <p:attrName>ppt_x</p:attrName>
                                        </p:attrNameLst>
                                      </p:cBhvr>
                                    </p:anim>
                                    <p:anim from="0" to="-1.0" calcmode="lin" valueType="num">
                                      <p:cBhvr>
                                        <p:cTn id="18" dur="200" decel="50000" autoRev="1" fill="hold">
                                          <p:stCondLst>
                                            <p:cond delay="600"/>
                                          </p:stCondLst>
                                        </p:cTn>
                                        <p:tgtEl>
                                          <p:spTgt spid="7"/>
                                        </p:tgtEl>
                                        <p:attrNameLst>
                                          <p:attrName>xshear</p:attrName>
                                        </p:attrNameLst>
                                      </p:cBhvr>
                                    </p:anim>
                                    <p:animScale>
                                      <p:cBhvr>
                                        <p:cTn id="19" dur="200" decel="100000" autoRev="1" fill="hold">
                                          <p:stCondLst>
                                            <p:cond delay="600"/>
                                          </p:stCondLst>
                                        </p:cTn>
                                        <p:tgtEl>
                                          <p:spTgt spid="7"/>
                                        </p:tgtEl>
                                      </p:cBhvr>
                                      <p:from x="100000" y="100000"/>
                                      <p:to x="80000" y="100000"/>
                                    </p:animScale>
                                    <p:anim by="(#ppt_h/3+#ppt_w*0.1)" calcmode="lin" valueType="num">
                                      <p:cBhvr additive="sum">
                                        <p:cTn id="20" dur="200" decel="100000" autoRev="1" fill="hold">
                                          <p:stCondLst>
                                            <p:cond delay="600"/>
                                          </p:stCondLst>
                                        </p:cTn>
                                        <p:tgtEl>
                                          <p:spTgt spid="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304800"/>
            <a:ext cx="744855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5130800"/>
            <a:ext cx="2297113" cy="1506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5048250"/>
            <a:ext cx="1952625" cy="158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180663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1"/>
          <p:cNvSpPr txBox="1">
            <a:spLocks noChangeArrowheads="1"/>
          </p:cNvSpPr>
          <p:nvPr/>
        </p:nvSpPr>
        <p:spPr bwMode="auto">
          <a:xfrm>
            <a:off x="431800" y="1118716"/>
            <a:ext cx="353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4000" b="1" dirty="0">
                <a:solidFill>
                  <a:srgbClr val="FF3300"/>
                </a:solidFill>
                <a:effectLst>
                  <a:outerShdw blurRad="38100" dist="38100" dir="2700000" algn="tl">
                    <a:srgbClr val="C0C0C0"/>
                  </a:outerShdw>
                </a:effectLst>
                <a:latin typeface="Arial" pitchFamily="34" charset="0"/>
                <a:ea typeface="华文新魏" pitchFamily="2" charset="-122"/>
              </a:rPr>
              <a:t>必须注意：</a:t>
            </a:r>
          </a:p>
        </p:txBody>
      </p:sp>
      <p:sp>
        <p:nvSpPr>
          <p:cNvPr id="5" name="Text Box 12"/>
          <p:cNvSpPr txBox="1">
            <a:spLocks noChangeArrowheads="1"/>
          </p:cNvSpPr>
          <p:nvPr/>
        </p:nvSpPr>
        <p:spPr bwMode="auto">
          <a:xfrm>
            <a:off x="341313" y="2228379"/>
            <a:ext cx="8280400" cy="2763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畸变与其它像差不同，</a:t>
            </a:r>
            <a:r>
              <a:rPr lang="zh-CN" altLang="en-US" sz="2800" dirty="0">
                <a:solidFill>
                  <a:srgbClr val="FF3300"/>
                </a:solidFill>
                <a:latin typeface="黑体" pitchFamily="49" charset="-122"/>
                <a:ea typeface="黑体" pitchFamily="49" charset="-122"/>
              </a:rPr>
              <a:t>它仅由主光线的光</a:t>
            </a:r>
            <a:endParaRPr lang="en-US" altLang="zh-CN" sz="2800" dirty="0">
              <a:solidFill>
                <a:srgbClr val="FF3300"/>
              </a:solidFill>
              <a:latin typeface="黑体" pitchFamily="49" charset="-122"/>
              <a:ea typeface="黑体" pitchFamily="49" charset="-122"/>
            </a:endParaRPr>
          </a:p>
          <a:p>
            <a:pPr eaLnBrk="1" hangingPunct="1">
              <a:lnSpc>
                <a:spcPct val="120000"/>
              </a:lnSpc>
              <a:spcBef>
                <a:spcPct val="0"/>
              </a:spcBef>
              <a:buFontTx/>
              <a:buNone/>
            </a:pPr>
            <a:r>
              <a:rPr lang="en-US" altLang="zh-CN" sz="2800" dirty="0">
                <a:solidFill>
                  <a:srgbClr val="FF3300"/>
                </a:solidFill>
                <a:latin typeface="黑体" pitchFamily="49" charset="-122"/>
                <a:ea typeface="黑体" pitchFamily="49" charset="-122"/>
              </a:rPr>
              <a:t> </a:t>
            </a:r>
            <a:r>
              <a:rPr lang="zh-CN" altLang="en-US" sz="2800" dirty="0">
                <a:solidFill>
                  <a:srgbClr val="FF3300"/>
                </a:solidFill>
                <a:latin typeface="黑体" pitchFamily="49" charset="-122"/>
                <a:ea typeface="黑体" pitchFamily="49" charset="-122"/>
              </a:rPr>
              <a:t> 路决定</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spcBef>
                <a:spcPct val="50000"/>
              </a:spcBef>
              <a:buFontTx/>
              <a:buNone/>
            </a:pPr>
            <a:r>
              <a:rPr lang="en-US" altLang="zh-CN" sz="2800" dirty="0">
                <a:latin typeface="黑体" pitchFamily="49" charset="-122"/>
                <a:ea typeface="黑体" pitchFamily="49" charset="-122"/>
              </a:rPr>
              <a:t>2.</a:t>
            </a:r>
            <a:r>
              <a:rPr lang="zh-CN" altLang="en-US" sz="2800" dirty="0">
                <a:latin typeface="黑体" pitchFamily="49" charset="-122"/>
                <a:ea typeface="黑体" pitchFamily="49" charset="-122"/>
              </a:rPr>
              <a:t>畸变的存在仅引起像的变形，但不影响成</a:t>
            </a:r>
            <a:endParaRPr lang="en-US" altLang="zh-CN" sz="2800" dirty="0">
              <a:latin typeface="黑体" pitchFamily="49" charset="-122"/>
              <a:ea typeface="黑体" pitchFamily="49" charset="-122"/>
            </a:endParaRPr>
          </a:p>
          <a:p>
            <a:pPr eaLnBrk="1" hangingPunct="1">
              <a:spcBef>
                <a:spcPct val="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像的</a:t>
            </a:r>
            <a:r>
              <a:rPr lang="zh-CN" altLang="en-US" sz="2800" dirty="0">
                <a:solidFill>
                  <a:srgbClr val="FF3300"/>
                </a:solidFill>
                <a:latin typeface="黑体" pitchFamily="49" charset="-122"/>
                <a:ea typeface="黑体" pitchFamily="49" charset="-122"/>
              </a:rPr>
              <a:t>清晰度</a:t>
            </a:r>
            <a:r>
              <a:rPr lang="zh-CN" altLang="en-US" sz="2800" dirty="0">
                <a:latin typeface="黑体" pitchFamily="49" charset="-122"/>
                <a:ea typeface="黑体" pitchFamily="49" charset="-122"/>
              </a:rPr>
              <a:t>。</a:t>
            </a:r>
          </a:p>
          <a:p>
            <a:pPr eaLnBrk="1" hangingPunct="1">
              <a:spcBef>
                <a:spcPct val="50000"/>
              </a:spcBef>
              <a:buFontTx/>
              <a:buNone/>
            </a:pPr>
            <a:r>
              <a:rPr lang="en-US" altLang="zh-CN" sz="2800" dirty="0">
                <a:latin typeface="黑体" pitchFamily="49" charset="-122"/>
                <a:ea typeface="黑体" pitchFamily="49" charset="-122"/>
              </a:rPr>
              <a:t>3.</a:t>
            </a:r>
            <a:r>
              <a:rPr lang="zh-CN" altLang="en-US" sz="2800" dirty="0">
                <a:latin typeface="黑体" pitchFamily="49" charset="-122"/>
                <a:ea typeface="黑体" pitchFamily="49" charset="-122"/>
              </a:rPr>
              <a:t>结构完全对称的光学系统无畸变。</a:t>
            </a:r>
          </a:p>
        </p:txBody>
      </p:sp>
    </p:spTree>
    <p:extLst>
      <p:ext uri="{BB962C8B-B14F-4D97-AF65-F5344CB8AC3E}">
        <p14:creationId xmlns:p14="http://schemas.microsoft.com/office/powerpoint/2010/main" val="191419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nodeType="clickEffect">
                                  <p:stCondLst>
                                    <p:cond delay="0"/>
                                  </p:stCondLst>
                                  <p:iterate type="lt">
                                    <p:tmPct val="10000"/>
                                  </p:iterate>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1"/>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nodeType="clickEffect">
                                  <p:stCondLst>
                                    <p:cond delay="0"/>
                                  </p:stCondLst>
                                  <p:iterate type="lt">
                                    <p:tmPct val="10000"/>
                                  </p:iterate>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1"/>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nodeType="clickEffect">
                                  <p:stCondLst>
                                    <p:cond delay="0"/>
                                  </p:stCondLst>
                                  <p:iterate type="lt">
                                    <p:tmPct val="10000"/>
                                  </p:iterate>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1"/>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1"/>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0" presetClass="entr" presetSubtype="0" fill="hold" nodeType="clickEffect">
                                  <p:stCondLst>
                                    <p:cond delay="0"/>
                                  </p:stCondLst>
                                  <p:iterate type="lt">
                                    <p:tmPct val="10000"/>
                                  </p:iterate>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1"/>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1412776"/>
            <a:ext cx="8011616" cy="2394123"/>
          </a:xfrm>
          <a:prstGeom prst="rect">
            <a:avLst/>
          </a:prstGeom>
          <a:noFill/>
          <a:ln w="9525">
            <a:noFill/>
            <a:miter lim="800000"/>
            <a:headEnd/>
            <a:tailEnd/>
          </a:ln>
        </p:spPr>
        <p:txBody>
          <a:bodyPr/>
          <a:lstStyle/>
          <a:p>
            <a:pPr marL="342900" indent="-342900">
              <a:lnSpc>
                <a:spcPct val="110000"/>
              </a:lnSpc>
              <a:spcBef>
                <a:spcPct val="20000"/>
              </a:spcBef>
              <a:buClr>
                <a:schemeClr val="folHlink"/>
              </a:buClr>
              <a:buSzPct val="80000"/>
              <a:buFont typeface="Wingdings" panose="05000000000000000000" pitchFamily="2" charset="2"/>
              <a:buChar char="Ø"/>
              <a:defRPr/>
            </a:pPr>
            <a:r>
              <a:rPr kumimoji="1" lang="zh-CN" altLang="en-US" sz="2400" kern="0" dirty="0" smtClean="0">
                <a:latin typeface="微软雅黑" pitchFamily="34" charset="-122"/>
                <a:ea typeface="微软雅黑" pitchFamily="34" charset="-122"/>
              </a:rPr>
              <a:t>用高斯公式、牛顿公式或近轴光路计算公式所求的像的位置和大小，应认为是</a:t>
            </a:r>
            <a:r>
              <a:rPr kumimoji="1" lang="zh-CN" altLang="en-US" sz="2400" kern="0" dirty="0" smtClean="0">
                <a:solidFill>
                  <a:srgbClr val="0066FF"/>
                </a:solidFill>
                <a:latin typeface="微软雅黑" pitchFamily="34" charset="-122"/>
                <a:ea typeface="微软雅黑" pitchFamily="34" charset="-122"/>
              </a:rPr>
              <a:t>理想像的位置和大小。</a:t>
            </a:r>
            <a:endParaRPr kumimoji="1" lang="en-US" altLang="zh-CN" sz="2400" kern="0" dirty="0" smtClean="0">
              <a:solidFill>
                <a:srgbClr val="0066FF"/>
              </a:solidFill>
              <a:latin typeface="微软雅黑" pitchFamily="34" charset="-122"/>
              <a:ea typeface="微软雅黑" pitchFamily="34" charset="-122"/>
            </a:endParaRPr>
          </a:p>
          <a:p>
            <a:pPr marL="342900" indent="-342900">
              <a:lnSpc>
                <a:spcPct val="110000"/>
              </a:lnSpc>
              <a:spcBef>
                <a:spcPct val="20000"/>
              </a:spcBef>
              <a:buClr>
                <a:schemeClr val="folHlink"/>
              </a:buClr>
              <a:buSzPct val="80000"/>
              <a:buFont typeface="Wingdings" panose="05000000000000000000" pitchFamily="2" charset="2"/>
              <a:buChar char="Ø"/>
              <a:defRPr/>
            </a:pPr>
            <a:r>
              <a:rPr kumimoji="1" lang="zh-CN" altLang="en-US" sz="2400" kern="0" dirty="0">
                <a:latin typeface="微软雅黑" pitchFamily="34" charset="-122"/>
                <a:ea typeface="微软雅黑" pitchFamily="34" charset="-122"/>
              </a:rPr>
              <a:t>用实际光线计算公式求得的像的</a:t>
            </a:r>
            <a:r>
              <a:rPr kumimoji="1" lang="zh-CN" altLang="en-US" sz="2400" kern="0" dirty="0" smtClean="0">
                <a:solidFill>
                  <a:srgbClr val="0066FF"/>
                </a:solidFill>
                <a:latin typeface="微软雅黑" pitchFamily="34" charset="-122"/>
                <a:ea typeface="微软雅黑" pitchFamily="34" charset="-122"/>
              </a:rPr>
              <a:t>位置</a:t>
            </a:r>
            <a:r>
              <a:rPr kumimoji="1" lang="zh-CN" altLang="en-US" sz="2400" kern="0" dirty="0" smtClean="0">
                <a:latin typeface="微软雅黑" pitchFamily="34" charset="-122"/>
                <a:ea typeface="微软雅黑" pitchFamily="34" charset="-122"/>
              </a:rPr>
              <a:t>和</a:t>
            </a:r>
            <a:r>
              <a:rPr kumimoji="1" lang="zh-CN" altLang="en-US" sz="2400" kern="0" dirty="0" smtClean="0">
                <a:solidFill>
                  <a:srgbClr val="0066FF"/>
                </a:solidFill>
                <a:latin typeface="微软雅黑" pitchFamily="34" charset="-122"/>
                <a:ea typeface="微软雅黑" pitchFamily="34" charset="-122"/>
              </a:rPr>
              <a:t>大小相对于理想像的偏离</a:t>
            </a:r>
            <a:r>
              <a:rPr kumimoji="1" lang="zh-CN" altLang="en-US" sz="2400" kern="0" dirty="0" smtClean="0">
                <a:solidFill>
                  <a:schemeClr val="tx2"/>
                </a:solidFill>
                <a:latin typeface="微软雅黑" pitchFamily="34" charset="-122"/>
                <a:ea typeface="微软雅黑" pitchFamily="34" charset="-122"/>
              </a:rPr>
              <a:t>，</a:t>
            </a:r>
            <a:r>
              <a:rPr kumimoji="1" lang="zh-CN" altLang="en-US" sz="2400" kern="0" dirty="0" smtClean="0">
                <a:solidFill>
                  <a:srgbClr val="0066FF"/>
                </a:solidFill>
                <a:latin typeface="微软雅黑" pitchFamily="34" charset="-122"/>
                <a:ea typeface="微软雅黑" pitchFamily="34" charset="-122"/>
              </a:rPr>
              <a:t>可作为像差的度量</a:t>
            </a:r>
            <a:r>
              <a:rPr kumimoji="1" lang="zh-CN" altLang="en-US" sz="2400" kern="0" dirty="0">
                <a:latin typeface="微软雅黑" pitchFamily="34" charset="-122"/>
                <a:ea typeface="微软雅黑" pitchFamily="34" charset="-122"/>
              </a:rPr>
              <a:t>。像差的大小反映了光学系统成像质量的优劣。</a:t>
            </a:r>
          </a:p>
        </p:txBody>
      </p:sp>
    </p:spTree>
    <p:extLst>
      <p:ext uri="{BB962C8B-B14F-4D97-AF65-F5344CB8AC3E}">
        <p14:creationId xmlns:p14="http://schemas.microsoft.com/office/powerpoint/2010/main" val="238849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683568" y="1664804"/>
            <a:ext cx="7964561" cy="540060"/>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zh-CN" altLang="en-US" sz="2400" kern="0" dirty="0" smtClean="0">
                <a:solidFill>
                  <a:srgbClr val="000000"/>
                </a:solidFill>
                <a:latin typeface="Arial"/>
                <a:ea typeface="黑体"/>
                <a:cs typeface="+mn-cs"/>
              </a:rPr>
              <a:t>白光</a:t>
            </a:r>
            <a:r>
              <a:rPr lang="zh-CN" altLang="en-US" sz="2400" kern="0" dirty="0">
                <a:solidFill>
                  <a:srgbClr val="000000"/>
                </a:solidFill>
                <a:latin typeface="Arial"/>
                <a:ea typeface="黑体"/>
                <a:cs typeface="+mn-cs"/>
              </a:rPr>
              <a:t>是由各种不同波长的单色光所组成</a:t>
            </a:r>
            <a:r>
              <a:rPr lang="zh-CN" altLang="en-US" sz="2400" kern="0" dirty="0" smtClean="0">
                <a:solidFill>
                  <a:srgbClr val="000000"/>
                </a:solidFill>
                <a:latin typeface="Arial"/>
                <a:ea typeface="黑体"/>
                <a:cs typeface="+mn-cs"/>
              </a:rPr>
              <a:t>的，</a:t>
            </a:r>
            <a:r>
              <a:rPr lang="zh-CN" altLang="en-US" sz="2400" kern="0" dirty="0">
                <a:solidFill>
                  <a:srgbClr val="000099"/>
                </a:solidFill>
                <a:latin typeface="Arial"/>
                <a:ea typeface="黑体"/>
                <a:cs typeface="+mn-cs"/>
              </a:rPr>
              <a:t>复色光成像时，由于不同色光而引起的像差称为色差。</a:t>
            </a:r>
          </a:p>
          <a:p>
            <a:pPr algn="l" eaLnBrk="1" hangingPunct="1">
              <a:defRPr/>
            </a:pPr>
            <a:endParaRPr lang="zh-CN" altLang="en-US" sz="2800" kern="0" dirty="0">
              <a:solidFill>
                <a:srgbClr val="000000"/>
              </a:solidFill>
              <a:latin typeface="Arial"/>
              <a:ea typeface="黑体"/>
              <a:cs typeface="+mn-cs"/>
            </a:endParaRPr>
          </a:p>
          <a:p>
            <a:pPr algn="l" eaLnBrk="1" hangingPunct="1">
              <a:defRPr/>
            </a:pPr>
            <a:endParaRPr lang="zh-CN" altLang="en-US" sz="2800" kern="0" dirty="0">
              <a:solidFill>
                <a:srgbClr val="000000"/>
              </a:solidFill>
              <a:latin typeface="Arial"/>
              <a:ea typeface="黑体"/>
              <a:cs typeface="+mn-cs"/>
            </a:endParaRPr>
          </a:p>
        </p:txBody>
      </p:sp>
      <p:sp>
        <p:nvSpPr>
          <p:cNvPr id="5" name="Rectangle 3"/>
          <p:cNvSpPr txBox="1">
            <a:spLocks noRot="1" noChangeArrowheads="1"/>
          </p:cNvSpPr>
          <p:nvPr/>
        </p:nvSpPr>
        <p:spPr bwMode="auto">
          <a:xfrm>
            <a:off x="323850" y="2036440"/>
            <a:ext cx="8064574" cy="816496"/>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buFont typeface="Wingdings" pitchFamily="2" charset="2"/>
              <a:buNone/>
              <a:defRPr/>
            </a:pPr>
            <a:r>
              <a:rPr lang="en-US" altLang="zh-CN" sz="2400" kern="0" dirty="0" smtClean="0">
                <a:latin typeface="Arial"/>
                <a:ea typeface="黑体"/>
              </a:rPr>
              <a:t>1</a:t>
            </a:r>
            <a:r>
              <a:rPr lang="zh-CN" altLang="en-US" sz="2400" kern="0" dirty="0" smtClean="0">
                <a:latin typeface="Arial"/>
                <a:ea typeface="黑体"/>
              </a:rPr>
              <a:t>、位置色差：</a:t>
            </a:r>
            <a:r>
              <a:rPr lang="zh-CN" altLang="en-US" sz="2400" kern="0" dirty="0" smtClean="0">
                <a:solidFill>
                  <a:srgbClr val="C00000"/>
                </a:solidFill>
                <a:latin typeface="Arial"/>
                <a:ea typeface="黑体"/>
              </a:rPr>
              <a:t>轴上物点</a:t>
            </a:r>
            <a:r>
              <a:rPr lang="zh-CN" altLang="en-US" sz="2400" kern="0" dirty="0" smtClean="0">
                <a:latin typeface="Arial"/>
                <a:ea typeface="黑体"/>
              </a:rPr>
              <a:t>对不同色光成像时成像位置的差异，</a:t>
            </a:r>
            <a:endParaRPr lang="en-US" altLang="zh-CN" sz="2400" kern="0" dirty="0" smtClean="0">
              <a:latin typeface="Arial"/>
              <a:ea typeface="黑体"/>
            </a:endParaRPr>
          </a:p>
          <a:p>
            <a:pPr eaLnBrk="1" hangingPunct="1">
              <a:buClr>
                <a:srgbClr val="008080"/>
              </a:buClr>
              <a:buFont typeface="Wingdings" pitchFamily="2" charset="2"/>
              <a:buNone/>
              <a:defRPr/>
            </a:pPr>
            <a:r>
              <a:rPr lang="en-US" altLang="zh-CN" sz="2400" kern="0" dirty="0">
                <a:latin typeface="Arial"/>
                <a:ea typeface="黑体"/>
              </a:rPr>
              <a:t> </a:t>
            </a:r>
            <a:r>
              <a:rPr lang="en-US" altLang="zh-CN" sz="2400" kern="0" dirty="0" smtClean="0">
                <a:latin typeface="Arial"/>
                <a:ea typeface="黑体"/>
              </a:rPr>
              <a:t>                    </a:t>
            </a:r>
            <a:r>
              <a:rPr lang="zh-CN" altLang="en-US" sz="2400" kern="0" dirty="0" smtClean="0">
                <a:latin typeface="Arial"/>
                <a:ea typeface="黑体"/>
              </a:rPr>
              <a:t>  也叫位置色差。</a:t>
            </a:r>
          </a:p>
        </p:txBody>
      </p:sp>
      <p:graphicFrame>
        <p:nvGraphicFramePr>
          <p:cNvPr id="6" name="Object 5"/>
          <p:cNvGraphicFramePr>
            <a:graphicFrameLocks noChangeAspect="1"/>
          </p:cNvGraphicFramePr>
          <p:nvPr>
            <p:extLst>
              <p:ext uri="{D42A27DB-BD31-4B8C-83A1-F6EECF244321}">
                <p14:modId xmlns:p14="http://schemas.microsoft.com/office/powerpoint/2010/main" val="3250068872"/>
              </p:ext>
            </p:extLst>
          </p:nvPr>
        </p:nvGraphicFramePr>
        <p:xfrm>
          <a:off x="3276601" y="3047221"/>
          <a:ext cx="2159496" cy="597803"/>
        </p:xfrm>
        <a:graphic>
          <a:graphicData uri="http://schemas.openxmlformats.org/presentationml/2006/ole">
            <mc:AlternateContent xmlns:mc="http://schemas.openxmlformats.org/markup-compatibility/2006">
              <mc:Choice xmlns:v="urn:schemas-microsoft-com:vml" Requires="v">
                <p:oleObj spid="_x0000_s9358" name="Equation" r:id="rId4" imgW="825500" imgH="228600" progId="Equation.DSMT4">
                  <p:embed/>
                </p:oleObj>
              </mc:Choice>
              <mc:Fallback>
                <p:oleObj name="Equation" r:id="rId4" imgW="8255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1" y="3047221"/>
                        <a:ext cx="2159496" cy="597803"/>
                      </a:xfrm>
                      <a:prstGeom prst="rect">
                        <a:avLst/>
                      </a:prstGeom>
                      <a:noFill/>
                      <a:ln>
                        <a:noFill/>
                      </a:ln>
                      <a:effectLst/>
                    </p:spPr>
                  </p:pic>
                </p:oleObj>
              </mc:Fallback>
            </mc:AlternateContent>
          </a:graphicData>
        </a:graphic>
      </p:graphicFrame>
      <p:grpSp>
        <p:nvGrpSpPr>
          <p:cNvPr id="7" name="Group 7"/>
          <p:cNvGrpSpPr>
            <a:grpSpLocks/>
          </p:cNvGrpSpPr>
          <p:nvPr/>
        </p:nvGrpSpPr>
        <p:grpSpPr bwMode="auto">
          <a:xfrm>
            <a:off x="2643188" y="3519489"/>
            <a:ext cx="5434012" cy="3276600"/>
            <a:chOff x="1066" y="2160"/>
            <a:chExt cx="3423" cy="2064"/>
          </a:xfrm>
        </p:grpSpPr>
        <p:pic>
          <p:nvPicPr>
            <p:cNvPr id="8" name="Picture 4"/>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 y="2160"/>
              <a:ext cx="3423"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2199" y="3972"/>
              <a:ext cx="14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50000"/>
                </a:spcBef>
                <a:buFontTx/>
                <a:buNone/>
              </a:pPr>
              <a:r>
                <a:rPr lang="zh-CN" altLang="en-US" sz="2000" dirty="0">
                  <a:solidFill>
                    <a:srgbClr val="000000"/>
                  </a:solidFill>
                  <a:latin typeface="Arial" pitchFamily="34" charset="0"/>
                  <a:ea typeface="黑体" pitchFamily="49" charset="-122"/>
                </a:rPr>
                <a:t>位置色差</a:t>
              </a:r>
            </a:p>
          </p:txBody>
        </p:sp>
      </p:grpSp>
      <p:pic>
        <p:nvPicPr>
          <p:cNvPr id="1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1700" y="3110855"/>
            <a:ext cx="30861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 name="矩形 2"/>
          <p:cNvSpPr>
            <a:spLocks noChangeArrowheads="1"/>
          </p:cNvSpPr>
          <p:nvPr/>
        </p:nvSpPr>
        <p:spPr bwMode="auto">
          <a:xfrm>
            <a:off x="251520" y="4149080"/>
            <a:ext cx="23225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dirty="0">
                <a:solidFill>
                  <a:srgbClr val="FF3300"/>
                </a:solidFill>
                <a:latin typeface="黑体" pitchFamily="49" charset="-122"/>
                <a:ea typeface="黑体" pitchFamily="49" charset="-122"/>
              </a:rPr>
              <a:t>产生原因</a:t>
            </a:r>
            <a:r>
              <a:rPr lang="zh-CN" altLang="en-US" sz="2400" dirty="0">
                <a:latin typeface="黑体" pitchFamily="49" charset="-122"/>
                <a:ea typeface="黑体" pitchFamily="49" charset="-122"/>
              </a:rPr>
              <a:t>：不同单色光波长不同，在同种媒质传播时</a:t>
            </a:r>
            <a:r>
              <a:rPr lang="zh-CN" altLang="en-US" sz="2400">
                <a:latin typeface="黑体" pitchFamily="49" charset="-122"/>
                <a:ea typeface="黑体" pitchFamily="49" charset="-122"/>
              </a:rPr>
              <a:t>，</a:t>
            </a:r>
            <a:r>
              <a:rPr lang="zh-CN" altLang="en-US" sz="2400" smtClean="0">
                <a:latin typeface="黑体" pitchFamily="49" charset="-122"/>
                <a:ea typeface="黑体" pitchFamily="49" charset="-122"/>
              </a:rPr>
              <a:t>偏折程度</a:t>
            </a:r>
            <a:r>
              <a:rPr lang="zh-CN" altLang="en-US" sz="2400" dirty="0">
                <a:latin typeface="黑体" pitchFamily="49" charset="-122"/>
                <a:ea typeface="黑体" pitchFamily="49" charset="-122"/>
              </a:rPr>
              <a:t>不同。波长愈短折射率愈大。</a:t>
            </a:r>
          </a:p>
        </p:txBody>
      </p:sp>
      <p:sp>
        <p:nvSpPr>
          <p:cNvPr id="12" name="矩形 11"/>
          <p:cNvSpPr/>
          <p:nvPr/>
        </p:nvSpPr>
        <p:spPr>
          <a:xfrm>
            <a:off x="1412776" y="404664"/>
            <a:ext cx="2079104" cy="523220"/>
          </a:xfrm>
          <a:prstGeom prst="rect">
            <a:avLst/>
          </a:prstGeom>
        </p:spPr>
        <p:txBody>
          <a:bodyPr wrap="square">
            <a:spAutoFit/>
          </a:bodyPr>
          <a:lstStyle/>
          <a:p>
            <a:pPr>
              <a:defRPr/>
            </a:pPr>
            <a:r>
              <a:rPr lang="zh-CN" altLang="en-US" sz="2800" kern="0" dirty="0">
                <a:solidFill>
                  <a:srgbClr val="000000"/>
                </a:solidFill>
                <a:ea typeface="黑体" pitchFamily="49" charset="-122"/>
              </a:rPr>
              <a:t>四、色差</a:t>
            </a:r>
            <a:endParaRPr lang="en-US" altLang="zh-CN" sz="2800" kern="0" dirty="0">
              <a:solidFill>
                <a:srgbClr val="000000"/>
              </a:solidFill>
              <a:ea typeface="黑体" pitchFamily="49" charset="-122"/>
            </a:endParaRPr>
          </a:p>
        </p:txBody>
      </p:sp>
    </p:spTree>
    <p:extLst>
      <p:ext uri="{BB962C8B-B14F-4D97-AF65-F5344CB8AC3E}">
        <p14:creationId xmlns:p14="http://schemas.microsoft.com/office/powerpoint/2010/main" val="79674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circle(in)">
                                      <p:cBhvr>
                                        <p:cTn id="10" dur="2000"/>
                                        <p:tgtEl>
                                          <p:spTgt spid="5">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circle(in)">
                                      <p:cBhvr>
                                        <p:cTn id="13" dur="2000"/>
                                        <p:tgtEl>
                                          <p:spTgt spid="5">
                                            <p:txEl>
                                              <p:pRg st="1" end="1"/>
                                            </p:txEl>
                                          </p:spTgt>
                                        </p:tgtEl>
                                      </p:cBhvr>
                                    </p:animEffect>
                                  </p:childTnLst>
                                </p:cTn>
                              </p:par>
                            </p:childTnLst>
                          </p:cTn>
                        </p:par>
                        <p:par>
                          <p:cTn id="14" fill="hold">
                            <p:stCondLst>
                              <p:cond delay="2000"/>
                            </p:stCondLst>
                            <p:childTnLst>
                              <p:par>
                                <p:cTn id="15" presetID="8"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par>
                          <p:cTn id="18" fill="hold">
                            <p:stCondLst>
                              <p:cond delay="4000"/>
                            </p:stCondLst>
                            <p:childTnLst>
                              <p:par>
                                <p:cTn id="19" presetID="8"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amond(in)">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5800" y="986383"/>
            <a:ext cx="7441038" cy="1219200"/>
          </a:xfrm>
        </p:spPr>
        <p:txBody>
          <a:bodyPr>
            <a:normAutofit/>
          </a:bodyPr>
          <a:lstStyle/>
          <a:p>
            <a:pPr algn="l">
              <a:defRPr/>
            </a:pPr>
            <a:r>
              <a:rPr lang="zh-CN" altLang="en-US" sz="2400" kern="0" dirty="0">
                <a:solidFill>
                  <a:srgbClr val="000000"/>
                </a:solidFill>
                <a:latin typeface="Arial"/>
                <a:ea typeface="黑体"/>
                <a:cs typeface="+mn-cs"/>
              </a:rPr>
              <a:t>由薄透镜的焦距公式可知，同一薄透镜对不同色光有不同的焦距。</a:t>
            </a:r>
          </a:p>
        </p:txBody>
      </p:sp>
      <p:graphicFrame>
        <p:nvGraphicFramePr>
          <p:cNvPr id="5" name="对象 4"/>
          <p:cNvGraphicFramePr>
            <a:graphicFrameLocks noChangeAspect="1"/>
          </p:cNvGraphicFramePr>
          <p:nvPr>
            <p:extLst>
              <p:ext uri="{D42A27DB-BD31-4B8C-83A1-F6EECF244321}">
                <p14:modId xmlns:p14="http://schemas.microsoft.com/office/powerpoint/2010/main" val="3066523335"/>
              </p:ext>
            </p:extLst>
          </p:nvPr>
        </p:nvGraphicFramePr>
        <p:xfrm>
          <a:off x="2209800" y="2434183"/>
          <a:ext cx="3791951" cy="1284288"/>
        </p:xfrm>
        <a:graphic>
          <a:graphicData uri="http://schemas.openxmlformats.org/presentationml/2006/ole">
            <mc:AlternateContent xmlns:mc="http://schemas.openxmlformats.org/markup-compatibility/2006">
              <mc:Choice xmlns:v="urn:schemas-microsoft-com:vml" Requires="v">
                <p:oleObj spid="_x0000_s10382" name="公式" r:id="rId3" imgW="1053643" imgH="406224" progId="Equation.3">
                  <p:embed/>
                </p:oleObj>
              </mc:Choice>
              <mc:Fallback>
                <p:oleObj name="公式" r:id="rId3" imgW="1053643"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434183"/>
                        <a:ext cx="3791951" cy="1284288"/>
                      </a:xfrm>
                      <a:prstGeom prst="rect">
                        <a:avLst/>
                      </a:prstGeom>
                      <a:solidFill>
                        <a:srgbClr val="66FF66"/>
                      </a:solidFill>
                      <a:ln>
                        <a:noFill/>
                      </a:ln>
                      <a:effectLst/>
                    </p:spPr>
                  </p:pic>
                </p:oleObj>
              </mc:Fallback>
            </mc:AlternateContent>
          </a:graphicData>
        </a:graphic>
      </p:graphicFrame>
      <p:sp>
        <p:nvSpPr>
          <p:cNvPr id="6" name="Text Box 7"/>
          <p:cNvSpPr txBox="1">
            <a:spLocks noChangeArrowheads="1"/>
          </p:cNvSpPr>
          <p:nvPr/>
        </p:nvSpPr>
        <p:spPr bwMode="auto">
          <a:xfrm>
            <a:off x="431801" y="3916908"/>
            <a:ext cx="81006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zh-CN" altLang="en-US" sz="2400" kern="0" dirty="0">
                <a:solidFill>
                  <a:srgbClr val="000000"/>
                </a:solidFill>
                <a:latin typeface="Arial"/>
                <a:ea typeface="黑体"/>
              </a:rPr>
              <a:t>轴上物点而言，按色光的波长由短到长，其相应的像点离透镜由近到远地排列在光轴上，这种现象称为</a:t>
            </a:r>
            <a:r>
              <a:rPr lang="zh-CN" altLang="en-US" sz="2400" i="1" u="sng" dirty="0">
                <a:solidFill>
                  <a:srgbClr val="FF3300"/>
                </a:solidFill>
                <a:latin typeface="黑体" panose="02010609060101010101" pitchFamily="49" charset="-122"/>
                <a:ea typeface="黑体" panose="02010609060101010101" pitchFamily="49" charset="-122"/>
              </a:rPr>
              <a:t>位置色差</a:t>
            </a:r>
            <a:r>
              <a:rPr lang="zh-CN" altLang="en-US" sz="2400" kern="0" dirty="0">
                <a:solidFill>
                  <a:srgbClr val="000000"/>
                </a:solidFill>
                <a:latin typeface="Arial"/>
                <a:ea typeface="黑体"/>
              </a:rPr>
              <a:t>。</a:t>
            </a:r>
            <a:endParaRPr lang="zh-CN" altLang="en-US" sz="2400" i="1" u="sng" dirty="0">
              <a:solidFill>
                <a:srgbClr val="FF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7402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0" presetClass="entr" presetSubtype="0" fill="hold" nodeType="clickEffect">
                                  <p:stCondLst>
                                    <p:cond delay="0"/>
                                  </p:stCondLst>
                                  <p:iterate type="lt">
                                    <p:tmPct val="10000"/>
                                  </p:iterate>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1"/>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4"/>
          <p:cNvGrpSpPr>
            <a:grpSpLocks/>
          </p:cNvGrpSpPr>
          <p:nvPr/>
        </p:nvGrpSpPr>
        <p:grpSpPr bwMode="auto">
          <a:xfrm>
            <a:off x="48967" y="1040817"/>
            <a:ext cx="8010525" cy="4954587"/>
            <a:chOff x="215" y="759"/>
            <a:chExt cx="5545" cy="3479"/>
          </a:xfrm>
        </p:grpSpPr>
        <p:sp>
          <p:nvSpPr>
            <p:cNvPr id="5" name="Line 8"/>
            <p:cNvSpPr>
              <a:spLocks noChangeShapeType="1"/>
            </p:cNvSpPr>
            <p:nvPr/>
          </p:nvSpPr>
          <p:spPr bwMode="auto">
            <a:xfrm>
              <a:off x="215" y="1592"/>
              <a:ext cx="538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Freeform 9"/>
            <p:cNvSpPr>
              <a:spLocks/>
            </p:cNvSpPr>
            <p:nvPr/>
          </p:nvSpPr>
          <p:spPr bwMode="auto">
            <a:xfrm>
              <a:off x="2762" y="759"/>
              <a:ext cx="149" cy="1666"/>
            </a:xfrm>
            <a:custGeom>
              <a:avLst/>
              <a:gdLst>
                <a:gd name="T0" fmla="*/ 0 w 448"/>
                <a:gd name="T1" fmla="*/ 0 h 4998"/>
                <a:gd name="T2" fmla="*/ 0 w 448"/>
                <a:gd name="T3" fmla="*/ 1 h 4998"/>
                <a:gd name="T4" fmla="*/ 0 w 448"/>
                <a:gd name="T5" fmla="*/ 1 h 4998"/>
                <a:gd name="T6" fmla="*/ 0 w 448"/>
                <a:gd name="T7" fmla="*/ 2 h 4998"/>
                <a:gd name="T8" fmla="*/ 0 w 448"/>
                <a:gd name="T9" fmla="*/ 2 h 49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8" h="4998">
                  <a:moveTo>
                    <a:pt x="447" y="0"/>
                  </a:moveTo>
                  <a:lnTo>
                    <a:pt x="113" y="1228"/>
                  </a:lnTo>
                  <a:lnTo>
                    <a:pt x="0" y="2498"/>
                  </a:lnTo>
                  <a:lnTo>
                    <a:pt x="114" y="3768"/>
                  </a:lnTo>
                  <a:lnTo>
                    <a:pt x="448" y="4998"/>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Freeform 10"/>
            <p:cNvSpPr>
              <a:spLocks/>
            </p:cNvSpPr>
            <p:nvPr/>
          </p:nvSpPr>
          <p:spPr bwMode="auto">
            <a:xfrm>
              <a:off x="2911" y="759"/>
              <a:ext cx="157" cy="1666"/>
            </a:xfrm>
            <a:custGeom>
              <a:avLst/>
              <a:gdLst>
                <a:gd name="T0" fmla="*/ 0 w 471"/>
                <a:gd name="T1" fmla="*/ 2 h 4998"/>
                <a:gd name="T2" fmla="*/ 0 w 471"/>
                <a:gd name="T3" fmla="*/ 2 h 4998"/>
                <a:gd name="T4" fmla="*/ 0 w 471"/>
                <a:gd name="T5" fmla="*/ 1 h 4998"/>
                <a:gd name="T6" fmla="*/ 0 w 471"/>
                <a:gd name="T7" fmla="*/ 1 h 4998"/>
                <a:gd name="T8" fmla="*/ 0 w 471"/>
                <a:gd name="T9" fmla="*/ 0 h 49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4998">
                  <a:moveTo>
                    <a:pt x="1" y="4998"/>
                  </a:moveTo>
                  <a:lnTo>
                    <a:pt x="353" y="3769"/>
                  </a:lnTo>
                  <a:lnTo>
                    <a:pt x="471" y="2498"/>
                  </a:lnTo>
                  <a:lnTo>
                    <a:pt x="352" y="1227"/>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Line 11"/>
            <p:cNvSpPr>
              <a:spLocks noChangeShapeType="1"/>
            </p:cNvSpPr>
            <p:nvPr/>
          </p:nvSpPr>
          <p:spPr bwMode="auto">
            <a:xfrm flipV="1">
              <a:off x="336" y="912"/>
              <a:ext cx="2541" cy="6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2"/>
            <p:cNvSpPr>
              <a:spLocks noChangeShapeType="1"/>
            </p:cNvSpPr>
            <p:nvPr/>
          </p:nvSpPr>
          <p:spPr bwMode="auto">
            <a:xfrm>
              <a:off x="337" y="1592"/>
              <a:ext cx="2527" cy="6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3"/>
            <p:cNvSpPr>
              <a:spLocks noChangeShapeType="1"/>
            </p:cNvSpPr>
            <p:nvPr/>
          </p:nvSpPr>
          <p:spPr bwMode="auto">
            <a:xfrm>
              <a:off x="4419" y="976"/>
              <a:ext cx="1" cy="119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4"/>
            <p:cNvSpPr>
              <a:spLocks noChangeShapeType="1"/>
            </p:cNvSpPr>
            <p:nvPr/>
          </p:nvSpPr>
          <p:spPr bwMode="auto">
            <a:xfrm>
              <a:off x="4812" y="878"/>
              <a:ext cx="1" cy="137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5"/>
            <p:cNvSpPr>
              <a:spLocks noChangeShapeType="1"/>
            </p:cNvSpPr>
            <p:nvPr/>
          </p:nvSpPr>
          <p:spPr bwMode="auto">
            <a:xfrm>
              <a:off x="5255" y="763"/>
              <a:ext cx="1" cy="16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6"/>
            <p:cNvSpPr>
              <a:spLocks noChangeShapeType="1"/>
            </p:cNvSpPr>
            <p:nvPr/>
          </p:nvSpPr>
          <p:spPr bwMode="auto">
            <a:xfrm>
              <a:off x="2961" y="927"/>
              <a:ext cx="2533" cy="1161"/>
            </a:xfrm>
            <a:prstGeom prst="line">
              <a:avLst/>
            </a:prstGeom>
            <a:noFill/>
            <a:ln w="0">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7"/>
            <p:cNvSpPr>
              <a:spLocks noChangeShapeType="1"/>
            </p:cNvSpPr>
            <p:nvPr/>
          </p:nvSpPr>
          <p:spPr bwMode="auto">
            <a:xfrm flipV="1">
              <a:off x="2958" y="1104"/>
              <a:ext cx="2519" cy="1160"/>
            </a:xfrm>
            <a:prstGeom prst="line">
              <a:avLst/>
            </a:prstGeom>
            <a:noFill/>
            <a:ln w="19050">
              <a:solidFill>
                <a:srgbClr val="0000FF"/>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8"/>
            <p:cNvSpPr>
              <a:spLocks noChangeShapeType="1"/>
            </p:cNvSpPr>
            <p:nvPr/>
          </p:nvSpPr>
          <p:spPr bwMode="auto">
            <a:xfrm>
              <a:off x="2964" y="928"/>
              <a:ext cx="2638" cy="949"/>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9"/>
            <p:cNvSpPr>
              <a:spLocks noChangeShapeType="1"/>
            </p:cNvSpPr>
            <p:nvPr/>
          </p:nvSpPr>
          <p:spPr bwMode="auto">
            <a:xfrm flipV="1">
              <a:off x="2958" y="1325"/>
              <a:ext cx="2599" cy="93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0"/>
            <p:cNvSpPr>
              <a:spLocks noChangeShapeType="1"/>
            </p:cNvSpPr>
            <p:nvPr/>
          </p:nvSpPr>
          <p:spPr bwMode="auto">
            <a:xfrm>
              <a:off x="2958" y="928"/>
              <a:ext cx="2566" cy="742"/>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flipV="1">
              <a:off x="2958" y="1519"/>
              <a:ext cx="2553" cy="739"/>
            </a:xfrm>
            <a:prstGeom prst="line">
              <a:avLst/>
            </a:prstGeom>
            <a:noFill/>
            <a:ln w="19050">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a:off x="2910" y="2433"/>
              <a:ext cx="1" cy="8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3"/>
            <p:cNvSpPr>
              <a:spLocks noChangeShapeType="1"/>
            </p:cNvSpPr>
            <p:nvPr/>
          </p:nvSpPr>
          <p:spPr bwMode="auto">
            <a:xfrm>
              <a:off x="4413" y="2309"/>
              <a:ext cx="1" cy="192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4"/>
            <p:cNvSpPr>
              <a:spLocks noChangeShapeType="1"/>
            </p:cNvSpPr>
            <p:nvPr/>
          </p:nvSpPr>
          <p:spPr bwMode="auto">
            <a:xfrm>
              <a:off x="5250" y="2535"/>
              <a:ext cx="1" cy="147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5"/>
            <p:cNvSpPr>
              <a:spLocks noChangeShapeType="1"/>
            </p:cNvSpPr>
            <p:nvPr/>
          </p:nvSpPr>
          <p:spPr bwMode="auto">
            <a:xfrm>
              <a:off x="2910" y="2705"/>
              <a:ext cx="1503"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6"/>
            <p:cNvSpPr>
              <a:spLocks noChangeShapeType="1"/>
            </p:cNvSpPr>
            <p:nvPr/>
          </p:nvSpPr>
          <p:spPr bwMode="auto">
            <a:xfrm>
              <a:off x="4413" y="2705"/>
              <a:ext cx="837"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7"/>
            <p:cNvSpPr>
              <a:spLocks noChangeShapeType="1"/>
            </p:cNvSpPr>
            <p:nvPr/>
          </p:nvSpPr>
          <p:spPr bwMode="auto">
            <a:xfrm>
              <a:off x="2910" y="3123"/>
              <a:ext cx="2340" cy="1"/>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28"/>
            <p:cNvSpPr>
              <a:spLocks noChangeShapeType="1"/>
            </p:cNvSpPr>
            <p:nvPr/>
          </p:nvSpPr>
          <p:spPr bwMode="auto">
            <a:xfrm>
              <a:off x="4134" y="3981"/>
              <a:ext cx="56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Freeform 29"/>
            <p:cNvSpPr>
              <a:spLocks/>
            </p:cNvSpPr>
            <p:nvPr/>
          </p:nvSpPr>
          <p:spPr bwMode="auto">
            <a:xfrm>
              <a:off x="4219" y="3785"/>
              <a:ext cx="387" cy="388"/>
            </a:xfrm>
            <a:custGeom>
              <a:avLst/>
              <a:gdLst>
                <a:gd name="T0" fmla="*/ 1 w 1161"/>
                <a:gd name="T1" fmla="*/ 0 h 1163"/>
                <a:gd name="T2" fmla="*/ 1 w 1161"/>
                <a:gd name="T3" fmla="*/ 0 h 1163"/>
                <a:gd name="T4" fmla="*/ 0 w 1161"/>
                <a:gd name="T5" fmla="*/ 0 h 1163"/>
                <a:gd name="T6" fmla="*/ 0 w 1161"/>
                <a:gd name="T7" fmla="*/ 0 h 1163"/>
                <a:gd name="T8" fmla="*/ 0 w 1161"/>
                <a:gd name="T9" fmla="*/ 0 h 1163"/>
                <a:gd name="T10" fmla="*/ 0 w 1161"/>
                <a:gd name="T11" fmla="*/ 0 h 1163"/>
                <a:gd name="T12" fmla="*/ 0 w 1161"/>
                <a:gd name="T13" fmla="*/ 0 h 1163"/>
                <a:gd name="T14" fmla="*/ 0 w 1161"/>
                <a:gd name="T15" fmla="*/ 0 h 1163"/>
                <a:gd name="T16" fmla="*/ 0 w 1161"/>
                <a:gd name="T17" fmla="*/ 0 h 1163"/>
                <a:gd name="T18" fmla="*/ 0 w 1161"/>
                <a:gd name="T19" fmla="*/ 0 h 1163"/>
                <a:gd name="T20" fmla="*/ 0 w 1161"/>
                <a:gd name="T21" fmla="*/ 0 h 1163"/>
                <a:gd name="T22" fmla="*/ 0 w 1161"/>
                <a:gd name="T23" fmla="*/ 0 h 1163"/>
                <a:gd name="T24" fmla="*/ 0 w 1161"/>
                <a:gd name="T25" fmla="*/ 0 h 1163"/>
                <a:gd name="T26" fmla="*/ 0 w 1161"/>
                <a:gd name="T27" fmla="*/ 0 h 1163"/>
                <a:gd name="T28" fmla="*/ 0 w 1161"/>
                <a:gd name="T29" fmla="*/ 1 h 1163"/>
                <a:gd name="T30" fmla="*/ 0 w 1161"/>
                <a:gd name="T31" fmla="*/ 1 h 1163"/>
                <a:gd name="T32" fmla="*/ 0 w 1161"/>
                <a:gd name="T33" fmla="*/ 1 h 1163"/>
                <a:gd name="T34" fmla="*/ 0 w 1161"/>
                <a:gd name="T35" fmla="*/ 0 h 1163"/>
                <a:gd name="T36" fmla="*/ 0 w 1161"/>
                <a:gd name="T37" fmla="*/ 0 h 1163"/>
                <a:gd name="T38" fmla="*/ 1 w 1161"/>
                <a:gd name="T39" fmla="*/ 0 h 1163"/>
                <a:gd name="T40" fmla="*/ 1 w 1161"/>
                <a:gd name="T41" fmla="*/ 0 h 11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61" h="1163">
                  <a:moveTo>
                    <a:pt x="1161" y="582"/>
                  </a:moveTo>
                  <a:lnTo>
                    <a:pt x="1132" y="402"/>
                  </a:lnTo>
                  <a:lnTo>
                    <a:pt x="1050" y="241"/>
                  </a:lnTo>
                  <a:lnTo>
                    <a:pt x="922" y="112"/>
                  </a:lnTo>
                  <a:lnTo>
                    <a:pt x="759" y="29"/>
                  </a:lnTo>
                  <a:lnTo>
                    <a:pt x="580" y="0"/>
                  </a:lnTo>
                  <a:lnTo>
                    <a:pt x="400" y="29"/>
                  </a:lnTo>
                  <a:lnTo>
                    <a:pt x="239" y="112"/>
                  </a:lnTo>
                  <a:lnTo>
                    <a:pt x="110" y="241"/>
                  </a:lnTo>
                  <a:lnTo>
                    <a:pt x="27" y="402"/>
                  </a:lnTo>
                  <a:lnTo>
                    <a:pt x="0" y="582"/>
                  </a:lnTo>
                  <a:lnTo>
                    <a:pt x="27" y="762"/>
                  </a:lnTo>
                  <a:lnTo>
                    <a:pt x="110" y="924"/>
                  </a:lnTo>
                  <a:lnTo>
                    <a:pt x="239" y="1053"/>
                  </a:lnTo>
                  <a:lnTo>
                    <a:pt x="400" y="1134"/>
                  </a:lnTo>
                  <a:lnTo>
                    <a:pt x="580" y="1163"/>
                  </a:lnTo>
                  <a:lnTo>
                    <a:pt x="759" y="1134"/>
                  </a:lnTo>
                  <a:lnTo>
                    <a:pt x="922" y="1053"/>
                  </a:lnTo>
                  <a:lnTo>
                    <a:pt x="1050" y="924"/>
                  </a:lnTo>
                  <a:lnTo>
                    <a:pt x="1132" y="762"/>
                  </a:lnTo>
                  <a:lnTo>
                    <a:pt x="1161" y="582"/>
                  </a:lnTo>
                  <a:close/>
                </a:path>
              </a:pathLst>
            </a:custGeom>
            <a:noFill/>
            <a:ln w="19050" cap="flat" cmpd="sng">
              <a:solidFill>
                <a:srgbClr val="FF0000"/>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30"/>
            <p:cNvSpPr>
              <a:spLocks/>
            </p:cNvSpPr>
            <p:nvPr/>
          </p:nvSpPr>
          <p:spPr bwMode="auto">
            <a:xfrm>
              <a:off x="4275" y="3842"/>
              <a:ext cx="275" cy="275"/>
            </a:xfrm>
            <a:custGeom>
              <a:avLst/>
              <a:gdLst>
                <a:gd name="T0" fmla="*/ 0 w 824"/>
                <a:gd name="T1" fmla="*/ 0 h 824"/>
                <a:gd name="T2" fmla="*/ 0 w 824"/>
                <a:gd name="T3" fmla="*/ 0 h 824"/>
                <a:gd name="T4" fmla="*/ 0 w 824"/>
                <a:gd name="T5" fmla="*/ 0 h 824"/>
                <a:gd name="T6" fmla="*/ 0 w 824"/>
                <a:gd name="T7" fmla="*/ 0 h 824"/>
                <a:gd name="T8" fmla="*/ 0 w 824"/>
                <a:gd name="T9" fmla="*/ 0 h 824"/>
                <a:gd name="T10" fmla="*/ 0 w 824"/>
                <a:gd name="T11" fmla="*/ 0 h 824"/>
                <a:gd name="T12" fmla="*/ 0 w 824"/>
                <a:gd name="T13" fmla="*/ 0 h 824"/>
                <a:gd name="T14" fmla="*/ 0 w 824"/>
                <a:gd name="T15" fmla="*/ 0 h 824"/>
                <a:gd name="T16" fmla="*/ 0 w 824"/>
                <a:gd name="T17" fmla="*/ 0 h 824"/>
                <a:gd name="T18" fmla="*/ 0 w 824"/>
                <a:gd name="T19" fmla="*/ 0 h 824"/>
                <a:gd name="T20" fmla="*/ 0 w 824"/>
                <a:gd name="T21" fmla="*/ 0 h 824"/>
                <a:gd name="T22" fmla="*/ 0 w 824"/>
                <a:gd name="T23" fmla="*/ 0 h 824"/>
                <a:gd name="T24" fmla="*/ 0 w 824"/>
                <a:gd name="T25" fmla="*/ 0 h 824"/>
                <a:gd name="T26" fmla="*/ 0 w 824"/>
                <a:gd name="T27" fmla="*/ 0 h 824"/>
                <a:gd name="T28" fmla="*/ 0 w 824"/>
                <a:gd name="T29" fmla="*/ 0 h 824"/>
                <a:gd name="T30" fmla="*/ 0 w 824"/>
                <a:gd name="T31" fmla="*/ 0 h 824"/>
                <a:gd name="T32" fmla="*/ 0 w 824"/>
                <a:gd name="T33" fmla="*/ 0 h 8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4" h="824">
                  <a:moveTo>
                    <a:pt x="824" y="412"/>
                  </a:moveTo>
                  <a:lnTo>
                    <a:pt x="793" y="254"/>
                  </a:lnTo>
                  <a:lnTo>
                    <a:pt x="704" y="121"/>
                  </a:lnTo>
                  <a:lnTo>
                    <a:pt x="569" y="31"/>
                  </a:lnTo>
                  <a:lnTo>
                    <a:pt x="412" y="0"/>
                  </a:lnTo>
                  <a:lnTo>
                    <a:pt x="254" y="31"/>
                  </a:lnTo>
                  <a:lnTo>
                    <a:pt x="121" y="121"/>
                  </a:lnTo>
                  <a:lnTo>
                    <a:pt x="31" y="254"/>
                  </a:lnTo>
                  <a:lnTo>
                    <a:pt x="0" y="412"/>
                  </a:lnTo>
                  <a:lnTo>
                    <a:pt x="31" y="570"/>
                  </a:lnTo>
                  <a:lnTo>
                    <a:pt x="121" y="704"/>
                  </a:lnTo>
                  <a:lnTo>
                    <a:pt x="254" y="793"/>
                  </a:lnTo>
                  <a:lnTo>
                    <a:pt x="412" y="824"/>
                  </a:lnTo>
                  <a:lnTo>
                    <a:pt x="569" y="793"/>
                  </a:lnTo>
                  <a:lnTo>
                    <a:pt x="704" y="704"/>
                  </a:lnTo>
                  <a:lnTo>
                    <a:pt x="793" y="570"/>
                  </a:lnTo>
                  <a:lnTo>
                    <a:pt x="824" y="412"/>
                  </a:lnTo>
                  <a:close/>
                </a:path>
              </a:pathLst>
            </a:custGeom>
            <a:noFill/>
            <a:ln w="28575" cmpd="sng">
              <a:solidFill>
                <a:srgbClr val="00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31"/>
            <p:cNvSpPr>
              <a:spLocks/>
            </p:cNvSpPr>
            <p:nvPr/>
          </p:nvSpPr>
          <p:spPr bwMode="auto">
            <a:xfrm>
              <a:off x="4325" y="3892"/>
              <a:ext cx="175" cy="175"/>
            </a:xfrm>
            <a:custGeom>
              <a:avLst/>
              <a:gdLst>
                <a:gd name="T0" fmla="*/ 0 w 524"/>
                <a:gd name="T1" fmla="*/ 0 h 525"/>
                <a:gd name="T2" fmla="*/ 0 w 524"/>
                <a:gd name="T3" fmla="*/ 0 h 525"/>
                <a:gd name="T4" fmla="*/ 0 w 524"/>
                <a:gd name="T5" fmla="*/ 0 h 525"/>
                <a:gd name="T6" fmla="*/ 0 w 524"/>
                <a:gd name="T7" fmla="*/ 0 h 525"/>
                <a:gd name="T8" fmla="*/ 0 w 524"/>
                <a:gd name="T9" fmla="*/ 0 h 525"/>
                <a:gd name="T10" fmla="*/ 0 w 524"/>
                <a:gd name="T11" fmla="*/ 0 h 525"/>
                <a:gd name="T12" fmla="*/ 0 w 524"/>
                <a:gd name="T13" fmla="*/ 0 h 525"/>
                <a:gd name="T14" fmla="*/ 0 w 524"/>
                <a:gd name="T15" fmla="*/ 0 h 525"/>
                <a:gd name="T16" fmla="*/ 0 w 524"/>
                <a:gd name="T17" fmla="*/ 0 h 525"/>
                <a:gd name="T18" fmla="*/ 0 w 524"/>
                <a:gd name="T19" fmla="*/ 0 h 525"/>
                <a:gd name="T20" fmla="*/ 0 w 524"/>
                <a:gd name="T21" fmla="*/ 0 h 525"/>
                <a:gd name="T22" fmla="*/ 0 w 524"/>
                <a:gd name="T23" fmla="*/ 0 h 525"/>
                <a:gd name="T24" fmla="*/ 0 w 524"/>
                <a:gd name="T25" fmla="*/ 0 h 5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24" h="525">
                  <a:moveTo>
                    <a:pt x="524" y="262"/>
                  </a:moveTo>
                  <a:lnTo>
                    <a:pt x="488" y="131"/>
                  </a:lnTo>
                  <a:lnTo>
                    <a:pt x="393" y="35"/>
                  </a:lnTo>
                  <a:lnTo>
                    <a:pt x="262" y="0"/>
                  </a:lnTo>
                  <a:lnTo>
                    <a:pt x="131" y="35"/>
                  </a:lnTo>
                  <a:lnTo>
                    <a:pt x="35" y="131"/>
                  </a:lnTo>
                  <a:lnTo>
                    <a:pt x="0" y="262"/>
                  </a:lnTo>
                  <a:lnTo>
                    <a:pt x="35" y="393"/>
                  </a:lnTo>
                  <a:lnTo>
                    <a:pt x="131" y="490"/>
                  </a:lnTo>
                  <a:lnTo>
                    <a:pt x="262" y="525"/>
                  </a:lnTo>
                  <a:lnTo>
                    <a:pt x="393" y="490"/>
                  </a:lnTo>
                  <a:lnTo>
                    <a:pt x="488" y="393"/>
                  </a:lnTo>
                  <a:lnTo>
                    <a:pt x="524" y="262"/>
                  </a:lnTo>
                  <a:close/>
                </a:path>
              </a:pathLst>
            </a:custGeom>
            <a:noFill/>
            <a:ln w="19050" cap="flat" cmpd="sng">
              <a:solidFill>
                <a:srgbClr val="0000FF"/>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Line 32"/>
            <p:cNvSpPr>
              <a:spLocks noChangeShapeType="1"/>
            </p:cNvSpPr>
            <p:nvPr/>
          </p:nvSpPr>
          <p:spPr bwMode="auto">
            <a:xfrm>
              <a:off x="4900" y="3605"/>
              <a:ext cx="7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Freeform 34"/>
            <p:cNvSpPr>
              <a:spLocks/>
            </p:cNvSpPr>
            <p:nvPr/>
          </p:nvSpPr>
          <p:spPr bwMode="auto">
            <a:xfrm>
              <a:off x="5056" y="3411"/>
              <a:ext cx="387" cy="388"/>
            </a:xfrm>
            <a:custGeom>
              <a:avLst/>
              <a:gdLst>
                <a:gd name="T0" fmla="*/ 1 w 1163"/>
                <a:gd name="T1" fmla="*/ 0 h 1163"/>
                <a:gd name="T2" fmla="*/ 1 w 1163"/>
                <a:gd name="T3" fmla="*/ 0 h 1163"/>
                <a:gd name="T4" fmla="*/ 0 w 1163"/>
                <a:gd name="T5" fmla="*/ 0 h 1163"/>
                <a:gd name="T6" fmla="*/ 0 w 1163"/>
                <a:gd name="T7" fmla="*/ 0 h 1163"/>
                <a:gd name="T8" fmla="*/ 0 w 1163"/>
                <a:gd name="T9" fmla="*/ 0 h 1163"/>
                <a:gd name="T10" fmla="*/ 0 w 1163"/>
                <a:gd name="T11" fmla="*/ 0 h 1163"/>
                <a:gd name="T12" fmla="*/ 0 w 1163"/>
                <a:gd name="T13" fmla="*/ 0 h 1163"/>
                <a:gd name="T14" fmla="*/ 0 w 1163"/>
                <a:gd name="T15" fmla="*/ 0 h 1163"/>
                <a:gd name="T16" fmla="*/ 0 w 1163"/>
                <a:gd name="T17" fmla="*/ 0 h 1163"/>
                <a:gd name="T18" fmla="*/ 0 w 1163"/>
                <a:gd name="T19" fmla="*/ 0 h 1163"/>
                <a:gd name="T20" fmla="*/ 0 w 1163"/>
                <a:gd name="T21" fmla="*/ 0 h 1163"/>
                <a:gd name="T22" fmla="*/ 0 w 1163"/>
                <a:gd name="T23" fmla="*/ 0 h 1163"/>
                <a:gd name="T24" fmla="*/ 0 w 1163"/>
                <a:gd name="T25" fmla="*/ 0 h 1163"/>
                <a:gd name="T26" fmla="*/ 0 w 1163"/>
                <a:gd name="T27" fmla="*/ 0 h 1163"/>
                <a:gd name="T28" fmla="*/ 0 w 1163"/>
                <a:gd name="T29" fmla="*/ 1 h 1163"/>
                <a:gd name="T30" fmla="*/ 0 w 1163"/>
                <a:gd name="T31" fmla="*/ 1 h 1163"/>
                <a:gd name="T32" fmla="*/ 0 w 1163"/>
                <a:gd name="T33" fmla="*/ 1 h 1163"/>
                <a:gd name="T34" fmla="*/ 0 w 1163"/>
                <a:gd name="T35" fmla="*/ 0 h 1163"/>
                <a:gd name="T36" fmla="*/ 0 w 1163"/>
                <a:gd name="T37" fmla="*/ 0 h 1163"/>
                <a:gd name="T38" fmla="*/ 1 w 1163"/>
                <a:gd name="T39" fmla="*/ 0 h 1163"/>
                <a:gd name="T40" fmla="*/ 1 w 1163"/>
                <a:gd name="T41" fmla="*/ 0 h 11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63" h="1163">
                  <a:moveTo>
                    <a:pt x="1163" y="582"/>
                  </a:moveTo>
                  <a:lnTo>
                    <a:pt x="1134" y="401"/>
                  </a:lnTo>
                  <a:lnTo>
                    <a:pt x="1052" y="239"/>
                  </a:lnTo>
                  <a:lnTo>
                    <a:pt x="923" y="110"/>
                  </a:lnTo>
                  <a:lnTo>
                    <a:pt x="761" y="29"/>
                  </a:lnTo>
                  <a:lnTo>
                    <a:pt x="582" y="0"/>
                  </a:lnTo>
                  <a:lnTo>
                    <a:pt x="402" y="29"/>
                  </a:lnTo>
                  <a:lnTo>
                    <a:pt x="241" y="110"/>
                  </a:lnTo>
                  <a:lnTo>
                    <a:pt x="112" y="239"/>
                  </a:lnTo>
                  <a:lnTo>
                    <a:pt x="29" y="401"/>
                  </a:lnTo>
                  <a:lnTo>
                    <a:pt x="0" y="582"/>
                  </a:lnTo>
                  <a:lnTo>
                    <a:pt x="29" y="761"/>
                  </a:lnTo>
                  <a:lnTo>
                    <a:pt x="112" y="922"/>
                  </a:lnTo>
                  <a:lnTo>
                    <a:pt x="241" y="1051"/>
                  </a:lnTo>
                  <a:lnTo>
                    <a:pt x="402" y="1134"/>
                  </a:lnTo>
                  <a:lnTo>
                    <a:pt x="582" y="1163"/>
                  </a:lnTo>
                  <a:lnTo>
                    <a:pt x="761" y="1134"/>
                  </a:lnTo>
                  <a:lnTo>
                    <a:pt x="923" y="1051"/>
                  </a:lnTo>
                  <a:lnTo>
                    <a:pt x="1052" y="922"/>
                  </a:lnTo>
                  <a:lnTo>
                    <a:pt x="1134" y="761"/>
                  </a:lnTo>
                  <a:lnTo>
                    <a:pt x="1163" y="582"/>
                  </a:lnTo>
                  <a:close/>
                </a:path>
              </a:pathLst>
            </a:custGeom>
            <a:noFill/>
            <a:ln w="28575" cmpd="sng">
              <a:solidFill>
                <a:srgbClr val="00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Freeform 35"/>
            <p:cNvSpPr>
              <a:spLocks/>
            </p:cNvSpPr>
            <p:nvPr/>
          </p:nvSpPr>
          <p:spPr bwMode="auto">
            <a:xfrm>
              <a:off x="5125" y="3479"/>
              <a:ext cx="250" cy="251"/>
            </a:xfrm>
            <a:custGeom>
              <a:avLst/>
              <a:gdLst>
                <a:gd name="T0" fmla="*/ 0 w 750"/>
                <a:gd name="T1" fmla="*/ 0 h 751"/>
                <a:gd name="T2" fmla="*/ 0 w 750"/>
                <a:gd name="T3" fmla="*/ 0 h 751"/>
                <a:gd name="T4" fmla="*/ 0 w 750"/>
                <a:gd name="T5" fmla="*/ 0 h 751"/>
                <a:gd name="T6" fmla="*/ 0 w 750"/>
                <a:gd name="T7" fmla="*/ 0 h 751"/>
                <a:gd name="T8" fmla="*/ 0 w 750"/>
                <a:gd name="T9" fmla="*/ 0 h 751"/>
                <a:gd name="T10" fmla="*/ 0 w 750"/>
                <a:gd name="T11" fmla="*/ 0 h 751"/>
                <a:gd name="T12" fmla="*/ 0 w 750"/>
                <a:gd name="T13" fmla="*/ 0 h 751"/>
                <a:gd name="T14" fmla="*/ 0 w 750"/>
                <a:gd name="T15" fmla="*/ 0 h 751"/>
                <a:gd name="T16" fmla="*/ 0 w 750"/>
                <a:gd name="T17" fmla="*/ 0 h 751"/>
                <a:gd name="T18" fmla="*/ 0 w 750"/>
                <a:gd name="T19" fmla="*/ 0 h 751"/>
                <a:gd name="T20" fmla="*/ 0 w 750"/>
                <a:gd name="T21" fmla="*/ 0 h 751"/>
                <a:gd name="T22" fmla="*/ 0 w 750"/>
                <a:gd name="T23" fmla="*/ 0 h 751"/>
                <a:gd name="T24" fmla="*/ 0 w 750"/>
                <a:gd name="T25" fmla="*/ 0 h 751"/>
                <a:gd name="T26" fmla="*/ 0 w 750"/>
                <a:gd name="T27" fmla="*/ 0 h 751"/>
                <a:gd name="T28" fmla="*/ 0 w 750"/>
                <a:gd name="T29" fmla="*/ 0 h 751"/>
                <a:gd name="T30" fmla="*/ 0 w 750"/>
                <a:gd name="T31" fmla="*/ 0 h 751"/>
                <a:gd name="T32" fmla="*/ 0 w 750"/>
                <a:gd name="T33" fmla="*/ 0 h 7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50" h="751">
                  <a:moveTo>
                    <a:pt x="750" y="377"/>
                  </a:moveTo>
                  <a:lnTo>
                    <a:pt x="721" y="233"/>
                  </a:lnTo>
                  <a:lnTo>
                    <a:pt x="640" y="110"/>
                  </a:lnTo>
                  <a:lnTo>
                    <a:pt x="519" y="29"/>
                  </a:lnTo>
                  <a:lnTo>
                    <a:pt x="375" y="0"/>
                  </a:lnTo>
                  <a:lnTo>
                    <a:pt x="231" y="29"/>
                  </a:lnTo>
                  <a:lnTo>
                    <a:pt x="110" y="110"/>
                  </a:lnTo>
                  <a:lnTo>
                    <a:pt x="28" y="233"/>
                  </a:lnTo>
                  <a:lnTo>
                    <a:pt x="0" y="377"/>
                  </a:lnTo>
                  <a:lnTo>
                    <a:pt x="28" y="519"/>
                  </a:lnTo>
                  <a:lnTo>
                    <a:pt x="110" y="641"/>
                  </a:lnTo>
                  <a:lnTo>
                    <a:pt x="231" y="723"/>
                  </a:lnTo>
                  <a:lnTo>
                    <a:pt x="375" y="751"/>
                  </a:lnTo>
                  <a:lnTo>
                    <a:pt x="519" y="723"/>
                  </a:lnTo>
                  <a:lnTo>
                    <a:pt x="640" y="641"/>
                  </a:lnTo>
                  <a:lnTo>
                    <a:pt x="721" y="519"/>
                  </a:lnTo>
                  <a:lnTo>
                    <a:pt x="750" y="377"/>
                  </a:lnTo>
                  <a:close/>
                </a:path>
              </a:pathLst>
            </a:custGeom>
            <a:solidFill>
              <a:srgbClr val="FFFFFF"/>
            </a:solidFill>
            <a:ln w="19050" cap="flat" cmpd="sng">
              <a:solidFill>
                <a:srgbClr val="FF0000"/>
              </a:solidFill>
              <a:prstDash val="dashDot"/>
              <a:round/>
              <a:headEnd/>
              <a:tailEnd/>
            </a:ln>
          </p:spPr>
          <p:txBody>
            <a:bodyPr/>
            <a:lstStyle/>
            <a:p>
              <a:endParaRPr lang="zh-CN" altLang="en-US"/>
            </a:p>
          </p:txBody>
        </p:sp>
        <p:sp>
          <p:nvSpPr>
            <p:cNvPr id="32" name="Text Box 36"/>
            <p:cNvSpPr txBox="1">
              <a:spLocks noChangeArrowheads="1"/>
            </p:cNvSpPr>
            <p:nvPr/>
          </p:nvSpPr>
          <p:spPr bwMode="auto">
            <a:xfrm>
              <a:off x="5403" y="913"/>
              <a:ext cx="3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a:effectLst>
                    <a:outerShdw blurRad="38100" dist="38100" dir="2700000" algn="tl">
                      <a:srgbClr val="C0C0C0"/>
                    </a:outerShdw>
                  </a:effectLst>
                  <a:latin typeface="Arial" pitchFamily="34" charset="0"/>
                </a:rPr>
                <a:t>兰</a:t>
              </a:r>
            </a:p>
          </p:txBody>
        </p:sp>
        <p:sp>
          <p:nvSpPr>
            <p:cNvPr id="33" name="Text Box 37"/>
            <p:cNvSpPr txBox="1">
              <a:spLocks noChangeArrowheads="1"/>
            </p:cNvSpPr>
            <p:nvPr/>
          </p:nvSpPr>
          <p:spPr bwMode="auto">
            <a:xfrm>
              <a:off x="5403" y="1224"/>
              <a:ext cx="3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a:effectLst>
                    <a:outerShdw blurRad="38100" dist="38100" dir="2700000" algn="tl">
                      <a:srgbClr val="C0C0C0"/>
                    </a:outerShdw>
                  </a:effectLst>
                  <a:latin typeface="Arial" pitchFamily="34" charset="0"/>
                </a:rPr>
                <a:t>绿</a:t>
              </a:r>
            </a:p>
          </p:txBody>
        </p:sp>
        <p:sp>
          <p:nvSpPr>
            <p:cNvPr id="34" name="Text Box 38"/>
            <p:cNvSpPr txBox="1">
              <a:spLocks noChangeArrowheads="1"/>
            </p:cNvSpPr>
            <p:nvPr/>
          </p:nvSpPr>
          <p:spPr bwMode="auto">
            <a:xfrm>
              <a:off x="5403" y="1423"/>
              <a:ext cx="3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b="1">
                  <a:effectLst>
                    <a:outerShdw blurRad="38100" dist="38100" dir="2700000" algn="tl">
                      <a:srgbClr val="C0C0C0"/>
                    </a:outerShdw>
                  </a:effectLst>
                  <a:latin typeface="Arial" pitchFamily="34" charset="0"/>
                </a:rPr>
                <a:t>红</a:t>
              </a:r>
            </a:p>
          </p:txBody>
        </p:sp>
        <p:sp>
          <p:nvSpPr>
            <p:cNvPr id="35" name="Text Box 39"/>
            <p:cNvSpPr txBox="1">
              <a:spLocks noChangeArrowheads="1"/>
            </p:cNvSpPr>
            <p:nvPr/>
          </p:nvSpPr>
          <p:spPr bwMode="auto">
            <a:xfrm>
              <a:off x="3362" y="2443"/>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i="1">
                  <a:effectLst>
                    <a:outerShdw blurRad="38100" dist="38100" dir="2700000" algn="tl">
                      <a:srgbClr val="C0C0C0"/>
                    </a:outerShdw>
                  </a:effectLst>
                </a:rPr>
                <a:t>l</a:t>
              </a:r>
              <a:r>
                <a:rPr lang="en-US" altLang="zh-CN" sz="1400" b="1" i="1">
                  <a:effectLst>
                    <a:outerShdw blurRad="38100" dist="38100" dir="2700000" algn="tl">
                      <a:srgbClr val="C0C0C0"/>
                    </a:outerShdw>
                  </a:effectLst>
                </a:rPr>
                <a:t>F</a:t>
              </a:r>
              <a:r>
                <a:rPr lang="en-US" altLang="zh-CN" b="1" i="1">
                  <a:effectLst>
                    <a:outerShdw blurRad="38100" dist="38100" dir="2700000" algn="tl">
                      <a:srgbClr val="C0C0C0"/>
                    </a:outerShdw>
                  </a:effectLst>
                  <a:latin typeface="Tahoma" pitchFamily="34" charset="0"/>
                </a:rPr>
                <a:t>’</a:t>
              </a:r>
            </a:p>
          </p:txBody>
        </p:sp>
        <p:sp>
          <p:nvSpPr>
            <p:cNvPr id="36" name="Text Box 40"/>
            <p:cNvSpPr txBox="1">
              <a:spLocks noChangeArrowheads="1"/>
            </p:cNvSpPr>
            <p:nvPr/>
          </p:nvSpPr>
          <p:spPr bwMode="auto">
            <a:xfrm>
              <a:off x="4609" y="2443"/>
              <a:ext cx="6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i="1">
                  <a:effectLst>
                    <a:outerShdw blurRad="38100" dist="38100" dir="2700000" algn="tl">
                      <a:srgbClr val="C0C0C0"/>
                    </a:outerShdw>
                  </a:effectLst>
                </a:rPr>
                <a:t>-</a:t>
              </a:r>
              <a:r>
                <a:rPr lang="en-US" altLang="zh-CN" sz="1400" b="1">
                  <a:effectLst>
                    <a:outerShdw blurRad="38100" dist="38100" dir="2700000" algn="tl">
                      <a:srgbClr val="C0C0C0"/>
                    </a:outerShdw>
                  </a:effectLst>
                  <a:latin typeface="Arial" pitchFamily="34" charset="0"/>
                </a:rPr>
                <a:t>△</a:t>
              </a:r>
              <a:r>
                <a:rPr lang="en-US" altLang="zh-CN" b="1" i="1">
                  <a:effectLst>
                    <a:outerShdw blurRad="38100" dist="38100" dir="2700000" algn="tl">
                      <a:srgbClr val="C0C0C0"/>
                    </a:outerShdw>
                  </a:effectLst>
                </a:rPr>
                <a:t>l</a:t>
              </a:r>
              <a:r>
                <a:rPr lang="en-US" altLang="zh-CN" sz="1400" b="1" i="1">
                  <a:effectLst>
                    <a:outerShdw blurRad="38100" dist="38100" dir="2700000" algn="tl">
                      <a:srgbClr val="C0C0C0"/>
                    </a:outerShdw>
                  </a:effectLst>
                </a:rPr>
                <a:t>FC</a:t>
              </a:r>
              <a:r>
                <a:rPr lang="en-US" altLang="zh-CN" b="1" i="1">
                  <a:effectLst>
                    <a:outerShdw blurRad="38100" dist="38100" dir="2700000" algn="tl">
                      <a:srgbClr val="C0C0C0"/>
                    </a:outerShdw>
                  </a:effectLst>
                  <a:latin typeface="Tahoma" pitchFamily="34" charset="0"/>
                </a:rPr>
                <a:t>’</a:t>
              </a:r>
            </a:p>
          </p:txBody>
        </p:sp>
        <p:sp>
          <p:nvSpPr>
            <p:cNvPr id="37" name="Text Box 41"/>
            <p:cNvSpPr txBox="1">
              <a:spLocks noChangeArrowheads="1"/>
            </p:cNvSpPr>
            <p:nvPr/>
          </p:nvSpPr>
          <p:spPr bwMode="auto">
            <a:xfrm>
              <a:off x="3816" y="2812"/>
              <a:ext cx="3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i="1">
                  <a:effectLst>
                    <a:outerShdw blurRad="38100" dist="38100" dir="2700000" algn="tl">
                      <a:srgbClr val="C0C0C0"/>
                    </a:outerShdw>
                  </a:effectLst>
                </a:rPr>
                <a:t>l</a:t>
              </a:r>
              <a:r>
                <a:rPr lang="en-US" altLang="zh-CN" sz="1600" b="1" i="1">
                  <a:effectLst>
                    <a:outerShdw blurRad="38100" dist="38100" dir="2700000" algn="tl">
                      <a:srgbClr val="C0C0C0"/>
                    </a:outerShdw>
                  </a:effectLst>
                </a:rPr>
                <a:t>c</a:t>
              </a:r>
              <a:r>
                <a:rPr lang="en-US" altLang="zh-CN" b="1" i="1">
                  <a:effectLst>
                    <a:outerShdw blurRad="38100" dist="38100" dir="2700000" algn="tl">
                      <a:srgbClr val="C0C0C0"/>
                    </a:outerShdw>
                  </a:effectLst>
                  <a:latin typeface="Tahoma" pitchFamily="34" charset="0"/>
                </a:rPr>
                <a:t>’</a:t>
              </a:r>
            </a:p>
          </p:txBody>
        </p:sp>
        <p:sp>
          <p:nvSpPr>
            <p:cNvPr id="38" name="Text Box 42"/>
            <p:cNvSpPr txBox="1">
              <a:spLocks noChangeArrowheads="1"/>
            </p:cNvSpPr>
            <p:nvPr/>
          </p:nvSpPr>
          <p:spPr bwMode="auto">
            <a:xfrm>
              <a:off x="3929" y="1423"/>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i="1">
                  <a:effectLst>
                    <a:outerShdw blurRad="38100" dist="38100" dir="2700000" algn="tl">
                      <a:srgbClr val="C0C0C0"/>
                    </a:outerShdw>
                  </a:effectLst>
                </a:rPr>
                <a:t>A</a:t>
              </a:r>
              <a:r>
                <a:rPr lang="en-US" altLang="zh-CN" sz="1400" b="1" i="1">
                  <a:effectLst>
                    <a:outerShdw blurRad="38100" dist="38100" dir="2700000" algn="tl">
                      <a:srgbClr val="C0C0C0"/>
                    </a:outerShdw>
                  </a:effectLst>
                </a:rPr>
                <a:t>F</a:t>
              </a:r>
              <a:r>
                <a:rPr lang="en-US" altLang="zh-CN" b="1" i="1">
                  <a:effectLst>
                    <a:outerShdw blurRad="38100" dist="38100" dir="2700000" algn="tl">
                      <a:srgbClr val="C0C0C0"/>
                    </a:outerShdw>
                  </a:effectLst>
                  <a:latin typeface="Tahoma" pitchFamily="34" charset="0"/>
                </a:rPr>
                <a:t>’</a:t>
              </a:r>
            </a:p>
          </p:txBody>
        </p:sp>
        <p:sp>
          <p:nvSpPr>
            <p:cNvPr id="39" name="Text Box 43"/>
            <p:cNvSpPr txBox="1">
              <a:spLocks noChangeArrowheads="1"/>
            </p:cNvSpPr>
            <p:nvPr/>
          </p:nvSpPr>
          <p:spPr bwMode="auto">
            <a:xfrm>
              <a:off x="5306" y="1621"/>
              <a:ext cx="45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b="1" i="1">
                  <a:effectLst>
                    <a:outerShdw blurRad="38100" dist="38100" dir="2700000" algn="tl">
                      <a:srgbClr val="C0C0C0"/>
                    </a:outerShdw>
                  </a:effectLst>
                </a:rPr>
                <a:t>A</a:t>
              </a:r>
              <a:r>
                <a:rPr lang="en-US" altLang="zh-CN" sz="1400" b="1" i="1">
                  <a:effectLst>
                    <a:outerShdw blurRad="38100" dist="38100" dir="2700000" algn="tl">
                      <a:srgbClr val="C0C0C0"/>
                    </a:outerShdw>
                  </a:effectLst>
                </a:rPr>
                <a:t>c</a:t>
              </a:r>
              <a:r>
                <a:rPr lang="en-US" altLang="zh-CN" b="1" i="1">
                  <a:effectLst>
                    <a:outerShdw blurRad="38100" dist="38100" dir="2700000" algn="tl">
                      <a:srgbClr val="C0C0C0"/>
                    </a:outerShdw>
                  </a:effectLst>
                  <a:latin typeface="Tahoma" pitchFamily="34" charset="0"/>
                </a:rPr>
                <a:t>’</a:t>
              </a:r>
            </a:p>
          </p:txBody>
        </p:sp>
        <p:sp>
          <p:nvSpPr>
            <p:cNvPr id="40" name="Freeform 33"/>
            <p:cNvSpPr>
              <a:spLocks/>
            </p:cNvSpPr>
            <p:nvPr/>
          </p:nvSpPr>
          <p:spPr bwMode="auto">
            <a:xfrm>
              <a:off x="4975" y="3330"/>
              <a:ext cx="549" cy="550"/>
            </a:xfrm>
            <a:custGeom>
              <a:avLst/>
              <a:gdLst>
                <a:gd name="T0" fmla="*/ 1 w 1649"/>
                <a:gd name="T1" fmla="*/ 0 h 1650"/>
                <a:gd name="T2" fmla="*/ 1 w 1649"/>
                <a:gd name="T3" fmla="*/ 0 h 1650"/>
                <a:gd name="T4" fmla="*/ 1 w 1649"/>
                <a:gd name="T5" fmla="*/ 0 h 1650"/>
                <a:gd name="T6" fmla="*/ 1 w 1649"/>
                <a:gd name="T7" fmla="*/ 0 h 1650"/>
                <a:gd name="T8" fmla="*/ 0 w 1649"/>
                <a:gd name="T9" fmla="*/ 0 h 1650"/>
                <a:gd name="T10" fmla="*/ 0 w 1649"/>
                <a:gd name="T11" fmla="*/ 0 h 1650"/>
                <a:gd name="T12" fmla="*/ 0 w 1649"/>
                <a:gd name="T13" fmla="*/ 0 h 1650"/>
                <a:gd name="T14" fmla="*/ 0 w 1649"/>
                <a:gd name="T15" fmla="*/ 0 h 1650"/>
                <a:gd name="T16" fmla="*/ 0 w 1649"/>
                <a:gd name="T17" fmla="*/ 0 h 1650"/>
                <a:gd name="T18" fmla="*/ 0 w 1649"/>
                <a:gd name="T19" fmla="*/ 0 h 1650"/>
                <a:gd name="T20" fmla="*/ 0 w 1649"/>
                <a:gd name="T21" fmla="*/ 0 h 1650"/>
                <a:gd name="T22" fmla="*/ 0 w 1649"/>
                <a:gd name="T23" fmla="*/ 0 h 1650"/>
                <a:gd name="T24" fmla="*/ 0 w 1649"/>
                <a:gd name="T25" fmla="*/ 1 h 1650"/>
                <a:gd name="T26" fmla="*/ 0 w 1649"/>
                <a:gd name="T27" fmla="*/ 1 h 1650"/>
                <a:gd name="T28" fmla="*/ 0 w 1649"/>
                <a:gd name="T29" fmla="*/ 1 h 1650"/>
                <a:gd name="T30" fmla="*/ 0 w 1649"/>
                <a:gd name="T31" fmla="*/ 1 h 1650"/>
                <a:gd name="T32" fmla="*/ 0 w 1649"/>
                <a:gd name="T33" fmla="*/ 1 h 1650"/>
                <a:gd name="T34" fmla="*/ 1 w 1649"/>
                <a:gd name="T35" fmla="*/ 1 h 1650"/>
                <a:gd name="T36" fmla="*/ 1 w 1649"/>
                <a:gd name="T37" fmla="*/ 1 h 1650"/>
                <a:gd name="T38" fmla="*/ 1 w 1649"/>
                <a:gd name="T39" fmla="*/ 0 h 1650"/>
                <a:gd name="T40" fmla="*/ 1 w 1649"/>
                <a:gd name="T41" fmla="*/ 0 h 1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49" h="1650">
                  <a:moveTo>
                    <a:pt x="1649" y="826"/>
                  </a:moveTo>
                  <a:lnTo>
                    <a:pt x="1608" y="570"/>
                  </a:lnTo>
                  <a:lnTo>
                    <a:pt x="1492" y="339"/>
                  </a:lnTo>
                  <a:lnTo>
                    <a:pt x="1310" y="158"/>
                  </a:lnTo>
                  <a:lnTo>
                    <a:pt x="1080" y="41"/>
                  </a:lnTo>
                  <a:lnTo>
                    <a:pt x="825" y="0"/>
                  </a:lnTo>
                  <a:lnTo>
                    <a:pt x="569" y="41"/>
                  </a:lnTo>
                  <a:lnTo>
                    <a:pt x="340" y="158"/>
                  </a:lnTo>
                  <a:lnTo>
                    <a:pt x="158" y="339"/>
                  </a:lnTo>
                  <a:lnTo>
                    <a:pt x="41" y="570"/>
                  </a:lnTo>
                  <a:lnTo>
                    <a:pt x="0" y="826"/>
                  </a:lnTo>
                  <a:lnTo>
                    <a:pt x="41" y="1080"/>
                  </a:lnTo>
                  <a:lnTo>
                    <a:pt x="158" y="1310"/>
                  </a:lnTo>
                  <a:lnTo>
                    <a:pt x="340" y="1492"/>
                  </a:lnTo>
                  <a:lnTo>
                    <a:pt x="569" y="1609"/>
                  </a:lnTo>
                  <a:lnTo>
                    <a:pt x="825" y="1650"/>
                  </a:lnTo>
                  <a:lnTo>
                    <a:pt x="1080" y="1609"/>
                  </a:lnTo>
                  <a:lnTo>
                    <a:pt x="1310" y="1492"/>
                  </a:lnTo>
                  <a:lnTo>
                    <a:pt x="1492" y="1310"/>
                  </a:lnTo>
                  <a:lnTo>
                    <a:pt x="1608" y="1080"/>
                  </a:lnTo>
                  <a:lnTo>
                    <a:pt x="1649" y="826"/>
                  </a:lnTo>
                  <a:close/>
                </a:path>
              </a:pathLst>
            </a:custGeom>
            <a:noFill/>
            <a:ln w="19050" cap="flat" cmpd="sng">
              <a:solidFill>
                <a:srgbClr val="0000FF"/>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 name="Rectangle 48"/>
          <p:cNvSpPr>
            <a:spLocks noChangeArrowheads="1"/>
          </p:cNvSpPr>
          <p:nvPr/>
        </p:nvSpPr>
        <p:spPr bwMode="auto">
          <a:xfrm>
            <a:off x="657225" y="2946797"/>
            <a:ext cx="24749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0000FF"/>
                </a:solidFill>
                <a:latin typeface="Times New Roman" pitchFamily="18" charset="0"/>
              </a:rPr>
              <a:t>F</a:t>
            </a:r>
            <a:r>
              <a:rPr lang="zh-CN" altLang="en-US" sz="2400" b="1">
                <a:solidFill>
                  <a:srgbClr val="0000FF"/>
                </a:solidFill>
                <a:latin typeface="Times New Roman" pitchFamily="18" charset="0"/>
              </a:rPr>
              <a:t>光：</a:t>
            </a:r>
            <a:r>
              <a:rPr lang="en-US" altLang="zh-CN" sz="2400" b="1">
                <a:solidFill>
                  <a:srgbClr val="0000FF"/>
                </a:solidFill>
                <a:latin typeface="Times New Roman" pitchFamily="18" charset="0"/>
              </a:rPr>
              <a:t>486.1nm </a:t>
            </a:r>
          </a:p>
          <a:p>
            <a:pPr>
              <a:spcBef>
                <a:spcPct val="0"/>
              </a:spcBef>
              <a:buFontTx/>
              <a:buNone/>
            </a:pPr>
            <a:r>
              <a:rPr lang="en-US" altLang="zh-CN" sz="2400" b="1">
                <a:solidFill>
                  <a:srgbClr val="FF9900"/>
                </a:solidFill>
                <a:latin typeface="Times New Roman" pitchFamily="18" charset="0"/>
              </a:rPr>
              <a:t>D</a:t>
            </a:r>
            <a:r>
              <a:rPr lang="zh-CN" altLang="en-US" sz="2400" b="1">
                <a:solidFill>
                  <a:srgbClr val="FF9900"/>
                </a:solidFill>
                <a:latin typeface="Times New Roman" pitchFamily="18" charset="0"/>
              </a:rPr>
              <a:t>光：</a:t>
            </a:r>
            <a:r>
              <a:rPr lang="en-US" altLang="zh-CN" sz="2400" b="1">
                <a:solidFill>
                  <a:srgbClr val="FF9900"/>
                </a:solidFill>
                <a:latin typeface="Times New Roman" pitchFamily="18" charset="0"/>
              </a:rPr>
              <a:t>589.3nm</a:t>
            </a:r>
            <a:r>
              <a:rPr lang="en-US" altLang="zh-CN" sz="2400" b="1">
                <a:solidFill>
                  <a:srgbClr val="FF0000"/>
                </a:solidFill>
                <a:latin typeface="Times New Roman" pitchFamily="18" charset="0"/>
              </a:rPr>
              <a:t> </a:t>
            </a:r>
            <a:endParaRPr lang="en-US" altLang="zh-CN" sz="2400" b="1">
              <a:solidFill>
                <a:srgbClr val="0000FF"/>
              </a:solidFill>
              <a:latin typeface="Times New Roman" pitchFamily="18" charset="0"/>
            </a:endParaRPr>
          </a:p>
          <a:p>
            <a:pPr>
              <a:spcBef>
                <a:spcPct val="0"/>
              </a:spcBef>
              <a:buFontTx/>
              <a:buNone/>
            </a:pPr>
            <a:r>
              <a:rPr lang="en-US" altLang="zh-CN" sz="2400" b="1">
                <a:solidFill>
                  <a:srgbClr val="FF0000"/>
                </a:solidFill>
                <a:latin typeface="Times New Roman" pitchFamily="18" charset="0"/>
              </a:rPr>
              <a:t>C</a:t>
            </a:r>
            <a:r>
              <a:rPr lang="zh-CN" altLang="en-US" sz="2400" b="1">
                <a:solidFill>
                  <a:srgbClr val="FF0000"/>
                </a:solidFill>
                <a:latin typeface="Times New Roman" pitchFamily="18" charset="0"/>
              </a:rPr>
              <a:t>光：</a:t>
            </a:r>
            <a:r>
              <a:rPr lang="en-US" altLang="zh-CN" sz="2400" b="1">
                <a:solidFill>
                  <a:srgbClr val="FF0000"/>
                </a:solidFill>
                <a:latin typeface="Times New Roman" pitchFamily="18" charset="0"/>
              </a:rPr>
              <a:t>656.3nm</a:t>
            </a:r>
          </a:p>
        </p:txBody>
      </p:sp>
      <p:graphicFrame>
        <p:nvGraphicFramePr>
          <p:cNvPr id="42" name="对象 41"/>
          <p:cNvGraphicFramePr>
            <a:graphicFrameLocks noChangeAspect="1"/>
          </p:cNvGraphicFramePr>
          <p:nvPr>
            <p:extLst>
              <p:ext uri="{D42A27DB-BD31-4B8C-83A1-F6EECF244321}">
                <p14:modId xmlns:p14="http://schemas.microsoft.com/office/powerpoint/2010/main" val="1416906524"/>
              </p:ext>
            </p:extLst>
          </p:nvPr>
        </p:nvGraphicFramePr>
        <p:xfrm>
          <a:off x="600075" y="4223147"/>
          <a:ext cx="2681288" cy="660400"/>
        </p:xfrm>
        <a:graphic>
          <a:graphicData uri="http://schemas.openxmlformats.org/presentationml/2006/ole">
            <mc:AlternateContent xmlns:mc="http://schemas.openxmlformats.org/markup-compatibility/2006">
              <mc:Choice xmlns:v="urn:schemas-microsoft-com:vml" Requires="v">
                <p:oleObj spid="_x0000_s11826" name="公式" r:id="rId3" imgW="825500" imgH="203200" progId="Equation.3">
                  <p:embed/>
                </p:oleObj>
              </mc:Choice>
              <mc:Fallback>
                <p:oleObj name="公式" r:id="rId3" imgW="8255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4223147"/>
                        <a:ext cx="2681288" cy="660400"/>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1791257322"/>
              </p:ext>
            </p:extLst>
          </p:nvPr>
        </p:nvGraphicFramePr>
        <p:xfrm>
          <a:off x="457200" y="4989909"/>
          <a:ext cx="1443038" cy="549275"/>
        </p:xfrm>
        <a:graphic>
          <a:graphicData uri="http://schemas.openxmlformats.org/presentationml/2006/ole">
            <mc:AlternateContent xmlns:mc="http://schemas.openxmlformats.org/markup-compatibility/2006">
              <mc:Choice xmlns:v="urn:schemas-microsoft-com:vml" Requires="v">
                <p:oleObj spid="_x0000_s11827" name="公式" r:id="rId5" imgW="533169" imgH="203112" progId="Equation.3">
                  <p:embed/>
                </p:oleObj>
              </mc:Choice>
              <mc:Fallback>
                <p:oleObj name="公式" r:id="rId5" imgW="533169"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989909"/>
                        <a:ext cx="1443038" cy="54927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2713302719"/>
              </p:ext>
            </p:extLst>
          </p:nvPr>
        </p:nvGraphicFramePr>
        <p:xfrm>
          <a:off x="457200" y="5675709"/>
          <a:ext cx="1447800" cy="550863"/>
        </p:xfrm>
        <a:graphic>
          <a:graphicData uri="http://schemas.openxmlformats.org/presentationml/2006/ole">
            <mc:AlternateContent xmlns:mc="http://schemas.openxmlformats.org/markup-compatibility/2006">
              <mc:Choice xmlns:v="urn:schemas-microsoft-com:vml" Requires="v">
                <p:oleObj spid="_x0000_s11828" name="公式" r:id="rId7" imgW="533169" imgH="203112" progId="Equation.3">
                  <p:embed/>
                </p:oleObj>
              </mc:Choice>
              <mc:Fallback>
                <p:oleObj name="公式" r:id="rId7" imgW="533169"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675709"/>
                        <a:ext cx="1447800" cy="55086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Rectangle 5"/>
          <p:cNvSpPr>
            <a:spLocks noGrp="1" noChangeArrowheads="1"/>
          </p:cNvSpPr>
          <p:nvPr>
            <p:ph type="title"/>
          </p:nvPr>
        </p:nvSpPr>
        <p:spPr>
          <a:xfrm>
            <a:off x="2057400" y="4981972"/>
            <a:ext cx="3040063" cy="609600"/>
          </a:xfrm>
        </p:spPr>
        <p:txBody>
          <a:bodyPr/>
          <a:lstStyle/>
          <a:p>
            <a:r>
              <a:rPr lang="zh-CN" altLang="en-US" sz="2400" smtClean="0">
                <a:solidFill>
                  <a:srgbClr val="0000FF"/>
                </a:solidFill>
                <a:latin typeface="黑体" pitchFamily="49" charset="-122"/>
                <a:ea typeface="黑体" pitchFamily="49" charset="-122"/>
              </a:rPr>
              <a:t>称为色差校正不足</a:t>
            </a:r>
          </a:p>
        </p:txBody>
      </p:sp>
      <p:sp>
        <p:nvSpPr>
          <p:cNvPr id="46" name="Rectangle 9"/>
          <p:cNvSpPr>
            <a:spLocks noRot="1" noChangeArrowheads="1"/>
          </p:cNvSpPr>
          <p:nvPr/>
        </p:nvSpPr>
        <p:spPr bwMode="auto">
          <a:xfrm>
            <a:off x="2133600" y="5599509"/>
            <a:ext cx="27257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C0C0C0"/>
                  </a:outerShdw>
                </a:effectLst>
                <a:latin typeface="Times New Roman" pitchFamily="18" charset="0"/>
                <a:ea typeface="宋体" pitchFamily="2" charset="-122"/>
              </a:defRPr>
            </a:lvl1pPr>
            <a:lvl2pPr algn="ctr">
              <a:defRPr sz="4400">
                <a:solidFill>
                  <a:schemeClr val="tx2"/>
                </a:solidFill>
                <a:effectLst>
                  <a:outerShdw blurRad="38100" dist="38100" dir="2700000" algn="tl">
                    <a:srgbClr val="C0C0C0"/>
                  </a:outerShdw>
                </a:effectLst>
                <a:latin typeface="Times New Roman" pitchFamily="18" charset="0"/>
                <a:ea typeface="宋体" pitchFamily="2" charset="-122"/>
              </a:defRPr>
            </a:lvl2pPr>
            <a:lvl3pPr algn="ctr">
              <a:defRPr sz="4400">
                <a:solidFill>
                  <a:schemeClr val="tx2"/>
                </a:solidFill>
                <a:effectLst>
                  <a:outerShdw blurRad="38100" dist="38100" dir="2700000" algn="tl">
                    <a:srgbClr val="C0C0C0"/>
                  </a:outerShdw>
                </a:effectLst>
                <a:latin typeface="Times New Roman" pitchFamily="18" charset="0"/>
                <a:ea typeface="宋体" pitchFamily="2" charset="-122"/>
              </a:defRPr>
            </a:lvl3pPr>
            <a:lvl4pPr algn="ctr">
              <a:defRPr sz="4400">
                <a:solidFill>
                  <a:schemeClr val="tx2"/>
                </a:solidFill>
                <a:effectLst>
                  <a:outerShdw blurRad="38100" dist="38100" dir="2700000" algn="tl">
                    <a:srgbClr val="C0C0C0"/>
                  </a:outerShdw>
                </a:effectLst>
                <a:latin typeface="Times New Roman" pitchFamily="18" charset="0"/>
                <a:ea typeface="宋体" pitchFamily="2" charset="-122"/>
              </a:defRPr>
            </a:lvl4pPr>
            <a:lvl5pPr algn="ctr">
              <a:defRPr sz="4400">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9pPr>
          </a:lstStyle>
          <a:p>
            <a:pPr>
              <a:defRPr/>
            </a:pPr>
            <a:r>
              <a:rPr lang="zh-CN" altLang="en-US" sz="2400" dirty="0">
                <a:solidFill>
                  <a:srgbClr val="0000FF"/>
                </a:solidFill>
                <a:latin typeface="黑体" panose="02010609060101010101" pitchFamily="49" charset="-122"/>
                <a:ea typeface="黑体" panose="02010609060101010101" pitchFamily="49" charset="-122"/>
                <a:cs typeface="+mj-cs"/>
              </a:rPr>
              <a:t>称为色差校正过渡</a:t>
            </a:r>
          </a:p>
        </p:txBody>
      </p:sp>
      <p:sp>
        <p:nvSpPr>
          <p:cNvPr id="47" name="Text Box 10"/>
          <p:cNvSpPr txBox="1">
            <a:spLocks noChangeArrowheads="1"/>
          </p:cNvSpPr>
          <p:nvPr/>
        </p:nvSpPr>
        <p:spPr bwMode="auto">
          <a:xfrm>
            <a:off x="327025" y="6285309"/>
            <a:ext cx="30257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400" dirty="0">
                <a:latin typeface="Times New Roman" pitchFamily="18" charset="0"/>
              </a:rPr>
              <a:t>若</a:t>
            </a:r>
            <a:r>
              <a:rPr lang="en-US" altLang="zh-CN" sz="2400" i="1" dirty="0">
                <a:latin typeface="Times New Roman" pitchFamily="18" charset="0"/>
              </a:rPr>
              <a:t>AF</a:t>
            </a:r>
            <a:r>
              <a:rPr lang="en-US" altLang="zh-CN" sz="2400" dirty="0">
                <a:latin typeface="Tahoma" pitchFamily="34" charset="0"/>
              </a:rPr>
              <a:t>’</a:t>
            </a:r>
            <a:r>
              <a:rPr lang="zh-CN" altLang="en-US" sz="2400" dirty="0">
                <a:latin typeface="Times New Roman" pitchFamily="18" charset="0"/>
              </a:rPr>
              <a:t>和</a:t>
            </a:r>
            <a:r>
              <a:rPr lang="en-US" altLang="zh-CN" sz="2400" i="1" dirty="0">
                <a:latin typeface="Times New Roman" pitchFamily="18" charset="0"/>
              </a:rPr>
              <a:t>A</a:t>
            </a:r>
            <a:r>
              <a:rPr lang="en-US" altLang="zh-CN" sz="2400" dirty="0">
                <a:latin typeface="Times New Roman" pitchFamily="18" charset="0"/>
              </a:rPr>
              <a:t>C</a:t>
            </a:r>
            <a:r>
              <a:rPr lang="en-US" altLang="zh-CN" sz="2400" dirty="0">
                <a:latin typeface="Tahoma" pitchFamily="34" charset="0"/>
              </a:rPr>
              <a:t>’</a:t>
            </a:r>
            <a:r>
              <a:rPr lang="zh-CN" altLang="en-US" sz="2400" dirty="0">
                <a:latin typeface="Times New Roman" pitchFamily="18" charset="0"/>
              </a:rPr>
              <a:t>重合，则</a:t>
            </a:r>
          </a:p>
        </p:txBody>
      </p:sp>
      <p:graphicFrame>
        <p:nvGraphicFramePr>
          <p:cNvPr id="48" name="对象 47"/>
          <p:cNvGraphicFramePr>
            <a:graphicFrameLocks noChangeAspect="1"/>
          </p:cNvGraphicFramePr>
          <p:nvPr>
            <p:extLst>
              <p:ext uri="{D42A27DB-BD31-4B8C-83A1-F6EECF244321}">
                <p14:modId xmlns:p14="http://schemas.microsoft.com/office/powerpoint/2010/main" val="1963365853"/>
              </p:ext>
            </p:extLst>
          </p:nvPr>
        </p:nvGraphicFramePr>
        <p:xfrm>
          <a:off x="3313113" y="6196409"/>
          <a:ext cx="1558925" cy="568325"/>
        </p:xfrm>
        <a:graphic>
          <a:graphicData uri="http://schemas.openxmlformats.org/presentationml/2006/ole">
            <mc:AlternateContent xmlns:mc="http://schemas.openxmlformats.org/markup-compatibility/2006">
              <mc:Choice xmlns:v="urn:schemas-microsoft-com:vml" Requires="v">
                <p:oleObj spid="_x0000_s11829" name="公式" r:id="rId9" imgW="533169" imgH="203112" progId="Equation.3">
                  <p:embed/>
                </p:oleObj>
              </mc:Choice>
              <mc:Fallback>
                <p:oleObj name="公式" r:id="rId9" imgW="533169"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3113" y="6196409"/>
                        <a:ext cx="1558925" cy="56832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 name="Text Box 13"/>
          <p:cNvSpPr txBox="1">
            <a:spLocks noChangeArrowheads="1"/>
          </p:cNvSpPr>
          <p:nvPr/>
        </p:nvSpPr>
        <p:spPr bwMode="auto">
          <a:xfrm>
            <a:off x="5390367" y="5995404"/>
            <a:ext cx="3275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000" dirty="0">
                <a:latin typeface="黑体" pitchFamily="49" charset="-122"/>
                <a:ea typeface="黑体" pitchFamily="49" charset="-122"/>
              </a:rPr>
              <a:t>称为光学系统对</a:t>
            </a:r>
            <a:r>
              <a:rPr lang="en-US" altLang="zh-CN" sz="2000" i="1" dirty="0">
                <a:solidFill>
                  <a:srgbClr val="0000FF"/>
                </a:solidFill>
                <a:latin typeface="Times New Roman" pitchFamily="18" charset="0"/>
                <a:ea typeface="黑体" pitchFamily="49" charset="-122"/>
                <a:cs typeface="Times New Roman" pitchFamily="18" charset="0"/>
              </a:rPr>
              <a:t>F</a:t>
            </a:r>
            <a:r>
              <a:rPr lang="zh-CN" altLang="en-US" sz="2000" dirty="0">
                <a:solidFill>
                  <a:srgbClr val="0000FF"/>
                </a:solidFill>
                <a:latin typeface="黑体" pitchFamily="49" charset="-122"/>
                <a:ea typeface="黑体" pitchFamily="49" charset="-122"/>
              </a:rPr>
              <a:t>光（兰）和</a:t>
            </a:r>
            <a:r>
              <a:rPr lang="en-US" altLang="zh-CN" sz="2000" i="1" dirty="0">
                <a:solidFill>
                  <a:srgbClr val="FF0000"/>
                </a:solidFill>
                <a:latin typeface="Times New Roman" pitchFamily="18" charset="0"/>
                <a:ea typeface="黑体" pitchFamily="49" charset="-122"/>
              </a:rPr>
              <a:t>C</a:t>
            </a:r>
            <a:r>
              <a:rPr lang="zh-CN" altLang="en-US" sz="2000" dirty="0">
                <a:solidFill>
                  <a:srgbClr val="FF0000"/>
                </a:solidFill>
                <a:latin typeface="黑体" pitchFamily="49" charset="-122"/>
                <a:ea typeface="黑体" pitchFamily="49" charset="-122"/>
              </a:rPr>
              <a:t>光</a:t>
            </a:r>
            <a:r>
              <a:rPr lang="zh-CN" altLang="en-US" sz="2000" dirty="0">
                <a:solidFill>
                  <a:srgbClr val="0000FF"/>
                </a:solidFill>
                <a:latin typeface="黑体" pitchFamily="49" charset="-122"/>
                <a:ea typeface="黑体" pitchFamily="49" charset="-122"/>
              </a:rPr>
              <a:t>（</a:t>
            </a:r>
            <a:r>
              <a:rPr lang="zh-CN" altLang="en-US" sz="2000" dirty="0">
                <a:solidFill>
                  <a:srgbClr val="FF0000"/>
                </a:solidFill>
                <a:latin typeface="黑体" pitchFamily="49" charset="-122"/>
                <a:ea typeface="黑体" pitchFamily="49" charset="-122"/>
              </a:rPr>
              <a:t>红</a:t>
            </a:r>
            <a:r>
              <a:rPr lang="zh-CN" altLang="en-US" sz="2000" dirty="0">
                <a:solidFill>
                  <a:srgbClr val="0000FF"/>
                </a:solidFill>
                <a:latin typeface="黑体" pitchFamily="49" charset="-122"/>
                <a:ea typeface="黑体" pitchFamily="49" charset="-122"/>
              </a:rPr>
              <a:t>）</a:t>
            </a:r>
            <a:r>
              <a:rPr lang="zh-CN" altLang="en-US" sz="2000" u="sng" dirty="0">
                <a:solidFill>
                  <a:schemeClr val="tx2"/>
                </a:solidFill>
                <a:latin typeface="黑体" pitchFamily="49" charset="-122"/>
                <a:ea typeface="黑体" pitchFamily="49" charset="-122"/>
              </a:rPr>
              <a:t>消色差</a:t>
            </a:r>
          </a:p>
        </p:txBody>
      </p:sp>
    </p:spTree>
    <p:extLst>
      <p:ext uri="{BB962C8B-B14F-4D97-AF65-F5344CB8AC3E}">
        <p14:creationId xmlns:p14="http://schemas.microsoft.com/office/powerpoint/2010/main" val="2167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ppt_w</p:attrName>
                                        </p:attrNameLst>
                                      </p:cBhvr>
                                      <p:tavLst>
                                        <p:tav tm="0">
                                          <p:val>
                                            <p:fltVal val="0"/>
                                          </p:val>
                                        </p:tav>
                                        <p:tav tm="100000">
                                          <p:val>
                                            <p:strVal val="#ppt_w"/>
                                          </p:val>
                                        </p:tav>
                                      </p:tavLst>
                                    </p:anim>
                                    <p:anim calcmode="lin" valueType="num">
                                      <p:cBhvr>
                                        <p:cTn id="8" dur="3000" fill="hold"/>
                                        <p:tgtEl>
                                          <p:spTgt spid="4"/>
                                        </p:tgtEl>
                                        <p:attrNameLst>
                                          <p:attrName>ppt_h</p:attrName>
                                        </p:attrNameLst>
                                      </p:cBhvr>
                                      <p:tavLst>
                                        <p:tav tm="0">
                                          <p:val>
                                            <p:fltVal val="0"/>
                                          </p:val>
                                        </p:tav>
                                        <p:tav tm="100000">
                                          <p:val>
                                            <p:strVal val="#ppt_h"/>
                                          </p:val>
                                        </p:tav>
                                      </p:tavLst>
                                    </p:anim>
                                    <p:animEffect transition="in" filter="fade">
                                      <p:cBhvr>
                                        <p:cTn id="9" dur="3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checkerboard(across)">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20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20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left)">
                                      <p:cBhvr>
                                        <p:cTn id="29" dur="20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20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20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7">
                                            <p:txEl>
                                              <p:pRg st="0" end="0"/>
                                            </p:txEl>
                                          </p:spTgt>
                                        </p:tgtEl>
                                        <p:attrNameLst>
                                          <p:attrName>style.visibility</p:attrName>
                                        </p:attrNameLst>
                                      </p:cBhvr>
                                      <p:to>
                                        <p:strVal val="visible"/>
                                      </p:to>
                                    </p:set>
                                    <p:animEffect transition="in" filter="wipe(left)">
                                      <p:cBhvr>
                                        <p:cTn id="44" dur="2000"/>
                                        <p:tgtEl>
                                          <p:spTgt spid="4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left)">
                                      <p:cBhvr>
                                        <p:cTn id="49" dur="20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9">
                                            <p:txEl>
                                              <p:pRg st="0" end="0"/>
                                            </p:txEl>
                                          </p:spTgt>
                                        </p:tgtEl>
                                        <p:attrNameLst>
                                          <p:attrName>style.visibility</p:attrName>
                                        </p:attrNameLst>
                                      </p:cBhvr>
                                      <p:to>
                                        <p:strVal val="visible"/>
                                      </p:to>
                                    </p:set>
                                    <p:animEffect transition="in" filter="wipe(left)">
                                      <p:cBhvr>
                                        <p:cTn id="54" dur="20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5" grpId="0"/>
      <p:bldP spid="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304800" y="1058689"/>
            <a:ext cx="3505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dirty="0">
                <a:solidFill>
                  <a:srgbClr val="FF3300"/>
                </a:solidFill>
                <a:latin typeface="黑体" pitchFamily="49" charset="-122"/>
                <a:ea typeface="黑体" pitchFamily="49" charset="-122"/>
              </a:rPr>
              <a:t>位置色差与球差的比较：</a:t>
            </a:r>
            <a:r>
              <a:rPr lang="zh-CN" altLang="en-US" sz="2400" dirty="0">
                <a:latin typeface="黑体" pitchFamily="49" charset="-122"/>
                <a:ea typeface="黑体" pitchFamily="49" charset="-122"/>
              </a:rPr>
              <a:t> </a:t>
            </a:r>
          </a:p>
        </p:txBody>
      </p:sp>
      <p:pic>
        <p:nvPicPr>
          <p:cNvPr id="5" name="Picture 11" descr="image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06401"/>
            <a:ext cx="5266928"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304800" y="4873451"/>
            <a:ext cx="45847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dirty="0">
                <a:latin typeface="黑体" pitchFamily="49" charset="-122"/>
                <a:ea typeface="黑体" pitchFamily="49" charset="-122"/>
              </a:rPr>
              <a:t>不同位置时轴上点复色光和单色光形成的弥散斑，可见：</a:t>
            </a:r>
            <a:br>
              <a:rPr lang="zh-CN" altLang="en-US" sz="2400" dirty="0">
                <a:latin typeface="黑体" pitchFamily="49" charset="-122"/>
                <a:ea typeface="黑体" pitchFamily="49" charset="-122"/>
              </a:rPr>
            </a:br>
            <a:r>
              <a:rPr lang="zh-CN" altLang="en-US" sz="2400" dirty="0">
                <a:solidFill>
                  <a:srgbClr val="FF3300"/>
                </a:solidFill>
                <a:latin typeface="黑体" pitchFamily="49" charset="-122"/>
                <a:ea typeface="黑体" pitchFamily="49" charset="-122"/>
              </a:rPr>
              <a:t>位置色差</a:t>
            </a:r>
            <a:r>
              <a:rPr lang="zh-CN" altLang="en-US" sz="2400" dirty="0">
                <a:latin typeface="黑体" pitchFamily="49" charset="-122"/>
                <a:ea typeface="黑体" pitchFamily="49" charset="-122"/>
              </a:rPr>
              <a:t>和</a:t>
            </a:r>
            <a:r>
              <a:rPr lang="zh-CN" altLang="en-US" sz="2400" dirty="0">
                <a:latin typeface="黑体" pitchFamily="49" charset="-122"/>
                <a:ea typeface="黑体" pitchFamily="49" charset="-122"/>
                <a:hlinkClick r:id="rId3"/>
              </a:rPr>
              <a:t>球差</a:t>
            </a:r>
            <a:r>
              <a:rPr lang="zh-CN" altLang="en-US" sz="2400" dirty="0">
                <a:latin typeface="黑体" pitchFamily="49" charset="-122"/>
                <a:ea typeface="黑体" pitchFamily="49" charset="-122"/>
              </a:rPr>
              <a:t>都是轴上点像</a:t>
            </a:r>
            <a:r>
              <a:rPr lang="zh-CN" altLang="en-US" sz="2400" dirty="0" smtClean="0">
                <a:latin typeface="黑体" pitchFamily="49" charset="-122"/>
                <a:ea typeface="黑体" pitchFamily="49" charset="-122"/>
              </a:rPr>
              <a:t>差；</a:t>
            </a:r>
            <a:r>
              <a:rPr lang="zh-CN" altLang="en-US" sz="2400" dirty="0">
                <a:latin typeface="黑体" pitchFamily="49" charset="-122"/>
                <a:ea typeface="黑体" pitchFamily="49" charset="-122"/>
              </a:rPr>
              <a:t/>
            </a:r>
            <a:br>
              <a:rPr lang="zh-CN" altLang="en-US" sz="2400" dirty="0">
                <a:latin typeface="黑体" pitchFamily="49" charset="-122"/>
                <a:ea typeface="黑体" pitchFamily="49" charset="-122"/>
              </a:rPr>
            </a:br>
            <a:r>
              <a:rPr lang="zh-CN" altLang="en-US" sz="2400" dirty="0">
                <a:latin typeface="黑体" pitchFamily="49" charset="-122"/>
                <a:ea typeface="黑体" pitchFamily="49" charset="-122"/>
              </a:rPr>
              <a:t>位置色差和球差都产生圆形弥散斑。</a:t>
            </a:r>
          </a:p>
        </p:txBody>
      </p:sp>
      <p:sp>
        <p:nvSpPr>
          <p:cNvPr id="7" name="Rectangle 8"/>
          <p:cNvSpPr>
            <a:spLocks noChangeArrowheads="1"/>
          </p:cNvSpPr>
          <p:nvPr/>
        </p:nvSpPr>
        <p:spPr bwMode="auto">
          <a:xfrm>
            <a:off x="6372200" y="2132856"/>
            <a:ext cx="1600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dirty="0">
                <a:latin typeface="黑体" pitchFamily="49" charset="-122"/>
                <a:ea typeface="黑体" pitchFamily="49" charset="-122"/>
              </a:rPr>
              <a:t>位置色差</a:t>
            </a:r>
          </a:p>
        </p:txBody>
      </p:sp>
      <p:sp>
        <p:nvSpPr>
          <p:cNvPr id="8" name="Rectangle 8"/>
          <p:cNvSpPr>
            <a:spLocks noChangeArrowheads="1"/>
          </p:cNvSpPr>
          <p:nvPr/>
        </p:nvSpPr>
        <p:spPr bwMode="auto">
          <a:xfrm>
            <a:off x="6588224" y="3356992"/>
            <a:ext cx="9874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dirty="0">
                <a:latin typeface="黑体" pitchFamily="49" charset="-122"/>
                <a:ea typeface="黑体" pitchFamily="49" charset="-122"/>
              </a:rPr>
              <a:t>球差</a:t>
            </a:r>
          </a:p>
        </p:txBody>
      </p:sp>
      <p:sp>
        <p:nvSpPr>
          <p:cNvPr id="9" name="Rectangle 13"/>
          <p:cNvSpPr>
            <a:spLocks noChangeArrowheads="1"/>
          </p:cNvSpPr>
          <p:nvPr/>
        </p:nvSpPr>
        <p:spPr bwMode="auto">
          <a:xfrm>
            <a:off x="5486399" y="4437112"/>
            <a:ext cx="33766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zh-CN" altLang="en-US" sz="2400" dirty="0">
                <a:solidFill>
                  <a:srgbClr val="FF3300"/>
                </a:solidFill>
                <a:latin typeface="黑体" pitchFamily="49" charset="-122"/>
                <a:ea typeface="黑体" pitchFamily="49" charset="-122"/>
              </a:rPr>
              <a:t>位置色差产生</a:t>
            </a:r>
            <a:r>
              <a:rPr lang="zh-CN" altLang="en-US" sz="2400" dirty="0">
                <a:latin typeface="黑体" pitchFamily="49" charset="-122"/>
                <a:ea typeface="黑体" pitchFamily="49" charset="-122"/>
              </a:rPr>
              <a:t>彩色圆形弥散</a:t>
            </a:r>
            <a:r>
              <a:rPr lang="zh-CN" altLang="en-US" sz="2400" dirty="0" smtClean="0">
                <a:latin typeface="黑体" pitchFamily="49" charset="-122"/>
                <a:ea typeface="黑体" pitchFamily="49" charset="-122"/>
              </a:rPr>
              <a:t>斑</a:t>
            </a:r>
            <a:r>
              <a:rPr lang="zh-CN" altLang="en-US" sz="2400" dirty="0">
                <a:latin typeface="黑体" pitchFamily="49" charset="-122"/>
                <a:ea typeface="黑体" pitchFamily="49" charset="-122"/>
              </a:rPr>
              <a:t>。</a:t>
            </a:r>
            <a:endParaRPr lang="en-US" altLang="zh-CN" sz="2400" dirty="0" smtClean="0">
              <a:latin typeface="黑体" pitchFamily="49" charset="-122"/>
              <a:ea typeface="黑体" pitchFamily="49" charset="-122"/>
            </a:endParaRPr>
          </a:p>
          <a:p>
            <a:pPr>
              <a:spcBef>
                <a:spcPct val="0"/>
              </a:spcBef>
              <a:buFontTx/>
              <a:buNone/>
            </a:pPr>
            <a:r>
              <a:rPr lang="zh-CN" altLang="en-US" sz="2400" dirty="0" smtClean="0">
                <a:solidFill>
                  <a:srgbClr val="FF3300"/>
                </a:solidFill>
                <a:latin typeface="黑体" pitchFamily="49" charset="-122"/>
                <a:ea typeface="黑体" pitchFamily="49" charset="-122"/>
              </a:rPr>
              <a:t>球差</a:t>
            </a:r>
            <a:r>
              <a:rPr lang="zh-CN" altLang="en-US" sz="2400" dirty="0">
                <a:solidFill>
                  <a:srgbClr val="FF3300"/>
                </a:solidFill>
                <a:latin typeface="黑体" pitchFamily="49" charset="-122"/>
                <a:ea typeface="黑体" pitchFamily="49" charset="-122"/>
              </a:rPr>
              <a:t>产生</a:t>
            </a:r>
            <a:r>
              <a:rPr lang="zh-CN" altLang="en-US" sz="2400" dirty="0">
                <a:latin typeface="黑体" pitchFamily="49" charset="-122"/>
                <a:ea typeface="黑体" pitchFamily="49" charset="-122"/>
              </a:rPr>
              <a:t>单色圆形弥散斑。</a:t>
            </a:r>
          </a:p>
        </p:txBody>
      </p:sp>
    </p:spTree>
    <p:extLst>
      <p:ext uri="{BB962C8B-B14F-4D97-AF65-F5344CB8AC3E}">
        <p14:creationId xmlns:p14="http://schemas.microsoft.com/office/powerpoint/2010/main" val="61989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lide(fromBottom)">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323850" y="836117"/>
            <a:ext cx="8280598" cy="1728787"/>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2400" kern="0" dirty="0" smtClean="0">
                <a:solidFill>
                  <a:srgbClr val="000000"/>
                </a:solidFill>
                <a:latin typeface="Times New Roman" pitchFamily="18" charset="0"/>
                <a:ea typeface="黑体" pitchFamily="49" charset="-122"/>
              </a:rPr>
              <a:t>2</a:t>
            </a:r>
            <a:r>
              <a:rPr lang="zh-CN" altLang="en-US" sz="2400" kern="0" dirty="0" smtClean="0">
                <a:solidFill>
                  <a:srgbClr val="000000"/>
                </a:solidFill>
                <a:latin typeface="Times New Roman" pitchFamily="18" charset="0"/>
                <a:ea typeface="黑体" pitchFamily="49" charset="-122"/>
              </a:rPr>
              <a:t>、</a:t>
            </a:r>
            <a:r>
              <a:rPr lang="zh-CN" altLang="en-US" sz="2400" kern="0" dirty="0" smtClean="0">
                <a:solidFill>
                  <a:srgbClr val="0033CC"/>
                </a:solidFill>
                <a:latin typeface="Times New Roman" pitchFamily="18" charset="0"/>
                <a:ea typeface="黑体" pitchFamily="49" charset="-122"/>
              </a:rPr>
              <a:t>倍率色差</a:t>
            </a:r>
            <a:r>
              <a:rPr lang="zh-CN" altLang="en-US" sz="2400" kern="0" dirty="0" smtClean="0">
                <a:solidFill>
                  <a:srgbClr val="000000"/>
                </a:solidFill>
                <a:latin typeface="Times New Roman" pitchFamily="18" charset="0"/>
                <a:ea typeface="黑体" pitchFamily="49" charset="-122"/>
              </a:rPr>
              <a:t>：光学系统对不同</a:t>
            </a:r>
            <a:r>
              <a:rPr lang="zh-CN" altLang="en-US" sz="2400" kern="0" dirty="0" smtClean="0">
                <a:solidFill>
                  <a:srgbClr val="C00000"/>
                </a:solidFill>
                <a:latin typeface="Times New Roman" pitchFamily="18" charset="0"/>
                <a:ea typeface="黑体" pitchFamily="49" charset="-122"/>
              </a:rPr>
              <a:t>色光的垂轴放大率</a:t>
            </a:r>
            <a:r>
              <a:rPr lang="zh-CN" altLang="en-US" sz="2400" kern="0" dirty="0" smtClean="0">
                <a:solidFill>
                  <a:srgbClr val="000000"/>
                </a:solidFill>
                <a:latin typeface="Times New Roman" pitchFamily="18" charset="0"/>
                <a:ea typeface="黑体" pitchFamily="49" charset="-122"/>
              </a:rPr>
              <a:t>的差异称为倍率色差。（或定义为轴外点发出两种色光的主光线在消单色光像差的高斯像面上交点高度之差。）</a:t>
            </a:r>
          </a:p>
        </p:txBody>
      </p:sp>
      <p:sp>
        <p:nvSpPr>
          <p:cNvPr id="5" name="Rectangle 3"/>
          <p:cNvSpPr txBox="1">
            <a:spLocks noRot="1" noChangeArrowheads="1"/>
          </p:cNvSpPr>
          <p:nvPr/>
        </p:nvSpPr>
        <p:spPr bwMode="auto">
          <a:xfrm>
            <a:off x="323850" y="5948635"/>
            <a:ext cx="5040238" cy="720725"/>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800" kern="0" dirty="0" smtClean="0">
                <a:solidFill>
                  <a:srgbClr val="0066CC"/>
                </a:solidFill>
                <a:latin typeface="Arial"/>
                <a:ea typeface="黑体"/>
              </a:rPr>
              <a:t>反射式光学系统无色差存在</a:t>
            </a:r>
            <a:r>
              <a:rPr lang="zh-CN" altLang="en-US" kern="0" dirty="0" smtClean="0">
                <a:solidFill>
                  <a:srgbClr val="0066CC"/>
                </a:solidFill>
                <a:latin typeface="Arial"/>
                <a:ea typeface="黑体"/>
              </a:rPr>
              <a:t>。</a:t>
            </a:r>
          </a:p>
        </p:txBody>
      </p:sp>
      <p:graphicFrame>
        <p:nvGraphicFramePr>
          <p:cNvPr id="6" name="Object 4"/>
          <p:cNvGraphicFramePr>
            <a:graphicFrameLocks noChangeAspect="1"/>
          </p:cNvGraphicFramePr>
          <p:nvPr>
            <p:extLst>
              <p:ext uri="{D42A27DB-BD31-4B8C-83A1-F6EECF244321}">
                <p14:modId xmlns:p14="http://schemas.microsoft.com/office/powerpoint/2010/main" val="1587036229"/>
              </p:ext>
            </p:extLst>
          </p:nvPr>
        </p:nvGraphicFramePr>
        <p:xfrm>
          <a:off x="1259632" y="2564904"/>
          <a:ext cx="2924175" cy="701675"/>
        </p:xfrm>
        <a:graphic>
          <a:graphicData uri="http://schemas.openxmlformats.org/presentationml/2006/ole">
            <mc:AlternateContent xmlns:mc="http://schemas.openxmlformats.org/markup-compatibility/2006">
              <mc:Choice xmlns:v="urn:schemas-microsoft-com:vml" Requires="v">
                <p:oleObj spid="_x0000_s12430" name="Equation" r:id="rId3" imgW="952087" imgH="228501" progId="Equation.DSMT4">
                  <p:embed/>
                </p:oleObj>
              </mc:Choice>
              <mc:Fallback>
                <p:oleObj name="Equation" r:id="rId3" imgW="952087"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564904"/>
                        <a:ext cx="2924175"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7"/>
          <p:cNvGrpSpPr>
            <a:grpSpLocks/>
          </p:cNvGrpSpPr>
          <p:nvPr/>
        </p:nvGrpSpPr>
        <p:grpSpPr bwMode="auto">
          <a:xfrm>
            <a:off x="3433763" y="2838797"/>
            <a:ext cx="5675312" cy="2976563"/>
            <a:chOff x="1066" y="1578"/>
            <a:chExt cx="3575" cy="1875"/>
          </a:xfrm>
        </p:grpSpPr>
        <p:pic>
          <p:nvPicPr>
            <p:cNvPr id="8" name="Picture 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6" y="1578"/>
              <a:ext cx="3575" cy="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p:cNvSpPr txBox="1">
              <a:spLocks noChangeArrowheads="1"/>
            </p:cNvSpPr>
            <p:nvPr/>
          </p:nvSpPr>
          <p:spPr bwMode="auto">
            <a:xfrm>
              <a:off x="2109" y="3201"/>
              <a:ext cx="1114" cy="252"/>
            </a:xfrm>
            <a:prstGeom prst="rect">
              <a:avLst/>
            </a:prstGeom>
            <a:noFill/>
            <a:ln>
              <a:noFill/>
            </a:ln>
            <a:effectLs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r>
                <a:rPr lang="zh-CN" altLang="en-US" sz="2000" b="1" kern="0" dirty="0" smtClean="0">
                  <a:solidFill>
                    <a:srgbClr val="CC3300"/>
                  </a:solidFill>
                  <a:latin typeface="黑体" panose="02010609060101010101" pitchFamily="49" charset="-122"/>
                  <a:ea typeface="黑体" panose="02010609060101010101" pitchFamily="49" charset="-122"/>
                </a:rPr>
                <a:t>倍率色差</a:t>
              </a:r>
            </a:p>
          </p:txBody>
        </p:sp>
      </p:grpSp>
    </p:spTree>
    <p:extLst>
      <p:ext uri="{BB962C8B-B14F-4D97-AF65-F5344CB8AC3E}">
        <p14:creationId xmlns:p14="http://schemas.microsoft.com/office/powerpoint/2010/main" val="86313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Right)">
                                      <p:cBhvr>
                                        <p:cTn id="16" dur="500"/>
                                        <p:tgtEl>
                                          <p:spTgt spid="7"/>
                                        </p:tgtEl>
                                      </p:cBhvr>
                                    </p:animEffect>
                                  </p:childTnLst>
                                </p:cTn>
                              </p:par>
                            </p:childTnLst>
                          </p:cTn>
                        </p:par>
                        <p:par>
                          <p:cTn id="17" fill="hold">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strips(downRight)">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Rot="1" noChangeArrowheads="1"/>
          </p:cNvSpPr>
          <p:nvPr/>
        </p:nvSpPr>
        <p:spPr bwMode="auto">
          <a:xfrm>
            <a:off x="1187624" y="116632"/>
            <a:ext cx="3168352" cy="747936"/>
          </a:xfrm>
          <a:prstGeom prst="rect">
            <a:avLst/>
          </a:prstGeom>
          <a:noFill/>
          <a:ln>
            <a:noFill/>
          </a:ln>
          <a:effectLs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3200" kern="0" dirty="0" smtClean="0">
                <a:latin typeface="黑体" panose="02010609060101010101" pitchFamily="49" charset="-122"/>
                <a:ea typeface="黑体" panose="02010609060101010101" pitchFamily="49" charset="-122"/>
                <a:cs typeface="Arial" charset="0"/>
              </a:rPr>
              <a:t>2.8.2 </a:t>
            </a:r>
            <a:r>
              <a:rPr lang="zh-CN" altLang="en-US" sz="3200" kern="0" dirty="0" smtClean="0">
                <a:latin typeface="黑体" panose="02010609060101010101" pitchFamily="49" charset="-122"/>
                <a:ea typeface="黑体" panose="02010609060101010101" pitchFamily="49" charset="-122"/>
                <a:cs typeface="Arial" charset="0"/>
              </a:rPr>
              <a:t>波像差</a:t>
            </a:r>
          </a:p>
        </p:txBody>
      </p:sp>
      <p:sp>
        <p:nvSpPr>
          <p:cNvPr id="5" name="Rectangle 3"/>
          <p:cNvSpPr txBox="1">
            <a:spLocks noRot="1" noChangeArrowheads="1"/>
          </p:cNvSpPr>
          <p:nvPr/>
        </p:nvSpPr>
        <p:spPr bwMode="auto">
          <a:xfrm>
            <a:off x="508974" y="2513654"/>
            <a:ext cx="6821022" cy="648097"/>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400" kern="0" dirty="0" smtClean="0">
                <a:solidFill>
                  <a:srgbClr val="FF0000"/>
                </a:solidFill>
                <a:latin typeface="Arial"/>
                <a:ea typeface="黑体"/>
              </a:rPr>
              <a:t>波像差</a:t>
            </a:r>
            <a:r>
              <a:rPr lang="zh-CN" altLang="en-US" sz="2400" kern="0" dirty="0" smtClean="0">
                <a:latin typeface="Arial"/>
                <a:ea typeface="黑体"/>
              </a:rPr>
              <a:t>就是实际波面和理想波面之间的光程差</a:t>
            </a:r>
            <a:r>
              <a:rPr lang="zh-CN" altLang="en-US" kern="0" dirty="0" smtClean="0">
                <a:latin typeface="Arial"/>
                <a:ea typeface="黑体"/>
              </a:rPr>
              <a:t>。</a:t>
            </a:r>
          </a:p>
          <a:p>
            <a:pPr eaLnBrk="1" hangingPunct="1">
              <a:buClr>
                <a:srgbClr val="008080"/>
              </a:buClr>
              <a:defRPr/>
            </a:pPr>
            <a:endParaRPr lang="zh-CN" altLang="en-US" kern="0" dirty="0" smtClean="0">
              <a:latin typeface="Arial"/>
              <a:ea typeface="黑体"/>
            </a:endParaRPr>
          </a:p>
          <a:p>
            <a:pPr eaLnBrk="1" hangingPunct="1">
              <a:buClr>
                <a:srgbClr val="008080"/>
              </a:buClr>
              <a:defRPr/>
            </a:pPr>
            <a:endParaRPr lang="en-US" altLang="zh-CN" kern="0" dirty="0" smtClean="0">
              <a:latin typeface="Arial"/>
              <a:ea typeface="黑体"/>
            </a:endParaRPr>
          </a:p>
        </p:txBody>
      </p:sp>
      <p:grpSp>
        <p:nvGrpSpPr>
          <p:cNvPr id="6" name="Group 8"/>
          <p:cNvGrpSpPr>
            <a:grpSpLocks/>
          </p:cNvGrpSpPr>
          <p:nvPr/>
        </p:nvGrpSpPr>
        <p:grpSpPr bwMode="auto">
          <a:xfrm>
            <a:off x="179512" y="3230866"/>
            <a:ext cx="4927121" cy="3465345"/>
            <a:chOff x="732" y="1753"/>
            <a:chExt cx="3509" cy="2567"/>
          </a:xfrm>
        </p:grpSpPr>
        <p:pic>
          <p:nvPicPr>
            <p:cNvPr id="7" name="Picture 9"/>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1" y="1753"/>
              <a:ext cx="3130" cy="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0"/>
            <p:cNvSpPr txBox="1">
              <a:spLocks noChangeArrowheads="1"/>
            </p:cNvSpPr>
            <p:nvPr/>
          </p:nvSpPr>
          <p:spPr bwMode="auto">
            <a:xfrm>
              <a:off x="732" y="2489"/>
              <a:ext cx="379"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zh-CN" altLang="en-US" sz="2000" dirty="0">
                  <a:solidFill>
                    <a:srgbClr val="CC3300"/>
                  </a:solidFill>
                  <a:latin typeface="Arial" pitchFamily="34" charset="0"/>
                  <a:ea typeface="黑体" pitchFamily="49" charset="-122"/>
                </a:rPr>
                <a:t>波像差</a:t>
              </a:r>
            </a:p>
          </p:txBody>
        </p:sp>
      </p:grpSp>
      <p:graphicFrame>
        <p:nvGraphicFramePr>
          <p:cNvPr id="9" name="Object 12"/>
          <p:cNvGraphicFramePr>
            <a:graphicFrameLocks noChangeAspect="1"/>
          </p:cNvGraphicFramePr>
          <p:nvPr>
            <p:extLst>
              <p:ext uri="{D42A27DB-BD31-4B8C-83A1-F6EECF244321}">
                <p14:modId xmlns:p14="http://schemas.microsoft.com/office/powerpoint/2010/main" val="3067851233"/>
              </p:ext>
            </p:extLst>
          </p:nvPr>
        </p:nvGraphicFramePr>
        <p:xfrm>
          <a:off x="5205911" y="3136883"/>
          <a:ext cx="3110506" cy="544817"/>
        </p:xfrm>
        <a:graphic>
          <a:graphicData uri="http://schemas.openxmlformats.org/presentationml/2006/ole">
            <mc:AlternateContent xmlns:mc="http://schemas.openxmlformats.org/markup-compatibility/2006">
              <mc:Choice xmlns:v="urn:schemas-microsoft-com:vml" Requires="v">
                <p:oleObj spid="_x0000_s13454" name="Equation" r:id="rId4" imgW="1231366" imgH="215806" progId="Equation.DSMT4">
                  <p:embed/>
                </p:oleObj>
              </mc:Choice>
              <mc:Fallback>
                <p:oleObj name="Equation" r:id="rId4" imgW="1231366" imgH="21580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5911" y="3136883"/>
                        <a:ext cx="3110506" cy="544817"/>
                      </a:xfrm>
                      <a:prstGeom prst="rect">
                        <a:avLst/>
                      </a:prstGeom>
                      <a:noFill/>
                      <a:ln>
                        <a:noFill/>
                      </a:ln>
                      <a:effectLst/>
                      <a:extLst/>
                    </p:spPr>
                  </p:pic>
                </p:oleObj>
              </mc:Fallback>
            </mc:AlternateContent>
          </a:graphicData>
        </a:graphic>
      </p:graphicFrame>
      <p:pic>
        <p:nvPicPr>
          <p:cNvPr id="1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5910" y="3847168"/>
            <a:ext cx="330835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1" name="Rectangle 3"/>
          <p:cNvSpPr txBox="1">
            <a:spLocks noRot="1" noChangeArrowheads="1"/>
          </p:cNvSpPr>
          <p:nvPr/>
        </p:nvSpPr>
        <p:spPr bwMode="auto">
          <a:xfrm>
            <a:off x="755576" y="998112"/>
            <a:ext cx="7880176" cy="1521393"/>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marL="0" indent="0" eaLnBrk="1" hangingPunct="1">
              <a:buClr>
                <a:srgbClr val="008080"/>
              </a:buClr>
              <a:buNone/>
              <a:defRPr/>
            </a:pPr>
            <a:r>
              <a:rPr lang="zh-CN" altLang="en-US" sz="1600" kern="0" dirty="0" smtClean="0">
                <a:latin typeface="Arial"/>
                <a:ea typeface="黑体"/>
              </a:rPr>
              <a:t>几何像差直观、简单、容易计算，</a:t>
            </a:r>
            <a:r>
              <a:rPr lang="zh-CN" altLang="en-US" sz="2400" kern="0" dirty="0" smtClean="0">
                <a:latin typeface="Arial"/>
                <a:ea typeface="黑体"/>
              </a:rPr>
              <a:t>但对于高质量要求的光学系统，仅用几何像差来评价成像质量是不够的，</a:t>
            </a:r>
            <a:r>
              <a:rPr lang="zh-CN" altLang="en-US" sz="1600" kern="0" dirty="0" smtClean="0">
                <a:latin typeface="Arial"/>
                <a:ea typeface="黑体"/>
              </a:rPr>
              <a:t>还需进一步研究光波波面经光学系统后的变形情况来评价系统的成像质量</a:t>
            </a:r>
            <a:r>
              <a:rPr lang="zh-CN" altLang="en-US" sz="2400" kern="0" dirty="0" smtClean="0">
                <a:latin typeface="Arial"/>
                <a:ea typeface="黑体"/>
              </a:rPr>
              <a:t>，故引入波像差。</a:t>
            </a:r>
          </a:p>
        </p:txBody>
      </p:sp>
    </p:spTree>
    <p:extLst>
      <p:ext uri="{BB962C8B-B14F-4D97-AF65-F5344CB8AC3E}">
        <p14:creationId xmlns:p14="http://schemas.microsoft.com/office/powerpoint/2010/main" val="406142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bwMode="auto">
          <a:xfrm>
            <a:off x="323850" y="1119460"/>
            <a:ext cx="8518525" cy="5549900"/>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3200">
                <a:solidFill>
                  <a:schemeClr val="tx1"/>
                </a:solidFill>
                <a:latin typeface="+mn-lt"/>
                <a:ea typeface="+mj-ea"/>
                <a:cs typeface="+mn-cs"/>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j-ea"/>
                <a:cs typeface="+mn-cs"/>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j-ea"/>
                <a:cs typeface="+mn-cs"/>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j-ea"/>
                <a:cs typeface="+mn-cs"/>
              </a:defRPr>
            </a:lvl9pPr>
          </a:lstStyle>
          <a:p>
            <a:pPr eaLnBrk="1" hangingPunct="1">
              <a:buClr>
                <a:srgbClr val="008080"/>
              </a:buClr>
              <a:defRPr/>
            </a:pPr>
            <a:r>
              <a:rPr lang="zh-CN" altLang="en-US" sz="2800" kern="0" dirty="0" smtClean="0">
                <a:latin typeface="Arial"/>
                <a:ea typeface="黑体"/>
              </a:rPr>
              <a:t>几何像差越大，波像差也越大。与球差的关系：</a:t>
            </a:r>
            <a:endParaRPr lang="en-US" altLang="zh-CN" sz="2800" kern="0" dirty="0" smtClean="0">
              <a:latin typeface="Arial"/>
              <a:ea typeface="黑体"/>
            </a:endParaRPr>
          </a:p>
          <a:p>
            <a:pPr marL="0" indent="0" eaLnBrk="1" hangingPunct="1">
              <a:buClr>
                <a:srgbClr val="008080"/>
              </a:buClr>
              <a:buFont typeface="Wingdings" pitchFamily="2" charset="2"/>
              <a:buNone/>
              <a:defRPr/>
            </a:pPr>
            <a:endParaRPr lang="zh-CN" altLang="en-US" sz="2800" kern="0" dirty="0" smtClean="0">
              <a:latin typeface="Arial"/>
              <a:ea typeface="黑体"/>
            </a:endParaRPr>
          </a:p>
          <a:p>
            <a:pPr eaLnBrk="1" hangingPunct="1">
              <a:buClr>
                <a:srgbClr val="008080"/>
              </a:buClr>
              <a:defRPr/>
            </a:pPr>
            <a:endParaRPr lang="zh-CN" altLang="en-US" kern="0" dirty="0" smtClean="0">
              <a:latin typeface="Arial"/>
              <a:ea typeface="黑体"/>
            </a:endParaRPr>
          </a:p>
          <a:p>
            <a:pPr eaLnBrk="1" hangingPunct="1">
              <a:buClr>
                <a:srgbClr val="008080"/>
              </a:buClr>
              <a:defRPr/>
            </a:pPr>
            <a:r>
              <a:rPr lang="zh-CN" altLang="en-US" sz="2800" kern="0" dirty="0" smtClean="0">
                <a:latin typeface="Arial"/>
                <a:ea typeface="黑体"/>
              </a:rPr>
              <a:t>波像差越小，系统的成像质量就越好，</a:t>
            </a:r>
            <a:r>
              <a:rPr lang="zh-CN" altLang="en-US" sz="2800" kern="0" dirty="0" smtClean="0">
                <a:solidFill>
                  <a:srgbClr val="0033CC"/>
                </a:solidFill>
                <a:latin typeface="Arial"/>
                <a:ea typeface="黑体"/>
              </a:rPr>
              <a:t>当最大波像差小于</a:t>
            </a:r>
            <a:r>
              <a:rPr lang="en-US" altLang="zh-CN" sz="2800" kern="0" dirty="0" smtClean="0">
                <a:solidFill>
                  <a:srgbClr val="0033CC"/>
                </a:solidFill>
                <a:latin typeface="Arial"/>
                <a:ea typeface="黑体"/>
              </a:rPr>
              <a:t>1/4</a:t>
            </a:r>
            <a:r>
              <a:rPr lang="zh-CN" altLang="en-US" sz="2800" kern="0" dirty="0" smtClean="0">
                <a:solidFill>
                  <a:srgbClr val="0033CC"/>
                </a:solidFill>
                <a:latin typeface="Arial"/>
                <a:ea typeface="黑体"/>
              </a:rPr>
              <a:t>波长时，其成像是完善的</a:t>
            </a:r>
            <a:r>
              <a:rPr lang="zh-CN" altLang="en-US" sz="2800" kern="0" dirty="0" smtClean="0">
                <a:latin typeface="Arial"/>
                <a:ea typeface="黑体"/>
              </a:rPr>
              <a:t>。</a:t>
            </a:r>
          </a:p>
          <a:p>
            <a:pPr eaLnBrk="1" hangingPunct="1">
              <a:buClr>
                <a:srgbClr val="008080"/>
              </a:buClr>
              <a:defRPr/>
            </a:pPr>
            <a:r>
              <a:rPr lang="zh-CN" altLang="en-US" sz="2800" kern="0" dirty="0" smtClean="0">
                <a:latin typeface="Arial"/>
                <a:ea typeface="黑体"/>
              </a:rPr>
              <a:t>色差也可以用波像差的概念来描述。</a:t>
            </a:r>
          </a:p>
        </p:txBody>
      </p:sp>
      <p:graphicFrame>
        <p:nvGraphicFramePr>
          <p:cNvPr id="5" name="Object 7"/>
          <p:cNvGraphicFramePr>
            <a:graphicFrameLocks noChangeAspect="1"/>
          </p:cNvGraphicFramePr>
          <p:nvPr>
            <p:extLst>
              <p:ext uri="{D42A27DB-BD31-4B8C-83A1-F6EECF244321}">
                <p14:modId xmlns:p14="http://schemas.microsoft.com/office/powerpoint/2010/main" val="269398429"/>
              </p:ext>
            </p:extLst>
          </p:nvPr>
        </p:nvGraphicFramePr>
        <p:xfrm>
          <a:off x="3563938" y="1743348"/>
          <a:ext cx="2879725" cy="960437"/>
        </p:xfrm>
        <a:graphic>
          <a:graphicData uri="http://schemas.openxmlformats.org/presentationml/2006/ole">
            <mc:AlternateContent xmlns:mc="http://schemas.openxmlformats.org/markup-compatibility/2006">
              <mc:Choice xmlns:v="urn:schemas-microsoft-com:vml" Requires="v">
                <p:oleObj spid="_x0000_s14618" name="Equation" r:id="rId3" imgW="1180588" imgH="393529" progId="Equation.DSMT4">
                  <p:embed/>
                </p:oleObj>
              </mc:Choice>
              <mc:Fallback>
                <p:oleObj name="Equation" r:id="rId3" imgW="1180588"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743348"/>
                        <a:ext cx="2879725"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0"/>
          <p:cNvGraphicFramePr>
            <a:graphicFrameLocks noChangeAspect="1"/>
          </p:cNvGraphicFramePr>
          <p:nvPr>
            <p:extLst>
              <p:ext uri="{D42A27DB-BD31-4B8C-83A1-F6EECF244321}">
                <p14:modId xmlns:p14="http://schemas.microsoft.com/office/powerpoint/2010/main" val="117877401"/>
              </p:ext>
            </p:extLst>
          </p:nvPr>
        </p:nvGraphicFramePr>
        <p:xfrm>
          <a:off x="2555875" y="4484960"/>
          <a:ext cx="4392613" cy="1001713"/>
        </p:xfrm>
        <a:graphic>
          <a:graphicData uri="http://schemas.openxmlformats.org/presentationml/2006/ole">
            <mc:AlternateContent xmlns:mc="http://schemas.openxmlformats.org/markup-compatibility/2006">
              <mc:Choice xmlns:v="urn:schemas-microsoft-com:vml" Requires="v">
                <p:oleObj spid="_x0000_s14619" name="Equation" r:id="rId5" imgW="1892300" imgH="431800" progId="Equation.DSMT4">
                  <p:embed/>
                </p:oleObj>
              </mc:Choice>
              <mc:Fallback>
                <p:oleObj name="Equation" r:id="rId5" imgW="18923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4484960"/>
                        <a:ext cx="4392613"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237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circle(in)">
                                      <p:cBhvr>
                                        <p:cTn id="10" dur="2000"/>
                                        <p:tgtEl>
                                          <p:spTgt spid="4">
                                            <p:txEl>
                                              <p:pRg st="3" end="3"/>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circle(in)">
                                      <p:cBhvr>
                                        <p:cTn id="13" dur="2000"/>
                                        <p:tgtEl>
                                          <p:spTgt spid="4">
                                            <p:txEl>
                                              <p:pRg st="4" end="4"/>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par>
                                <p:cTn id="17" presetID="6" presetClass="entr" presetSubtype="16"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482867"/>
            <a:ext cx="5531147" cy="45315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100000"/>
              <a:buFont typeface="Wingdings" pitchFamily="2" charset="2"/>
              <a:buChar char="u"/>
            </a:pPr>
            <a:r>
              <a:rPr lang="zh-CN" altLang="en-US" sz="2400" dirty="0" smtClean="0">
                <a:solidFill>
                  <a:srgbClr val="FF3300"/>
                </a:solidFill>
                <a:latin typeface="微软雅黑" pitchFamily="34" charset="-122"/>
                <a:ea typeface="微软雅黑" pitchFamily="34" charset="-122"/>
              </a:rPr>
              <a:t>几何像差主要</a:t>
            </a:r>
            <a:r>
              <a:rPr lang="zh-CN" altLang="en-US" sz="2400" dirty="0">
                <a:solidFill>
                  <a:srgbClr val="FF3300"/>
                </a:solidFill>
                <a:latin typeface="微软雅黑" pitchFamily="34" charset="-122"/>
                <a:ea typeface="微软雅黑" pitchFamily="34" charset="-122"/>
              </a:rPr>
              <a:t>有：</a:t>
            </a:r>
            <a:r>
              <a:rPr lang="zh-CN" altLang="en-US" sz="2400" dirty="0">
                <a:solidFill>
                  <a:srgbClr val="C00000"/>
                </a:solidFill>
                <a:latin typeface="微软雅黑" pitchFamily="34" charset="-122"/>
                <a:ea typeface="微软雅黑" pitchFamily="34" charset="-122"/>
              </a:rPr>
              <a:t>单色光像差</a:t>
            </a:r>
            <a:r>
              <a:rPr lang="zh-CN" altLang="en-US" sz="2400" dirty="0">
                <a:latin typeface="微软雅黑" pitchFamily="34" charset="-122"/>
                <a:ea typeface="微软雅黑" pitchFamily="34" charset="-122"/>
              </a:rPr>
              <a:t>和</a:t>
            </a:r>
            <a:r>
              <a:rPr lang="zh-CN" altLang="en-US" sz="2400" dirty="0">
                <a:solidFill>
                  <a:srgbClr val="C00000"/>
                </a:solidFill>
                <a:latin typeface="微软雅黑" pitchFamily="34" charset="-122"/>
                <a:ea typeface="微软雅黑" pitchFamily="34" charset="-122"/>
              </a:rPr>
              <a:t>色差</a:t>
            </a:r>
          </a:p>
        </p:txBody>
      </p:sp>
      <p:sp>
        <p:nvSpPr>
          <p:cNvPr id="5" name="Text Box 4"/>
          <p:cNvSpPr txBox="1">
            <a:spLocks noChangeArrowheads="1"/>
          </p:cNvSpPr>
          <p:nvPr/>
        </p:nvSpPr>
        <p:spPr bwMode="auto">
          <a:xfrm>
            <a:off x="273050" y="2211388"/>
            <a:ext cx="4411663"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lnSpc>
                <a:spcPct val="150000"/>
              </a:lnSpc>
              <a:buClr>
                <a:schemeClr val="hlink"/>
              </a:buClr>
              <a:buSzTx/>
              <a:buFont typeface="Wingdings" pitchFamily="2" charset="2"/>
              <a:buChar char="è"/>
            </a:pPr>
            <a:r>
              <a:rPr kumimoji="0" lang="zh-CN" altLang="en-US" sz="2400" dirty="0">
                <a:solidFill>
                  <a:srgbClr val="C00000"/>
                </a:solidFill>
                <a:latin typeface="微软雅黑" pitchFamily="34" charset="-122"/>
                <a:ea typeface="微软雅黑" pitchFamily="34" charset="-122"/>
              </a:rPr>
              <a:t>单色光像差</a:t>
            </a:r>
            <a:r>
              <a:rPr kumimoji="0" lang="zh-CN" altLang="en-US" sz="2400" dirty="0">
                <a:latin typeface="微软雅黑" pitchFamily="34" charset="-122"/>
                <a:ea typeface="微软雅黑" pitchFamily="34" charset="-122"/>
              </a:rPr>
              <a:t>有五种：</a:t>
            </a:r>
          </a:p>
          <a:p>
            <a:pPr lvl="2" eaLnBrk="1" hangingPunct="1">
              <a:lnSpc>
                <a:spcPct val="150000"/>
              </a:lnSpc>
              <a:buClr>
                <a:schemeClr val="hlink"/>
              </a:buClr>
              <a:buSzTx/>
              <a:buFont typeface="Wingdings" pitchFamily="2" charset="2"/>
              <a:buChar char="è"/>
            </a:pPr>
            <a:r>
              <a:rPr kumimoji="0" lang="zh-CN" altLang="en-US" dirty="0">
                <a:solidFill>
                  <a:srgbClr val="0000FF"/>
                </a:solidFill>
                <a:latin typeface="微软雅黑" pitchFamily="34" charset="-122"/>
                <a:ea typeface="微软雅黑" pitchFamily="34" charset="-122"/>
              </a:rPr>
              <a:t>球差</a:t>
            </a:r>
          </a:p>
          <a:p>
            <a:pPr lvl="2" eaLnBrk="1" hangingPunct="1">
              <a:lnSpc>
                <a:spcPct val="150000"/>
              </a:lnSpc>
              <a:buClr>
                <a:schemeClr val="hlink"/>
              </a:buClr>
              <a:buSzTx/>
              <a:buFont typeface="Wingdings" pitchFamily="2" charset="2"/>
              <a:buChar char="è"/>
            </a:pPr>
            <a:r>
              <a:rPr kumimoji="0" lang="zh-CN" altLang="en-US" dirty="0">
                <a:solidFill>
                  <a:srgbClr val="0000FF"/>
                </a:solidFill>
                <a:latin typeface="微软雅黑" pitchFamily="34" charset="-122"/>
                <a:ea typeface="微软雅黑" pitchFamily="34" charset="-122"/>
              </a:rPr>
              <a:t>彗差</a:t>
            </a:r>
            <a:r>
              <a:rPr kumimoji="0" lang="en-US" altLang="zh-CN" dirty="0">
                <a:solidFill>
                  <a:srgbClr val="0000FF"/>
                </a:solidFill>
                <a:latin typeface="微软雅黑" pitchFamily="34" charset="-122"/>
                <a:ea typeface="微软雅黑" pitchFamily="34" charset="-122"/>
              </a:rPr>
              <a:t>(</a:t>
            </a:r>
            <a:r>
              <a:rPr kumimoji="0" lang="zh-CN" altLang="en-US" dirty="0">
                <a:solidFill>
                  <a:srgbClr val="0000FF"/>
                </a:solidFill>
                <a:latin typeface="微软雅黑" pitchFamily="34" charset="-122"/>
                <a:ea typeface="微软雅黑" pitchFamily="34" charset="-122"/>
              </a:rPr>
              <a:t>正弦差</a:t>
            </a:r>
            <a:r>
              <a:rPr kumimoji="0" lang="en-US" altLang="zh-CN" dirty="0">
                <a:solidFill>
                  <a:srgbClr val="0000FF"/>
                </a:solidFill>
                <a:latin typeface="微软雅黑" pitchFamily="34" charset="-122"/>
                <a:ea typeface="微软雅黑" pitchFamily="34" charset="-122"/>
              </a:rPr>
              <a:t>)</a:t>
            </a:r>
          </a:p>
          <a:p>
            <a:pPr lvl="2" eaLnBrk="1" hangingPunct="1">
              <a:lnSpc>
                <a:spcPct val="150000"/>
              </a:lnSpc>
              <a:buClr>
                <a:schemeClr val="hlink"/>
              </a:buClr>
              <a:buSzTx/>
              <a:buFont typeface="Wingdings" pitchFamily="2" charset="2"/>
              <a:buChar char="è"/>
            </a:pPr>
            <a:r>
              <a:rPr kumimoji="0" lang="zh-CN" altLang="en-US" dirty="0">
                <a:solidFill>
                  <a:srgbClr val="0000FF"/>
                </a:solidFill>
                <a:latin typeface="微软雅黑" pitchFamily="34" charset="-122"/>
                <a:ea typeface="微软雅黑" pitchFamily="34" charset="-122"/>
              </a:rPr>
              <a:t>像散</a:t>
            </a:r>
          </a:p>
          <a:p>
            <a:pPr lvl="2" eaLnBrk="1" hangingPunct="1">
              <a:lnSpc>
                <a:spcPct val="150000"/>
              </a:lnSpc>
              <a:buClr>
                <a:schemeClr val="hlink"/>
              </a:buClr>
              <a:buSzTx/>
              <a:buFont typeface="Wingdings" pitchFamily="2" charset="2"/>
              <a:buChar char="è"/>
            </a:pPr>
            <a:r>
              <a:rPr kumimoji="0" lang="zh-CN" altLang="en-US" dirty="0">
                <a:solidFill>
                  <a:srgbClr val="0000FF"/>
                </a:solidFill>
                <a:latin typeface="微软雅黑" pitchFamily="34" charset="-122"/>
                <a:ea typeface="微软雅黑" pitchFamily="34" charset="-122"/>
              </a:rPr>
              <a:t>场曲</a:t>
            </a:r>
          </a:p>
          <a:p>
            <a:pPr lvl="2" eaLnBrk="1" hangingPunct="1">
              <a:lnSpc>
                <a:spcPct val="150000"/>
              </a:lnSpc>
              <a:buClr>
                <a:schemeClr val="hlink"/>
              </a:buClr>
              <a:buSzTx/>
              <a:buFont typeface="Wingdings" pitchFamily="2" charset="2"/>
              <a:buChar char="è"/>
            </a:pPr>
            <a:r>
              <a:rPr kumimoji="0" lang="zh-CN" altLang="en-US" dirty="0">
                <a:solidFill>
                  <a:srgbClr val="0000FF"/>
                </a:solidFill>
                <a:latin typeface="微软雅黑" pitchFamily="34" charset="-122"/>
                <a:ea typeface="微软雅黑" pitchFamily="34" charset="-122"/>
              </a:rPr>
              <a:t>畸变</a:t>
            </a:r>
            <a:endParaRPr kumimoji="0" lang="zh-CN" altLang="en-US" dirty="0">
              <a:latin typeface="微软雅黑" pitchFamily="34" charset="-122"/>
              <a:ea typeface="微软雅黑" pitchFamily="34" charset="-122"/>
            </a:endParaRPr>
          </a:p>
        </p:txBody>
      </p:sp>
      <p:sp>
        <p:nvSpPr>
          <p:cNvPr id="6" name="Text Box 5"/>
          <p:cNvSpPr txBox="1">
            <a:spLocks noChangeArrowheads="1"/>
          </p:cNvSpPr>
          <p:nvPr/>
        </p:nvSpPr>
        <p:spPr bwMode="auto">
          <a:xfrm>
            <a:off x="4311650" y="2211388"/>
            <a:ext cx="4220789" cy="301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lnSpc>
                <a:spcPct val="150000"/>
              </a:lnSpc>
              <a:buClr>
                <a:schemeClr val="hlink"/>
              </a:buClr>
              <a:buSzTx/>
              <a:buFont typeface="Wingdings" pitchFamily="2" charset="2"/>
              <a:buChar char="Ø"/>
            </a:pPr>
            <a:r>
              <a:rPr kumimoji="0" lang="zh-CN" altLang="en-US" sz="2400" dirty="0" smtClean="0">
                <a:solidFill>
                  <a:srgbClr val="C00000"/>
                </a:solidFill>
                <a:latin typeface="微软雅黑" pitchFamily="34" charset="-122"/>
                <a:ea typeface="微软雅黑" pitchFamily="34" charset="-122"/>
              </a:rPr>
              <a:t>色差</a:t>
            </a:r>
            <a:r>
              <a:rPr kumimoji="0" lang="zh-CN" altLang="en-US" sz="2400" dirty="0" smtClean="0">
                <a:latin typeface="微软雅黑" pitchFamily="34" charset="-122"/>
                <a:ea typeface="微软雅黑" pitchFamily="34" charset="-122"/>
              </a:rPr>
              <a:t>（复色光</a:t>
            </a:r>
            <a:r>
              <a:rPr kumimoji="0" lang="zh-CN" altLang="en-US" sz="2400" dirty="0">
                <a:latin typeface="微软雅黑" pitchFamily="34" charset="-122"/>
                <a:ea typeface="微软雅黑" pitchFamily="34" charset="-122"/>
              </a:rPr>
              <a:t>像</a:t>
            </a:r>
            <a:r>
              <a:rPr kumimoji="0" lang="zh-CN" altLang="en-US" sz="2400" dirty="0" smtClean="0">
                <a:latin typeface="微软雅黑" pitchFamily="34" charset="-122"/>
                <a:ea typeface="微软雅黑" pitchFamily="34" charset="-122"/>
              </a:rPr>
              <a:t>差）</a:t>
            </a:r>
            <a:r>
              <a:rPr lang="zh-CN" altLang="en-US" sz="2400" kern="0" dirty="0">
                <a:latin typeface="Arial"/>
                <a:ea typeface="黑体"/>
              </a:rPr>
              <a:t> （不同色光（波长）产生的像差）</a:t>
            </a:r>
            <a:r>
              <a:rPr kumimoji="0" lang="zh-CN" altLang="en-US" sz="2400" dirty="0" smtClean="0">
                <a:latin typeface="微软雅黑" pitchFamily="34" charset="-122"/>
                <a:ea typeface="微软雅黑" pitchFamily="34" charset="-122"/>
              </a:rPr>
              <a:t>有</a:t>
            </a:r>
            <a:r>
              <a:rPr kumimoji="0" lang="zh-CN" altLang="en-US" sz="2400" dirty="0">
                <a:latin typeface="微软雅黑" pitchFamily="34" charset="-122"/>
                <a:ea typeface="微软雅黑" pitchFamily="34" charset="-122"/>
              </a:rPr>
              <a:t>两种：</a:t>
            </a:r>
          </a:p>
          <a:p>
            <a:pPr lvl="1" eaLnBrk="1" hangingPunct="1">
              <a:lnSpc>
                <a:spcPct val="150000"/>
              </a:lnSpc>
              <a:buSzTx/>
              <a:buFont typeface="Wingdings" pitchFamily="2" charset="2"/>
              <a:buChar char="Ø"/>
            </a:pPr>
            <a:r>
              <a:rPr kumimoji="0" lang="zh-CN" altLang="en-US" sz="2400" dirty="0">
                <a:solidFill>
                  <a:srgbClr val="0000FF"/>
                </a:solidFill>
                <a:latin typeface="微软雅黑" pitchFamily="34" charset="-122"/>
                <a:ea typeface="微软雅黑" pitchFamily="34" charset="-122"/>
              </a:rPr>
              <a:t>轴</a:t>
            </a:r>
            <a:r>
              <a:rPr kumimoji="0" lang="zh-CN" altLang="en-US" sz="2400" dirty="0" smtClean="0">
                <a:solidFill>
                  <a:srgbClr val="0000FF"/>
                </a:solidFill>
                <a:latin typeface="微软雅黑" pitchFamily="34" charset="-122"/>
                <a:ea typeface="微软雅黑" pitchFamily="34" charset="-122"/>
              </a:rPr>
              <a:t>向色差</a:t>
            </a:r>
            <a:r>
              <a:rPr kumimoji="0" lang="en-US" altLang="zh-CN" sz="2400" dirty="0">
                <a:solidFill>
                  <a:srgbClr val="0000FF"/>
                </a:solidFill>
                <a:latin typeface="微软雅黑" pitchFamily="34" charset="-122"/>
                <a:ea typeface="微软雅黑" pitchFamily="34" charset="-122"/>
              </a:rPr>
              <a:t>(</a:t>
            </a:r>
            <a:r>
              <a:rPr kumimoji="0" lang="zh-CN" altLang="en-US" sz="2400" dirty="0">
                <a:solidFill>
                  <a:srgbClr val="0000FF"/>
                </a:solidFill>
                <a:latin typeface="微软雅黑" pitchFamily="34" charset="-122"/>
                <a:ea typeface="微软雅黑" pitchFamily="34" charset="-122"/>
              </a:rPr>
              <a:t>位置色差</a:t>
            </a:r>
            <a:r>
              <a:rPr kumimoji="0" lang="en-US" altLang="zh-CN" sz="2400" dirty="0">
                <a:solidFill>
                  <a:srgbClr val="0000FF"/>
                </a:solidFill>
                <a:latin typeface="微软雅黑" pitchFamily="34" charset="-122"/>
                <a:ea typeface="微软雅黑" pitchFamily="34" charset="-122"/>
              </a:rPr>
              <a:t>)</a:t>
            </a:r>
          </a:p>
          <a:p>
            <a:pPr lvl="1" eaLnBrk="1" hangingPunct="1">
              <a:lnSpc>
                <a:spcPct val="150000"/>
              </a:lnSpc>
              <a:buSzTx/>
              <a:buFont typeface="Wingdings" pitchFamily="2" charset="2"/>
              <a:buChar char="Ø"/>
            </a:pPr>
            <a:r>
              <a:rPr kumimoji="0" lang="zh-CN" altLang="en-US" sz="2400" dirty="0">
                <a:solidFill>
                  <a:srgbClr val="0000FF"/>
                </a:solidFill>
                <a:latin typeface="微软雅黑" pitchFamily="34" charset="-122"/>
                <a:ea typeface="微软雅黑" pitchFamily="34" charset="-122"/>
              </a:rPr>
              <a:t>垂</a:t>
            </a:r>
            <a:r>
              <a:rPr kumimoji="0" lang="zh-CN" altLang="en-US" sz="2400" dirty="0" smtClean="0">
                <a:solidFill>
                  <a:srgbClr val="0000FF"/>
                </a:solidFill>
                <a:latin typeface="微软雅黑" pitchFamily="34" charset="-122"/>
                <a:ea typeface="微软雅黑" pitchFamily="34" charset="-122"/>
              </a:rPr>
              <a:t>轴色差</a:t>
            </a:r>
            <a:r>
              <a:rPr kumimoji="0" lang="en-US" altLang="zh-CN" sz="2400" dirty="0">
                <a:solidFill>
                  <a:srgbClr val="0000FF"/>
                </a:solidFill>
                <a:latin typeface="微软雅黑" pitchFamily="34" charset="-122"/>
                <a:ea typeface="微软雅黑" pitchFamily="34" charset="-122"/>
              </a:rPr>
              <a:t>(</a:t>
            </a:r>
            <a:r>
              <a:rPr kumimoji="0" lang="zh-CN" altLang="en-US" sz="2400" dirty="0">
                <a:solidFill>
                  <a:srgbClr val="0000FF"/>
                </a:solidFill>
                <a:latin typeface="微软雅黑" pitchFamily="34" charset="-122"/>
                <a:ea typeface="微软雅黑" pitchFamily="34" charset="-122"/>
              </a:rPr>
              <a:t>倍率色差</a:t>
            </a:r>
            <a:r>
              <a:rPr kumimoji="0" lang="en-US" altLang="zh-CN" sz="2400" dirty="0">
                <a:solidFill>
                  <a:srgbClr val="0000FF"/>
                </a:solidFill>
                <a:latin typeface="微软雅黑" pitchFamily="34" charset="-122"/>
                <a:ea typeface="微软雅黑" pitchFamily="34" charset="-122"/>
              </a:rPr>
              <a:t>)</a:t>
            </a:r>
            <a:endParaRPr kumimoji="0" lang="en-US" altLang="zh-CN" sz="2400" dirty="0">
              <a:latin typeface="微软雅黑" pitchFamily="34" charset="-122"/>
              <a:ea typeface="微软雅黑" pitchFamily="34" charset="-122"/>
            </a:endParaRPr>
          </a:p>
        </p:txBody>
      </p:sp>
    </p:spTree>
    <p:extLst>
      <p:ext uri="{BB962C8B-B14F-4D97-AF65-F5344CB8AC3E}">
        <p14:creationId xmlns:p14="http://schemas.microsoft.com/office/powerpoint/2010/main" val="11234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55576" y="1052736"/>
            <a:ext cx="36599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50000"/>
              </a:spcBef>
              <a:buClrTx/>
              <a:buSzTx/>
              <a:buNone/>
            </a:pPr>
            <a:r>
              <a:rPr kumimoji="0" lang="en-US" altLang="zh-CN" sz="2400" dirty="0" smtClean="0">
                <a:solidFill>
                  <a:srgbClr val="FF3300"/>
                </a:solidFill>
                <a:latin typeface="微软雅黑" pitchFamily="34" charset="-122"/>
                <a:ea typeface="微软雅黑" pitchFamily="34" charset="-122"/>
              </a:rPr>
              <a:t>1. </a:t>
            </a:r>
            <a:r>
              <a:rPr kumimoji="0" lang="zh-CN" altLang="en-US" sz="2400" dirty="0" smtClean="0">
                <a:solidFill>
                  <a:srgbClr val="FF3300"/>
                </a:solidFill>
                <a:latin typeface="微软雅黑" pitchFamily="34" charset="-122"/>
                <a:ea typeface="微软雅黑" pitchFamily="34" charset="-122"/>
              </a:rPr>
              <a:t>球差</a:t>
            </a:r>
            <a:r>
              <a:rPr kumimoji="0" lang="zh-CN" altLang="en-US" sz="2400" dirty="0">
                <a:solidFill>
                  <a:srgbClr val="FF3300"/>
                </a:solidFill>
                <a:latin typeface="微软雅黑" pitchFamily="34" charset="-122"/>
                <a:ea typeface="微软雅黑" pitchFamily="34" charset="-122"/>
              </a:rPr>
              <a:t>：球面像差的</a:t>
            </a:r>
            <a:r>
              <a:rPr kumimoji="0" lang="zh-CN" altLang="en-US" sz="2400" dirty="0" smtClean="0">
                <a:solidFill>
                  <a:srgbClr val="FF3300"/>
                </a:solidFill>
                <a:latin typeface="微软雅黑" pitchFamily="34" charset="-122"/>
                <a:ea typeface="微软雅黑" pitchFamily="34" charset="-122"/>
              </a:rPr>
              <a:t>简称</a:t>
            </a:r>
            <a:endParaRPr kumimoji="0" lang="zh-CN" altLang="en-US" sz="2400" dirty="0">
              <a:solidFill>
                <a:srgbClr val="FF3300"/>
              </a:solidFill>
              <a:latin typeface="微软雅黑" pitchFamily="34" charset="-122"/>
              <a:ea typeface="微软雅黑" pitchFamily="34" charset="-122"/>
            </a:endParaRPr>
          </a:p>
        </p:txBody>
      </p:sp>
      <p:sp>
        <p:nvSpPr>
          <p:cNvPr id="5" name="矩形 4"/>
          <p:cNvSpPr/>
          <p:nvPr/>
        </p:nvSpPr>
        <p:spPr>
          <a:xfrm>
            <a:off x="692150" y="1556792"/>
            <a:ext cx="7772400" cy="830997"/>
          </a:xfrm>
          <a:prstGeom prst="rect">
            <a:avLst/>
          </a:prstGeom>
        </p:spPr>
        <p:txBody>
          <a:bodyPr>
            <a:spAutoFit/>
          </a:bodyPr>
          <a:lstStyle/>
          <a:p>
            <a:pPr>
              <a:defRPr/>
            </a:pPr>
            <a:r>
              <a:rPr lang="zh-CN" altLang="en-US" sz="2400" kern="0" dirty="0">
                <a:solidFill>
                  <a:srgbClr val="0000FF"/>
                </a:solidFill>
                <a:latin typeface="微软雅黑" panose="020B0503020204020204" pitchFamily="34" charset="-122"/>
                <a:ea typeface="微软雅黑" panose="020B0503020204020204" pitchFamily="34" charset="-122"/>
                <a:cs typeface="宋体" pitchFamily="2" charset="-122"/>
              </a:rPr>
              <a:t>轴上物点</a:t>
            </a:r>
            <a:r>
              <a:rPr lang="zh-CN" altLang="en-US" sz="2400" kern="0" dirty="0">
                <a:solidFill>
                  <a:srgbClr val="000000"/>
                </a:solidFill>
                <a:latin typeface="微软雅黑" panose="020B0503020204020204" pitchFamily="34" charset="-122"/>
                <a:ea typeface="微软雅黑" panose="020B0503020204020204" pitchFamily="34" charset="-122"/>
                <a:cs typeface="宋体" pitchFamily="2" charset="-122"/>
              </a:rPr>
              <a:t>经过球面光学</a:t>
            </a:r>
            <a:r>
              <a:rPr lang="zh-CN" altLang="en-US" sz="2400" kern="0" dirty="0" smtClean="0">
                <a:solidFill>
                  <a:srgbClr val="000000"/>
                </a:solidFill>
                <a:latin typeface="微软雅黑" panose="020B0503020204020204" pitchFamily="34" charset="-122"/>
                <a:ea typeface="微软雅黑" panose="020B0503020204020204" pitchFamily="34" charset="-122"/>
                <a:cs typeface="宋体" pitchFamily="2" charset="-122"/>
              </a:rPr>
              <a:t>系统，所形成的实际像点与理想像点（近轴光所成的像点）的位置之差，叫做</a:t>
            </a:r>
            <a:r>
              <a:rPr lang="zh-CN" altLang="en-US" sz="2400" kern="0" dirty="0" smtClean="0">
                <a:solidFill>
                  <a:srgbClr val="FF0000"/>
                </a:solidFill>
                <a:latin typeface="微软雅黑" panose="020B0503020204020204" pitchFamily="34" charset="-122"/>
                <a:ea typeface="微软雅黑" panose="020B0503020204020204" pitchFamily="34" charset="-122"/>
                <a:cs typeface="宋体" pitchFamily="2" charset="-122"/>
              </a:rPr>
              <a:t>球差</a:t>
            </a:r>
            <a:r>
              <a:rPr lang="zh-CN" altLang="en-US" sz="2400" kern="0" dirty="0" smtClean="0">
                <a:solidFill>
                  <a:srgbClr val="000000"/>
                </a:solidFill>
                <a:latin typeface="微软雅黑" panose="020B0503020204020204" pitchFamily="34" charset="-122"/>
                <a:ea typeface="微软雅黑" panose="020B0503020204020204" pitchFamily="34" charset="-122"/>
                <a:cs typeface="宋体" pitchFamily="2" charset="-122"/>
              </a:rPr>
              <a:t>。</a:t>
            </a:r>
            <a:endParaRPr lang="en-US" altLang="zh-CN" sz="2400" kern="0" dirty="0" smtClean="0">
              <a:solidFill>
                <a:srgbClr val="000000"/>
              </a:solidFill>
              <a:latin typeface="微软雅黑" panose="020B0503020204020204" pitchFamily="34" charset="-122"/>
              <a:ea typeface="微软雅黑" panose="020B0503020204020204" pitchFamily="34" charset="-122"/>
              <a:cs typeface="宋体" pitchFamily="2" charset="-122"/>
            </a:endParaRPr>
          </a:p>
        </p:txBody>
      </p:sp>
      <p:grpSp>
        <p:nvGrpSpPr>
          <p:cNvPr id="6" name="Group 11"/>
          <p:cNvGrpSpPr>
            <a:grpSpLocks/>
          </p:cNvGrpSpPr>
          <p:nvPr/>
        </p:nvGrpSpPr>
        <p:grpSpPr bwMode="auto">
          <a:xfrm>
            <a:off x="1684301" y="3824328"/>
            <a:ext cx="6248400" cy="2989048"/>
            <a:chOff x="1429" y="2719"/>
            <a:chExt cx="2903" cy="1301"/>
          </a:xfrm>
        </p:grpSpPr>
        <p:sp>
          <p:nvSpPr>
            <p:cNvPr id="7" name="AutoShape 12"/>
            <p:cNvSpPr>
              <a:spLocks noChangeArrowheads="1"/>
            </p:cNvSpPr>
            <p:nvPr/>
          </p:nvSpPr>
          <p:spPr bwMode="auto">
            <a:xfrm>
              <a:off x="1429" y="2719"/>
              <a:ext cx="2903" cy="1043"/>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a:spcBef>
                  <a:spcPct val="0"/>
                </a:spcBef>
                <a:buFontTx/>
                <a:buNone/>
              </a:pPr>
              <a:endParaRPr lang="zh-CN" altLang="zh-CN" sz="1800">
                <a:latin typeface="Verdana" pitchFamily="34" charset="0"/>
              </a:endParaRPr>
            </a:p>
          </p:txBody>
        </p:sp>
        <p:grpSp>
          <p:nvGrpSpPr>
            <p:cNvPr id="8" name="Group 13"/>
            <p:cNvGrpSpPr>
              <a:grpSpLocks noChangeAspect="1"/>
            </p:cNvGrpSpPr>
            <p:nvPr/>
          </p:nvGrpSpPr>
          <p:grpSpPr bwMode="auto">
            <a:xfrm>
              <a:off x="1655" y="2840"/>
              <a:ext cx="2495" cy="1180"/>
              <a:chOff x="3408" y="1104"/>
              <a:chExt cx="1674" cy="792"/>
            </a:xfrm>
          </p:grpSpPr>
          <p:sp>
            <p:nvSpPr>
              <p:cNvPr id="10" name="AutoShape 14"/>
              <p:cNvSpPr>
                <a:spLocks noChangeAspect="1" noChangeArrowheads="1" noTextEdit="1"/>
              </p:cNvSpPr>
              <p:nvPr/>
            </p:nvSpPr>
            <p:spPr bwMode="auto">
              <a:xfrm>
                <a:off x="3408" y="1104"/>
                <a:ext cx="1674"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Freeform 15"/>
              <p:cNvSpPr>
                <a:spLocks/>
              </p:cNvSpPr>
              <p:nvPr/>
            </p:nvSpPr>
            <p:spPr bwMode="auto">
              <a:xfrm>
                <a:off x="3944" y="1115"/>
                <a:ext cx="124" cy="526"/>
              </a:xfrm>
              <a:custGeom>
                <a:avLst/>
                <a:gdLst>
                  <a:gd name="T0" fmla="*/ 124 w 124"/>
                  <a:gd name="T1" fmla="*/ 520 h 526"/>
                  <a:gd name="T2" fmla="*/ 99 w 124"/>
                  <a:gd name="T3" fmla="*/ 487 h 526"/>
                  <a:gd name="T4" fmla="*/ 74 w 124"/>
                  <a:gd name="T5" fmla="*/ 453 h 526"/>
                  <a:gd name="T6" fmla="*/ 56 w 124"/>
                  <a:gd name="T7" fmla="*/ 424 h 526"/>
                  <a:gd name="T8" fmla="*/ 37 w 124"/>
                  <a:gd name="T9" fmla="*/ 390 h 526"/>
                  <a:gd name="T10" fmla="*/ 25 w 124"/>
                  <a:gd name="T11" fmla="*/ 357 h 526"/>
                  <a:gd name="T12" fmla="*/ 18 w 124"/>
                  <a:gd name="T13" fmla="*/ 323 h 526"/>
                  <a:gd name="T14" fmla="*/ 12 w 124"/>
                  <a:gd name="T15" fmla="*/ 294 h 526"/>
                  <a:gd name="T16" fmla="*/ 12 w 124"/>
                  <a:gd name="T17" fmla="*/ 260 h 526"/>
                  <a:gd name="T18" fmla="*/ 12 w 124"/>
                  <a:gd name="T19" fmla="*/ 226 h 526"/>
                  <a:gd name="T20" fmla="*/ 18 w 124"/>
                  <a:gd name="T21" fmla="*/ 198 h 526"/>
                  <a:gd name="T22" fmla="*/ 25 w 124"/>
                  <a:gd name="T23" fmla="*/ 164 h 526"/>
                  <a:gd name="T24" fmla="*/ 37 w 124"/>
                  <a:gd name="T25" fmla="*/ 130 h 526"/>
                  <a:gd name="T26" fmla="*/ 56 w 124"/>
                  <a:gd name="T27" fmla="*/ 102 h 526"/>
                  <a:gd name="T28" fmla="*/ 74 w 124"/>
                  <a:gd name="T29" fmla="*/ 68 h 526"/>
                  <a:gd name="T30" fmla="*/ 99 w 124"/>
                  <a:gd name="T31" fmla="*/ 34 h 526"/>
                  <a:gd name="T32" fmla="*/ 124 w 124"/>
                  <a:gd name="T33" fmla="*/ 6 h 526"/>
                  <a:gd name="T34" fmla="*/ 118 w 124"/>
                  <a:gd name="T35" fmla="*/ 0 h 526"/>
                  <a:gd name="T36" fmla="*/ 93 w 124"/>
                  <a:gd name="T37" fmla="*/ 29 h 526"/>
                  <a:gd name="T38" fmla="*/ 68 w 124"/>
                  <a:gd name="T39" fmla="*/ 63 h 526"/>
                  <a:gd name="T40" fmla="*/ 49 w 124"/>
                  <a:gd name="T41" fmla="*/ 96 h 526"/>
                  <a:gd name="T42" fmla="*/ 31 w 124"/>
                  <a:gd name="T43" fmla="*/ 130 h 526"/>
                  <a:gd name="T44" fmla="*/ 18 w 124"/>
                  <a:gd name="T45" fmla="*/ 164 h 526"/>
                  <a:gd name="T46" fmla="*/ 12 w 124"/>
                  <a:gd name="T47" fmla="*/ 193 h 526"/>
                  <a:gd name="T48" fmla="*/ 6 w 124"/>
                  <a:gd name="T49" fmla="*/ 226 h 526"/>
                  <a:gd name="T50" fmla="*/ 0 w 124"/>
                  <a:gd name="T51" fmla="*/ 260 h 526"/>
                  <a:gd name="T52" fmla="*/ 6 w 124"/>
                  <a:gd name="T53" fmla="*/ 294 h 526"/>
                  <a:gd name="T54" fmla="*/ 12 w 124"/>
                  <a:gd name="T55" fmla="*/ 328 h 526"/>
                  <a:gd name="T56" fmla="*/ 18 w 124"/>
                  <a:gd name="T57" fmla="*/ 362 h 526"/>
                  <a:gd name="T58" fmla="*/ 31 w 124"/>
                  <a:gd name="T59" fmla="*/ 390 h 526"/>
                  <a:gd name="T60" fmla="*/ 49 w 124"/>
                  <a:gd name="T61" fmla="*/ 424 h 526"/>
                  <a:gd name="T62" fmla="*/ 68 w 124"/>
                  <a:gd name="T63" fmla="*/ 458 h 526"/>
                  <a:gd name="T64" fmla="*/ 93 w 124"/>
                  <a:gd name="T65" fmla="*/ 492 h 526"/>
                  <a:gd name="T66" fmla="*/ 118 w 124"/>
                  <a:gd name="T67" fmla="*/ 526 h 526"/>
                  <a:gd name="T68" fmla="*/ 124 w 124"/>
                  <a:gd name="T69" fmla="*/ 520 h 5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4" h="526">
                    <a:moveTo>
                      <a:pt x="124" y="520"/>
                    </a:moveTo>
                    <a:lnTo>
                      <a:pt x="99" y="487"/>
                    </a:lnTo>
                    <a:lnTo>
                      <a:pt x="74" y="453"/>
                    </a:lnTo>
                    <a:lnTo>
                      <a:pt x="56" y="424"/>
                    </a:lnTo>
                    <a:lnTo>
                      <a:pt x="37" y="390"/>
                    </a:lnTo>
                    <a:lnTo>
                      <a:pt x="25" y="357"/>
                    </a:lnTo>
                    <a:lnTo>
                      <a:pt x="18" y="323"/>
                    </a:lnTo>
                    <a:lnTo>
                      <a:pt x="12" y="294"/>
                    </a:lnTo>
                    <a:lnTo>
                      <a:pt x="12" y="260"/>
                    </a:lnTo>
                    <a:lnTo>
                      <a:pt x="12" y="226"/>
                    </a:lnTo>
                    <a:lnTo>
                      <a:pt x="18" y="198"/>
                    </a:lnTo>
                    <a:lnTo>
                      <a:pt x="25" y="164"/>
                    </a:lnTo>
                    <a:lnTo>
                      <a:pt x="37" y="130"/>
                    </a:lnTo>
                    <a:lnTo>
                      <a:pt x="56" y="102"/>
                    </a:lnTo>
                    <a:lnTo>
                      <a:pt x="74" y="68"/>
                    </a:lnTo>
                    <a:lnTo>
                      <a:pt x="99" y="34"/>
                    </a:lnTo>
                    <a:lnTo>
                      <a:pt x="124" y="6"/>
                    </a:lnTo>
                    <a:lnTo>
                      <a:pt x="118" y="0"/>
                    </a:lnTo>
                    <a:lnTo>
                      <a:pt x="93" y="29"/>
                    </a:lnTo>
                    <a:lnTo>
                      <a:pt x="68" y="63"/>
                    </a:lnTo>
                    <a:lnTo>
                      <a:pt x="49" y="96"/>
                    </a:lnTo>
                    <a:lnTo>
                      <a:pt x="31" y="130"/>
                    </a:lnTo>
                    <a:lnTo>
                      <a:pt x="18" y="164"/>
                    </a:lnTo>
                    <a:lnTo>
                      <a:pt x="12" y="193"/>
                    </a:lnTo>
                    <a:lnTo>
                      <a:pt x="6" y="226"/>
                    </a:lnTo>
                    <a:lnTo>
                      <a:pt x="0" y="260"/>
                    </a:lnTo>
                    <a:lnTo>
                      <a:pt x="6" y="294"/>
                    </a:lnTo>
                    <a:lnTo>
                      <a:pt x="12" y="328"/>
                    </a:lnTo>
                    <a:lnTo>
                      <a:pt x="18" y="362"/>
                    </a:lnTo>
                    <a:lnTo>
                      <a:pt x="31" y="390"/>
                    </a:lnTo>
                    <a:lnTo>
                      <a:pt x="49" y="424"/>
                    </a:lnTo>
                    <a:lnTo>
                      <a:pt x="68" y="458"/>
                    </a:lnTo>
                    <a:lnTo>
                      <a:pt x="93" y="492"/>
                    </a:lnTo>
                    <a:lnTo>
                      <a:pt x="118" y="526"/>
                    </a:lnTo>
                    <a:lnTo>
                      <a:pt x="124" y="520"/>
                    </a:lnTo>
                    <a:close/>
                  </a:path>
                </a:pathLst>
              </a:custGeom>
              <a:solidFill>
                <a:srgbClr val="2522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Line 16"/>
              <p:cNvSpPr>
                <a:spLocks noChangeShapeType="1"/>
              </p:cNvSpPr>
              <p:nvPr/>
            </p:nvSpPr>
            <p:spPr bwMode="auto">
              <a:xfrm>
                <a:off x="3420" y="1370"/>
                <a:ext cx="1645" cy="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7"/>
              <p:cNvSpPr>
                <a:spLocks noChangeShapeType="1"/>
              </p:cNvSpPr>
              <p:nvPr/>
            </p:nvSpPr>
            <p:spPr bwMode="auto">
              <a:xfrm flipH="1" flipV="1">
                <a:off x="4118" y="1194"/>
                <a:ext cx="386" cy="176"/>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8"/>
              <p:cNvSpPr>
                <a:spLocks noChangeShapeType="1"/>
              </p:cNvSpPr>
              <p:nvPr/>
            </p:nvSpPr>
            <p:spPr bwMode="auto">
              <a:xfrm flipH="1">
                <a:off x="4118" y="1370"/>
                <a:ext cx="386" cy="181"/>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Freeform 19"/>
              <p:cNvSpPr>
                <a:spLocks noEditPoints="1"/>
              </p:cNvSpPr>
              <p:nvPr/>
            </p:nvSpPr>
            <p:spPr bwMode="auto">
              <a:xfrm>
                <a:off x="3483" y="1155"/>
                <a:ext cx="635" cy="215"/>
              </a:xfrm>
              <a:custGeom>
                <a:avLst/>
                <a:gdLst>
                  <a:gd name="T0" fmla="*/ 2147483646 w 102"/>
                  <a:gd name="T1" fmla="*/ 237373986 h 38"/>
                  <a:gd name="T2" fmla="*/ 2147483646 w 102"/>
                  <a:gd name="T3" fmla="*/ 0 h 38"/>
                  <a:gd name="T4" fmla="*/ 2147483646 w 102"/>
                  <a:gd name="T5" fmla="*/ 440070130 h 38"/>
                  <a:gd name="T6" fmla="*/ 2147483646 w 102"/>
                  <a:gd name="T7" fmla="*/ 440070130 h 38"/>
                  <a:gd name="T8" fmla="*/ 0 w 102"/>
                  <a:gd name="T9" fmla="*/ 1276934128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38">
                    <a:moveTo>
                      <a:pt x="102" y="7"/>
                    </a:moveTo>
                    <a:lnTo>
                      <a:pt x="89" y="0"/>
                    </a:lnTo>
                    <a:lnTo>
                      <a:pt x="57" y="13"/>
                    </a:lnTo>
                    <a:moveTo>
                      <a:pt x="57" y="13"/>
                    </a:moveTo>
                    <a:lnTo>
                      <a:pt x="0" y="38"/>
                    </a:lnTo>
                  </a:path>
                </a:pathLst>
              </a:custGeom>
              <a:noFill/>
              <a:ln w="0">
                <a:solidFill>
                  <a:srgbClr val="25221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20"/>
              <p:cNvSpPr>
                <a:spLocks noEditPoints="1"/>
              </p:cNvSpPr>
              <p:nvPr/>
            </p:nvSpPr>
            <p:spPr bwMode="auto">
              <a:xfrm>
                <a:off x="3483" y="1370"/>
                <a:ext cx="635" cy="220"/>
              </a:xfrm>
              <a:custGeom>
                <a:avLst/>
                <a:gdLst>
                  <a:gd name="T0" fmla="*/ 2147483646 w 102"/>
                  <a:gd name="T1" fmla="*/ 1046786067 h 39"/>
                  <a:gd name="T2" fmla="*/ 2147483646 w 102"/>
                  <a:gd name="T3" fmla="*/ 1272531051 h 39"/>
                  <a:gd name="T4" fmla="*/ 2147483646 w 102"/>
                  <a:gd name="T5" fmla="*/ 815209312 h 39"/>
                  <a:gd name="T6" fmla="*/ 2147483646 w 102"/>
                  <a:gd name="T7" fmla="*/ 815209312 h 39"/>
                  <a:gd name="T8" fmla="*/ 0 w 102"/>
                  <a:gd name="T9" fmla="*/ 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39">
                    <a:moveTo>
                      <a:pt x="102" y="32"/>
                    </a:moveTo>
                    <a:lnTo>
                      <a:pt x="89" y="39"/>
                    </a:lnTo>
                    <a:lnTo>
                      <a:pt x="57" y="25"/>
                    </a:lnTo>
                    <a:moveTo>
                      <a:pt x="57" y="25"/>
                    </a:moveTo>
                    <a:lnTo>
                      <a:pt x="0" y="0"/>
                    </a:lnTo>
                  </a:path>
                </a:pathLst>
              </a:custGeom>
              <a:noFill/>
              <a:ln w="0">
                <a:solidFill>
                  <a:srgbClr val="25221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21"/>
              <p:cNvSpPr>
                <a:spLocks noChangeShapeType="1"/>
              </p:cNvSpPr>
              <p:nvPr/>
            </p:nvSpPr>
            <p:spPr bwMode="auto">
              <a:xfrm>
                <a:off x="4106" y="1240"/>
                <a:ext cx="523" cy="13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2"/>
              <p:cNvSpPr>
                <a:spLocks noChangeShapeType="1"/>
              </p:cNvSpPr>
              <p:nvPr/>
            </p:nvSpPr>
            <p:spPr bwMode="auto">
              <a:xfrm flipV="1">
                <a:off x="4106" y="1370"/>
                <a:ext cx="523" cy="13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Freeform 23"/>
              <p:cNvSpPr>
                <a:spLocks noEditPoints="1"/>
              </p:cNvSpPr>
              <p:nvPr/>
            </p:nvSpPr>
            <p:spPr bwMode="auto">
              <a:xfrm>
                <a:off x="3483" y="1211"/>
                <a:ext cx="623" cy="159"/>
              </a:xfrm>
              <a:custGeom>
                <a:avLst/>
                <a:gdLst>
                  <a:gd name="T0" fmla="*/ 0 w 100"/>
                  <a:gd name="T1" fmla="*/ 976396365 h 28"/>
                  <a:gd name="T2" fmla="*/ 2147483646 w 100"/>
                  <a:gd name="T3" fmla="*/ 276858131 h 28"/>
                  <a:gd name="T4" fmla="*/ 2147483646 w 100"/>
                  <a:gd name="T5" fmla="*/ 276858131 h 28"/>
                  <a:gd name="T6" fmla="*/ 2147483646 w 100"/>
                  <a:gd name="T7" fmla="*/ 0 h 28"/>
                  <a:gd name="T8" fmla="*/ 2147483646 w 100"/>
                  <a:gd name="T9" fmla="*/ 17194401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28">
                    <a:moveTo>
                      <a:pt x="0" y="28"/>
                    </a:moveTo>
                    <a:lnTo>
                      <a:pt x="60" y="8"/>
                    </a:lnTo>
                    <a:moveTo>
                      <a:pt x="60" y="8"/>
                    </a:moveTo>
                    <a:lnTo>
                      <a:pt x="83" y="0"/>
                    </a:lnTo>
                    <a:lnTo>
                      <a:pt x="100" y="5"/>
                    </a:lnTo>
                  </a:path>
                </a:pathLst>
              </a:custGeom>
              <a:noFill/>
              <a:ln w="0">
                <a:solidFill>
                  <a:srgbClr val="25221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24"/>
              <p:cNvSpPr>
                <a:spLocks noEditPoints="1"/>
              </p:cNvSpPr>
              <p:nvPr/>
            </p:nvSpPr>
            <p:spPr bwMode="auto">
              <a:xfrm>
                <a:off x="3483" y="1375"/>
                <a:ext cx="623" cy="153"/>
              </a:xfrm>
              <a:custGeom>
                <a:avLst/>
                <a:gdLst>
                  <a:gd name="T0" fmla="*/ 0 w 100"/>
                  <a:gd name="T1" fmla="*/ 0 h 27"/>
                  <a:gd name="T2" fmla="*/ 2147483646 w 100"/>
                  <a:gd name="T3" fmla="*/ 680520920 h 27"/>
                  <a:gd name="T4" fmla="*/ 2147483646 w 100"/>
                  <a:gd name="T5" fmla="*/ 680520920 h 27"/>
                  <a:gd name="T6" fmla="*/ 2147483646 w 100"/>
                  <a:gd name="T7" fmla="*/ 921796519 h 27"/>
                  <a:gd name="T8" fmla="*/ 2147483646 w 100"/>
                  <a:gd name="T9" fmla="*/ 78352707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27">
                    <a:moveTo>
                      <a:pt x="0" y="0"/>
                    </a:moveTo>
                    <a:lnTo>
                      <a:pt x="60" y="20"/>
                    </a:lnTo>
                    <a:moveTo>
                      <a:pt x="60" y="20"/>
                    </a:moveTo>
                    <a:lnTo>
                      <a:pt x="83" y="27"/>
                    </a:lnTo>
                    <a:lnTo>
                      <a:pt x="100" y="23"/>
                    </a:lnTo>
                  </a:path>
                </a:pathLst>
              </a:custGeom>
              <a:noFill/>
              <a:ln w="0">
                <a:solidFill>
                  <a:srgbClr val="25221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Line 25"/>
              <p:cNvSpPr>
                <a:spLocks noChangeShapeType="1"/>
              </p:cNvSpPr>
              <p:nvPr/>
            </p:nvSpPr>
            <p:spPr bwMode="auto">
              <a:xfrm>
                <a:off x="4099" y="1285"/>
                <a:ext cx="617" cy="8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6"/>
              <p:cNvSpPr>
                <a:spLocks noChangeShapeType="1"/>
              </p:cNvSpPr>
              <p:nvPr/>
            </p:nvSpPr>
            <p:spPr bwMode="auto">
              <a:xfrm flipV="1">
                <a:off x="4099" y="1370"/>
                <a:ext cx="617" cy="9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Freeform 27"/>
              <p:cNvSpPr>
                <a:spLocks noEditPoints="1"/>
              </p:cNvSpPr>
              <p:nvPr/>
            </p:nvSpPr>
            <p:spPr bwMode="auto">
              <a:xfrm>
                <a:off x="3483" y="1268"/>
                <a:ext cx="616" cy="102"/>
              </a:xfrm>
              <a:custGeom>
                <a:avLst/>
                <a:gdLst>
                  <a:gd name="T0" fmla="*/ 0 w 99"/>
                  <a:gd name="T1" fmla="*/ 614465091 h 18"/>
                  <a:gd name="T2" fmla="*/ 2147483646 w 99"/>
                  <a:gd name="T3" fmla="*/ 138269483 h 18"/>
                  <a:gd name="T4" fmla="*/ 2147483646 w 99"/>
                  <a:gd name="T5" fmla="*/ 138269483 h 18"/>
                  <a:gd name="T6" fmla="*/ 2147483646 w 99"/>
                  <a:gd name="T7" fmla="*/ 0 h 18"/>
                  <a:gd name="T8" fmla="*/ 2147483646 w 99"/>
                  <a:gd name="T9" fmla="*/ 10207813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8">
                    <a:moveTo>
                      <a:pt x="0" y="18"/>
                    </a:moveTo>
                    <a:lnTo>
                      <a:pt x="61" y="4"/>
                    </a:lnTo>
                    <a:moveTo>
                      <a:pt x="61" y="4"/>
                    </a:moveTo>
                    <a:lnTo>
                      <a:pt x="79" y="0"/>
                    </a:lnTo>
                    <a:lnTo>
                      <a:pt x="99" y="3"/>
                    </a:lnTo>
                  </a:path>
                </a:pathLst>
              </a:custGeom>
              <a:noFill/>
              <a:ln w="0">
                <a:solidFill>
                  <a:srgbClr val="25221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28"/>
              <p:cNvSpPr>
                <a:spLocks noEditPoints="1"/>
              </p:cNvSpPr>
              <p:nvPr/>
            </p:nvSpPr>
            <p:spPr bwMode="auto">
              <a:xfrm>
                <a:off x="3483" y="1375"/>
                <a:ext cx="616" cy="102"/>
              </a:xfrm>
              <a:custGeom>
                <a:avLst/>
                <a:gdLst>
                  <a:gd name="T0" fmla="*/ 0 w 99"/>
                  <a:gd name="T1" fmla="*/ 0 h 18"/>
                  <a:gd name="T2" fmla="*/ 2147483646 w 99"/>
                  <a:gd name="T3" fmla="*/ 476394502 h 18"/>
                  <a:gd name="T4" fmla="*/ 2147483646 w 99"/>
                  <a:gd name="T5" fmla="*/ 476394502 h 18"/>
                  <a:gd name="T6" fmla="*/ 2147483646 w 99"/>
                  <a:gd name="T7" fmla="*/ 614465091 h 18"/>
                  <a:gd name="T8" fmla="*/ 2147483646 w 99"/>
                  <a:gd name="T9" fmla="*/ 512416811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8">
                    <a:moveTo>
                      <a:pt x="0" y="0"/>
                    </a:moveTo>
                    <a:lnTo>
                      <a:pt x="61" y="14"/>
                    </a:lnTo>
                    <a:moveTo>
                      <a:pt x="61" y="14"/>
                    </a:moveTo>
                    <a:lnTo>
                      <a:pt x="79" y="18"/>
                    </a:lnTo>
                    <a:lnTo>
                      <a:pt x="99" y="15"/>
                    </a:lnTo>
                  </a:path>
                </a:pathLst>
              </a:custGeom>
              <a:noFill/>
              <a:ln w="0">
                <a:solidFill>
                  <a:srgbClr val="25221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Line 29"/>
              <p:cNvSpPr>
                <a:spLocks noChangeShapeType="1"/>
              </p:cNvSpPr>
              <p:nvPr/>
            </p:nvSpPr>
            <p:spPr bwMode="auto">
              <a:xfrm>
                <a:off x="4093" y="1325"/>
                <a:ext cx="816" cy="4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30"/>
              <p:cNvSpPr>
                <a:spLocks noChangeShapeType="1"/>
              </p:cNvSpPr>
              <p:nvPr/>
            </p:nvSpPr>
            <p:spPr bwMode="auto">
              <a:xfrm flipV="1">
                <a:off x="4093" y="1370"/>
                <a:ext cx="816" cy="51"/>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Freeform 31"/>
              <p:cNvSpPr>
                <a:spLocks noEditPoints="1"/>
              </p:cNvSpPr>
              <p:nvPr/>
            </p:nvSpPr>
            <p:spPr bwMode="auto">
              <a:xfrm>
                <a:off x="3489" y="1319"/>
                <a:ext cx="604" cy="51"/>
              </a:xfrm>
              <a:custGeom>
                <a:avLst/>
                <a:gdLst>
                  <a:gd name="T0" fmla="*/ 0 w 97"/>
                  <a:gd name="T1" fmla="*/ 307331429 h 9"/>
                  <a:gd name="T2" fmla="*/ 2147483646 w 97"/>
                  <a:gd name="T3" fmla="*/ 65856776 h 9"/>
                  <a:gd name="T4" fmla="*/ 2147483646 w 97"/>
                  <a:gd name="T5" fmla="*/ 65856776 h 9"/>
                  <a:gd name="T6" fmla="*/ 2147483646 w 97"/>
                  <a:gd name="T7" fmla="*/ 0 h 9"/>
                  <a:gd name="T8" fmla="*/ 2147483646 w 97"/>
                  <a:gd name="T9" fmla="*/ 36221367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9">
                    <a:moveTo>
                      <a:pt x="0" y="9"/>
                    </a:moveTo>
                    <a:lnTo>
                      <a:pt x="60" y="2"/>
                    </a:lnTo>
                    <a:moveTo>
                      <a:pt x="60" y="2"/>
                    </a:moveTo>
                    <a:lnTo>
                      <a:pt x="75" y="0"/>
                    </a:lnTo>
                    <a:lnTo>
                      <a:pt x="97" y="1"/>
                    </a:lnTo>
                  </a:path>
                </a:pathLst>
              </a:custGeom>
              <a:noFill/>
              <a:ln w="0">
                <a:solidFill>
                  <a:srgbClr val="25221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32"/>
              <p:cNvSpPr>
                <a:spLocks noEditPoints="1"/>
              </p:cNvSpPr>
              <p:nvPr/>
            </p:nvSpPr>
            <p:spPr bwMode="auto">
              <a:xfrm>
                <a:off x="3489" y="1370"/>
                <a:ext cx="604" cy="56"/>
              </a:xfrm>
              <a:custGeom>
                <a:avLst/>
                <a:gdLst>
                  <a:gd name="T0" fmla="*/ 0 w 97"/>
                  <a:gd name="T1" fmla="*/ 0 h 10"/>
                  <a:gd name="T2" fmla="*/ 2147483646 w 97"/>
                  <a:gd name="T3" fmla="*/ 243704770 h 10"/>
                  <a:gd name="T4" fmla="*/ 2147483646 w 97"/>
                  <a:gd name="T5" fmla="*/ 243704770 h 10"/>
                  <a:gd name="T6" fmla="*/ 2147483646 w 97"/>
                  <a:gd name="T7" fmla="*/ 303629183 h 10"/>
                  <a:gd name="T8" fmla="*/ 2147483646 w 97"/>
                  <a:gd name="T9" fmla="*/ 27081637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
                    <a:moveTo>
                      <a:pt x="0" y="0"/>
                    </a:moveTo>
                    <a:lnTo>
                      <a:pt x="60" y="8"/>
                    </a:lnTo>
                    <a:moveTo>
                      <a:pt x="60" y="8"/>
                    </a:moveTo>
                    <a:lnTo>
                      <a:pt x="75" y="10"/>
                    </a:lnTo>
                    <a:lnTo>
                      <a:pt x="97" y="9"/>
                    </a:lnTo>
                  </a:path>
                </a:pathLst>
              </a:custGeom>
              <a:noFill/>
              <a:ln w="0">
                <a:solidFill>
                  <a:srgbClr val="25221E"/>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Rectangle 33"/>
              <p:cNvSpPr>
                <a:spLocks noChangeArrowheads="1"/>
              </p:cNvSpPr>
              <p:nvPr/>
            </p:nvSpPr>
            <p:spPr bwMode="auto">
              <a:xfrm>
                <a:off x="3756" y="1107"/>
                <a:ext cx="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latin typeface="Arial" pitchFamily="34" charset="0"/>
                </a:endParaRPr>
              </a:p>
            </p:txBody>
          </p:sp>
          <p:sp>
            <p:nvSpPr>
              <p:cNvPr id="30" name="Rectangle 34"/>
              <p:cNvSpPr>
                <a:spLocks noChangeArrowheads="1"/>
              </p:cNvSpPr>
              <p:nvPr/>
            </p:nvSpPr>
            <p:spPr bwMode="auto">
              <a:xfrm>
                <a:off x="4255" y="1107"/>
                <a:ext cx="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latin typeface="Arial" pitchFamily="34" charset="0"/>
                </a:endParaRPr>
              </a:p>
            </p:txBody>
          </p:sp>
          <p:sp>
            <p:nvSpPr>
              <p:cNvPr id="31" name="Rectangle 35"/>
              <p:cNvSpPr>
                <a:spLocks noChangeArrowheads="1"/>
              </p:cNvSpPr>
              <p:nvPr/>
            </p:nvSpPr>
            <p:spPr bwMode="auto">
              <a:xfrm>
                <a:off x="4290" y="1113"/>
                <a:ext cx="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latin typeface="Arial" pitchFamily="34" charset="0"/>
                </a:endParaRPr>
              </a:p>
            </p:txBody>
          </p:sp>
          <p:sp>
            <p:nvSpPr>
              <p:cNvPr id="32" name="Rectangle 36"/>
              <p:cNvSpPr>
                <a:spLocks noChangeArrowheads="1"/>
              </p:cNvSpPr>
              <p:nvPr/>
            </p:nvSpPr>
            <p:spPr bwMode="auto">
              <a:xfrm>
                <a:off x="3939" y="1794"/>
                <a:ext cx="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latin typeface="Arial" pitchFamily="34" charset="0"/>
                </a:endParaRPr>
              </a:p>
            </p:txBody>
          </p:sp>
        </p:grpSp>
        <p:sp>
          <p:nvSpPr>
            <p:cNvPr id="9" name="Text Box 37"/>
            <p:cNvSpPr txBox="1">
              <a:spLocks noChangeArrowheads="1"/>
            </p:cNvSpPr>
            <p:nvPr/>
          </p:nvSpPr>
          <p:spPr bwMode="auto">
            <a:xfrm>
              <a:off x="2018" y="2840"/>
              <a:ext cx="27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50000"/>
                </a:spcBef>
                <a:buFontTx/>
                <a:buNone/>
              </a:pPr>
              <a:r>
                <a:rPr lang="en-US" altLang="zh-CN" sz="1800" b="1">
                  <a:latin typeface="Arial" pitchFamily="34" charset="0"/>
                </a:rPr>
                <a:t>n</a:t>
              </a:r>
            </a:p>
          </p:txBody>
        </p:sp>
      </p:grpSp>
      <p:sp>
        <p:nvSpPr>
          <p:cNvPr id="33" name="矩形 32"/>
          <p:cNvSpPr/>
          <p:nvPr/>
        </p:nvSpPr>
        <p:spPr>
          <a:xfrm>
            <a:off x="659327" y="2492896"/>
            <a:ext cx="7772400" cy="1200329"/>
          </a:xfrm>
          <a:prstGeom prst="rect">
            <a:avLst/>
          </a:prstGeom>
        </p:spPr>
        <p:txBody>
          <a:bodyPr>
            <a:spAutoFit/>
          </a:bodyPr>
          <a:lstStyle/>
          <a:p>
            <a:pPr>
              <a:spcBef>
                <a:spcPts val="800"/>
              </a:spcBef>
              <a:defRPr/>
            </a:pPr>
            <a:r>
              <a:rPr lang="zh-CN" altLang="en-US" sz="2400" kern="0" dirty="0" smtClean="0">
                <a:solidFill>
                  <a:srgbClr val="FF0000"/>
                </a:solidFill>
                <a:latin typeface="微软雅黑" panose="020B0503020204020204" pitchFamily="34" charset="-122"/>
                <a:ea typeface="微软雅黑" panose="020B0503020204020204" pitchFamily="34" charset="-122"/>
                <a:cs typeface="宋体" pitchFamily="2" charset="-122"/>
              </a:rPr>
              <a:t>原因：</a:t>
            </a:r>
            <a:r>
              <a:rPr lang="zh-CN" altLang="en-US" sz="2400" kern="0" dirty="0" smtClean="0">
                <a:latin typeface="微软雅黑" panose="020B0503020204020204" pitchFamily="34" charset="-122"/>
                <a:ea typeface="微软雅黑" panose="020B0503020204020204" pitchFamily="34" charset="-122"/>
                <a:cs typeface="宋体" pitchFamily="2" charset="-122"/>
              </a:rPr>
              <a:t>轴</a:t>
            </a:r>
            <a:r>
              <a:rPr lang="zh-CN" altLang="en-US" sz="2400" kern="0" dirty="0">
                <a:latin typeface="微软雅黑" panose="020B0503020204020204" pitchFamily="34" charset="-122"/>
                <a:ea typeface="微软雅黑" panose="020B0503020204020204" pitchFamily="34" charset="-122"/>
                <a:cs typeface="宋体" pitchFamily="2" charset="-122"/>
              </a:rPr>
              <a:t>上物</a:t>
            </a:r>
            <a:r>
              <a:rPr lang="zh-CN" altLang="en-US" sz="2400" kern="0" dirty="0" smtClean="0">
                <a:latin typeface="微软雅黑" panose="020B0503020204020204" pitchFamily="34" charset="-122"/>
                <a:ea typeface="微软雅黑" panose="020B0503020204020204" pitchFamily="34" charset="-122"/>
                <a:cs typeface="宋体" pitchFamily="2" charset="-122"/>
              </a:rPr>
              <a:t>点发出的不同孔径角</a:t>
            </a:r>
            <a:r>
              <a:rPr lang="en-US" altLang="zh-CN" sz="2400" b="1" i="1" kern="0" dirty="0" smtClean="0">
                <a:solidFill>
                  <a:srgbClr val="0000FF"/>
                </a:solidFill>
                <a:latin typeface="Times New Roman" panose="02020603050405020304" pitchFamily="18" charset="0"/>
                <a:cs typeface="Times New Roman" panose="02020603050405020304" pitchFamily="18" charset="0"/>
              </a:rPr>
              <a:t>U </a:t>
            </a:r>
            <a:r>
              <a:rPr lang="zh-CN" altLang="en-US" sz="2400" kern="0" dirty="0">
                <a:latin typeface="微软雅黑" panose="020B0503020204020204" pitchFamily="34" charset="-122"/>
                <a:ea typeface="微软雅黑" panose="020B0503020204020204" pitchFamily="34" charset="-122"/>
              </a:rPr>
              <a:t>的</a:t>
            </a:r>
            <a:r>
              <a:rPr lang="zh-CN" altLang="en-US" sz="2400" kern="0" dirty="0" smtClean="0">
                <a:latin typeface="微软雅黑" panose="020B0503020204020204" pitchFamily="34" charset="-122"/>
                <a:ea typeface="微软雅黑" panose="020B0503020204020204" pitchFamily="34" charset="-122"/>
              </a:rPr>
              <a:t>光</a:t>
            </a:r>
            <a:r>
              <a:rPr lang="zh-CN" altLang="en-US" sz="2400" kern="0" dirty="0">
                <a:solidFill>
                  <a:srgbClr val="000000"/>
                </a:solidFill>
                <a:latin typeface="微软雅黑" panose="020B0503020204020204" pitchFamily="34" charset="-122"/>
                <a:ea typeface="微软雅黑" panose="020B0503020204020204" pitchFamily="34" charset="-122"/>
                <a:cs typeface="宋体" pitchFamily="2" charset="-122"/>
              </a:rPr>
              <a:t>线</a:t>
            </a:r>
            <a:r>
              <a:rPr lang="zh-CN" altLang="en-US" sz="2400" kern="0" dirty="0" smtClean="0">
                <a:latin typeface="微软雅黑" panose="020B0503020204020204" pitchFamily="34" charset="-122"/>
                <a:ea typeface="微软雅黑" panose="020B0503020204020204" pitchFamily="34" charset="-122"/>
              </a:rPr>
              <a:t>，</a:t>
            </a:r>
            <a:r>
              <a:rPr lang="zh-CN" altLang="en-US" sz="2400" kern="0" dirty="0">
                <a:solidFill>
                  <a:srgbClr val="000000"/>
                </a:solidFill>
                <a:latin typeface="微软雅黑" panose="020B0503020204020204" pitchFamily="34" charset="-122"/>
                <a:ea typeface="微软雅黑" panose="020B0503020204020204" pitchFamily="34" charset="-122"/>
                <a:cs typeface="宋体" pitchFamily="2" charset="-122"/>
              </a:rPr>
              <a:t>经过</a:t>
            </a:r>
            <a:r>
              <a:rPr lang="zh-CN" altLang="en-US" sz="2400" kern="0" dirty="0" smtClean="0">
                <a:solidFill>
                  <a:srgbClr val="000000"/>
                </a:solidFill>
                <a:latin typeface="微软雅黑" panose="020B0503020204020204" pitchFamily="34" charset="-122"/>
                <a:ea typeface="微软雅黑" panose="020B0503020204020204" pitchFamily="34" charset="-122"/>
                <a:cs typeface="宋体" pitchFamily="2" charset="-122"/>
              </a:rPr>
              <a:t>球面折射后，</a:t>
            </a:r>
            <a:r>
              <a:rPr lang="zh-CN" altLang="en-US" sz="2400" kern="0" dirty="0" smtClean="0">
                <a:solidFill>
                  <a:srgbClr val="C00000"/>
                </a:solidFill>
                <a:latin typeface="微软雅黑" panose="020B0503020204020204" pitchFamily="34" charset="-122"/>
                <a:ea typeface="微软雅黑" panose="020B0503020204020204" pitchFamily="34" charset="-122"/>
                <a:cs typeface="宋体" pitchFamily="2" charset="-122"/>
              </a:rPr>
              <a:t>出射光线与</a:t>
            </a:r>
            <a:r>
              <a:rPr lang="zh-CN" altLang="en-US" sz="2400" kern="0" dirty="0" smtClean="0">
                <a:solidFill>
                  <a:srgbClr val="C00000"/>
                </a:solidFill>
                <a:latin typeface="微软雅黑" panose="020B0503020204020204" pitchFamily="34" charset="-122"/>
                <a:ea typeface="微软雅黑" panose="020B0503020204020204" pitchFamily="34" charset="-122"/>
              </a:rPr>
              <a:t>光轴的交点</a:t>
            </a:r>
            <a:r>
              <a:rPr lang="zh-CN" altLang="en-US" sz="2400" kern="0" dirty="0" smtClean="0">
                <a:latin typeface="微软雅黑" panose="020B0503020204020204" pitchFamily="34" charset="-122"/>
                <a:ea typeface="微软雅黑" panose="020B0503020204020204" pitchFamily="34" charset="-122"/>
              </a:rPr>
              <a:t>是</a:t>
            </a:r>
            <a:r>
              <a:rPr lang="zh-CN" altLang="en-US" sz="2400" kern="0" dirty="0" smtClean="0">
                <a:solidFill>
                  <a:srgbClr val="C00000"/>
                </a:solidFill>
                <a:latin typeface="微软雅黑" panose="020B0503020204020204" pitchFamily="34" charset="-122"/>
                <a:ea typeface="微软雅黑" panose="020B0503020204020204" pitchFamily="34" charset="-122"/>
              </a:rPr>
              <a:t>入射</a:t>
            </a:r>
            <a:r>
              <a:rPr lang="zh-CN" altLang="en-US" sz="2400" kern="0" dirty="0" smtClean="0">
                <a:solidFill>
                  <a:srgbClr val="C00000"/>
                </a:solidFill>
                <a:latin typeface="微软雅黑" panose="020B0503020204020204" pitchFamily="34" charset="-122"/>
                <a:ea typeface="微软雅黑" panose="020B0503020204020204" pitchFamily="34" charset="-122"/>
                <a:cs typeface="宋体" pitchFamily="2" charset="-122"/>
              </a:rPr>
              <a:t>孔径</a:t>
            </a:r>
            <a:r>
              <a:rPr lang="zh-CN" altLang="en-US" sz="2400" kern="0" dirty="0">
                <a:solidFill>
                  <a:srgbClr val="C00000"/>
                </a:solidFill>
                <a:latin typeface="微软雅黑" panose="020B0503020204020204" pitchFamily="34" charset="-122"/>
                <a:ea typeface="微软雅黑" panose="020B0503020204020204" pitchFamily="34" charset="-122"/>
                <a:cs typeface="宋体" pitchFamily="2" charset="-122"/>
              </a:rPr>
              <a:t>角</a:t>
            </a:r>
            <a:r>
              <a:rPr lang="en-US" altLang="zh-CN" sz="2400" b="1" i="1" kern="0" dirty="0" smtClean="0">
                <a:solidFill>
                  <a:srgbClr val="0000FF"/>
                </a:solidFill>
                <a:latin typeface="Times New Roman" panose="02020603050405020304" pitchFamily="18" charset="0"/>
                <a:cs typeface="Times New Roman" panose="02020603050405020304" pitchFamily="18" charset="0"/>
              </a:rPr>
              <a:t>U </a:t>
            </a:r>
            <a:r>
              <a:rPr lang="zh-CN" altLang="en-US" sz="2400" kern="0" dirty="0">
                <a:solidFill>
                  <a:srgbClr val="000000"/>
                </a:solidFill>
                <a:latin typeface="微软雅黑" panose="020B0503020204020204" pitchFamily="34" charset="-122"/>
                <a:ea typeface="微软雅黑" panose="020B0503020204020204" pitchFamily="34" charset="-122"/>
                <a:cs typeface="宋体" pitchFamily="2" charset="-122"/>
              </a:rPr>
              <a:t>的</a:t>
            </a:r>
            <a:r>
              <a:rPr lang="zh-CN" altLang="en-US" sz="2400" kern="0" dirty="0">
                <a:solidFill>
                  <a:srgbClr val="C00000"/>
                </a:solidFill>
                <a:latin typeface="微软雅黑" panose="020B0503020204020204" pitchFamily="34" charset="-122"/>
                <a:ea typeface="微软雅黑" panose="020B0503020204020204" pitchFamily="34" charset="-122"/>
                <a:cs typeface="宋体" pitchFamily="2" charset="-122"/>
              </a:rPr>
              <a:t>函数</a:t>
            </a:r>
            <a:r>
              <a:rPr lang="zh-CN" altLang="en-US" sz="2400" kern="0" dirty="0" smtClean="0">
                <a:latin typeface="微软雅黑" panose="020B0503020204020204" pitchFamily="34" charset="-122"/>
                <a:ea typeface="微软雅黑" panose="020B0503020204020204" pitchFamily="34" charset="-122"/>
              </a:rPr>
              <a:t>，不再是同心光束，相对</a:t>
            </a:r>
            <a:r>
              <a:rPr lang="zh-CN" altLang="en-US" sz="2400" kern="0" dirty="0">
                <a:latin typeface="微软雅黑" panose="020B0503020204020204" pitchFamily="34" charset="-122"/>
                <a:ea typeface="微软雅黑" panose="020B0503020204020204" pitchFamily="34" charset="-122"/>
              </a:rPr>
              <a:t>于理想像点的位置有不同的</a:t>
            </a:r>
            <a:r>
              <a:rPr lang="zh-CN" altLang="en-US" sz="2400" kern="0" dirty="0" smtClean="0">
                <a:latin typeface="微软雅黑" panose="020B0503020204020204" pitchFamily="34" charset="-122"/>
                <a:ea typeface="微软雅黑" panose="020B0503020204020204" pitchFamily="34" charset="-122"/>
              </a:rPr>
              <a:t>偏离。</a:t>
            </a:r>
            <a:endParaRPr lang="zh-CN" altLang="en-US" sz="2400" kern="0" dirty="0">
              <a:solidFill>
                <a:srgbClr val="000000"/>
              </a:solidFill>
              <a:latin typeface="微软雅黑" panose="020B0503020204020204" pitchFamily="34" charset="-122"/>
              <a:ea typeface="微软雅黑" panose="020B0503020204020204" pitchFamily="34" charset="-122"/>
              <a:cs typeface="宋体" pitchFamily="2" charset="-122"/>
            </a:endParaRPr>
          </a:p>
        </p:txBody>
      </p:sp>
    </p:spTree>
    <p:extLst>
      <p:ext uri="{BB962C8B-B14F-4D97-AF65-F5344CB8AC3E}">
        <p14:creationId xmlns:p14="http://schemas.microsoft.com/office/powerpoint/2010/main" val="28054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Rot="1" noChangeArrowheads="1"/>
          </p:cNvSpPr>
          <p:nvPr/>
        </p:nvSpPr>
        <p:spPr bwMode="auto">
          <a:xfrm>
            <a:off x="444624" y="1013792"/>
            <a:ext cx="8087816" cy="470992"/>
          </a:xfrm>
          <a:prstGeom prst="rect">
            <a:avLst/>
          </a:prstGeom>
          <a:noFill/>
          <a:ln>
            <a:noFill/>
          </a:ln>
          <a:effectLst/>
          <a:extLst/>
        </p:spPr>
        <p:txBody>
          <a:bodyPr/>
          <a:lstStyle>
            <a:lvl1pPr marL="342900" indent="-342900" eaLnBrk="0" hangingPunct="0">
              <a:spcBef>
                <a:spcPct val="20000"/>
              </a:spcBef>
              <a:buClr>
                <a:schemeClr val="hlink"/>
              </a:buClr>
              <a:buSzPct val="75000"/>
              <a:buFont typeface="Wingdings" pitchFamily="2" charset="2"/>
              <a:buChar char="v"/>
              <a:defRPr sz="3200">
                <a:solidFill>
                  <a:srgbClr val="000000"/>
                </a:solidFill>
                <a:latin typeface="Arial" charset="0"/>
                <a:ea typeface="黑体" pitchFamily="49" charset="-122"/>
                <a:cs typeface="宋体" pitchFamily="2" charset="-122"/>
              </a:defRPr>
            </a:lvl1pPr>
            <a:lvl2pPr marL="742950" indent="-285750" eaLnBrk="0" hangingPunct="0">
              <a:spcBef>
                <a:spcPct val="20000"/>
              </a:spcBef>
              <a:buClr>
                <a:schemeClr val="accent2"/>
              </a:buClr>
              <a:buSzPct val="85000"/>
              <a:buFont typeface="Wingdings" pitchFamily="2" charset="2"/>
              <a:buChar char=""/>
              <a:defRPr sz="3200">
                <a:solidFill>
                  <a:schemeClr val="tx1"/>
                </a:solidFill>
                <a:latin typeface="Arial" charset="0"/>
                <a:ea typeface="宋体" pitchFamily="2" charset="-122"/>
                <a:cs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cs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cs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cs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cs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cs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cs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cs typeface="宋体" pitchFamily="2" charset="-122"/>
              </a:defRPr>
            </a:lvl9pPr>
          </a:lstStyle>
          <a:p>
            <a:pPr eaLnBrk="1" fontAlgn="auto" hangingPunct="1">
              <a:spcAft>
                <a:spcPts val="0"/>
              </a:spcAft>
              <a:buClr>
                <a:srgbClr val="008080"/>
              </a:buClr>
              <a:buFont typeface="Wingdings" pitchFamily="2" charset="2"/>
              <a:buNone/>
              <a:defRPr/>
            </a:pPr>
            <a:r>
              <a:rPr lang="en-US" altLang="zh-CN" sz="2400" kern="0" dirty="0" smtClean="0">
                <a:latin typeface="微软雅黑" panose="020B0503020204020204" pitchFamily="34" charset="-122"/>
                <a:ea typeface="微软雅黑" panose="020B0503020204020204" pitchFamily="34" charset="-122"/>
              </a:rPr>
              <a:t>(1)</a:t>
            </a:r>
            <a:r>
              <a:rPr lang="zh-CN" altLang="en-US" sz="2400" kern="0" dirty="0">
                <a:latin typeface="微软雅黑" panose="020B0503020204020204" pitchFamily="34" charset="-122"/>
                <a:ea typeface="微软雅黑" panose="020B0503020204020204" pitchFamily="34" charset="-122"/>
              </a:rPr>
              <a:t> </a:t>
            </a:r>
            <a:r>
              <a:rPr lang="zh-CN" altLang="en-US" sz="2400" kern="0" dirty="0" smtClean="0">
                <a:latin typeface="微软雅黑" panose="020B0503020204020204" pitchFamily="34" charset="-122"/>
                <a:ea typeface="微软雅黑" panose="020B0503020204020204" pitchFamily="34" charset="-122"/>
              </a:rPr>
              <a:t>与</a:t>
            </a:r>
            <a:r>
              <a:rPr lang="zh-CN" altLang="en-US" sz="2400" kern="0" dirty="0">
                <a:latin typeface="微软雅黑" panose="020B0503020204020204" pitchFamily="34" charset="-122"/>
                <a:ea typeface="微软雅黑" panose="020B0503020204020204" pitchFamily="34" charset="-122"/>
              </a:rPr>
              <a:t>光轴成不同孔径角</a:t>
            </a:r>
            <a:r>
              <a:rPr lang="en-US" altLang="zh-CN" sz="2400" b="1" i="1" kern="0" dirty="0" smtClean="0">
                <a:solidFill>
                  <a:srgbClr val="0000FF"/>
                </a:solidFill>
                <a:latin typeface="Times New Roman" panose="02020603050405020304" pitchFamily="18" charset="0"/>
                <a:cs typeface="Times New Roman" panose="02020603050405020304" pitchFamily="18" charset="0"/>
              </a:rPr>
              <a:t>U </a:t>
            </a:r>
            <a:r>
              <a:rPr lang="zh-CN" altLang="en-US" sz="2400" kern="0" dirty="0" smtClean="0">
                <a:latin typeface="微软雅黑" panose="020B0503020204020204" pitchFamily="34" charset="-122"/>
                <a:ea typeface="微软雅黑" panose="020B0503020204020204" pitchFamily="34" charset="-122"/>
              </a:rPr>
              <a:t>的光线</a:t>
            </a:r>
            <a:r>
              <a:rPr lang="en-US" altLang="zh-CN" sz="2400" kern="0" dirty="0" smtClean="0">
                <a:latin typeface="微软雅黑" panose="020B0503020204020204" pitchFamily="34" charset="-122"/>
                <a:ea typeface="微软雅黑" panose="020B0503020204020204" pitchFamily="34" charset="-122"/>
              </a:rPr>
              <a:t>,</a:t>
            </a:r>
            <a:r>
              <a:rPr lang="zh-CN" altLang="en-US" sz="2400" kern="0" dirty="0" smtClean="0">
                <a:latin typeface="微软雅黑" panose="020B0503020204020204" pitchFamily="34" charset="-122"/>
                <a:ea typeface="微软雅黑" panose="020B0503020204020204" pitchFamily="34" charset="-122"/>
              </a:rPr>
              <a:t>交光轴于具有不同的</a:t>
            </a:r>
            <a:r>
              <a:rPr lang="zh-CN" altLang="en-US" sz="2400" kern="0" dirty="0">
                <a:latin typeface="微软雅黑" panose="020B0503020204020204" pitchFamily="34" charset="-122"/>
                <a:ea typeface="微软雅黑" panose="020B0503020204020204" pitchFamily="34" charset="-122"/>
              </a:rPr>
              <a:t>球差。</a:t>
            </a:r>
          </a:p>
        </p:txBody>
      </p:sp>
      <p:grpSp>
        <p:nvGrpSpPr>
          <p:cNvPr id="5" name="Group 5"/>
          <p:cNvGrpSpPr>
            <a:grpSpLocks/>
          </p:cNvGrpSpPr>
          <p:nvPr/>
        </p:nvGrpSpPr>
        <p:grpSpPr bwMode="auto">
          <a:xfrm>
            <a:off x="1828800" y="1735311"/>
            <a:ext cx="5453063" cy="2917825"/>
            <a:chOff x="1156" y="2296"/>
            <a:chExt cx="3435" cy="1838"/>
          </a:xfrm>
        </p:grpSpPr>
        <p:pic>
          <p:nvPicPr>
            <p:cNvPr id="6" name="Picture 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56" y="2296"/>
              <a:ext cx="3435" cy="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2199" y="3882"/>
              <a:ext cx="14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50000"/>
                </a:spcBef>
                <a:buFontTx/>
                <a:buNone/>
              </a:pPr>
              <a:r>
                <a:rPr lang="zh-CN" altLang="en-US" sz="2000" dirty="0">
                  <a:solidFill>
                    <a:srgbClr val="000000"/>
                  </a:solidFill>
                  <a:latin typeface="微软雅黑" panose="020B0503020204020204" pitchFamily="34" charset="-122"/>
                  <a:ea typeface="微软雅黑" panose="020B0503020204020204" pitchFamily="34" charset="-122"/>
                </a:rPr>
                <a:t>轴上点球差</a:t>
              </a:r>
            </a:p>
          </p:txBody>
        </p:sp>
      </p:grpSp>
      <p:graphicFrame>
        <p:nvGraphicFramePr>
          <p:cNvPr id="8" name="Object 8"/>
          <p:cNvGraphicFramePr>
            <a:graphicFrameLocks noChangeAspect="1"/>
          </p:cNvGraphicFramePr>
          <p:nvPr>
            <p:extLst>
              <p:ext uri="{D42A27DB-BD31-4B8C-83A1-F6EECF244321}">
                <p14:modId xmlns:p14="http://schemas.microsoft.com/office/powerpoint/2010/main" val="541272734"/>
              </p:ext>
            </p:extLst>
          </p:nvPr>
        </p:nvGraphicFramePr>
        <p:xfrm>
          <a:off x="6122073" y="5468779"/>
          <a:ext cx="1436687" cy="339725"/>
        </p:xfrm>
        <a:graphic>
          <a:graphicData uri="http://schemas.openxmlformats.org/presentationml/2006/ole">
            <mc:AlternateContent xmlns:mc="http://schemas.openxmlformats.org/markup-compatibility/2006">
              <mc:Choice xmlns:v="urn:schemas-microsoft-com:vml" Requires="v">
                <p:oleObj spid="_x0000_s3326" name="Equation" r:id="rId4" imgW="749160" imgH="177480" progId="Equation.DSMT4">
                  <p:embed/>
                </p:oleObj>
              </mc:Choice>
              <mc:Fallback>
                <p:oleObj name="Equation" r:id="rId4" imgW="749160" imgH="177480" progId="Equation.DSMT4">
                  <p:embed/>
                  <p:pic>
                    <p:nvPicPr>
                      <p:cNvPr id="0" name=""/>
                      <p:cNvPicPr>
                        <a:picLocks noChangeAspect="1" noChangeArrowheads="1"/>
                      </p:cNvPicPr>
                      <p:nvPr/>
                    </p:nvPicPr>
                    <p:blipFill>
                      <a:blip r:embed="rId5"/>
                      <a:srcRect/>
                      <a:stretch>
                        <a:fillRect/>
                      </a:stretch>
                    </p:blipFill>
                    <p:spPr bwMode="auto">
                      <a:xfrm>
                        <a:off x="6122073" y="5468779"/>
                        <a:ext cx="1436687"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152400" y="5213176"/>
            <a:ext cx="4083169" cy="523220"/>
          </a:xfrm>
          <a:prstGeom prst="rect">
            <a:avLst/>
          </a:prstGeom>
        </p:spPr>
        <p:txBody>
          <a:bodyPr wrap="none">
            <a:spAutoFit/>
          </a:bodyPr>
          <a:lstStyle/>
          <a:p>
            <a:pPr eaLnBrk="1" fontAlgn="auto" hangingPunct="1">
              <a:spcAft>
                <a:spcPts val="0"/>
              </a:spcAft>
              <a:buClr>
                <a:srgbClr val="008080"/>
              </a:buClr>
              <a:buFont typeface="Wingdings" pitchFamily="2" charset="2"/>
              <a:buNone/>
              <a:defRPr/>
            </a:pPr>
            <a:r>
              <a:rPr lang="en-US" altLang="zh-CN" sz="2400" kern="0" dirty="0">
                <a:solidFill>
                  <a:srgbClr val="000000"/>
                </a:solidFill>
                <a:latin typeface="微软雅黑" panose="020B0503020204020204" pitchFamily="34" charset="-122"/>
                <a:ea typeface="微软雅黑" panose="020B0503020204020204" pitchFamily="34" charset="-122"/>
                <a:cs typeface="宋体" pitchFamily="2" charset="-122"/>
              </a:rPr>
              <a:t>(2) </a:t>
            </a:r>
            <a:r>
              <a:rPr lang="zh-CN" altLang="en-US" sz="2400" kern="0" dirty="0">
                <a:solidFill>
                  <a:srgbClr val="000000"/>
                </a:solidFill>
                <a:latin typeface="微软雅黑" panose="020B0503020204020204" pitchFamily="34" charset="-122"/>
                <a:ea typeface="微软雅黑" panose="020B0503020204020204" pitchFamily="34" charset="-122"/>
                <a:cs typeface="宋体" pitchFamily="2" charset="-122"/>
              </a:rPr>
              <a:t>定量描述（大小表示）</a:t>
            </a:r>
            <a:r>
              <a:rPr lang="zh-CN" altLang="en-US" sz="2800" kern="0" dirty="0">
                <a:solidFill>
                  <a:srgbClr val="000000"/>
                </a:solidFill>
                <a:latin typeface="Arial" charset="0"/>
                <a:ea typeface="黑体" pitchFamily="49" charset="-122"/>
                <a:cs typeface="宋体" pitchFamily="2" charset="-122"/>
              </a:rPr>
              <a:t>：</a:t>
            </a:r>
          </a:p>
        </p:txBody>
      </p:sp>
      <p:sp>
        <p:nvSpPr>
          <p:cNvPr id="10" name="Text Box 47"/>
          <p:cNvSpPr txBox="1">
            <a:spLocks noChangeArrowheads="1"/>
          </p:cNvSpPr>
          <p:nvPr/>
        </p:nvSpPr>
        <p:spPr bwMode="auto">
          <a:xfrm>
            <a:off x="685800" y="4695527"/>
            <a:ext cx="65960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a:lstStyle>
          <a:p>
            <a:pPr eaLnBrk="1" hangingPunct="1">
              <a:spcBef>
                <a:spcPct val="50000"/>
              </a:spcBef>
              <a:defRPr/>
            </a:pPr>
            <a:r>
              <a:rPr lang="zh-CN" altLang="en-US" kern="0" dirty="0">
                <a:solidFill>
                  <a:srgbClr val="FF0000"/>
                </a:solidFill>
                <a:latin typeface="微软雅黑" panose="020B0503020204020204" pitchFamily="34" charset="-122"/>
                <a:ea typeface="微软雅黑" panose="020B0503020204020204" pitchFamily="34" charset="-122"/>
                <a:cs typeface="宋体" pitchFamily="2" charset="-122"/>
              </a:rPr>
              <a:t>表现：</a:t>
            </a:r>
            <a:r>
              <a:rPr lang="zh-CN" altLang="en-US" kern="0" dirty="0">
                <a:solidFill>
                  <a:srgbClr val="000000"/>
                </a:solidFill>
                <a:latin typeface="微软雅黑" panose="020B0503020204020204" pitchFamily="34" charset="-122"/>
                <a:ea typeface="微软雅黑" panose="020B0503020204020204" pitchFamily="34" charset="-122"/>
                <a:cs typeface="宋体" pitchFamily="2" charset="-122"/>
              </a:rPr>
              <a:t>存在球差时，在像面上会产生圆形</a:t>
            </a:r>
            <a:r>
              <a:rPr lang="zh-CN" altLang="en-US" kern="0" dirty="0">
                <a:solidFill>
                  <a:srgbClr val="0000FF"/>
                </a:solidFill>
                <a:latin typeface="微软雅黑" panose="020B0503020204020204" pitchFamily="34" charset="-122"/>
                <a:ea typeface="微软雅黑" panose="020B0503020204020204" pitchFamily="34" charset="-122"/>
                <a:cs typeface="宋体" pitchFamily="2" charset="-122"/>
              </a:rPr>
              <a:t>弥散斑</a:t>
            </a:r>
            <a:r>
              <a:rPr lang="zh-CN" altLang="en-US" kern="0" dirty="0">
                <a:solidFill>
                  <a:srgbClr val="000000"/>
                </a:solidFill>
                <a:latin typeface="微软雅黑" panose="020B0503020204020204" pitchFamily="34" charset="-122"/>
                <a:ea typeface="微软雅黑" panose="020B0503020204020204" pitchFamily="34" charset="-122"/>
                <a:cs typeface="宋体" pitchFamily="2" charset="-122"/>
              </a:rPr>
              <a:t> </a:t>
            </a:r>
          </a:p>
        </p:txBody>
      </p:sp>
      <p:sp>
        <p:nvSpPr>
          <p:cNvPr id="11" name="Rectangle 53"/>
          <p:cNvSpPr>
            <a:spLocks noChangeArrowheads="1"/>
          </p:cNvSpPr>
          <p:nvPr/>
        </p:nvSpPr>
        <p:spPr bwMode="auto">
          <a:xfrm>
            <a:off x="4378721" y="5373216"/>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dirty="0">
                <a:solidFill>
                  <a:srgbClr val="FF3300"/>
                </a:solidFill>
                <a:latin typeface="微软雅黑" panose="020B0503020204020204" pitchFamily="34" charset="-122"/>
                <a:ea typeface="微软雅黑" panose="020B0503020204020204" pitchFamily="34" charset="-122"/>
              </a:rPr>
              <a:t>轴向球差</a:t>
            </a:r>
            <a:r>
              <a:rPr lang="zh-CN" altLang="en-US" sz="2400" dirty="0">
                <a:solidFill>
                  <a:srgbClr val="FF3300"/>
                </a:solidFill>
                <a:latin typeface="ˎ̥"/>
              </a:rPr>
              <a:t>：</a:t>
            </a:r>
            <a:endParaRPr lang="zh-CN" altLang="en-US" sz="2400" dirty="0">
              <a:solidFill>
                <a:srgbClr val="FF3300"/>
              </a:solidFill>
              <a:latin typeface="Arial" pitchFamily="34" charset="0"/>
            </a:endParaRPr>
          </a:p>
        </p:txBody>
      </p:sp>
      <p:sp>
        <p:nvSpPr>
          <p:cNvPr id="12" name="Rectangle 56"/>
          <p:cNvSpPr>
            <a:spLocks noChangeArrowheads="1"/>
          </p:cNvSpPr>
          <p:nvPr/>
        </p:nvSpPr>
        <p:spPr bwMode="auto">
          <a:xfrm>
            <a:off x="4386659" y="5902424"/>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2400" dirty="0">
                <a:solidFill>
                  <a:srgbClr val="FF3300"/>
                </a:solidFill>
                <a:latin typeface="微软雅黑" panose="020B0503020204020204" pitchFamily="34" charset="-122"/>
                <a:ea typeface="微软雅黑" panose="020B0503020204020204" pitchFamily="34" charset="-122"/>
              </a:rPr>
              <a:t>垂轴球差</a:t>
            </a:r>
            <a:r>
              <a:rPr lang="zh-CN" altLang="en-US" sz="2400" dirty="0">
                <a:solidFill>
                  <a:srgbClr val="FF3300"/>
                </a:solidFill>
                <a:latin typeface="ˎ̥"/>
              </a:rPr>
              <a:t>：</a:t>
            </a:r>
            <a:endParaRPr lang="zh-CN" altLang="en-US" sz="2400" dirty="0">
              <a:solidFill>
                <a:srgbClr val="FF3300"/>
              </a:solidFill>
              <a:latin typeface="Arial" pitchFamily="34" charset="0"/>
            </a:endParaRPr>
          </a:p>
        </p:txBody>
      </p:sp>
      <p:sp>
        <p:nvSpPr>
          <p:cNvPr id="13" name="Rectangle 2"/>
          <p:cNvSpPr>
            <a:spLocks noGrp="1" noChangeArrowheads="1"/>
          </p:cNvSpPr>
          <p:nvPr>
            <p:ph type="title"/>
          </p:nvPr>
        </p:nvSpPr>
        <p:spPr>
          <a:xfrm>
            <a:off x="418306" y="6381328"/>
            <a:ext cx="5449838" cy="476672"/>
          </a:xfrm>
        </p:spPr>
        <p:txBody>
          <a:bodyPr/>
          <a:lstStyle/>
          <a:p>
            <a:pPr algn="l" eaLnBrk="1" hangingPunct="1"/>
            <a:r>
              <a:rPr lang="zh-CN" altLang="en-US" sz="2400" dirty="0" smtClean="0">
                <a:latin typeface="微软雅黑" pitchFamily="34" charset="-122"/>
                <a:ea typeface="微软雅黑" pitchFamily="34" charset="-122"/>
              </a:rPr>
              <a:t>对于单透镜来说，</a:t>
            </a:r>
            <a:r>
              <a:rPr lang="en-US" altLang="zh-CN" sz="2400" b="1" i="1" kern="0" dirty="0">
                <a:solidFill>
                  <a:srgbClr val="0000FF"/>
                </a:solidFill>
                <a:latin typeface="Times New Roman" panose="02020603050405020304" pitchFamily="18" charset="0"/>
                <a:ea typeface="黑体" pitchFamily="49" charset="-122"/>
                <a:cs typeface="Times New Roman" panose="02020603050405020304" pitchFamily="18" charset="0"/>
              </a:rPr>
              <a:t>U </a:t>
            </a:r>
            <a:r>
              <a:rPr lang="zh-CN" altLang="en-US" sz="2400" dirty="0" smtClean="0">
                <a:latin typeface="微软雅黑" pitchFamily="34" charset="-122"/>
                <a:ea typeface="微软雅黑" pitchFamily="34" charset="-122"/>
              </a:rPr>
              <a:t>越大则球差值越大</a:t>
            </a:r>
            <a:r>
              <a:rPr lang="zh-CN" altLang="en-US" sz="2400" dirty="0">
                <a:latin typeface="微软雅黑" pitchFamily="34" charset="-122"/>
                <a:ea typeface="微软雅黑" pitchFamily="34" charset="-122"/>
              </a:rPr>
              <a:t>。</a:t>
            </a:r>
            <a:endParaRPr lang="zh-CN" altLang="en-US" sz="2400" dirty="0" smtClean="0">
              <a:latin typeface="微软雅黑" pitchFamily="34" charset="-122"/>
              <a:ea typeface="微软雅黑" pitchFamily="34" charset="-122"/>
            </a:endParaRPr>
          </a:p>
        </p:txBody>
      </p:sp>
      <p:graphicFrame>
        <p:nvGraphicFramePr>
          <p:cNvPr id="14" name="Object 8"/>
          <p:cNvGraphicFramePr>
            <a:graphicFrameLocks noChangeAspect="1"/>
          </p:cNvGraphicFramePr>
          <p:nvPr>
            <p:extLst>
              <p:ext uri="{D42A27DB-BD31-4B8C-83A1-F6EECF244321}">
                <p14:modId xmlns:p14="http://schemas.microsoft.com/office/powerpoint/2010/main" val="4179217298"/>
              </p:ext>
            </p:extLst>
          </p:nvPr>
        </p:nvGraphicFramePr>
        <p:xfrm>
          <a:off x="6122073" y="5960367"/>
          <a:ext cx="1949450" cy="341313"/>
        </p:xfrm>
        <a:graphic>
          <a:graphicData uri="http://schemas.openxmlformats.org/presentationml/2006/ole">
            <mc:AlternateContent xmlns:mc="http://schemas.openxmlformats.org/markup-compatibility/2006">
              <mc:Choice xmlns:v="urn:schemas-microsoft-com:vml" Requires="v">
                <p:oleObj spid="_x0000_s3327" name="Equation" r:id="rId6" imgW="1015920" imgH="177480" progId="Equation.DSMT4">
                  <p:embed/>
                </p:oleObj>
              </mc:Choice>
              <mc:Fallback>
                <p:oleObj name="Equation" r:id="rId6" imgW="1015920" imgH="177480" progId="Equation.DSMT4">
                  <p:embed/>
                  <p:pic>
                    <p:nvPicPr>
                      <p:cNvPr id="8" name="Object 8"/>
                      <p:cNvPicPr>
                        <a:picLocks noChangeAspect="1" noChangeArrowheads="1"/>
                      </p:cNvPicPr>
                      <p:nvPr/>
                    </p:nvPicPr>
                    <p:blipFill>
                      <a:blip r:embed="rId7"/>
                      <a:srcRect/>
                      <a:stretch>
                        <a:fillRect/>
                      </a:stretch>
                    </p:blipFill>
                    <p:spPr bwMode="auto">
                      <a:xfrm>
                        <a:off x="6122073" y="5960367"/>
                        <a:ext cx="194945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747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9"/>
          <p:cNvSpPr txBox="1">
            <a:spLocks noChangeArrowheads="1"/>
          </p:cNvSpPr>
          <p:nvPr/>
        </p:nvSpPr>
        <p:spPr bwMode="auto">
          <a:xfrm>
            <a:off x="539552" y="1052736"/>
            <a:ext cx="798111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marL="342900" indent="-342900" eaLnBrk="1" hangingPunct="1">
              <a:lnSpc>
                <a:spcPct val="120000"/>
              </a:lnSpc>
              <a:spcBef>
                <a:spcPct val="50000"/>
              </a:spcBef>
              <a:buClrTx/>
              <a:buSzTx/>
              <a:buFont typeface="Wingdings" panose="05000000000000000000" pitchFamily="2" charset="2"/>
              <a:buChar char="Ø"/>
            </a:pPr>
            <a:r>
              <a:rPr kumimoji="0" lang="zh-CN" altLang="en-US" sz="2400" dirty="0">
                <a:latin typeface="微软雅黑" pitchFamily="34" charset="-122"/>
                <a:ea typeface="微软雅黑" pitchFamily="34" charset="-122"/>
              </a:rPr>
              <a:t>不同孔径角</a:t>
            </a:r>
            <a:r>
              <a:rPr kumimoji="0" lang="en-US" altLang="zh-CN" sz="2400" b="1" i="1" dirty="0" smtClean="0">
                <a:solidFill>
                  <a:srgbClr val="0066FF"/>
                </a:solidFill>
                <a:latin typeface="Times New Roman" panose="02020603050405020304" pitchFamily="18" charset="0"/>
                <a:ea typeface="微软雅黑" pitchFamily="34" charset="-122"/>
                <a:cs typeface="Times New Roman" panose="02020603050405020304" pitchFamily="18" charset="0"/>
              </a:rPr>
              <a:t>U</a:t>
            </a:r>
            <a:r>
              <a:rPr kumimoji="0" lang="en-US" altLang="zh-CN" sz="2400" b="1" dirty="0" smtClean="0">
                <a:latin typeface="Times New Roman" panose="02020603050405020304" pitchFamily="18" charset="0"/>
                <a:ea typeface="微软雅黑" pitchFamily="34" charset="-122"/>
                <a:cs typeface="Times New Roman" panose="02020603050405020304" pitchFamily="18" charset="0"/>
              </a:rPr>
              <a:t>(</a:t>
            </a:r>
            <a:r>
              <a:rPr kumimoji="0" lang="zh-CN" altLang="en-US" sz="2400" dirty="0" smtClean="0">
                <a:latin typeface="微软雅黑" pitchFamily="34" charset="-122"/>
                <a:ea typeface="微软雅黑" pitchFamily="34" charset="-122"/>
              </a:rPr>
              <a:t>或</a:t>
            </a:r>
            <a:r>
              <a:rPr kumimoji="0" lang="zh-CN" altLang="en-US" sz="2400" dirty="0">
                <a:latin typeface="微软雅黑" pitchFamily="34" charset="-122"/>
                <a:ea typeface="微软雅黑" pitchFamily="34" charset="-122"/>
              </a:rPr>
              <a:t>孔径高度</a:t>
            </a:r>
            <a:r>
              <a:rPr kumimoji="0" lang="en-US" altLang="zh-CN" sz="2400" b="1" i="1" dirty="0">
                <a:solidFill>
                  <a:srgbClr val="0066FF"/>
                </a:solidFill>
                <a:latin typeface="Times New Roman" panose="02020603050405020304" pitchFamily="18" charset="0"/>
                <a:ea typeface="微软雅黑" pitchFamily="34" charset="-122"/>
                <a:cs typeface="Times New Roman" panose="02020603050405020304" pitchFamily="18" charset="0"/>
              </a:rPr>
              <a:t>h</a:t>
            </a:r>
            <a:r>
              <a:rPr kumimoji="0" lang="en-US" altLang="zh-CN" sz="2400" dirty="0">
                <a:latin typeface="微软雅黑" pitchFamily="34" charset="-122"/>
                <a:ea typeface="微软雅黑" pitchFamily="34" charset="-122"/>
              </a:rPr>
              <a:t>)</a:t>
            </a:r>
            <a:r>
              <a:rPr kumimoji="0" lang="zh-CN" altLang="en-US" sz="2400" dirty="0">
                <a:latin typeface="微软雅黑" pitchFamily="34" charset="-122"/>
                <a:ea typeface="微软雅黑" pitchFamily="34" charset="-122"/>
              </a:rPr>
              <a:t>入射的光线有不同的球差值，如果轴上物点以最大孔径角</a:t>
            </a:r>
            <a:r>
              <a:rPr kumimoji="0" lang="en-US" altLang="zh-CN" sz="2400" b="1" i="1" dirty="0">
                <a:latin typeface="Times New Roman" panose="02020603050405020304" pitchFamily="18" charset="0"/>
                <a:ea typeface="微软雅黑" pitchFamily="34" charset="-122"/>
                <a:cs typeface="Times New Roman" panose="02020603050405020304" pitchFamily="18" charset="0"/>
              </a:rPr>
              <a:t>U</a:t>
            </a:r>
            <a:r>
              <a:rPr kumimoji="0" lang="en-US" altLang="zh-CN" sz="2400" b="1" i="1" baseline="-25000" dirty="0">
                <a:latin typeface="Times New Roman" panose="02020603050405020304" pitchFamily="18" charset="0"/>
                <a:ea typeface="微软雅黑" pitchFamily="34" charset="-122"/>
                <a:cs typeface="Times New Roman" panose="02020603050405020304" pitchFamily="18" charset="0"/>
              </a:rPr>
              <a:t>m</a:t>
            </a:r>
            <a:r>
              <a:rPr kumimoji="0" lang="zh-CN" altLang="en-US" sz="2400" dirty="0">
                <a:latin typeface="微软雅黑" pitchFamily="34" charset="-122"/>
                <a:ea typeface="微软雅黑" pitchFamily="34" charset="-122"/>
              </a:rPr>
              <a:t>成像，其球差称之为</a:t>
            </a:r>
            <a:r>
              <a:rPr kumimoji="0" lang="zh-CN" altLang="en-US" sz="2400" dirty="0">
                <a:solidFill>
                  <a:srgbClr val="0066FF"/>
                </a:solidFill>
                <a:latin typeface="微软雅黑" pitchFamily="34" charset="-122"/>
                <a:ea typeface="微软雅黑" pitchFamily="34" charset="-122"/>
              </a:rPr>
              <a:t>边光球差</a:t>
            </a:r>
            <a:r>
              <a:rPr kumimoji="0" lang="zh-CN" altLang="en-US" sz="2400" dirty="0" smtClean="0">
                <a:latin typeface="微软雅黑" pitchFamily="34" charset="-122"/>
                <a:ea typeface="微软雅黑" pitchFamily="34" charset="-122"/>
              </a:rPr>
              <a:t>，</a:t>
            </a:r>
            <a:r>
              <a:rPr lang="zh-CN" altLang="en-US" sz="2400" b="1" dirty="0">
                <a:solidFill>
                  <a:schemeClr val="tx2"/>
                </a:solidFill>
                <a:latin typeface="Times New Roman" pitchFamily="18" charset="0"/>
              </a:rPr>
              <a:t>用</a:t>
            </a:r>
            <a:r>
              <a:rPr lang="en-US" altLang="zh-CN" sz="2400" b="1" dirty="0" err="1" smtClean="0">
                <a:solidFill>
                  <a:srgbClr val="0066FF"/>
                </a:solidFill>
                <a:latin typeface="Symbol" pitchFamily="18" charset="2"/>
              </a:rPr>
              <a:t>d</a:t>
            </a:r>
            <a:r>
              <a:rPr lang="en-US" altLang="zh-CN" sz="2400" b="1" i="1" dirty="0" err="1" smtClean="0">
                <a:solidFill>
                  <a:srgbClr val="0066FF"/>
                </a:solidFill>
                <a:latin typeface="Times New Roman" pitchFamily="18" charset="0"/>
              </a:rPr>
              <a:t>L</a:t>
            </a:r>
            <a:r>
              <a:rPr lang="en-US" altLang="zh-CN" sz="2400" b="1" dirty="0" err="1" smtClean="0">
                <a:solidFill>
                  <a:srgbClr val="0066FF"/>
                </a:solidFill>
                <a:latin typeface="Times New Roman" pitchFamily="18" charset="0"/>
              </a:rPr>
              <a:t>′</a:t>
            </a:r>
            <a:r>
              <a:rPr lang="en-US" altLang="zh-CN" sz="2400" b="1" baseline="-25000" dirty="0" err="1" smtClean="0">
                <a:solidFill>
                  <a:srgbClr val="0066FF"/>
                </a:solidFill>
                <a:latin typeface="Times New Roman" pitchFamily="18" charset="0"/>
              </a:rPr>
              <a:t>m</a:t>
            </a:r>
            <a:r>
              <a:rPr lang="zh-CN" altLang="en-US" sz="2400" b="1" dirty="0">
                <a:solidFill>
                  <a:schemeClr val="tx2"/>
                </a:solidFill>
                <a:latin typeface="Times New Roman" pitchFamily="18" charset="0"/>
              </a:rPr>
              <a:t>表示，</a:t>
            </a:r>
            <a:r>
              <a:rPr kumimoji="0" lang="zh-CN" altLang="en-US" sz="2400" dirty="0" smtClean="0">
                <a:latin typeface="微软雅黑" pitchFamily="34" charset="-122"/>
                <a:ea typeface="微软雅黑" pitchFamily="34" charset="-122"/>
              </a:rPr>
              <a:t>如果</a:t>
            </a:r>
            <a:r>
              <a:rPr kumimoji="0" lang="zh-CN" altLang="en-US" sz="2400" dirty="0">
                <a:latin typeface="微软雅黑" pitchFamily="34" charset="-122"/>
                <a:ea typeface="微软雅黑" pitchFamily="34" charset="-122"/>
              </a:rPr>
              <a:t>以孔径</a:t>
            </a:r>
            <a:r>
              <a:rPr kumimoji="0" lang="zh-CN" altLang="en-US" sz="2400" dirty="0" smtClean="0">
                <a:latin typeface="微软雅黑" pitchFamily="34" charset="-122"/>
                <a:ea typeface="微软雅黑" pitchFamily="34" charset="-122"/>
              </a:rPr>
              <a:t>角</a:t>
            </a:r>
            <a:r>
              <a:rPr kumimoji="0" lang="en-US" altLang="zh-CN" sz="2400" b="1" i="1" dirty="0">
                <a:solidFill>
                  <a:srgbClr val="0066FF"/>
                </a:solidFill>
                <a:latin typeface="Times New Roman" panose="02020603050405020304" pitchFamily="18" charset="0"/>
                <a:ea typeface="微软雅黑" pitchFamily="34" charset="-122"/>
                <a:cs typeface="Times New Roman" panose="02020603050405020304" pitchFamily="18" charset="0"/>
              </a:rPr>
              <a:t>U </a:t>
            </a:r>
            <a:r>
              <a:rPr kumimoji="0" lang="en-US" altLang="zh-CN" sz="2400" dirty="0" smtClean="0">
                <a:latin typeface="微软雅黑" pitchFamily="34" charset="-122"/>
                <a:ea typeface="微软雅黑" pitchFamily="34" charset="-122"/>
              </a:rPr>
              <a:t>=</a:t>
            </a:r>
            <a:r>
              <a:rPr kumimoji="0" lang="en-US" altLang="zh-CN" sz="2400" dirty="0">
                <a:solidFill>
                  <a:srgbClr val="0066FF"/>
                </a:solidFill>
                <a:latin typeface="Times New Roman" panose="02020603050405020304" pitchFamily="18" charset="0"/>
                <a:ea typeface="微软雅黑" pitchFamily="34" charset="-122"/>
                <a:cs typeface="Times New Roman" panose="02020603050405020304" pitchFamily="18" charset="0"/>
              </a:rPr>
              <a:t>0.707</a:t>
            </a:r>
            <a:r>
              <a:rPr kumimoji="0" lang="en-US" altLang="zh-CN" sz="2400" b="1" i="1" dirty="0">
                <a:solidFill>
                  <a:srgbClr val="0066FF"/>
                </a:solidFill>
                <a:latin typeface="Times New Roman" panose="02020603050405020304" pitchFamily="18" charset="0"/>
                <a:ea typeface="微软雅黑" pitchFamily="34" charset="-122"/>
                <a:cs typeface="Times New Roman" panose="02020603050405020304" pitchFamily="18" charset="0"/>
              </a:rPr>
              <a:t>U</a:t>
            </a:r>
            <a:r>
              <a:rPr kumimoji="0" lang="en-US" altLang="zh-CN" sz="2400" b="1" i="1" baseline="-25000" dirty="0">
                <a:solidFill>
                  <a:srgbClr val="0066FF"/>
                </a:solidFill>
                <a:latin typeface="Times New Roman" panose="02020603050405020304" pitchFamily="18" charset="0"/>
                <a:ea typeface="微软雅黑" pitchFamily="34" charset="-122"/>
                <a:cs typeface="Times New Roman" panose="02020603050405020304" pitchFamily="18" charset="0"/>
              </a:rPr>
              <a:t>m</a:t>
            </a:r>
            <a:r>
              <a:rPr kumimoji="0" lang="zh-CN" altLang="en-US" sz="2400" dirty="0">
                <a:latin typeface="微软雅黑" pitchFamily="34" charset="-122"/>
                <a:ea typeface="微软雅黑" pitchFamily="34" charset="-122"/>
              </a:rPr>
              <a:t>成像，则相应的球差称之为</a:t>
            </a:r>
            <a:r>
              <a:rPr kumimoji="0" lang="en-US" altLang="zh-CN" sz="2400" b="1" dirty="0">
                <a:solidFill>
                  <a:srgbClr val="0066FF"/>
                </a:solidFill>
                <a:latin typeface="Times New Roman" panose="02020603050405020304" pitchFamily="18" charset="0"/>
                <a:ea typeface="微软雅黑" pitchFamily="34" charset="-122"/>
                <a:cs typeface="Times New Roman" panose="02020603050405020304" pitchFamily="18" charset="0"/>
              </a:rPr>
              <a:t>0.707</a:t>
            </a:r>
            <a:r>
              <a:rPr kumimoji="0" lang="zh-CN" altLang="en-US" sz="2400" dirty="0">
                <a:solidFill>
                  <a:srgbClr val="0066FF"/>
                </a:solidFill>
                <a:latin typeface="微软雅黑" pitchFamily="34" charset="-122"/>
                <a:ea typeface="微软雅黑" pitchFamily="34" charset="-122"/>
              </a:rPr>
              <a:t>带球差</a:t>
            </a:r>
            <a:r>
              <a:rPr kumimoji="0" lang="zh-CN" altLang="en-US" sz="2400" dirty="0">
                <a:latin typeface="微软雅黑" pitchFamily="34" charset="-122"/>
                <a:ea typeface="微软雅黑" pitchFamily="34" charset="-122"/>
              </a:rPr>
              <a:t>，用</a:t>
            </a:r>
            <a:r>
              <a:rPr kumimoji="0" lang="en-US" altLang="zh-CN" sz="2400" b="1" i="1" dirty="0" smtClean="0">
                <a:solidFill>
                  <a:srgbClr val="0066FF"/>
                </a:solidFill>
                <a:latin typeface="Times New Roman" panose="02020603050405020304" pitchFamily="18" charset="0"/>
                <a:ea typeface="微软雅黑" pitchFamily="34" charset="-122"/>
                <a:cs typeface="Times New Roman" panose="02020603050405020304" pitchFamily="18" charset="0"/>
              </a:rPr>
              <a:t>dL</a:t>
            </a:r>
            <a:r>
              <a:rPr kumimoji="0" lang="en-US" altLang="zh-CN" sz="2400" dirty="0" smtClean="0">
                <a:solidFill>
                  <a:srgbClr val="0066FF"/>
                </a:solidFill>
                <a:latin typeface="微软雅黑" pitchFamily="34" charset="-122"/>
                <a:ea typeface="微软雅黑" pitchFamily="34" charset="-122"/>
              </a:rPr>
              <a:t>′</a:t>
            </a:r>
            <a:r>
              <a:rPr kumimoji="0" lang="en-US" altLang="zh-CN" sz="2400" baseline="-25000" dirty="0" smtClean="0">
                <a:solidFill>
                  <a:srgbClr val="0066FF"/>
                </a:solidFill>
                <a:latin typeface="Times New Roman" panose="02020603050405020304" pitchFamily="18" charset="0"/>
                <a:ea typeface="微软雅黑" pitchFamily="34" charset="-122"/>
                <a:cs typeface="Times New Roman" panose="02020603050405020304" pitchFamily="18" charset="0"/>
              </a:rPr>
              <a:t>0.707</a:t>
            </a:r>
            <a:r>
              <a:rPr kumimoji="0" lang="zh-CN" altLang="en-US" sz="2400" dirty="0">
                <a:latin typeface="微软雅黑" pitchFamily="34" charset="-122"/>
                <a:ea typeface="微软雅黑" pitchFamily="34" charset="-122"/>
              </a:rPr>
              <a:t>表示，以此类推</a:t>
            </a:r>
            <a:r>
              <a:rPr kumimoji="0" lang="zh-CN" altLang="en-US" sz="2400" dirty="0" smtClean="0">
                <a:latin typeface="微软雅黑" pitchFamily="34" charset="-122"/>
                <a:ea typeface="微软雅黑" pitchFamily="34" charset="-122"/>
              </a:rPr>
              <a:t>。</a:t>
            </a:r>
            <a:endParaRPr kumimoji="0" lang="zh-CN" altLang="en-US" sz="2400" dirty="0">
              <a:latin typeface="微软雅黑" pitchFamily="34" charset="-122"/>
              <a:ea typeface="微软雅黑" pitchFamily="34" charset="-122"/>
            </a:endParaRPr>
          </a:p>
        </p:txBody>
      </p:sp>
      <p:sp>
        <p:nvSpPr>
          <p:cNvPr id="9" name="Text Box 39"/>
          <p:cNvSpPr txBox="1">
            <a:spLocks noChangeArrowheads="1"/>
          </p:cNvSpPr>
          <p:nvPr/>
        </p:nvSpPr>
        <p:spPr bwMode="auto">
          <a:xfrm>
            <a:off x="611560" y="3356992"/>
            <a:ext cx="80588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pitchFamily="2" charset="-122"/>
              </a:defRPr>
            </a:lvl9pPr>
          </a:lstStyle>
          <a:p>
            <a:pPr marL="342900" indent="-342900" eaLnBrk="1" hangingPunct="1">
              <a:lnSpc>
                <a:spcPct val="120000"/>
              </a:lnSpc>
              <a:spcBef>
                <a:spcPct val="50000"/>
              </a:spcBef>
              <a:buClrTx/>
              <a:buSzTx/>
              <a:buFont typeface="Wingdings" panose="05000000000000000000" pitchFamily="2" charset="2"/>
              <a:buChar char="Ø"/>
            </a:pPr>
            <a:r>
              <a:rPr kumimoji="0" lang="zh-CN" altLang="en-US" sz="2400" dirty="0" smtClean="0">
                <a:latin typeface="微软雅黑" pitchFamily="34" charset="-122"/>
                <a:ea typeface="微软雅黑" pitchFamily="34" charset="-122"/>
              </a:rPr>
              <a:t>球差对成像质量的影响使得高斯像面（理想像面）上得到的不是点像，而是一个</a:t>
            </a:r>
            <a:r>
              <a:rPr kumimoji="0" lang="zh-CN" altLang="en-US" sz="2400" dirty="0">
                <a:solidFill>
                  <a:srgbClr val="0066FF"/>
                </a:solidFill>
                <a:latin typeface="微软雅黑" pitchFamily="34" charset="-122"/>
                <a:ea typeface="微软雅黑" pitchFamily="34" charset="-122"/>
              </a:rPr>
              <a:t>圆形弥散斑</a:t>
            </a:r>
            <a:r>
              <a:rPr kumimoji="0" lang="zh-CN" altLang="en-US" sz="2400" dirty="0" smtClean="0">
                <a:latin typeface="微软雅黑" pitchFamily="34" charset="-122"/>
                <a:ea typeface="微软雅黑" pitchFamily="34" charset="-122"/>
              </a:rPr>
              <a:t>，这将使像模糊不清。</a:t>
            </a:r>
            <a:endParaRPr kumimoji="0" lang="zh-CN" altLang="en-US" sz="2400" dirty="0">
              <a:latin typeface="微软雅黑" pitchFamily="34" charset="-122"/>
              <a:ea typeface="微软雅黑" pitchFamily="34" charset="-122"/>
            </a:endParaRPr>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509120"/>
            <a:ext cx="4032448" cy="225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6690298" y="5037880"/>
            <a:ext cx="1830368" cy="1200329"/>
          </a:xfrm>
          <a:prstGeom prst="rect">
            <a:avLst/>
          </a:prstGeom>
          <a:noFill/>
        </p:spPr>
        <p:txBody>
          <a:bodyPr wrap="square" rtlCol="0">
            <a:spAutoFit/>
          </a:bodyPr>
          <a:lstStyle/>
          <a:p>
            <a:r>
              <a:rPr lang="zh-CN" altLang="en-US" sz="2400" dirty="0">
                <a:solidFill>
                  <a:srgbClr val="0000FF"/>
                </a:solidFill>
                <a:latin typeface="微软雅黑" pitchFamily="34" charset="-122"/>
                <a:ea typeface="微软雅黑" pitchFamily="34" charset="-122"/>
              </a:rPr>
              <a:t>为使成像清晰，必须校正球差。</a:t>
            </a:r>
          </a:p>
        </p:txBody>
      </p:sp>
    </p:spTree>
    <p:extLst>
      <p:ext uri="{BB962C8B-B14F-4D97-AF65-F5344CB8AC3E}">
        <p14:creationId xmlns:p14="http://schemas.microsoft.com/office/powerpoint/2010/main" val="314509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8"/>
          <p:cNvSpPr>
            <a:spLocks noChangeArrowheads="1"/>
          </p:cNvSpPr>
          <p:nvPr/>
        </p:nvSpPr>
        <p:spPr bwMode="auto">
          <a:xfrm>
            <a:off x="611560" y="1363216"/>
            <a:ext cx="7906841"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defPPr>
              <a:defRPr lang="zh-CN"/>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a:lstStyle>
          <a:p>
            <a:pPr marL="457200" indent="-457200">
              <a:lnSpc>
                <a:spcPct val="110000"/>
              </a:lnSpc>
              <a:buClr>
                <a:srgbClr val="C00000"/>
              </a:buClr>
              <a:buFont typeface="Wingdings" panose="05000000000000000000" pitchFamily="2" charset="2"/>
              <a:buChar char="n"/>
              <a:defRPr/>
            </a:pPr>
            <a:r>
              <a:rPr lang="zh-CN" altLang="en-US" dirty="0" smtClean="0">
                <a:solidFill>
                  <a:srgbClr val="0000FF"/>
                </a:solidFill>
                <a:latin typeface="微软雅黑" panose="020B0503020204020204" pitchFamily="34" charset="-122"/>
                <a:ea typeface="微软雅黑" panose="020B0503020204020204" pitchFamily="34" charset="-122"/>
              </a:rPr>
              <a:t>如果</a:t>
            </a:r>
            <a:r>
              <a:rPr lang="zh-CN" altLang="en-US" dirty="0">
                <a:solidFill>
                  <a:srgbClr val="0000FF"/>
                </a:solidFill>
                <a:latin typeface="微软雅黑" panose="020B0503020204020204" pitchFamily="34" charset="-122"/>
                <a:ea typeface="微软雅黑" panose="020B0503020204020204" pitchFamily="34" charset="-122"/>
              </a:rPr>
              <a:t>将正负透镜组合起来，能使球差得到校正</a:t>
            </a:r>
            <a:r>
              <a:rPr lang="zh-CN" altLang="en-US" dirty="0">
                <a:latin typeface="微软雅黑" panose="020B0503020204020204" pitchFamily="34" charset="-122"/>
                <a:ea typeface="微软雅黑" panose="020B0503020204020204" pitchFamily="34" charset="-122"/>
              </a:rPr>
              <a:t>这种组合光组被称为</a:t>
            </a:r>
            <a:r>
              <a:rPr lang="zh-CN" altLang="en-US" b="1" u="sng" dirty="0">
                <a:solidFill>
                  <a:srgbClr val="0000FF"/>
                </a:solidFill>
                <a:latin typeface="微软雅黑" panose="020B0503020204020204" pitchFamily="34" charset="-122"/>
                <a:ea typeface="微软雅黑" panose="020B0503020204020204" pitchFamily="34" charset="-122"/>
              </a:rPr>
              <a:t>消球差光</a:t>
            </a:r>
            <a:r>
              <a:rPr lang="zh-CN" altLang="en-US" b="1" u="sng" dirty="0" smtClean="0">
                <a:solidFill>
                  <a:srgbClr val="0000FF"/>
                </a:solidFill>
                <a:latin typeface="微软雅黑" panose="020B0503020204020204" pitchFamily="34" charset="-122"/>
                <a:ea typeface="微软雅黑" panose="020B0503020204020204" pitchFamily="34" charset="-122"/>
              </a:rPr>
              <a:t>组</a:t>
            </a:r>
            <a:endParaRPr lang="zh-CN" altLang="en-US" b="1" u="sng" dirty="0">
              <a:solidFill>
                <a:srgbClr val="0000FF"/>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371328"/>
            <a:ext cx="3928635" cy="2350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747" y="2515344"/>
            <a:ext cx="4149253" cy="2518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8"/>
          <p:cNvSpPr>
            <a:spLocks noChangeArrowheads="1"/>
          </p:cNvSpPr>
          <p:nvPr/>
        </p:nvSpPr>
        <p:spPr bwMode="auto">
          <a:xfrm>
            <a:off x="816678" y="4909277"/>
            <a:ext cx="5746601" cy="89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defPPr>
              <a:defRPr lang="zh-CN"/>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a:lstStyle>
          <a:p>
            <a:pPr marL="457200" indent="-457200">
              <a:lnSpc>
                <a:spcPct val="110000"/>
              </a:lnSpc>
              <a:buClr>
                <a:srgbClr val="C00000"/>
              </a:buClr>
              <a:buFont typeface="Wingdings" panose="05000000000000000000" pitchFamily="2" charset="2"/>
              <a:buChar char="n"/>
              <a:defRPr/>
            </a:pPr>
            <a:r>
              <a:rPr lang="zh-CN" altLang="en-US" u="sng" dirty="0" smtClean="0">
                <a:solidFill>
                  <a:srgbClr val="FF3300"/>
                </a:solidFill>
                <a:latin typeface="微软雅黑" panose="020B0503020204020204" pitchFamily="34" charset="-122"/>
                <a:ea typeface="微软雅黑" panose="020B0503020204020204" pitchFamily="34" charset="-122"/>
              </a:rPr>
              <a:t>球差</a:t>
            </a:r>
            <a:r>
              <a:rPr lang="zh-CN" altLang="en-US" u="sng" dirty="0">
                <a:solidFill>
                  <a:srgbClr val="FF3300"/>
                </a:solidFill>
                <a:latin typeface="微软雅黑" panose="020B0503020204020204" pitchFamily="34" charset="-122"/>
                <a:ea typeface="微软雅黑" panose="020B0503020204020204" pitchFamily="34" charset="-122"/>
              </a:rPr>
              <a:t>校正不足</a:t>
            </a:r>
            <a:r>
              <a:rPr lang="zh-CN" altLang="en-US" dirty="0">
                <a:solidFill>
                  <a:srgbClr val="000066"/>
                </a:solidFill>
                <a:latin typeface="微软雅黑" panose="020B0503020204020204" pitchFamily="34" charset="-122"/>
                <a:ea typeface="微软雅黑" panose="020B0503020204020204" pitchFamily="34" charset="-122"/>
              </a:rPr>
              <a:t>或</a:t>
            </a:r>
            <a:r>
              <a:rPr lang="zh-CN" altLang="en-US" u="sng" dirty="0">
                <a:solidFill>
                  <a:srgbClr val="FF3300"/>
                </a:solidFill>
                <a:latin typeface="微软雅黑" panose="020B0503020204020204" pitchFamily="34" charset="-122"/>
                <a:ea typeface="微软雅黑" panose="020B0503020204020204" pitchFamily="34" charset="-122"/>
              </a:rPr>
              <a:t>欠</a:t>
            </a:r>
            <a:r>
              <a:rPr lang="zh-CN" altLang="en-US" u="sng" dirty="0" smtClean="0">
                <a:solidFill>
                  <a:srgbClr val="FF3300"/>
                </a:solidFill>
                <a:latin typeface="微软雅黑" panose="020B0503020204020204" pitchFamily="34" charset="-122"/>
                <a:ea typeface="微软雅黑" panose="020B0503020204020204" pitchFamily="34" charset="-122"/>
              </a:rPr>
              <a:t>校正</a:t>
            </a:r>
            <a:r>
              <a:rPr lang="zh-CN" altLang="en-US" dirty="0" smtClean="0">
                <a:solidFill>
                  <a:srgbClr val="FF3300"/>
                </a:solidFill>
                <a:latin typeface="微软雅黑" panose="020B0503020204020204" pitchFamily="34" charset="-122"/>
                <a:ea typeface="微软雅黑" panose="020B0503020204020204" pitchFamily="34" charset="-122"/>
              </a:rPr>
              <a:t>：</a:t>
            </a:r>
            <a:r>
              <a:rPr lang="zh-CN" altLang="en-US" dirty="0" smtClean="0">
                <a:solidFill>
                  <a:srgbClr val="000066"/>
                </a:solidFill>
                <a:latin typeface="微软雅黑" panose="020B0503020204020204" pitchFamily="34" charset="-122"/>
                <a:ea typeface="微软雅黑" panose="020B0503020204020204" pitchFamily="34" charset="-122"/>
              </a:rPr>
              <a:t> </a:t>
            </a:r>
            <a:r>
              <a:rPr lang="en-US" altLang="zh-CN" dirty="0" smtClean="0">
                <a:solidFill>
                  <a:srgbClr val="000066"/>
                </a:solidFill>
                <a:latin typeface="黑体" panose="02010609060101010101" pitchFamily="49" charset="-122"/>
                <a:ea typeface="黑体" panose="02010609060101010101" pitchFamily="49" charset="-122"/>
              </a:rPr>
              <a:t>(</a:t>
            </a:r>
            <a:r>
              <a:rPr lang="el-GR" altLang="zh-CN" b="1" i="1" dirty="0">
                <a:solidFill>
                  <a:srgbClr val="000066"/>
                </a:solidFill>
                <a:ea typeface="微软雅黑" panose="020B0503020204020204" pitchFamily="34" charset="-122"/>
                <a:cs typeface="Times New Roman" panose="02020603050405020304" pitchFamily="18" charset="0"/>
              </a:rPr>
              <a:t>δ</a:t>
            </a:r>
            <a:r>
              <a:rPr lang="en-US" altLang="zh-CN" b="1" i="1" dirty="0">
                <a:solidFill>
                  <a:srgbClr val="000066"/>
                </a:solidFill>
                <a:ea typeface="微软雅黑" panose="020B0503020204020204" pitchFamily="34" charset="-122"/>
                <a:cs typeface="Times New Roman" panose="02020603050405020304" pitchFamily="18" charset="0"/>
              </a:rPr>
              <a:t>L</a:t>
            </a:r>
            <a:r>
              <a:rPr lang="en-US" altLang="zh-CN" dirty="0">
                <a:solidFill>
                  <a:srgbClr val="000066"/>
                </a:solidFill>
                <a:latin typeface="黑体" panose="02010609060101010101" pitchFamily="49" charset="-122"/>
                <a:ea typeface="黑体" panose="02010609060101010101" pitchFamily="49" charset="-122"/>
              </a:rPr>
              <a:t>′</a:t>
            </a:r>
            <a:r>
              <a:rPr lang="en-US" altLang="zh-CN" b="1" dirty="0">
                <a:solidFill>
                  <a:srgbClr val="000066"/>
                </a:solidFill>
                <a:ea typeface="黑体" panose="02010609060101010101" pitchFamily="49" charset="-122"/>
                <a:cs typeface="Times New Roman" panose="02020603050405020304" pitchFamily="18" charset="0"/>
              </a:rPr>
              <a:t>&lt;0</a:t>
            </a:r>
            <a:r>
              <a:rPr lang="en-US" altLang="zh-CN" dirty="0" smtClean="0">
                <a:solidFill>
                  <a:srgbClr val="000066"/>
                </a:solidFill>
                <a:latin typeface="黑体" panose="02010609060101010101" pitchFamily="49" charset="-122"/>
                <a:ea typeface="黑体" panose="02010609060101010101" pitchFamily="49" charset="-122"/>
              </a:rPr>
              <a:t>)</a:t>
            </a:r>
          </a:p>
          <a:p>
            <a:pPr>
              <a:lnSpc>
                <a:spcPct val="110000"/>
              </a:lnSpc>
              <a:buClr>
                <a:srgbClr val="C00000"/>
              </a:buClr>
              <a:defRPr/>
            </a:pPr>
            <a:r>
              <a:rPr lang="zh-CN" altLang="en-US" dirty="0" smtClean="0">
                <a:solidFill>
                  <a:srgbClr val="FF3300"/>
                </a:solidFill>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单</a:t>
            </a:r>
            <a:r>
              <a:rPr lang="zh-CN" altLang="en-US" dirty="0">
                <a:latin typeface="微软雅黑" panose="020B0503020204020204" pitchFamily="34" charset="-122"/>
                <a:ea typeface="微软雅黑" panose="020B0503020204020204" pitchFamily="34" charset="-122"/>
              </a:rPr>
              <a:t>正透镜会产生</a:t>
            </a:r>
            <a:r>
              <a:rPr lang="zh-CN" altLang="en-US" dirty="0">
                <a:solidFill>
                  <a:srgbClr val="C00000"/>
                </a:solidFill>
                <a:latin typeface="微软雅黑" panose="020B0503020204020204" pitchFamily="34" charset="-122"/>
                <a:ea typeface="微软雅黑" panose="020B0503020204020204" pitchFamily="34" charset="-122"/>
              </a:rPr>
              <a:t>负值</a:t>
            </a:r>
            <a:r>
              <a:rPr lang="zh-CN" altLang="en-US" dirty="0" smtClean="0">
                <a:latin typeface="微软雅黑" panose="020B0503020204020204" pitchFamily="34" charset="-122"/>
                <a:ea typeface="微软雅黑" panose="020B0503020204020204" pitchFamily="34" charset="-122"/>
              </a:rPr>
              <a:t>球差</a:t>
            </a:r>
            <a:endParaRPr lang="en-US" altLang="zh-CN" dirty="0" smtClean="0">
              <a:latin typeface="微软雅黑" panose="020B0503020204020204" pitchFamily="34" charset="-122"/>
              <a:ea typeface="微软雅黑" panose="020B0503020204020204" pitchFamily="34" charset="-122"/>
            </a:endParaRPr>
          </a:p>
        </p:txBody>
      </p:sp>
      <p:sp>
        <p:nvSpPr>
          <p:cNvPr id="7" name="矩形 6"/>
          <p:cNvSpPr/>
          <p:nvPr/>
        </p:nvSpPr>
        <p:spPr>
          <a:xfrm>
            <a:off x="1259633" y="396728"/>
            <a:ext cx="3888432" cy="461665"/>
          </a:xfrm>
          <a:prstGeom prst="rect">
            <a:avLst/>
          </a:prstGeom>
          <a:ln w="25400">
            <a:solidFill>
              <a:srgbClr val="C00000"/>
            </a:solidFill>
          </a:ln>
        </p:spPr>
        <p:txBody>
          <a:bodyPr wrap="square">
            <a:spAutoFit/>
          </a:bodyPr>
          <a:lstStyle/>
          <a:p>
            <a:r>
              <a:rPr lang="zh-CN" altLang="en-US" sz="2400" dirty="0">
                <a:solidFill>
                  <a:srgbClr val="0000FF"/>
                </a:solidFill>
                <a:latin typeface="微软雅黑" panose="020B0503020204020204" pitchFamily="34" charset="-122"/>
                <a:ea typeface="微软雅黑" panose="020B0503020204020204" pitchFamily="34" charset="-122"/>
              </a:rPr>
              <a:t>校正球差的目标       </a:t>
            </a:r>
            <a:r>
              <a:rPr lang="en-US" altLang="zh-CN" sz="2400" b="1" dirty="0" err="1" smtClean="0">
                <a:solidFill>
                  <a:srgbClr val="0066FF"/>
                </a:solidFill>
                <a:latin typeface="Symbol" pitchFamily="18" charset="2"/>
              </a:rPr>
              <a:t>d</a:t>
            </a:r>
            <a:r>
              <a:rPr lang="en-US" altLang="zh-CN" sz="2400" b="1" i="1" dirty="0" err="1" smtClean="0">
                <a:solidFill>
                  <a:srgbClr val="0066FF"/>
                </a:solidFill>
                <a:latin typeface="Times New Roman" pitchFamily="18" charset="0"/>
              </a:rPr>
              <a:t>L</a:t>
            </a:r>
            <a:r>
              <a:rPr lang="en-US" altLang="zh-CN" sz="2400" b="1" dirty="0" smtClean="0">
                <a:solidFill>
                  <a:srgbClr val="0066FF"/>
                </a:solidFill>
                <a:latin typeface="Times New Roman" pitchFamily="18" charset="0"/>
              </a:rPr>
              <a:t>′=0</a:t>
            </a:r>
            <a:endParaRPr lang="zh-CN" altLang="en-US" sz="2400" dirty="0">
              <a:solidFill>
                <a:srgbClr val="0066FF"/>
              </a:solidFill>
            </a:endParaRPr>
          </a:p>
        </p:txBody>
      </p:sp>
      <p:sp>
        <p:nvSpPr>
          <p:cNvPr id="8" name="Rectangle 3"/>
          <p:cNvSpPr>
            <a:spLocks noGrp="1" noChangeArrowheads="1"/>
          </p:cNvSpPr>
          <p:nvPr/>
        </p:nvSpPr>
        <p:spPr bwMode="auto">
          <a:xfrm>
            <a:off x="1187624" y="1009428"/>
            <a:ext cx="396044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rtl="0" eaLnBrk="0" fontAlgn="base" hangingPunct="0">
              <a:spcBef>
                <a:spcPct val="20000"/>
              </a:spcBef>
              <a:spcAft>
                <a:spcPct val="0"/>
              </a:spcAft>
              <a:buClr>
                <a:schemeClr val="tx2"/>
              </a:buClr>
              <a:buSzPct val="75000"/>
              <a:buFont typeface="Monotype Sort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tx2"/>
              </a:buClr>
              <a:buSzPct val="65000"/>
              <a:buFont typeface="Monotype Sorts" pitchFamily="2" charset="2"/>
              <a:buChar char="n"/>
              <a:defRPr sz="20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5pPr>
            <a:lvl6pPr marL="25146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6pPr>
            <a:lvl7pPr marL="29718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7pPr>
            <a:lvl8pPr marL="34290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8pPr>
            <a:lvl9pPr marL="3886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9pPr>
          </a:lstStyle>
          <a:p>
            <a:pPr>
              <a:buFont typeface="Monotype Sorts" pitchFamily="2" charset="2"/>
              <a:buNone/>
              <a:defRPr/>
            </a:pPr>
            <a:r>
              <a:rPr lang="zh-CN" altLang="en-US" sz="2400" kern="0" dirty="0">
                <a:solidFill>
                  <a:srgbClr val="000000"/>
                </a:solidFill>
                <a:effectLst/>
                <a:latin typeface="微软雅黑" panose="020B0503020204020204" pitchFamily="34" charset="-122"/>
                <a:ea typeface="微软雅黑" panose="020B0503020204020204" pitchFamily="34" charset="-122"/>
                <a:cs typeface="宋体" pitchFamily="2" charset="-122"/>
              </a:rPr>
              <a:t>单透镜自身不能校正球差</a:t>
            </a:r>
          </a:p>
        </p:txBody>
      </p:sp>
      <p:sp>
        <p:nvSpPr>
          <p:cNvPr id="9" name="Rectangle 38"/>
          <p:cNvSpPr>
            <a:spLocks noChangeArrowheads="1"/>
          </p:cNvSpPr>
          <p:nvPr/>
        </p:nvSpPr>
        <p:spPr bwMode="auto">
          <a:xfrm>
            <a:off x="816677" y="5730060"/>
            <a:ext cx="5746601" cy="1055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defPPr>
              <a:defRPr lang="zh-CN"/>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a:lstStyle>
          <a:p>
            <a:pPr marL="457200" indent="-457200">
              <a:lnSpc>
                <a:spcPct val="110000"/>
              </a:lnSpc>
              <a:buClr>
                <a:srgbClr val="C00000"/>
              </a:buClr>
              <a:buFont typeface="Wingdings" panose="05000000000000000000" pitchFamily="2" charset="2"/>
              <a:buChar char="n"/>
              <a:defRPr/>
            </a:pPr>
            <a:r>
              <a:rPr lang="zh-CN" altLang="en-US" u="sng" dirty="0" smtClean="0">
                <a:solidFill>
                  <a:srgbClr val="FF3300"/>
                </a:solidFill>
                <a:latin typeface="微软雅黑" panose="020B0503020204020204" pitchFamily="34" charset="-122"/>
                <a:ea typeface="微软雅黑" panose="020B0503020204020204" pitchFamily="34" charset="-122"/>
              </a:rPr>
              <a:t>球差校正过头</a:t>
            </a:r>
            <a:r>
              <a:rPr lang="zh-CN" altLang="en-US" dirty="0">
                <a:solidFill>
                  <a:srgbClr val="000066"/>
                </a:solidFill>
                <a:latin typeface="微软雅黑" panose="020B0503020204020204" pitchFamily="34" charset="-122"/>
                <a:ea typeface="微软雅黑" panose="020B0503020204020204" pitchFamily="34" charset="-122"/>
              </a:rPr>
              <a:t>或</a:t>
            </a:r>
            <a:r>
              <a:rPr lang="zh-CN" altLang="en-US" dirty="0">
                <a:solidFill>
                  <a:srgbClr val="FF3300"/>
                </a:solidFill>
                <a:latin typeface="微软雅黑" panose="020B0503020204020204" pitchFamily="34" charset="-122"/>
                <a:ea typeface="微软雅黑" panose="020B0503020204020204" pitchFamily="34" charset="-122"/>
              </a:rPr>
              <a:t>过</a:t>
            </a:r>
            <a:r>
              <a:rPr lang="zh-CN" altLang="en-US" dirty="0" smtClean="0">
                <a:solidFill>
                  <a:srgbClr val="FF3300"/>
                </a:solidFill>
                <a:latin typeface="微软雅黑" panose="020B0503020204020204" pitchFamily="34" charset="-122"/>
                <a:ea typeface="微软雅黑" panose="020B0503020204020204" pitchFamily="34" charset="-122"/>
              </a:rPr>
              <a:t>校正：</a:t>
            </a:r>
            <a:r>
              <a:rPr lang="en-US" altLang="zh-CN" dirty="0">
                <a:solidFill>
                  <a:srgbClr val="000066"/>
                </a:solidFill>
                <a:latin typeface="黑体" panose="02010609060101010101" pitchFamily="49" charset="-122"/>
                <a:ea typeface="黑体" panose="02010609060101010101" pitchFamily="49" charset="-122"/>
              </a:rPr>
              <a:t> (</a:t>
            </a:r>
            <a:r>
              <a:rPr lang="el-GR" altLang="zh-CN" b="1" i="1" dirty="0">
                <a:solidFill>
                  <a:srgbClr val="000066"/>
                </a:solidFill>
                <a:ea typeface="微软雅黑" panose="020B0503020204020204" pitchFamily="34" charset="-122"/>
                <a:cs typeface="Times New Roman" panose="02020603050405020304" pitchFamily="18" charset="0"/>
              </a:rPr>
              <a:t>δ</a:t>
            </a:r>
            <a:r>
              <a:rPr lang="en-US" altLang="zh-CN" b="1" i="1" dirty="0">
                <a:solidFill>
                  <a:srgbClr val="000066"/>
                </a:solidFill>
                <a:ea typeface="微软雅黑" panose="020B0503020204020204" pitchFamily="34" charset="-122"/>
                <a:cs typeface="Times New Roman" panose="02020603050405020304" pitchFamily="18" charset="0"/>
              </a:rPr>
              <a:t>L</a:t>
            </a:r>
            <a:r>
              <a:rPr lang="en-US" altLang="zh-CN" dirty="0">
                <a:solidFill>
                  <a:srgbClr val="000066"/>
                </a:solidFill>
                <a:latin typeface="黑体" panose="02010609060101010101" pitchFamily="49" charset="-122"/>
                <a:ea typeface="黑体" panose="02010609060101010101" pitchFamily="49" charset="-122"/>
              </a:rPr>
              <a:t>′</a:t>
            </a:r>
            <a:r>
              <a:rPr lang="en-US" altLang="zh-CN" b="1" dirty="0">
                <a:solidFill>
                  <a:srgbClr val="000066"/>
                </a:solidFill>
                <a:ea typeface="黑体" panose="02010609060101010101" pitchFamily="49" charset="-122"/>
                <a:cs typeface="Times New Roman" panose="02020603050405020304" pitchFamily="18" charset="0"/>
              </a:rPr>
              <a:t>&gt;0</a:t>
            </a:r>
            <a:r>
              <a:rPr lang="en-US" altLang="zh-CN" dirty="0">
                <a:solidFill>
                  <a:srgbClr val="000066"/>
                </a:solidFill>
                <a:latin typeface="黑体" panose="02010609060101010101" pitchFamily="49" charset="-122"/>
                <a:ea typeface="黑体" panose="02010609060101010101" pitchFamily="49" charset="-122"/>
              </a:rPr>
              <a:t>) </a:t>
            </a:r>
            <a:endParaRPr lang="en-US" altLang="zh-CN" dirty="0" smtClean="0">
              <a:solidFill>
                <a:srgbClr val="FF3300"/>
              </a:solidFill>
              <a:latin typeface="微软雅黑" panose="020B0503020204020204" pitchFamily="34" charset="-122"/>
              <a:ea typeface="微软雅黑" panose="020B0503020204020204" pitchFamily="34" charset="-122"/>
            </a:endParaRPr>
          </a:p>
          <a:p>
            <a:pPr>
              <a:lnSpc>
                <a:spcPct val="110000"/>
              </a:lnSpc>
              <a:buClr>
                <a:srgbClr val="C00000"/>
              </a:buClr>
              <a:defRPr/>
            </a:pPr>
            <a:r>
              <a:rPr lang="zh-CN" altLang="en-US" dirty="0" smtClean="0">
                <a:solidFill>
                  <a:srgbClr val="000066"/>
                </a:solidFill>
                <a:latin typeface="微软雅黑" panose="020B0503020204020204" pitchFamily="34" charset="-122"/>
                <a:ea typeface="微软雅黑" panose="020B0503020204020204" pitchFamily="34" charset="-122"/>
              </a:rPr>
              <a:t>    单</a:t>
            </a:r>
            <a:r>
              <a:rPr lang="zh-CN" altLang="en-US" dirty="0">
                <a:solidFill>
                  <a:srgbClr val="000066"/>
                </a:solidFill>
                <a:latin typeface="微软雅黑" panose="020B0503020204020204" pitchFamily="34" charset="-122"/>
                <a:ea typeface="微软雅黑" panose="020B0503020204020204" pitchFamily="34" charset="-122"/>
              </a:rPr>
              <a:t>负透镜会产生</a:t>
            </a:r>
            <a:r>
              <a:rPr lang="zh-CN" altLang="en-US" dirty="0">
                <a:solidFill>
                  <a:srgbClr val="C00000"/>
                </a:solidFill>
                <a:latin typeface="微软雅黑" panose="020B0503020204020204" pitchFamily="34" charset="-122"/>
                <a:ea typeface="微软雅黑" panose="020B0503020204020204" pitchFamily="34" charset="-122"/>
              </a:rPr>
              <a:t>正值</a:t>
            </a:r>
            <a:r>
              <a:rPr lang="zh-CN" altLang="en-US" dirty="0" smtClean="0">
                <a:solidFill>
                  <a:srgbClr val="000066"/>
                </a:solidFill>
                <a:latin typeface="微软雅黑" panose="020B0503020204020204" pitchFamily="34" charset="-122"/>
                <a:ea typeface="微软雅黑" panose="020B0503020204020204" pitchFamily="34" charset="-122"/>
              </a:rPr>
              <a:t>球差</a:t>
            </a:r>
            <a:endParaRPr lang="en-US" altLang="zh-CN" u="sng" dirty="0" smtClean="0">
              <a:solidFill>
                <a:srgbClr val="FF3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699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27584"/>
            <a:ext cx="4248472" cy="2451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 name="Rectangle 2"/>
          <p:cNvSpPr>
            <a:spLocks noGrp="1" noChangeArrowheads="1"/>
          </p:cNvSpPr>
          <p:nvPr>
            <p:ph type="title"/>
          </p:nvPr>
        </p:nvSpPr>
        <p:spPr>
          <a:xfrm>
            <a:off x="1115616" y="3547864"/>
            <a:ext cx="2664296" cy="457200"/>
          </a:xfrm>
        </p:spPr>
        <p:txBody>
          <a:bodyPr>
            <a:noAutofit/>
          </a:bodyPr>
          <a:lstStyle/>
          <a:p>
            <a:pPr algn="l" eaLnBrk="1" hangingPunct="1"/>
            <a:r>
              <a:rPr lang="zh-CN" altLang="en-US" sz="2000" dirty="0">
                <a:solidFill>
                  <a:srgbClr val="000066"/>
                </a:solidFill>
                <a:latin typeface="微软雅黑" panose="020B0503020204020204" pitchFamily="34" charset="-122"/>
                <a:ea typeface="微软雅黑" panose="020B0503020204020204" pitchFamily="34" charset="-122"/>
                <a:cs typeface="+mn-cs"/>
              </a:rPr>
              <a:t>大孔径</a:t>
            </a:r>
            <a:r>
              <a:rPr lang="zh-CN" altLang="en-US" sz="2000" dirty="0" smtClean="0">
                <a:solidFill>
                  <a:srgbClr val="000066"/>
                </a:solidFill>
                <a:latin typeface="微软雅黑" panose="020B0503020204020204" pitchFamily="34" charset="-122"/>
                <a:ea typeface="微软雅黑" panose="020B0503020204020204" pitchFamily="34" charset="-122"/>
                <a:cs typeface="+mn-cs"/>
              </a:rPr>
              <a:t>产生</a:t>
            </a:r>
            <a:r>
              <a:rPr lang="zh-CN" altLang="en-US" sz="2000" dirty="0">
                <a:solidFill>
                  <a:srgbClr val="000066"/>
                </a:solidFill>
                <a:latin typeface="微软雅黑" panose="020B0503020204020204" pitchFamily="34" charset="-122"/>
                <a:ea typeface="微软雅黑" panose="020B0503020204020204" pitchFamily="34" charset="-122"/>
                <a:cs typeface="+mn-cs"/>
              </a:rPr>
              <a:t>的球差</a:t>
            </a:r>
          </a:p>
        </p:txBody>
      </p:sp>
      <p:pic>
        <p:nvPicPr>
          <p:cNvPr id="7" name="Picture 4" descr="加发散透镜消除球差"/>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027584"/>
            <a:ext cx="3888432" cy="232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5381600" y="3475856"/>
            <a:ext cx="270128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None/>
            </a:pPr>
            <a:r>
              <a:rPr lang="zh-CN" altLang="en-US" sz="2000" dirty="0">
                <a:solidFill>
                  <a:srgbClr val="000066"/>
                </a:solidFill>
                <a:latin typeface="微软雅黑" panose="020B0503020204020204" pitchFamily="34" charset="-122"/>
                <a:ea typeface="微软雅黑" panose="020B0503020204020204" pitchFamily="34" charset="-122"/>
              </a:rPr>
              <a:t>加</a:t>
            </a:r>
            <a:r>
              <a:rPr lang="zh-CN" altLang="en-US" sz="2000" dirty="0" smtClean="0">
                <a:solidFill>
                  <a:srgbClr val="000066"/>
                </a:solidFill>
                <a:latin typeface="微软雅黑" panose="020B0503020204020204" pitchFamily="34" charset="-122"/>
                <a:ea typeface="微软雅黑" panose="020B0503020204020204" pitchFamily="34" charset="-122"/>
              </a:rPr>
              <a:t>发散透镜消除</a:t>
            </a:r>
            <a:r>
              <a:rPr lang="zh-CN" altLang="en-US" sz="2000" dirty="0">
                <a:solidFill>
                  <a:srgbClr val="000066"/>
                </a:solidFill>
                <a:latin typeface="微软雅黑" panose="020B0503020204020204" pitchFamily="34" charset="-122"/>
                <a:ea typeface="微软雅黑" panose="020B0503020204020204" pitchFamily="34" charset="-122"/>
              </a:rPr>
              <a:t>球差</a:t>
            </a:r>
          </a:p>
        </p:txBody>
      </p:sp>
      <p:sp>
        <p:nvSpPr>
          <p:cNvPr id="9" name="Text Box 370"/>
          <p:cNvSpPr txBox="1">
            <a:spLocks noChangeArrowheads="1"/>
          </p:cNvSpPr>
          <p:nvPr/>
        </p:nvSpPr>
        <p:spPr bwMode="auto">
          <a:xfrm>
            <a:off x="611560" y="4437112"/>
            <a:ext cx="477004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lang="zh-CN" altLang="en-US" sz="2400" b="1" dirty="0">
                <a:latin typeface="Times New Roman" pitchFamily="18" charset="0"/>
              </a:rPr>
              <a:t>大部分系统只能对</a:t>
            </a:r>
            <a:r>
              <a:rPr lang="zh-CN" altLang="en-US" sz="2400" b="1" dirty="0">
                <a:solidFill>
                  <a:srgbClr val="FF0066"/>
                </a:solidFill>
                <a:latin typeface="Times New Roman" pitchFamily="18" charset="0"/>
              </a:rPr>
              <a:t>某一孔径高度校正球差，一般对边光校正球差</a:t>
            </a:r>
            <a:r>
              <a:rPr lang="zh-CN" altLang="en-US" sz="2400" b="1" dirty="0">
                <a:solidFill>
                  <a:schemeClr val="tx2"/>
                </a:solidFill>
                <a:latin typeface="Times New Roman" pitchFamily="18" charset="0"/>
              </a:rPr>
              <a:t>，即</a:t>
            </a:r>
            <a:r>
              <a:rPr lang="en-US" altLang="zh-CN" sz="2400" b="1" dirty="0" err="1" smtClean="0">
                <a:solidFill>
                  <a:schemeClr val="tx2"/>
                </a:solidFill>
                <a:latin typeface="Symbol" pitchFamily="18" charset="2"/>
              </a:rPr>
              <a:t>d</a:t>
            </a:r>
            <a:r>
              <a:rPr lang="en-US" altLang="zh-CN" sz="2400" b="1" i="1" dirty="0" err="1" smtClean="0">
                <a:solidFill>
                  <a:schemeClr val="tx2"/>
                </a:solidFill>
                <a:latin typeface="Times New Roman" pitchFamily="18" charset="0"/>
              </a:rPr>
              <a:t>L</a:t>
            </a:r>
            <a:r>
              <a:rPr lang="en-US" altLang="zh-CN" sz="2400" b="1" dirty="0" err="1" smtClean="0">
                <a:solidFill>
                  <a:schemeClr val="tx2"/>
                </a:solidFill>
                <a:latin typeface="Times New Roman" pitchFamily="18" charset="0"/>
              </a:rPr>
              <a:t>′</a:t>
            </a:r>
            <a:r>
              <a:rPr lang="en-US" altLang="zh-CN" sz="2400" b="1" baseline="-25000" dirty="0" err="1" smtClean="0">
                <a:solidFill>
                  <a:schemeClr val="tx2"/>
                </a:solidFill>
                <a:latin typeface="Times New Roman" pitchFamily="18" charset="0"/>
              </a:rPr>
              <a:t>m</a:t>
            </a:r>
            <a:r>
              <a:rPr lang="en-US" altLang="zh-CN" sz="2400" b="1" dirty="0" smtClean="0">
                <a:solidFill>
                  <a:schemeClr val="tx2"/>
                </a:solidFill>
                <a:latin typeface="Times New Roman" pitchFamily="18" charset="0"/>
              </a:rPr>
              <a:t>=0</a:t>
            </a:r>
            <a:r>
              <a:rPr lang="zh-CN" altLang="en-US" sz="2400" b="1" dirty="0">
                <a:solidFill>
                  <a:schemeClr val="tx2"/>
                </a:solidFill>
                <a:latin typeface="Times New Roman" pitchFamily="18" charset="0"/>
              </a:rPr>
              <a:t>，这样的系统称之为</a:t>
            </a:r>
            <a:r>
              <a:rPr lang="zh-CN" altLang="en-US" sz="2400" b="1" dirty="0">
                <a:solidFill>
                  <a:srgbClr val="FF0066"/>
                </a:solidFill>
                <a:latin typeface="Times New Roman" pitchFamily="18" charset="0"/>
              </a:rPr>
              <a:t>消球差系统</a:t>
            </a:r>
            <a:r>
              <a:rPr lang="zh-CN" altLang="en-US" sz="2400" b="1" dirty="0" smtClean="0">
                <a:solidFill>
                  <a:schemeClr val="tx2"/>
                </a:solidFill>
                <a:latin typeface="Times New Roman" pitchFamily="18" charset="0"/>
              </a:rPr>
              <a:t>。</a:t>
            </a:r>
            <a:r>
              <a:rPr lang="zh-CN" altLang="en-US" sz="2400" b="1" dirty="0" smtClean="0"/>
              <a:t>当</a:t>
            </a:r>
            <a:r>
              <a:rPr lang="zh-CN" altLang="en-US" sz="2400" b="1" dirty="0"/>
              <a:t>对于某孔径带有</a:t>
            </a:r>
            <a:r>
              <a:rPr lang="en-US" altLang="zh-CN" sz="2400" b="1" dirty="0" err="1">
                <a:solidFill>
                  <a:schemeClr val="tx2"/>
                </a:solidFill>
                <a:latin typeface="Symbol" pitchFamily="18" charset="2"/>
              </a:rPr>
              <a:t>d</a:t>
            </a:r>
            <a:r>
              <a:rPr lang="en-US" altLang="zh-CN" sz="2400" b="1" i="1" dirty="0" err="1">
                <a:solidFill>
                  <a:schemeClr val="tx2"/>
                </a:solidFill>
                <a:latin typeface="Times New Roman" panose="02020603050405020304" pitchFamily="18" charset="0"/>
                <a:cs typeface="Times New Roman" panose="02020603050405020304" pitchFamily="18" charset="0"/>
              </a:rPr>
              <a:t>L</a:t>
            </a:r>
            <a:r>
              <a:rPr lang="en-US" altLang="zh-CN" sz="2400" b="1" dirty="0">
                <a:solidFill>
                  <a:schemeClr val="tx2"/>
                </a:solidFill>
              </a:rPr>
              <a:t>’=0</a:t>
            </a:r>
            <a:r>
              <a:rPr lang="en-US" altLang="zh-CN" sz="2400" b="1" dirty="0"/>
              <a:t> </a:t>
            </a:r>
            <a:r>
              <a:rPr lang="zh-CN" altLang="en-US" sz="2400" b="1" dirty="0"/>
              <a:t>时称为对这个孔径带消球差。</a:t>
            </a:r>
          </a:p>
        </p:txBody>
      </p:sp>
      <p:pic>
        <p:nvPicPr>
          <p:cNvPr id="10" name="Picture 4" descr="球差"/>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024" y="4005064"/>
            <a:ext cx="2453358" cy="245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78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4537</TotalTime>
  <Words>2011</Words>
  <Application>Microsoft Office PowerPoint</Application>
  <PresentationFormat>全屏显示(4:3)</PresentationFormat>
  <Paragraphs>164</Paragraphs>
  <Slides>36</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2" baseType="lpstr">
      <vt:lpstr>ˎ̥</vt:lpstr>
      <vt:lpstr>Monotype Sorts</vt:lpstr>
      <vt:lpstr>黑体</vt:lpstr>
      <vt:lpstr>华文新魏</vt:lpstr>
      <vt:lpstr>宋体</vt:lpstr>
      <vt:lpstr>微软雅黑</vt:lpstr>
      <vt:lpstr>Arial</vt:lpstr>
      <vt:lpstr>Calibri</vt:lpstr>
      <vt:lpstr>Symbol</vt:lpstr>
      <vt:lpstr>Tahoma</vt:lpstr>
      <vt:lpstr>Times New Roman</vt:lpstr>
      <vt:lpstr>Verdana</vt:lpstr>
      <vt:lpstr>Wingdings</vt:lpstr>
      <vt:lpstr>Office 主题​​</vt:lpstr>
      <vt:lpstr>Equation</vt:lpstr>
      <vt:lpstr>公式</vt:lpstr>
      <vt:lpstr>PowerPoint 演示文稿</vt:lpstr>
      <vt:lpstr>PowerPoint 演示文稿</vt:lpstr>
      <vt:lpstr>PowerPoint 演示文稿</vt:lpstr>
      <vt:lpstr>PowerPoint 演示文稿</vt:lpstr>
      <vt:lpstr>PowerPoint 演示文稿</vt:lpstr>
      <vt:lpstr>对于单透镜来说，U 越大则球差值越大。</vt:lpstr>
      <vt:lpstr>PowerPoint 演示文稿</vt:lpstr>
      <vt:lpstr>PowerPoint 演示文稿</vt:lpstr>
      <vt:lpstr>大孔径产生的球差</vt:lpstr>
      <vt:lpstr> 彗差是轴外物点发出宽光束通过光学系统后，并不会聚一点，而是相对于主光线呈彗星状图形的一种失对称的像差。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彗差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由薄透镜的焦距公式可知，同一薄透镜对不同色光有不同的焦距。</vt:lpstr>
      <vt:lpstr>称为色差校正不足</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工程光学</dc:title>
  <dc:creator>User</dc:creator>
  <cp:lastModifiedBy>User</cp:lastModifiedBy>
  <cp:revision>482</cp:revision>
  <dcterms:created xsi:type="dcterms:W3CDTF">2018-03-08T09:28:49Z</dcterms:created>
  <dcterms:modified xsi:type="dcterms:W3CDTF">2022-04-02T04:43:44Z</dcterms:modified>
</cp:coreProperties>
</file>