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71" r:id="rId8"/>
  </p:sldMasterIdLst>
  <p:notesMasterIdLst>
    <p:notesMasterId r:id="rId18"/>
  </p:notesMasterIdLst>
  <p:sldIdLst>
    <p:sldId id="256" r:id="rId9"/>
    <p:sldId id="276" r:id="rId10"/>
    <p:sldId id="260" r:id="rId11"/>
    <p:sldId id="263" r:id="rId12"/>
    <p:sldId id="266" r:id="rId13"/>
    <p:sldId id="269" r:id="rId14"/>
    <p:sldId id="272" r:id="rId15"/>
    <p:sldId id="278" r:id="rId16"/>
    <p:sldId id="277" r:id="rId17"/>
  </p:sldIdLst>
  <p:sldSz cx="9144000" cy="6858000" type="screen4x3"/>
  <p:notesSz cx="9144000" cy="6858000"/>
  <p:embeddedFontLst>
    <p:embeddedFont>
      <p:font typeface="AVKGRT+Wingdings-Regular" panose="02010600030101010101" charset="2"/>
      <p:regular r:id="rId19"/>
    </p:embeddedFont>
    <p:embeddedFont>
      <p:font typeface="JTKAMP+TimesNewRomanPSMT" panose="02010600030101010101" charset="0"/>
      <p:regular r:id="rId20"/>
    </p:embeddedFont>
    <p:embeddedFont>
      <p:font typeface="QLEQJO+MicrosoftYaHei-Bold" panose="02010600030101010101" charset="-122"/>
      <p:regular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SHQOFK+SymbolMT" panose="02010600030101010101" charset="2"/>
      <p:regular r:id="rId26"/>
    </p:embeddedFont>
    <p:embeddedFont>
      <p:font typeface="Gulim" panose="020B0600000101010101" pitchFamily="34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UERPB+Wingdings-Regular" panose="02010600030101010101" charset="2"/>
      <p:regular r:id="rId32"/>
    </p:embeddedFont>
    <p:embeddedFont>
      <p:font typeface="MGJJEC+MicrosoftYaHei-Bold" panose="02010600030101010101" charset="-122"/>
      <p:regular r:id="rId33"/>
    </p:embeddedFont>
    <p:embeddedFont>
      <p:font typeface="DIGISG+Wingdings-Regular" panose="02010600030101010101" charset="2"/>
      <p:regular r:id="rId34"/>
    </p:embeddedFont>
    <p:embeddedFont>
      <p:font typeface="Gulim" panose="020B0600000101010101" pitchFamily="34" charset="-127"/>
      <p:regular r:id="rId27"/>
    </p:embeddedFont>
    <p:embeddedFont>
      <p:font typeface="NPNCAH+MicrosoftYaHei-Bold" panose="02010600030101010101" charset="-122"/>
      <p:regular r:id="rId35"/>
    </p:embeddedFont>
    <p:embeddedFont>
      <p:font typeface="MBHKEC+Wingdings-Regular" panose="02010600030101010101" charset="2"/>
      <p:regular r:id="rId36"/>
    </p:embeddedFont>
    <p:embeddedFont>
      <p:font typeface="ELAKNF+SymbolMT" panose="02010600030101010101" charset="2"/>
      <p:regular r:id="rId37"/>
    </p:embeddedFont>
    <p:embeddedFont>
      <p:font typeface="TIPGBJ+MicrosoftYaHei-Bold" panose="02010600030101010101" charset="-122"/>
      <p:regular r:id="rId38"/>
    </p:embeddedFont>
    <p:embeddedFont>
      <p:font typeface="EHQOBE+Wingdings-Regular" panose="02010600030101010101" charset="2"/>
      <p:regular r:id="rId39"/>
    </p:embeddedFont>
    <p:embeddedFont>
      <p:font typeface="等线" panose="02010600030101010101" pitchFamily="2" charset="-122"/>
      <p:regular r:id="rId40"/>
      <p:bold r:id="rId41"/>
    </p:embeddedFont>
    <p:embeddedFont>
      <p:font typeface="CWFGKW+MicrosoftYaHei-Bold" panose="02010600030101010101" charset="-122"/>
      <p:regular r:id="rId42"/>
    </p:embeddedFont>
    <p:embeddedFont>
      <p:font typeface="NDOMVU+Wingdings-Regular" panose="02010600030101010101" charset="2"/>
      <p:regular r:id="rId43"/>
    </p:embeddedFont>
    <p:embeddedFont>
      <p:font typeface="CCTHLJ+MicrosoftYaHei-Bold" panose="02010600030101010101" charset="-122"/>
      <p:regular r:id="rId44"/>
    </p:embeddedFont>
  </p:embeddedFontLst>
  <p:custDataLst>
    <p:tags r:id="rId45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7F528-716F-4AC3-AE37-FFC1FCF764FA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C248-AABF-4854-8980-F84A18E9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0C248-AABF-4854-8980-F84A18E98D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0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41221D-2CB1-42B0-8DA9-9E171B7BEF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Dat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354EC8-2FDE-4F76-AF6F-66ED52C9621D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6" name="Foot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0340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D0DE4-E55C-4447-9D09-619C64637857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42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5988" y="16002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39270-4A02-4290-8693-69CB5BE71327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7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8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6D2AF-A1C4-446D-9800-11B25AC8DEE9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3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98684-0ABA-4CA2-AD3C-5B14E0DAFABD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223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962FF-D2FD-4685-BE1B-7AB15A3AF8BE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98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92C1C-4608-4F4E-A03A-51211ECF157F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46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3AA4-72E9-4FDF-B43A-58D555E9B0DF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601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15C8-3C90-44BB-9E33-36C227161CBF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58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74650"/>
            <a:ext cx="2127250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74650"/>
            <a:ext cx="6229350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59C43-4DAB-4A46-A25F-60565A6E44B6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098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374650"/>
            <a:ext cx="8402637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600200"/>
            <a:ext cx="39624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25988" y="1600200"/>
            <a:ext cx="3962400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25988" y="4038600"/>
            <a:ext cx="3962400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D5097-43FB-4247-990B-A168ED482A19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47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BD645-9467-491D-936E-4FC6F49D6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Dat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474E47-8215-4FA5-B8E1-D3D381BC80EA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6" name="Foot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1353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7A8692-AFB3-47AD-AB93-C6221F2F3B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Dat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290873-119B-447E-B01B-FC7016455D44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6" name="Foot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478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7A23E5-82B8-4A06-9784-AC4F2E6D5F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Dat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2503E2-0F30-43FB-A038-8781F6F7D8B5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6" name="Foot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790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89D37E-1AAA-4101-BD50-A651CBFE2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Dat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F4F094-E2F2-48A1-A83D-4782C1D7ECC3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6" name="Foot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8142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D668F2-FF97-4EB1-94F5-43088E1A74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Dat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D7A016-1306-4D23-9182-B74DA7E13995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6" name="Foot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1000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971B41-793D-4D0F-A358-544EB27BE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Dat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127D15-1918-42F4-A3F5-5E46288ADB58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6" name="Foot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1978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62200"/>
            <a:ext cx="8382000" cy="504825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6172200"/>
            <a:ext cx="6400800" cy="40957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/>
              <a:t>Click to edit sub text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59F54C-61CE-492B-B5F6-7B23AC618C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9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248DB-2D7A-43C0-BC1C-460A29E6F23C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81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542CC8CC-3BBA-42C7-92F8-B4AA438C752A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1030" name="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877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A5537FBE-8840-47CF-8C59-CAC7A0C3C389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1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2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70D42435-BF66-4E1C-8029-6C685C8CAACB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2054" name="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877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B0B7145C-4689-4FC2-AF50-2E531601CEF8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3075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3076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CF2AB1A8-DEBA-4550-8632-DCD11633AF89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3078" name="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877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2740EFAD-C5E1-422F-86A5-52C930581AAE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4099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4100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D6F0D7C0-0C71-45EC-9D2F-C4599A07A6DD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4102" name="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877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92459BC3-81EE-451F-BA57-464AD8FDCCB7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5123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5124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5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9B53F2B3-08C1-4A62-8E9D-C6A105D53E0A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5126" name="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877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481BD39D-F898-4B93-AF74-7507FC0F47F7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614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6148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9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A6AF9029-AF93-4E2B-A21E-04543E620765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6150" name="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877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E9774AD6-0BE5-4097-944E-5A5E27900CA0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7171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7172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3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976FBCED-F53C-463A-8838-CA8D56B95338}" type="datetime1">
              <a:rPr lang="en-US" altLang="zh-CN"/>
              <a:pPr>
                <a:defRPr/>
              </a:pPr>
              <a:t>2/24/2022</a:t>
            </a:fld>
            <a:endParaRPr lang="en-US" altLang="zh-CN"/>
          </a:p>
        </p:txBody>
      </p:sp>
      <p:sp>
        <p:nvSpPr>
          <p:cNvPr id="7174" name="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8775" y="9944100"/>
            <a:ext cx="1736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/>
            </a:lvl1pPr>
          </a:lstStyle>
          <a:p>
            <a:pPr>
              <a:defRPr/>
            </a:pPr>
            <a:fld id="{65763E4B-5ECB-4A39-895D-25870C726DA6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374650"/>
            <a:ext cx="84026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0" y="120650"/>
            <a:ext cx="2692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defRPr kumimoji="1" sz="1600" b="1">
                <a:solidFill>
                  <a:srgbClr val="003366"/>
                </a:solidFill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仪器科学与光电工程学院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7" name="Rectangle 31"/>
          <p:cNvSpPr>
            <a:spLocks noChangeArrowheads="1"/>
          </p:cNvSpPr>
          <p:nvPr/>
        </p:nvSpPr>
        <p:spPr bwMode="auto">
          <a:xfrm>
            <a:off x="0" y="1257300"/>
            <a:ext cx="9144000" cy="76200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buSzTx/>
              <a:buFontTx/>
              <a:buNone/>
              <a:defRPr/>
            </a:pPr>
            <a:endParaRPr kumimoji="1" lang="zh-CN" altLang="en-US" sz="2400" smtClean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8" name="Picture 34" descr="YH-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0"/>
            <a:ext cx="5032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3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1" smtClean="0">
                <a:solidFill>
                  <a:srgbClr val="FFFFFF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1B964A8-4704-4A6B-9B1F-30BFD68251A7}" type="slidenum">
              <a:rPr lang="en-US" altLang="ko-KR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Gulim" panose="020B0600000101010101" pitchFamily="34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Gulim" panose="020B0600000101010101" pitchFamily="34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Gulim" panose="020B0600000101010101" pitchFamily="34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Gulim" panose="020B0600000101010101" pitchFamily="34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Gulim" panose="020B0600000101010101" pitchFamily="34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>
          <a:solidFill>
            <a:schemeClr val="bg1"/>
          </a:solidFill>
          <a:latin typeface="+mn-lt"/>
          <a:ea typeface="Gulim" panose="020B0600000101010101" pitchFamily="34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bg1"/>
          </a:solidFill>
          <a:latin typeface="+mn-lt"/>
          <a:ea typeface="Gulim" panose="020B0600000101010101" pitchFamily="3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chemeClr val="bg1"/>
          </a:solidFill>
          <a:latin typeface="+mn-lt"/>
          <a:ea typeface="Gulim" panose="020B0600000101010101" pitchFamily="3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bg1"/>
          </a:solidFill>
          <a:latin typeface="+mn-lt"/>
          <a:ea typeface="Gulim" panose="020B0600000101010101" pitchFamily="3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chemeClr val="bg1"/>
          </a:solidFill>
          <a:latin typeface="+mn-lt"/>
          <a:ea typeface="Gulim" panose="020B0600000101010101" pitchFamily="3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1"/>
          <p:cNvSpPr>
            <a:spLocks noChangeArrowheads="1"/>
          </p:cNvSpPr>
          <p:nvPr/>
        </p:nvSpPr>
        <p:spPr bwMode="auto">
          <a:xfrm>
            <a:off x="0" y="0"/>
            <a:ext cx="9150350" cy="68643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buFont typeface="Calibri" panose="020F0502020204030204" pitchFamily="34" charset="0"/>
              <a:buNone/>
            </a:pPr>
            <a:endParaRPr lang="zh-CN" altLang="zh-CN"/>
          </a:p>
        </p:txBody>
      </p:sp>
      <p:sp>
        <p:nvSpPr>
          <p:cNvPr id="17411" name="object 3"/>
          <p:cNvSpPr>
            <a:spLocks noChangeArrowheads="1"/>
          </p:cNvSpPr>
          <p:nvPr/>
        </p:nvSpPr>
        <p:spPr bwMode="auto">
          <a:xfrm>
            <a:off x="1143000" y="2251075"/>
            <a:ext cx="7886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54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5400">
                <a:solidFill>
                  <a:srgbClr val="FFFFFF"/>
                </a:solidFill>
                <a:latin typeface="宋体" panose="02010600030101010101" pitchFamily="2" charset="-122"/>
              </a:rPr>
              <a:t>误差的基本概念及意义</a:t>
            </a:r>
          </a:p>
        </p:txBody>
      </p:sp>
      <p:sp>
        <p:nvSpPr>
          <p:cNvPr id="2" name="矩形 1"/>
          <p:cNvSpPr/>
          <p:nvPr/>
        </p:nvSpPr>
        <p:spPr>
          <a:xfrm>
            <a:off x="2289175" y="5229200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chemeClr val="bg1"/>
                </a:solidFill>
                <a:latin typeface="仿宋_GB2312" pitchFamily="49" charset="-122"/>
              </a:rPr>
              <a:t>汤  戈</a:t>
            </a:r>
            <a:endParaRPr kumimoji="1" lang="en-US" altLang="zh-CN" b="1" dirty="0" smtClean="0">
              <a:solidFill>
                <a:schemeClr val="bg1"/>
              </a:solidFill>
              <a:latin typeface="仿宋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chemeClr val="bg1"/>
                </a:solidFill>
                <a:latin typeface="仿宋_GB2312" pitchFamily="49" charset="-122"/>
              </a:rPr>
              <a:t>成都理工大学</a:t>
            </a:r>
            <a:endParaRPr kumimoji="1" lang="en-US" altLang="zh-CN" b="1" dirty="0">
              <a:solidFill>
                <a:schemeClr val="bg1"/>
              </a:solidFill>
              <a:latin typeface="仿宋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仿宋_GB2312" pitchFamily="49" charset="-122"/>
              </a:rPr>
              <a:t>核技术与自动化工程学院</a:t>
            </a:r>
            <a:endParaRPr kumimoji="1" lang="en-US" altLang="zh-CN" b="1" dirty="0">
              <a:solidFill>
                <a:schemeClr val="bg1"/>
              </a:solidFill>
              <a:latin typeface="仿宋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</a:pPr>
            <a:r>
              <a:rPr kumimoji="1" lang="zh-CN" altLang="en-US" b="1" dirty="0">
                <a:solidFill>
                  <a:schemeClr val="bg1"/>
                </a:solidFill>
                <a:latin typeface="仿宋_GB2312" pitchFamily="49" charset="-122"/>
              </a:rPr>
              <a:t>核仪器与测控工程系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4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smtClean="0">
                <a:solidFill>
                  <a:srgbClr val="003366"/>
                </a:solidFill>
                <a:latin typeface="Arial" panose="020B0604020202020204" pitchFamily="34" charset="0"/>
                <a:ea typeface="楷体_GB2312"/>
                <a:cs typeface="楷体_GB2312"/>
              </a:rPr>
              <a:t>仪器科学与光电工程学院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0" y="-3707"/>
            <a:ext cx="9144000" cy="112845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误差的基本概念及误差分析的意义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误差的定义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误差的分类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误差的来源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误差分析的目的及意义</a:t>
            </a:r>
          </a:p>
          <a:p>
            <a:pPr eaLnBrk="1" hangingPunct="1">
              <a:lnSpc>
                <a:spcPct val="125000"/>
              </a:lnSpc>
              <a:spcBef>
                <a:spcPct val="10000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问题？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      四个方面之间的联系！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1"/>
          <p:cNvSpPr>
            <a:spLocks noChangeArrowheads="1"/>
          </p:cNvSpPr>
          <p:nvPr/>
        </p:nvSpPr>
        <p:spPr bwMode="auto">
          <a:xfrm>
            <a:off x="0" y="0"/>
            <a:ext cx="9150350" cy="68643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buFont typeface="Calibri" panose="020F0502020204030204" pitchFamily="34" charset="0"/>
              <a:buNone/>
            </a:pPr>
            <a:endParaRPr lang="zh-CN" altLang="zh-CN"/>
          </a:p>
        </p:txBody>
      </p:sp>
      <p:sp>
        <p:nvSpPr>
          <p:cNvPr id="19459" name="object 3"/>
          <p:cNvSpPr>
            <a:spLocks noChangeArrowheads="1"/>
          </p:cNvSpPr>
          <p:nvPr/>
        </p:nvSpPr>
        <p:spPr bwMode="auto">
          <a:xfrm>
            <a:off x="6804025" y="100013"/>
            <a:ext cx="25638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1600" b="1">
                <a:solidFill>
                  <a:srgbClr val="4E3B30"/>
                </a:solidFill>
                <a:latin typeface="CCTHLJ+MicrosoftYaHei-Bold" charset="-122"/>
                <a:ea typeface="CCTHLJ+MicrosoftYaHei-Bold" charset="-122"/>
              </a:rPr>
              <a:t>仪器科学与光电工程学院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0" y="-3707"/>
            <a:ext cx="9144000" cy="1128451"/>
          </a:xfrm>
          <a:prstGeom prst="rect">
            <a:avLst/>
          </a:prstGeom>
          <a:solidFill>
            <a:srgbClr val="DDDDDD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9460" name="object 4"/>
          <p:cNvSpPr>
            <a:spLocks noChangeArrowheads="1"/>
          </p:cNvSpPr>
          <p:nvPr/>
        </p:nvSpPr>
        <p:spPr bwMode="auto">
          <a:xfrm>
            <a:off x="271463" y="511175"/>
            <a:ext cx="2978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3600">
                <a:solidFill>
                  <a:srgbClr val="0066FF"/>
                </a:solidFill>
                <a:latin typeface="宋体" panose="02010600030101010101" pitchFamily="2" charset="-122"/>
              </a:rPr>
              <a:t>误差的定义</a:t>
            </a:r>
          </a:p>
        </p:txBody>
      </p:sp>
      <p:sp>
        <p:nvSpPr>
          <p:cNvPr id="19461" name="object 5"/>
          <p:cNvSpPr>
            <a:spLocks noChangeArrowheads="1"/>
          </p:cNvSpPr>
          <p:nvPr/>
        </p:nvSpPr>
        <p:spPr bwMode="auto">
          <a:xfrm>
            <a:off x="703263" y="1570038"/>
            <a:ext cx="298767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55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3200" dirty="0">
                <a:solidFill>
                  <a:srgbClr val="FFFFFF"/>
                </a:solidFill>
                <a:latin typeface="EHQOBE+Wingdings-Regular" charset="-122"/>
                <a:ea typeface="EHQOBE+Wingdings-Regular" charset="-122"/>
              </a:rPr>
              <a:t>▪</a:t>
            </a:r>
            <a:r>
              <a:rPr lang="ru-RU" altLang="zh-CN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3200" dirty="0">
                <a:solidFill>
                  <a:srgbClr val="FFFFFF"/>
                </a:solidFill>
                <a:latin typeface="宋体" panose="02010600030101010101" pitchFamily="2" charset="-122"/>
              </a:rPr>
              <a:t>误差的</a:t>
            </a:r>
            <a:r>
              <a:rPr lang="zh-CN" altLang="ru-RU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19462" name="object 6"/>
          <p:cNvSpPr>
            <a:spLocks noChangeArrowheads="1"/>
          </p:cNvSpPr>
          <p:nvPr/>
        </p:nvSpPr>
        <p:spPr bwMode="auto">
          <a:xfrm>
            <a:off x="703263" y="2136775"/>
            <a:ext cx="5197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8556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8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3200" dirty="0">
                <a:solidFill>
                  <a:srgbClr val="FFFFFF"/>
                </a:solidFill>
                <a:latin typeface="宋体" panose="02010600030101010101" pitchFamily="2" charset="-122"/>
              </a:rPr>
              <a:t>测量结果</a:t>
            </a:r>
            <a:r>
              <a:rPr lang="ru-RU" altLang="zh-CN" sz="3200" dirty="0">
                <a:solidFill>
                  <a:srgbClr val="FFFFFF"/>
                </a:solidFill>
                <a:latin typeface="Verdana" panose="020B0604030504040204" pitchFamily="34" charset="0"/>
              </a:rPr>
              <a:t>—</a:t>
            </a:r>
            <a:r>
              <a:rPr lang="zh-CN" altLang="ru-RU" sz="3200" dirty="0">
                <a:solidFill>
                  <a:srgbClr val="FFFFFF"/>
                </a:solidFill>
                <a:latin typeface="宋体" panose="02010600030101010101" pitchFamily="2" charset="-122"/>
              </a:rPr>
              <a:t>测量</a:t>
            </a:r>
            <a:r>
              <a:rPr lang="zh-CN" altLang="ru-RU" sz="32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真值</a:t>
            </a:r>
          </a:p>
          <a:p>
            <a:pPr eaLnBrk="1" hangingPunct="1">
              <a:lnSpc>
                <a:spcPts val="3550"/>
              </a:lnSpc>
              <a:spcBef>
                <a:spcPts val="2200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3200" dirty="0" smtClean="0">
                <a:solidFill>
                  <a:srgbClr val="FFFFFF"/>
                </a:solidFill>
                <a:latin typeface="EHQOBE+Wingdings-Regular" charset="-122"/>
                <a:ea typeface="EHQOBE+Wingdings-Regular" charset="-122"/>
              </a:rPr>
              <a:t>▪</a:t>
            </a:r>
            <a:r>
              <a:rPr lang="zh-CN" altLang="ru-RU" sz="3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32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问题？</a:t>
            </a:r>
          </a:p>
          <a:p>
            <a:pPr eaLnBrk="1" hangingPunct="1">
              <a:lnSpc>
                <a:spcPts val="3200"/>
              </a:lnSpc>
              <a:spcBef>
                <a:spcPts val="1588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32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测量</a:t>
            </a:r>
            <a:r>
              <a:rPr lang="zh-CN" altLang="ru-RU" sz="3200" dirty="0">
                <a:solidFill>
                  <a:srgbClr val="FFFFFF"/>
                </a:solidFill>
                <a:latin typeface="宋体" panose="02010600030101010101" pitchFamily="2" charset="-122"/>
              </a:rPr>
              <a:t>真值如何获得？</a:t>
            </a:r>
          </a:p>
        </p:txBody>
      </p:sp>
      <p:sp>
        <p:nvSpPr>
          <p:cNvPr id="19463" name="object 7"/>
          <p:cNvSpPr>
            <a:spLocks noChangeArrowheads="1"/>
          </p:cNvSpPr>
          <p:nvPr/>
        </p:nvSpPr>
        <p:spPr bwMode="auto">
          <a:xfrm>
            <a:off x="703263" y="4252913"/>
            <a:ext cx="58848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8556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55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3200" dirty="0">
                <a:solidFill>
                  <a:srgbClr val="FFFFFF"/>
                </a:solidFill>
                <a:latin typeface="EHQOBE+Wingdings-Regular" charset="-122"/>
                <a:ea typeface="EHQOBE+Wingdings-Regular" charset="-122"/>
              </a:rPr>
              <a:t>▪</a:t>
            </a:r>
            <a:r>
              <a:rPr lang="ru-RU" altLang="zh-CN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3200" dirty="0">
                <a:solidFill>
                  <a:srgbClr val="FFFFFF"/>
                </a:solidFill>
                <a:latin typeface="宋体" panose="02010600030101010101" pitchFamily="2" charset="-122"/>
              </a:rPr>
              <a:t>真值可能存在的情况</a:t>
            </a:r>
          </a:p>
          <a:p>
            <a:pPr eaLnBrk="1" hangingPunct="1">
              <a:lnSpc>
                <a:spcPts val="3200"/>
              </a:lnSpc>
              <a:spcBef>
                <a:spcPts val="1588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3200" dirty="0">
                <a:solidFill>
                  <a:srgbClr val="FFFFFF"/>
                </a:solidFill>
                <a:latin typeface="宋体" panose="02010600030101010101" pitchFamily="2" charset="-122"/>
              </a:rPr>
              <a:t>理论真值</a:t>
            </a:r>
          </a:p>
        </p:txBody>
      </p:sp>
      <p:sp>
        <p:nvSpPr>
          <p:cNvPr id="19464" name="object 8"/>
          <p:cNvSpPr>
            <a:spLocks noChangeArrowheads="1"/>
          </p:cNvSpPr>
          <p:nvPr/>
        </p:nvSpPr>
        <p:spPr bwMode="auto">
          <a:xfrm>
            <a:off x="1558925" y="5487988"/>
            <a:ext cx="34575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2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3200" dirty="0">
                <a:solidFill>
                  <a:srgbClr val="FFFFFF"/>
                </a:solidFill>
                <a:latin typeface="宋体" panose="02010600030101010101" pitchFamily="2" charset="-122"/>
              </a:rPr>
              <a:t>计量学约定真值</a:t>
            </a:r>
          </a:p>
          <a:p>
            <a:pPr eaLnBrk="1" hangingPunct="1">
              <a:lnSpc>
                <a:spcPts val="3200"/>
              </a:lnSpc>
              <a:spcBef>
                <a:spcPts val="1588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3200" dirty="0">
                <a:solidFill>
                  <a:srgbClr val="FFFFFF"/>
                </a:solidFill>
                <a:latin typeface="宋体" panose="02010600030101010101" pitchFamily="2" charset="-122"/>
              </a:rPr>
              <a:t>相对真值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1"/>
          <p:cNvSpPr>
            <a:spLocks noChangeArrowheads="1"/>
          </p:cNvSpPr>
          <p:nvPr/>
        </p:nvSpPr>
        <p:spPr bwMode="auto">
          <a:xfrm>
            <a:off x="0" y="0"/>
            <a:ext cx="9150350" cy="68643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buFont typeface="Calibri" panose="020F0502020204030204" pitchFamily="34" charset="0"/>
              <a:buNone/>
            </a:pPr>
            <a:endParaRPr lang="zh-CN" altLang="zh-CN"/>
          </a:p>
        </p:txBody>
      </p:sp>
      <p:sp>
        <p:nvSpPr>
          <p:cNvPr id="20483" name="object 3"/>
          <p:cNvSpPr>
            <a:spLocks noChangeArrowheads="1"/>
          </p:cNvSpPr>
          <p:nvPr/>
        </p:nvSpPr>
        <p:spPr bwMode="auto">
          <a:xfrm>
            <a:off x="6804025" y="100013"/>
            <a:ext cx="25638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1600" b="1">
                <a:solidFill>
                  <a:srgbClr val="4E3B30"/>
                </a:solidFill>
                <a:latin typeface="CWFGKW+MicrosoftYaHei-Bold" charset="-122"/>
                <a:ea typeface="CWFGKW+MicrosoftYaHei-Bold" charset="-122"/>
              </a:rPr>
              <a:t>仪器科学与光电工程学院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0" y="-3707"/>
            <a:ext cx="9144000" cy="1128451"/>
          </a:xfrm>
          <a:prstGeom prst="rect">
            <a:avLst/>
          </a:prstGeom>
          <a:solidFill>
            <a:srgbClr val="DDDDDD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20484" name="object 4"/>
          <p:cNvSpPr>
            <a:spLocks noChangeArrowheads="1"/>
          </p:cNvSpPr>
          <p:nvPr/>
        </p:nvSpPr>
        <p:spPr bwMode="auto">
          <a:xfrm>
            <a:off x="271463" y="511175"/>
            <a:ext cx="2978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3600">
                <a:solidFill>
                  <a:srgbClr val="0066FF"/>
                </a:solidFill>
                <a:latin typeface="宋体" panose="02010600030101010101" pitchFamily="2" charset="-122"/>
              </a:rPr>
              <a:t>误差的分类</a:t>
            </a:r>
          </a:p>
        </p:txBody>
      </p:sp>
      <p:sp>
        <p:nvSpPr>
          <p:cNvPr id="20485" name="object 5"/>
          <p:cNvSpPr>
            <a:spLocks noChangeArrowheads="1"/>
          </p:cNvSpPr>
          <p:nvPr/>
        </p:nvSpPr>
        <p:spPr bwMode="auto">
          <a:xfrm>
            <a:off x="415925" y="1541463"/>
            <a:ext cx="37163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2800">
                <a:solidFill>
                  <a:srgbClr val="FFFFFF"/>
                </a:solidFill>
                <a:latin typeface="NDOMVU+Wingdings-Regular" charset="-122"/>
                <a:ea typeface="NDOMVU+Wingdings-Regular" charset="-122"/>
              </a:rPr>
              <a:t>▪</a:t>
            </a:r>
            <a:r>
              <a:rPr lang="ru-RU" altLang="zh-CN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按误差的表示形式</a:t>
            </a:r>
          </a:p>
        </p:txBody>
      </p:sp>
      <p:sp>
        <p:nvSpPr>
          <p:cNvPr id="20486" name="object 6"/>
          <p:cNvSpPr>
            <a:spLocks noChangeArrowheads="1"/>
          </p:cNvSpPr>
          <p:nvPr/>
        </p:nvSpPr>
        <p:spPr bwMode="auto">
          <a:xfrm>
            <a:off x="917575" y="2120900"/>
            <a:ext cx="81724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绝对误差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：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测量值</a:t>
            </a:r>
            <a:r>
              <a:rPr lang="ru-RU" altLang="zh-CN" sz="2800" dirty="0">
                <a:solidFill>
                  <a:srgbClr val="FFFFFF"/>
                </a:solidFill>
                <a:latin typeface="Verdana" panose="020B0604030504040204" pitchFamily="34" charset="0"/>
              </a:rPr>
              <a:t>—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真值，与修正值的关系？</a:t>
            </a:r>
          </a:p>
        </p:txBody>
      </p:sp>
      <p:sp>
        <p:nvSpPr>
          <p:cNvPr id="20487" name="object 7"/>
          <p:cNvSpPr>
            <a:spLocks noChangeArrowheads="1"/>
          </p:cNvSpPr>
          <p:nvPr/>
        </p:nvSpPr>
        <p:spPr bwMode="auto">
          <a:xfrm>
            <a:off x="917575" y="2792413"/>
            <a:ext cx="858043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相对误差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：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绝对误差与真值之比，反映了什么？</a:t>
            </a:r>
          </a:p>
        </p:txBody>
      </p:sp>
      <p:sp>
        <p:nvSpPr>
          <p:cNvPr id="20488" name="object 8"/>
          <p:cNvSpPr>
            <a:spLocks noChangeArrowheads="1"/>
          </p:cNvSpPr>
          <p:nvPr/>
        </p:nvSpPr>
        <p:spPr bwMode="auto">
          <a:xfrm>
            <a:off x="415925" y="3359150"/>
            <a:ext cx="9640888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000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425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例：水银温度计测量温度为</a:t>
            </a:r>
            <a:r>
              <a:rPr lang="ru-RU" altLang="zh-CN" sz="2800" dirty="0">
                <a:solidFill>
                  <a:srgbClr val="FFFFFF"/>
                </a:solidFill>
                <a:latin typeface="Verdana" panose="020B0604030504040204" pitchFamily="34" charset="0"/>
              </a:rPr>
              <a:t>20.3</a:t>
            </a:r>
            <a:r>
              <a:rPr lang="ru-RU" altLang="zh-CN" sz="2800" dirty="0">
                <a:solidFill>
                  <a:srgbClr val="FFFFFF"/>
                </a:solidFill>
                <a:latin typeface="SHQOFK+SymbolMT" charset="-122"/>
                <a:ea typeface="SHQOFK+SymbolMT" charset="-122"/>
              </a:rPr>
              <a:t></a:t>
            </a:r>
            <a:r>
              <a:rPr lang="ru-RU" altLang="zh-CN" sz="2800" dirty="0">
                <a:solidFill>
                  <a:srgbClr val="FFFFFF"/>
                </a:solidFill>
                <a:latin typeface="Verdana" panose="020B0604030504040204" pitchFamily="34" charset="0"/>
              </a:rPr>
              <a:t>C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，更高一级精</a:t>
            </a:r>
          </a:p>
          <a:p>
            <a:pPr eaLnBrk="1" hangingPunct="1">
              <a:lnSpc>
                <a:spcPts val="3425"/>
              </a:lnSpc>
              <a:spcBef>
                <a:spcPts val="763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度温度计的测量结果为</a:t>
            </a:r>
            <a:r>
              <a:rPr lang="ru-RU" altLang="zh-CN" sz="2800" dirty="0">
                <a:solidFill>
                  <a:srgbClr val="FFFFFF"/>
                </a:solidFill>
                <a:latin typeface="Verdana" panose="020B0604030504040204" pitchFamily="34" charset="0"/>
              </a:rPr>
              <a:t>20.2</a:t>
            </a:r>
            <a:r>
              <a:rPr lang="ru-RU" altLang="zh-CN" sz="2800" dirty="0">
                <a:solidFill>
                  <a:srgbClr val="FFFFFF"/>
                </a:solidFill>
                <a:latin typeface="SHQOFK+SymbolMT" charset="-122"/>
                <a:ea typeface="SHQOFK+SymbolMT" charset="-122"/>
              </a:rPr>
              <a:t></a:t>
            </a:r>
            <a:r>
              <a:rPr lang="ru-RU" altLang="zh-CN" sz="2800" dirty="0">
                <a:solidFill>
                  <a:srgbClr val="FFFFFF"/>
                </a:solidFill>
                <a:latin typeface="Verdana" panose="020B0604030504040204" pitchFamily="34" charset="0"/>
              </a:rPr>
              <a:t>C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，试求绝对误差和相对</a:t>
            </a:r>
          </a:p>
          <a:p>
            <a:pPr eaLnBrk="1" hangingPunct="1">
              <a:lnSpc>
                <a:spcPts val="2788"/>
              </a:lnSpc>
              <a:spcBef>
                <a:spcPts val="1400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误差？</a:t>
            </a:r>
          </a:p>
        </p:txBody>
      </p:sp>
      <p:sp>
        <p:nvSpPr>
          <p:cNvPr id="20489" name="object 9"/>
          <p:cNvSpPr>
            <a:spLocks noChangeArrowheads="1"/>
          </p:cNvSpPr>
          <p:nvPr/>
        </p:nvSpPr>
        <p:spPr bwMode="auto">
          <a:xfrm>
            <a:off x="917575" y="5045075"/>
            <a:ext cx="94742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425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绝对误差：</a:t>
            </a:r>
            <a:r>
              <a:rPr lang="ru-RU" altLang="zh-CN" sz="2800">
                <a:solidFill>
                  <a:srgbClr val="FFFFFF"/>
                </a:solidFill>
                <a:latin typeface="Verdana" panose="020B0604030504040204" pitchFamily="34" charset="0"/>
              </a:rPr>
              <a:t>20.3</a:t>
            </a:r>
            <a:r>
              <a:rPr lang="ru-RU" altLang="zh-CN" sz="2800">
                <a:solidFill>
                  <a:srgbClr val="FFFFFF"/>
                </a:solidFill>
                <a:latin typeface="SHQOFK+SymbolMT" charset="-122"/>
                <a:ea typeface="SHQOFK+SymbolMT" charset="-122"/>
              </a:rPr>
              <a:t></a:t>
            </a:r>
            <a:r>
              <a:rPr lang="ru-RU" altLang="zh-CN" sz="2800">
                <a:solidFill>
                  <a:srgbClr val="FFFFFF"/>
                </a:solidFill>
                <a:latin typeface="Verdana" panose="020B0604030504040204" pitchFamily="34" charset="0"/>
              </a:rPr>
              <a:t>C—20.2</a:t>
            </a:r>
            <a:r>
              <a:rPr lang="ru-RU" altLang="zh-CN" sz="2800">
                <a:solidFill>
                  <a:srgbClr val="FFFFFF"/>
                </a:solidFill>
                <a:latin typeface="SHQOFK+SymbolMT" charset="-122"/>
                <a:ea typeface="SHQOFK+SymbolMT" charset="-122"/>
              </a:rPr>
              <a:t></a:t>
            </a:r>
            <a:r>
              <a:rPr lang="ru-RU" altLang="zh-CN" sz="2800">
                <a:solidFill>
                  <a:srgbClr val="FFFFFF"/>
                </a:solidFill>
                <a:latin typeface="Verdana" panose="020B0604030504040204" pitchFamily="34" charset="0"/>
              </a:rPr>
              <a:t>C=0.1</a:t>
            </a:r>
            <a:r>
              <a:rPr lang="ru-RU" altLang="zh-CN" sz="2800">
                <a:solidFill>
                  <a:srgbClr val="FFFFFF"/>
                </a:solidFill>
                <a:latin typeface="SHQOFK+SymbolMT" charset="-122"/>
                <a:ea typeface="SHQOFK+SymbolMT" charset="-122"/>
              </a:rPr>
              <a:t></a:t>
            </a:r>
            <a:r>
              <a:rPr lang="ru-RU" altLang="zh-CN" sz="2800">
                <a:solidFill>
                  <a:srgbClr val="FFFFFF"/>
                </a:solidFill>
                <a:latin typeface="Verdana" panose="020B0604030504040204" pitchFamily="34" charset="0"/>
              </a:rPr>
              <a:t>C</a:t>
            </a:r>
            <a:r>
              <a:rPr lang="ru-RU" altLang="zh-CN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zh-CN" altLang="ru-RU" sz="2800">
                <a:solidFill>
                  <a:srgbClr val="FFFF99"/>
                </a:solidFill>
                <a:latin typeface="宋体" panose="02010600030101010101" pitchFamily="2" charset="-122"/>
              </a:rPr>
              <a:t>注意什么</a:t>
            </a: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？</a:t>
            </a:r>
          </a:p>
          <a:p>
            <a:pPr eaLnBrk="1" hangingPunct="1">
              <a:lnSpc>
                <a:spcPts val="3425"/>
              </a:lnSpc>
              <a:spcBef>
                <a:spcPts val="1488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相对误差：</a:t>
            </a:r>
            <a:r>
              <a:rPr lang="ru-RU" altLang="zh-CN" sz="2800">
                <a:solidFill>
                  <a:srgbClr val="FFFFFF"/>
                </a:solidFill>
                <a:latin typeface="Verdana" panose="020B0604030504040204" pitchFamily="34" charset="0"/>
              </a:rPr>
              <a:t>0.1</a:t>
            </a:r>
            <a:r>
              <a:rPr lang="ru-RU" altLang="zh-CN" sz="2800">
                <a:solidFill>
                  <a:srgbClr val="FFFFFF"/>
                </a:solidFill>
                <a:latin typeface="SHQOFK+SymbolMT" charset="-122"/>
                <a:ea typeface="SHQOFK+SymbolMT" charset="-122"/>
              </a:rPr>
              <a:t></a:t>
            </a:r>
            <a:r>
              <a:rPr lang="ru-RU" altLang="zh-CN" sz="2800">
                <a:solidFill>
                  <a:srgbClr val="FFFFFF"/>
                </a:solidFill>
                <a:latin typeface="Verdana" panose="020B0604030504040204" pitchFamily="34" charset="0"/>
              </a:rPr>
              <a:t>C/20.2</a:t>
            </a:r>
            <a:r>
              <a:rPr lang="ru-RU" altLang="zh-CN" sz="2800">
                <a:solidFill>
                  <a:srgbClr val="FFFFFF"/>
                </a:solidFill>
                <a:latin typeface="SHQOFK+SymbolMT" charset="-122"/>
                <a:ea typeface="SHQOFK+SymbolMT" charset="-122"/>
              </a:rPr>
              <a:t></a:t>
            </a:r>
            <a:r>
              <a:rPr lang="ru-RU" altLang="zh-CN" sz="2800">
                <a:solidFill>
                  <a:srgbClr val="FFFFFF"/>
                </a:solidFill>
                <a:latin typeface="Verdana" panose="020B0604030504040204" pitchFamily="34" charset="0"/>
              </a:rPr>
              <a:t>C=0.5%</a:t>
            </a: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zh-CN" altLang="ru-RU" sz="2800">
                <a:solidFill>
                  <a:srgbClr val="FFFF99"/>
                </a:solidFill>
                <a:latin typeface="宋体" panose="02010600030101010101" pitchFamily="2" charset="-122"/>
              </a:rPr>
              <a:t>注意什么</a:t>
            </a: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？</a:t>
            </a:r>
          </a:p>
          <a:p>
            <a:pPr eaLnBrk="1" hangingPunct="1">
              <a:lnSpc>
                <a:spcPts val="2788"/>
              </a:lnSpc>
              <a:spcBef>
                <a:spcPts val="2075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99"/>
                </a:solidFill>
                <a:latin typeface="宋体" panose="02010600030101010101" pitchFamily="2" charset="-122"/>
              </a:rPr>
              <a:t>引用误差</a:t>
            </a: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：与相对误差的关系？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1"/>
          <p:cNvSpPr>
            <a:spLocks noChangeArrowheads="1"/>
          </p:cNvSpPr>
          <p:nvPr/>
        </p:nvSpPr>
        <p:spPr bwMode="auto">
          <a:xfrm>
            <a:off x="0" y="0"/>
            <a:ext cx="9150350" cy="686435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425"/>
              </a:lnSpc>
              <a:buSzPct val="100000"/>
            </a:pPr>
            <a:r>
              <a:rPr kumimoji="1" lang="zh-CN" altLang="en-US" kern="0">
                <a:solidFill>
                  <a:srgbClr val="FF9999"/>
                </a:solidFill>
                <a:latin typeface="+mn-ea"/>
              </a:rPr>
              <a:t>在仪器全量程范围内有多个刻度点，每个刻度点都有相应的引用误差，其中绝对值最大的引用误差称为仪器的最大引用误差。</a:t>
            </a:r>
            <a:endParaRPr kumimoji="1" lang="zh-CN" altLang="en-US" kern="0" dirty="0">
              <a:solidFill>
                <a:srgbClr val="FF9999"/>
              </a:solidFill>
              <a:latin typeface="+mn-ea"/>
            </a:endParaRPr>
          </a:p>
        </p:txBody>
      </p:sp>
      <p:sp>
        <p:nvSpPr>
          <p:cNvPr id="21507" name="object 3"/>
          <p:cNvSpPr>
            <a:spLocks noChangeArrowheads="1"/>
          </p:cNvSpPr>
          <p:nvPr/>
        </p:nvSpPr>
        <p:spPr bwMode="auto">
          <a:xfrm>
            <a:off x="6804025" y="100013"/>
            <a:ext cx="25638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1600" b="1">
                <a:solidFill>
                  <a:srgbClr val="4E3B30"/>
                </a:solidFill>
                <a:latin typeface="TIPGBJ+MicrosoftYaHei-Bold" charset="-122"/>
                <a:ea typeface="TIPGBJ+MicrosoftYaHei-Bold" charset="-122"/>
              </a:rPr>
              <a:t>仪器科学与光电工程学院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0" y="-3707"/>
            <a:ext cx="9144000" cy="1128451"/>
          </a:xfrm>
          <a:prstGeom prst="rect">
            <a:avLst/>
          </a:prstGeom>
          <a:solidFill>
            <a:srgbClr val="DDDDDD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21508" name="object 4"/>
          <p:cNvSpPr>
            <a:spLocks noChangeArrowheads="1"/>
          </p:cNvSpPr>
          <p:nvPr/>
        </p:nvSpPr>
        <p:spPr bwMode="auto">
          <a:xfrm>
            <a:off x="271463" y="511175"/>
            <a:ext cx="3895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3600">
                <a:solidFill>
                  <a:srgbClr val="0066FF"/>
                </a:solidFill>
                <a:latin typeface="宋体" panose="02010600030101010101" pitchFamily="2" charset="-122"/>
              </a:rPr>
              <a:t>引用误差的特点</a:t>
            </a:r>
          </a:p>
        </p:txBody>
      </p:sp>
      <p:sp>
        <p:nvSpPr>
          <p:cNvPr id="21509" name="object 5"/>
          <p:cNvSpPr>
            <a:spLocks noChangeArrowheads="1"/>
          </p:cNvSpPr>
          <p:nvPr/>
        </p:nvSpPr>
        <p:spPr bwMode="auto">
          <a:xfrm>
            <a:off x="377825" y="1416050"/>
            <a:ext cx="10177463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33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2800" dirty="0">
                <a:solidFill>
                  <a:srgbClr val="FFFFFF"/>
                </a:solidFill>
                <a:latin typeface="DIGISG+Wingdings-Regular" charset="-122"/>
                <a:ea typeface="DIGISG+Wingdings-Regular" charset="-122"/>
              </a:rPr>
              <a:t>▪</a:t>
            </a:r>
            <a:r>
              <a:rPr lang="ru-RU" altLang="zh-C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问题的提出？</a:t>
            </a:r>
          </a:p>
          <a:p>
            <a:pPr eaLnBrk="1" hangingPunct="1">
              <a:lnSpc>
                <a:spcPts val="3100"/>
              </a:lnSpc>
              <a:spcBef>
                <a:spcPts val="250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DIGISG+Wingdings-Regular" charset="-122"/>
                <a:ea typeface="DIGISG+Wingdings-Regular" charset="-122"/>
              </a:rPr>
              <a:t>▪</a:t>
            </a:r>
            <a:r>
              <a:rPr lang="zh-CN" altLang="ru-RU" sz="28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ru-RU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引用误差的定义</a:t>
            </a:r>
          </a:p>
          <a:p>
            <a:pPr eaLnBrk="1" hangingPunct="1">
              <a:lnSpc>
                <a:spcPts val="2788"/>
              </a:lnSpc>
              <a:spcBef>
                <a:spcPts val="513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一个量程内的最大绝对误差与测量范围上限或满量</a:t>
            </a:r>
          </a:p>
          <a:p>
            <a:pPr eaLnBrk="1" hangingPunct="1">
              <a:lnSpc>
                <a:spcPts val="2788"/>
              </a:lnSpc>
              <a:spcBef>
                <a:spcPts val="563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程之比</a:t>
            </a:r>
          </a:p>
          <a:p>
            <a:pPr eaLnBrk="1" hangingPunct="1">
              <a:lnSpc>
                <a:spcPts val="3100"/>
              </a:lnSpc>
              <a:spcBef>
                <a:spcPts val="200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DIGISG+Wingdings-Regular" charset="-122"/>
                <a:ea typeface="DIGISG+Wingdings-Regular" charset="-122"/>
              </a:rPr>
              <a:t>▪</a:t>
            </a:r>
            <a:r>
              <a:rPr lang="zh-CN" altLang="ru-RU" sz="28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引用误差的特点</a:t>
            </a:r>
          </a:p>
          <a:p>
            <a:pPr eaLnBrk="1" hangingPunct="1">
              <a:lnSpc>
                <a:spcPts val="3088"/>
              </a:lnSpc>
              <a:spcBef>
                <a:spcPts val="263"/>
              </a:spcBef>
              <a:buSzPct val="100000"/>
              <a:buFont typeface="Calibri" panose="020F0502020204030204" pitchFamily="34" charset="0"/>
              <a:buNone/>
            </a:pPr>
            <a:r>
              <a:rPr lang="ru-RU" altLang="zh-CN" sz="20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1</a:t>
            </a:r>
            <a:r>
              <a:rPr lang="zh-CN" altLang="ru-RU" sz="2000" dirty="0">
                <a:solidFill>
                  <a:srgbClr val="FFFFFF"/>
                </a:solidFill>
                <a:latin typeface="宋体" panose="02010600030101010101" pitchFamily="2" charset="-122"/>
              </a:rPr>
              <a:t>）绝对误差的最大值与仪表的量程上限成正比；</a:t>
            </a:r>
          </a:p>
          <a:p>
            <a:pPr eaLnBrk="1" hangingPunct="1">
              <a:lnSpc>
                <a:spcPts val="3088"/>
              </a:lnSpc>
              <a:spcBef>
                <a:spcPts val="263"/>
              </a:spcBef>
              <a:buSzPct val="100000"/>
              <a:buFont typeface="Calibri" panose="020F0502020204030204" pitchFamily="34" charset="0"/>
              <a:buNone/>
            </a:pPr>
            <a:r>
              <a:rPr lang="ru-RU" altLang="zh-CN" sz="20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2</a:t>
            </a:r>
            <a:r>
              <a:rPr lang="zh-CN" altLang="ru-RU" sz="2000" dirty="0">
                <a:solidFill>
                  <a:srgbClr val="FFFFFF"/>
                </a:solidFill>
                <a:latin typeface="宋体" panose="02010600030101010101" pitchFamily="2" charset="-122"/>
              </a:rPr>
              <a:t>）被测量的值越接近于量程上限，测量的</a:t>
            </a:r>
            <a:r>
              <a:rPr lang="zh-CN" altLang="ru-RU" sz="20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相对误差</a:t>
            </a:r>
            <a:r>
              <a:rPr lang="zh-CN" altLang="ru-RU" sz="2000" dirty="0">
                <a:solidFill>
                  <a:srgbClr val="FFFFFF"/>
                </a:solidFill>
                <a:latin typeface="宋体" panose="02010600030101010101" pitchFamily="2" charset="-122"/>
              </a:rPr>
              <a:t>越小，测量越准确。</a:t>
            </a:r>
          </a:p>
          <a:p>
            <a:pPr eaLnBrk="1" hangingPunct="1">
              <a:lnSpc>
                <a:spcPts val="3088"/>
              </a:lnSpc>
              <a:spcBef>
                <a:spcPts val="263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例：某</a:t>
            </a:r>
            <a:r>
              <a:rPr lang="ru-RU" altLang="zh-CN" sz="2800" dirty="0">
                <a:solidFill>
                  <a:srgbClr val="FFFF00"/>
                </a:solidFill>
                <a:latin typeface="JTKAMP+TimesNewRomanPSMT" charset="-122"/>
                <a:ea typeface="JTKAMP+TimesNewRomanPSMT" charset="-122"/>
              </a:rPr>
              <a:t>1.0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级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的电流表满度值为</a:t>
            </a:r>
            <a:r>
              <a:rPr lang="ru-RU" altLang="zh-CN" sz="28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100mA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，求满度值分</a:t>
            </a:r>
          </a:p>
          <a:p>
            <a:pPr eaLnBrk="1" hangingPunct="1">
              <a:lnSpc>
                <a:spcPts val="3088"/>
              </a:lnSpc>
              <a:spcBef>
                <a:spcPts val="263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别为</a:t>
            </a:r>
            <a:r>
              <a:rPr lang="ru-RU" altLang="zh-CN" sz="28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100mA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ru-RU" altLang="zh-CN" sz="28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80mA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和</a:t>
            </a:r>
            <a:r>
              <a:rPr lang="ru-RU" altLang="zh-CN" sz="28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20mA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时的绝对误差和相对误差。</a:t>
            </a:r>
          </a:p>
          <a:p>
            <a:pPr eaLnBrk="1" hangingPunct="1">
              <a:lnSpc>
                <a:spcPts val="335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最大绝对误差：</a:t>
            </a:r>
            <a:r>
              <a:rPr lang="zh-CN" altLang="ru-RU" sz="2800" dirty="0">
                <a:solidFill>
                  <a:srgbClr val="FFFFFF"/>
                </a:solidFill>
                <a:latin typeface="ELAKNF+SymbolMT" charset="-122"/>
                <a:ea typeface="ELAKNF+SymbolMT" charset="-122"/>
              </a:rPr>
              <a:t></a:t>
            </a:r>
            <a:r>
              <a:rPr lang="ru-RU" altLang="zh-CN" sz="28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1mA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zh-CN" altLang="ru-RU" sz="2800" dirty="0">
                <a:solidFill>
                  <a:srgbClr val="FFFF99"/>
                </a:solidFill>
                <a:latin typeface="宋体" panose="02010600030101010101" pitchFamily="2" charset="-122"/>
              </a:rPr>
              <a:t>注意什么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21510" name="object 6"/>
          <p:cNvSpPr>
            <a:spLocks noChangeArrowheads="1"/>
          </p:cNvSpPr>
          <p:nvPr/>
        </p:nvSpPr>
        <p:spPr bwMode="auto">
          <a:xfrm>
            <a:off x="899592" y="5729050"/>
            <a:ext cx="85486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425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引用</a:t>
            </a:r>
            <a:r>
              <a:rPr lang="zh-CN" altLang="ru-RU" sz="28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误差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：</a:t>
            </a:r>
            <a:r>
              <a:rPr lang="zh-CN" altLang="ru-RU" sz="2800" dirty="0">
                <a:solidFill>
                  <a:srgbClr val="FFFFFF"/>
                </a:solidFill>
                <a:latin typeface="ELAKNF+SymbolMT" charset="-122"/>
                <a:ea typeface="ELAKNF+SymbolMT" charset="-122"/>
              </a:rPr>
              <a:t></a:t>
            </a:r>
            <a:r>
              <a:rPr lang="ru-RU" altLang="zh-CN" sz="28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1%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zh-CN" altLang="ru-RU" sz="2800" dirty="0">
                <a:solidFill>
                  <a:srgbClr val="FFFFFF"/>
                </a:solidFill>
                <a:latin typeface="ELAKNF+SymbolMT" charset="-122"/>
                <a:ea typeface="ELAKNF+SymbolMT" charset="-122"/>
              </a:rPr>
              <a:t></a:t>
            </a:r>
            <a:r>
              <a:rPr lang="ru-RU" altLang="zh-CN" sz="28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1.25%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zh-CN" altLang="ru-RU" sz="2800" dirty="0">
                <a:solidFill>
                  <a:srgbClr val="FFFFFF"/>
                </a:solidFill>
                <a:latin typeface="ELAKNF+SymbolMT" charset="-122"/>
                <a:ea typeface="ELAKNF+SymbolMT" charset="-122"/>
              </a:rPr>
              <a:t></a:t>
            </a:r>
            <a:r>
              <a:rPr lang="ru-RU" altLang="zh-CN" sz="2800" dirty="0">
                <a:solidFill>
                  <a:srgbClr val="FFFFFF"/>
                </a:solidFill>
                <a:latin typeface="JTKAMP+TimesNewRomanPSMT" charset="-122"/>
                <a:ea typeface="JTKAMP+TimesNewRomanPSMT" charset="-122"/>
              </a:rPr>
              <a:t>5%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zh-CN" altLang="ru-RU" sz="2800" dirty="0">
                <a:solidFill>
                  <a:srgbClr val="FFFF99"/>
                </a:solidFill>
                <a:latin typeface="宋体" panose="02010600030101010101" pitchFamily="2" charset="-122"/>
              </a:rPr>
              <a:t>有什么启示</a:t>
            </a:r>
            <a:r>
              <a:rPr lang="zh-CN" altLang="ru-RU" sz="28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？</a:t>
            </a:r>
            <a:endParaRPr lang="en-US" altLang="zh-CN" sz="2800" dirty="0" smtClean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3425"/>
              </a:lnSpc>
              <a:buSzPct val="100000"/>
              <a:buFont typeface="Calibri" panose="020F0502020204030204" pitchFamily="34" charset="0"/>
              <a:buNone/>
            </a:pPr>
            <a:endParaRPr lang="zh-CN" altLang="ru-RU" sz="28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6134556"/>
            <a:ext cx="799288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kumimoji="1" lang="zh-CN" altLang="en-US" kern="0" dirty="0">
                <a:latin typeface="+mn-ea"/>
              </a:rPr>
              <a:t>在仪器全量程范围内有多个刻度点，每个刻度点都有相应的引用误差，其中绝对值最大的引用误差称为仪器的最大引用误差。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1"/>
          <p:cNvSpPr>
            <a:spLocks noChangeArrowheads="1"/>
          </p:cNvSpPr>
          <p:nvPr/>
        </p:nvSpPr>
        <p:spPr bwMode="auto">
          <a:xfrm>
            <a:off x="0" y="0"/>
            <a:ext cx="9150350" cy="68643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buFont typeface="Calibri" panose="020F0502020204030204" pitchFamily="34" charset="0"/>
              <a:buNone/>
            </a:pPr>
            <a:endParaRPr lang="zh-CN" altLang="zh-CN"/>
          </a:p>
        </p:txBody>
      </p:sp>
      <p:sp>
        <p:nvSpPr>
          <p:cNvPr id="22531" name="object 3"/>
          <p:cNvSpPr>
            <a:spLocks noChangeArrowheads="1"/>
          </p:cNvSpPr>
          <p:nvPr/>
        </p:nvSpPr>
        <p:spPr bwMode="auto">
          <a:xfrm>
            <a:off x="6804025" y="100013"/>
            <a:ext cx="25638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1600" b="1">
                <a:solidFill>
                  <a:srgbClr val="4E3B30"/>
                </a:solidFill>
                <a:latin typeface="NPNCAH+MicrosoftYaHei-Bold" charset="-122"/>
                <a:ea typeface="NPNCAH+MicrosoftYaHei-Bold" charset="-122"/>
              </a:rPr>
              <a:t>仪器科学与光电工程学院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0" y="-3707"/>
            <a:ext cx="9144000" cy="1128451"/>
          </a:xfrm>
          <a:prstGeom prst="rect">
            <a:avLst/>
          </a:prstGeom>
          <a:solidFill>
            <a:srgbClr val="DDDDDD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22532" name="object 4"/>
          <p:cNvSpPr>
            <a:spLocks noChangeArrowheads="1"/>
          </p:cNvSpPr>
          <p:nvPr/>
        </p:nvSpPr>
        <p:spPr bwMode="auto">
          <a:xfrm>
            <a:off x="271463" y="511175"/>
            <a:ext cx="2978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3600">
                <a:solidFill>
                  <a:srgbClr val="0066FF"/>
                </a:solidFill>
                <a:latin typeface="宋体" panose="02010600030101010101" pitchFamily="2" charset="-122"/>
              </a:rPr>
              <a:t>误差的分类</a:t>
            </a:r>
          </a:p>
        </p:txBody>
      </p:sp>
      <p:sp>
        <p:nvSpPr>
          <p:cNvPr id="22533" name="object 5"/>
          <p:cNvSpPr>
            <a:spLocks noChangeArrowheads="1"/>
          </p:cNvSpPr>
          <p:nvPr/>
        </p:nvSpPr>
        <p:spPr bwMode="auto">
          <a:xfrm>
            <a:off x="703263" y="1468438"/>
            <a:ext cx="407193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2800">
                <a:solidFill>
                  <a:srgbClr val="FFFFFF"/>
                </a:solidFill>
                <a:latin typeface="AVKGRT+Wingdings-Regular" charset="-122"/>
                <a:ea typeface="AVKGRT+Wingdings-Regular" charset="-122"/>
              </a:rPr>
              <a:t>▪</a:t>
            </a:r>
            <a:r>
              <a:rPr lang="ru-RU" altLang="zh-CN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按误差的特点与性质</a:t>
            </a:r>
          </a:p>
        </p:txBody>
      </p:sp>
      <p:sp>
        <p:nvSpPr>
          <p:cNvPr id="22534" name="object 6"/>
          <p:cNvSpPr>
            <a:spLocks noChangeArrowheads="1"/>
          </p:cNvSpPr>
          <p:nvPr/>
        </p:nvSpPr>
        <p:spPr bwMode="auto">
          <a:xfrm>
            <a:off x="703263" y="2101850"/>
            <a:ext cx="90249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000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99"/>
                </a:solidFill>
                <a:latin typeface="宋体" panose="02010600030101010101" pitchFamily="2" charset="-122"/>
              </a:rPr>
              <a:t>同样条件，多次测量同一量值，误差变化的特点？</a:t>
            </a:r>
          </a:p>
          <a:p>
            <a:pPr eaLnBrk="1" hangingPunct="1">
              <a:lnSpc>
                <a:spcPts val="2788"/>
              </a:lnSpc>
              <a:spcBef>
                <a:spcPts val="2075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系统误差：有规律</a:t>
            </a:r>
          </a:p>
        </p:txBody>
      </p:sp>
      <p:sp>
        <p:nvSpPr>
          <p:cNvPr id="22535" name="object 7"/>
          <p:cNvSpPr>
            <a:spLocks noChangeArrowheads="1"/>
          </p:cNvSpPr>
          <p:nvPr/>
        </p:nvSpPr>
        <p:spPr bwMode="auto">
          <a:xfrm>
            <a:off x="1204913" y="3340100"/>
            <a:ext cx="337343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随机误差：无规律</a:t>
            </a:r>
          </a:p>
        </p:txBody>
      </p:sp>
      <p:sp>
        <p:nvSpPr>
          <p:cNvPr id="22536" name="object 8"/>
          <p:cNvSpPr>
            <a:spLocks noChangeArrowheads="1"/>
          </p:cNvSpPr>
          <p:nvPr/>
        </p:nvSpPr>
        <p:spPr bwMode="auto">
          <a:xfrm>
            <a:off x="703263" y="3959225"/>
            <a:ext cx="7927975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000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粗大误差：明显超出预期的误差，原因？</a:t>
            </a:r>
          </a:p>
          <a:p>
            <a:pPr eaLnBrk="1" hangingPunct="1">
              <a:lnSpc>
                <a:spcPts val="2788"/>
              </a:lnSpc>
              <a:spcBef>
                <a:spcPts val="2063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99"/>
                </a:solidFill>
                <a:latin typeface="宋体" panose="02010600030101010101" pitchFamily="2" charset="-122"/>
              </a:rPr>
              <a:t>实际应用时的处理方法</a:t>
            </a:r>
          </a:p>
        </p:txBody>
      </p:sp>
      <p:sp>
        <p:nvSpPr>
          <p:cNvPr id="22537" name="object 9"/>
          <p:cNvSpPr>
            <a:spLocks noChangeArrowheads="1"/>
          </p:cNvSpPr>
          <p:nvPr/>
        </p:nvSpPr>
        <p:spPr bwMode="auto">
          <a:xfrm>
            <a:off x="1204913" y="5195888"/>
            <a:ext cx="30194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粗大误差：剔除</a:t>
            </a:r>
          </a:p>
        </p:txBody>
      </p:sp>
      <p:sp>
        <p:nvSpPr>
          <p:cNvPr id="22538" name="object 10"/>
          <p:cNvSpPr>
            <a:spLocks noChangeArrowheads="1"/>
          </p:cNvSpPr>
          <p:nvPr/>
        </p:nvSpPr>
        <p:spPr bwMode="auto">
          <a:xfrm>
            <a:off x="1204913" y="5815013"/>
            <a:ext cx="30194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系统误差：修正</a:t>
            </a:r>
          </a:p>
        </p:txBody>
      </p:sp>
      <p:sp>
        <p:nvSpPr>
          <p:cNvPr id="22539" name="object 11"/>
          <p:cNvSpPr>
            <a:spLocks noChangeArrowheads="1"/>
          </p:cNvSpPr>
          <p:nvPr/>
        </p:nvSpPr>
        <p:spPr bwMode="auto">
          <a:xfrm>
            <a:off x="1204913" y="6434138"/>
            <a:ext cx="372903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随机误差：分析处理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1"/>
          <p:cNvSpPr>
            <a:spLocks noChangeArrowheads="1"/>
          </p:cNvSpPr>
          <p:nvPr/>
        </p:nvSpPr>
        <p:spPr bwMode="auto">
          <a:xfrm>
            <a:off x="0" y="0"/>
            <a:ext cx="9150350" cy="68643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buFont typeface="Calibri" panose="020F0502020204030204" pitchFamily="34" charset="0"/>
              <a:buNone/>
            </a:pPr>
            <a:endParaRPr lang="zh-CN" altLang="zh-CN"/>
          </a:p>
        </p:txBody>
      </p:sp>
      <p:sp>
        <p:nvSpPr>
          <p:cNvPr id="23555" name="object 3"/>
          <p:cNvSpPr>
            <a:spLocks noChangeArrowheads="1"/>
          </p:cNvSpPr>
          <p:nvPr/>
        </p:nvSpPr>
        <p:spPr bwMode="auto">
          <a:xfrm>
            <a:off x="6804025" y="100013"/>
            <a:ext cx="25638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1600" b="1">
                <a:solidFill>
                  <a:srgbClr val="4E3B30"/>
                </a:solidFill>
                <a:latin typeface="QLEQJO+MicrosoftYaHei-Bold" charset="-122"/>
                <a:ea typeface="QLEQJO+MicrosoftYaHei-Bold" charset="-122"/>
              </a:rPr>
              <a:t>仪器科学与光电工程学院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0" y="-3707"/>
            <a:ext cx="9144000" cy="1128451"/>
          </a:xfrm>
          <a:prstGeom prst="rect">
            <a:avLst/>
          </a:prstGeom>
          <a:solidFill>
            <a:srgbClr val="DDDDDD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23556" name="object 4"/>
          <p:cNvSpPr>
            <a:spLocks noChangeArrowheads="1"/>
          </p:cNvSpPr>
          <p:nvPr/>
        </p:nvSpPr>
        <p:spPr bwMode="auto">
          <a:xfrm>
            <a:off x="271463" y="511175"/>
            <a:ext cx="2978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3600">
                <a:solidFill>
                  <a:srgbClr val="0066FF"/>
                </a:solidFill>
                <a:latin typeface="宋体" panose="02010600030101010101" pitchFamily="2" charset="-122"/>
              </a:rPr>
              <a:t>误差的来源</a:t>
            </a:r>
          </a:p>
        </p:txBody>
      </p:sp>
      <p:sp>
        <p:nvSpPr>
          <p:cNvPr id="23557" name="object 5"/>
          <p:cNvSpPr>
            <a:spLocks noChangeArrowheads="1"/>
          </p:cNvSpPr>
          <p:nvPr/>
        </p:nvSpPr>
        <p:spPr bwMode="auto">
          <a:xfrm>
            <a:off x="703263" y="1727200"/>
            <a:ext cx="30067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2800" dirty="0">
                <a:solidFill>
                  <a:srgbClr val="FFFFFF"/>
                </a:solidFill>
                <a:latin typeface="FUERPB+Wingdings-Regular" charset="-122"/>
                <a:ea typeface="FUERPB+Wingdings-Regular" charset="-122"/>
              </a:rPr>
              <a:t>▪</a:t>
            </a:r>
            <a:r>
              <a:rPr lang="ru-RU" altLang="zh-C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测量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装置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误差</a:t>
            </a:r>
          </a:p>
        </p:txBody>
      </p:sp>
      <p:sp>
        <p:nvSpPr>
          <p:cNvPr id="23558" name="object 6"/>
          <p:cNvSpPr>
            <a:spLocks noChangeArrowheads="1"/>
          </p:cNvSpPr>
          <p:nvPr/>
        </p:nvSpPr>
        <p:spPr bwMode="auto">
          <a:xfrm>
            <a:off x="1455738" y="2360613"/>
            <a:ext cx="53086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计量器具误差、测量仪器误差</a:t>
            </a:r>
          </a:p>
        </p:txBody>
      </p:sp>
      <p:sp>
        <p:nvSpPr>
          <p:cNvPr id="23559" name="object 7"/>
          <p:cNvSpPr>
            <a:spLocks noChangeArrowheads="1"/>
          </p:cNvSpPr>
          <p:nvPr/>
        </p:nvSpPr>
        <p:spPr bwMode="auto">
          <a:xfrm>
            <a:off x="703263" y="3094038"/>
            <a:ext cx="30067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2800" dirty="0">
                <a:solidFill>
                  <a:srgbClr val="FFFFFF"/>
                </a:solidFill>
                <a:latin typeface="FUERPB+Wingdings-Regular" charset="-122"/>
                <a:ea typeface="FUERPB+Wingdings-Regular" charset="-122"/>
              </a:rPr>
              <a:t>▪</a:t>
            </a:r>
            <a:r>
              <a:rPr lang="ru-RU" altLang="zh-C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测量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方法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误差</a:t>
            </a:r>
          </a:p>
        </p:txBody>
      </p:sp>
      <p:sp>
        <p:nvSpPr>
          <p:cNvPr id="23560" name="object 8"/>
          <p:cNvSpPr>
            <a:spLocks noChangeArrowheads="1"/>
          </p:cNvSpPr>
          <p:nvPr/>
        </p:nvSpPr>
        <p:spPr bwMode="auto">
          <a:xfrm>
            <a:off x="1455738" y="3727450"/>
            <a:ext cx="23082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原理性误差</a:t>
            </a:r>
          </a:p>
        </p:txBody>
      </p:sp>
      <p:sp>
        <p:nvSpPr>
          <p:cNvPr id="23561" name="object 9"/>
          <p:cNvSpPr>
            <a:spLocks noChangeArrowheads="1"/>
          </p:cNvSpPr>
          <p:nvPr/>
        </p:nvSpPr>
        <p:spPr bwMode="auto">
          <a:xfrm>
            <a:off x="703263" y="4459288"/>
            <a:ext cx="30067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2800" dirty="0">
                <a:solidFill>
                  <a:srgbClr val="FFFFFF"/>
                </a:solidFill>
                <a:latin typeface="FUERPB+Wingdings-Regular" charset="-122"/>
                <a:ea typeface="FUERPB+Wingdings-Regular" charset="-122"/>
              </a:rPr>
              <a:t>▪</a:t>
            </a:r>
            <a:r>
              <a:rPr lang="ru-RU" altLang="zh-C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测量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环境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误差</a:t>
            </a:r>
          </a:p>
        </p:txBody>
      </p:sp>
      <p:sp>
        <p:nvSpPr>
          <p:cNvPr id="23562" name="object 10"/>
          <p:cNvSpPr>
            <a:spLocks noChangeArrowheads="1"/>
          </p:cNvSpPr>
          <p:nvPr/>
        </p:nvSpPr>
        <p:spPr bwMode="auto">
          <a:xfrm>
            <a:off x="703263" y="5092700"/>
            <a:ext cx="617378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752475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温度、湿度、压力等因素引起</a:t>
            </a:r>
          </a:p>
          <a:p>
            <a:pPr eaLnBrk="1" hangingPunct="1">
              <a:lnSpc>
                <a:spcPts val="3100"/>
              </a:lnSpc>
              <a:spcBef>
                <a:spcPts val="2775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>
                <a:solidFill>
                  <a:srgbClr val="FFFFFF"/>
                </a:solidFill>
                <a:latin typeface="FUERPB+Wingdings-Regular" charset="-122"/>
                <a:ea typeface="FUERPB+Wingdings-Regular" charset="-122"/>
              </a:rPr>
              <a:t>▪</a:t>
            </a:r>
            <a:r>
              <a:rPr lang="zh-CN" altLang="ru-RU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>
                <a:solidFill>
                  <a:srgbClr val="FFFFFF"/>
                </a:solidFill>
                <a:latin typeface="宋体" panose="02010600030101010101" pitchFamily="2" charset="-122"/>
              </a:rPr>
              <a:t>测量人员误差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1"/>
          <p:cNvSpPr>
            <a:spLocks noChangeArrowheads="1"/>
          </p:cNvSpPr>
          <p:nvPr/>
        </p:nvSpPr>
        <p:spPr bwMode="auto">
          <a:xfrm>
            <a:off x="0" y="0"/>
            <a:ext cx="9150350" cy="68643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buFont typeface="Calibri" panose="020F0502020204030204" pitchFamily="34" charset="0"/>
              <a:buNone/>
            </a:pPr>
            <a:endParaRPr lang="zh-CN" altLang="zh-CN"/>
          </a:p>
        </p:txBody>
      </p:sp>
      <p:sp>
        <p:nvSpPr>
          <p:cNvPr id="24579" name="object 3"/>
          <p:cNvSpPr>
            <a:spLocks noChangeArrowheads="1"/>
          </p:cNvSpPr>
          <p:nvPr/>
        </p:nvSpPr>
        <p:spPr bwMode="auto">
          <a:xfrm>
            <a:off x="6804025" y="100013"/>
            <a:ext cx="25638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1600" b="1">
                <a:solidFill>
                  <a:srgbClr val="4E3B30"/>
                </a:solidFill>
                <a:latin typeface="MGJJEC+MicrosoftYaHei-Bold" charset="-122"/>
                <a:ea typeface="MGJJEC+MicrosoftYaHei-Bold" charset="-122"/>
              </a:rPr>
              <a:t>仪器科学与光电工程学院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0" y="-3707"/>
            <a:ext cx="9144000" cy="1128451"/>
          </a:xfrm>
          <a:prstGeom prst="rect">
            <a:avLst/>
          </a:prstGeom>
          <a:solidFill>
            <a:srgbClr val="DDDDDD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24580" name="object 4"/>
          <p:cNvSpPr>
            <a:spLocks noChangeArrowheads="1"/>
          </p:cNvSpPr>
          <p:nvPr/>
        </p:nvSpPr>
        <p:spPr bwMode="auto">
          <a:xfrm>
            <a:off x="271463" y="511175"/>
            <a:ext cx="527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3600">
                <a:solidFill>
                  <a:srgbClr val="0066FF"/>
                </a:solidFill>
                <a:latin typeface="宋体" panose="02010600030101010101" pitchFamily="2" charset="-122"/>
              </a:rPr>
              <a:t>误差分析的目的及意义</a:t>
            </a:r>
          </a:p>
        </p:txBody>
      </p:sp>
      <p:sp>
        <p:nvSpPr>
          <p:cNvPr id="24581" name="object 5"/>
          <p:cNvSpPr>
            <a:spLocks noChangeArrowheads="1"/>
          </p:cNvSpPr>
          <p:nvPr/>
        </p:nvSpPr>
        <p:spPr bwMode="auto">
          <a:xfrm>
            <a:off x="703263" y="1727200"/>
            <a:ext cx="48863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2800" dirty="0">
                <a:solidFill>
                  <a:srgbClr val="FFFFFF"/>
                </a:solidFill>
                <a:latin typeface="MBHKEC+Wingdings-Regular" charset="-122"/>
                <a:ea typeface="MBHKEC+Wingdings-Regular" charset="-122"/>
              </a:rPr>
              <a:t>▪</a:t>
            </a:r>
            <a:r>
              <a:rPr lang="ru-RU" altLang="zh-C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从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测量结果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的角度分析：</a:t>
            </a:r>
          </a:p>
        </p:txBody>
      </p:sp>
      <p:sp>
        <p:nvSpPr>
          <p:cNvPr id="24582" name="object 6"/>
          <p:cNvSpPr>
            <a:spLocks noChangeArrowheads="1"/>
          </p:cNvSpPr>
          <p:nvPr/>
        </p:nvSpPr>
        <p:spPr bwMode="auto">
          <a:xfrm>
            <a:off x="700732" y="2276872"/>
            <a:ext cx="7759700" cy="54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752475" eaLnBrk="1" hangingPunct="1">
              <a:lnSpc>
                <a:spcPct val="150000"/>
              </a:lnSpc>
              <a:buSzPct val="100000"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明确测量结果的质量，对测量结果进行</a:t>
            </a:r>
            <a:r>
              <a:rPr lang="zh-CN" altLang="ru-RU" sz="28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评价</a:t>
            </a:r>
            <a:endParaRPr lang="en-US" altLang="zh-CN" sz="2800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marL="752475" eaLnBrk="1" hangingPunct="1">
              <a:lnSpc>
                <a:spcPct val="150000"/>
              </a:lnSpc>
              <a:buSzPct val="100000"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寻求误差补偿的措施，提高测量结果的水平</a:t>
            </a:r>
          </a:p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endParaRPr lang="en-US" altLang="zh-CN" sz="2800" dirty="0" smtClean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endParaRPr lang="zh-CN" altLang="ru-RU" sz="28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4583" name="object 7"/>
          <p:cNvSpPr>
            <a:spLocks noChangeArrowheads="1"/>
          </p:cNvSpPr>
          <p:nvPr/>
        </p:nvSpPr>
        <p:spPr bwMode="auto">
          <a:xfrm>
            <a:off x="-22027" y="3684587"/>
            <a:ext cx="86264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752475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spcBef>
                <a:spcPts val="1938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 smtClean="0">
                <a:solidFill>
                  <a:srgbClr val="FFFFFF"/>
                </a:solidFill>
                <a:latin typeface="MBHKEC+Wingdings-Regular" charset="-122"/>
                <a:ea typeface="MBHKEC+Wingdings-Regular" charset="-122"/>
              </a:rPr>
              <a:t>▪</a:t>
            </a:r>
            <a:r>
              <a:rPr lang="zh-CN" altLang="ru-RU" sz="2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从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系统分析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的角度着手</a:t>
            </a:r>
          </a:p>
        </p:txBody>
      </p:sp>
      <p:sp>
        <p:nvSpPr>
          <p:cNvPr id="24584" name="object 8"/>
          <p:cNvSpPr>
            <a:spLocks noChangeArrowheads="1"/>
          </p:cNvSpPr>
          <p:nvPr/>
        </p:nvSpPr>
        <p:spPr bwMode="auto">
          <a:xfrm>
            <a:off x="703263" y="4302125"/>
            <a:ext cx="862647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752475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分析误差传递的特点，对传递过程进行探索</a:t>
            </a:r>
          </a:p>
          <a:p>
            <a:pPr eaLnBrk="1" hangingPunct="1">
              <a:lnSpc>
                <a:spcPts val="2788"/>
              </a:lnSpc>
              <a:spcBef>
                <a:spcPts val="2238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评价系统的总体性能，寻求改善性能的方法</a:t>
            </a:r>
          </a:p>
          <a:p>
            <a:pPr eaLnBrk="1" hangingPunct="1">
              <a:lnSpc>
                <a:spcPts val="3100"/>
              </a:lnSpc>
              <a:spcBef>
                <a:spcPts val="1975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MBHKEC+Wingdings-Regular" charset="-122"/>
                <a:ea typeface="MBHKEC+Wingdings-Regular" charset="-122"/>
              </a:rPr>
              <a:t>▪</a:t>
            </a:r>
            <a:r>
              <a:rPr lang="zh-CN" altLang="ru-RU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意义：以最小的投入获取最好的产出</a:t>
            </a:r>
          </a:p>
        </p:txBody>
      </p:sp>
    </p:spTree>
    <p:extLst>
      <p:ext uri="{BB962C8B-B14F-4D97-AF65-F5344CB8AC3E}">
        <p14:creationId xmlns:p14="http://schemas.microsoft.com/office/powerpoint/2010/main" val="2915094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1"/>
          <p:cNvSpPr>
            <a:spLocks noChangeArrowheads="1"/>
          </p:cNvSpPr>
          <p:nvPr/>
        </p:nvSpPr>
        <p:spPr bwMode="auto">
          <a:xfrm>
            <a:off x="0" y="0"/>
            <a:ext cx="9150350" cy="68643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buFont typeface="Calibri" panose="020F0502020204030204" pitchFamily="34" charset="0"/>
              <a:buNone/>
            </a:pPr>
            <a:endParaRPr lang="zh-CN" altLang="zh-CN"/>
          </a:p>
        </p:txBody>
      </p:sp>
      <p:sp>
        <p:nvSpPr>
          <p:cNvPr id="24579" name="object 3"/>
          <p:cNvSpPr>
            <a:spLocks noChangeArrowheads="1"/>
          </p:cNvSpPr>
          <p:nvPr/>
        </p:nvSpPr>
        <p:spPr bwMode="auto">
          <a:xfrm>
            <a:off x="6804025" y="100013"/>
            <a:ext cx="25638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1600" b="1">
                <a:solidFill>
                  <a:srgbClr val="4E3B30"/>
                </a:solidFill>
                <a:latin typeface="MGJJEC+MicrosoftYaHei-Bold" charset="-122"/>
                <a:ea typeface="MGJJEC+MicrosoftYaHei-Bold" charset="-122"/>
              </a:rPr>
              <a:t>仪器科学与光电工程学院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0" y="-3707"/>
            <a:ext cx="9144000" cy="1128451"/>
          </a:xfrm>
          <a:prstGeom prst="rect">
            <a:avLst/>
          </a:prstGeom>
          <a:solidFill>
            <a:srgbClr val="DDDDDD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24580" name="object 4"/>
          <p:cNvSpPr>
            <a:spLocks noChangeArrowheads="1"/>
          </p:cNvSpPr>
          <p:nvPr/>
        </p:nvSpPr>
        <p:spPr bwMode="auto">
          <a:xfrm>
            <a:off x="271463" y="511175"/>
            <a:ext cx="527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3600">
                <a:solidFill>
                  <a:srgbClr val="0066FF"/>
                </a:solidFill>
                <a:latin typeface="宋体" panose="02010600030101010101" pitchFamily="2" charset="-122"/>
              </a:rPr>
              <a:t>误差分析的目的及意义</a:t>
            </a:r>
          </a:p>
        </p:txBody>
      </p:sp>
      <p:sp>
        <p:nvSpPr>
          <p:cNvPr id="24581" name="object 5"/>
          <p:cNvSpPr>
            <a:spLocks noChangeArrowheads="1"/>
          </p:cNvSpPr>
          <p:nvPr/>
        </p:nvSpPr>
        <p:spPr bwMode="auto">
          <a:xfrm>
            <a:off x="703263" y="1727200"/>
            <a:ext cx="48863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buSzPct val="100000"/>
              <a:buFont typeface="Calibri" panose="020F0502020204030204" pitchFamily="34" charset="0"/>
              <a:buNone/>
            </a:pPr>
            <a:r>
              <a:rPr lang="ru-RU" altLang="zh-CN" sz="2800" dirty="0">
                <a:solidFill>
                  <a:srgbClr val="FFFFFF"/>
                </a:solidFill>
                <a:latin typeface="MBHKEC+Wingdings-Regular" charset="-122"/>
                <a:ea typeface="MBHKEC+Wingdings-Regular" charset="-122"/>
              </a:rPr>
              <a:t>▪</a:t>
            </a:r>
            <a:r>
              <a:rPr lang="ru-RU" altLang="zh-C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从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测量结果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的角度分析：</a:t>
            </a:r>
          </a:p>
        </p:txBody>
      </p:sp>
      <p:sp>
        <p:nvSpPr>
          <p:cNvPr id="24582" name="object 6"/>
          <p:cNvSpPr>
            <a:spLocks noChangeArrowheads="1"/>
          </p:cNvSpPr>
          <p:nvPr/>
        </p:nvSpPr>
        <p:spPr bwMode="auto">
          <a:xfrm>
            <a:off x="700732" y="2276872"/>
            <a:ext cx="7759700" cy="54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752475" eaLnBrk="1" hangingPunct="1">
              <a:lnSpc>
                <a:spcPct val="150000"/>
              </a:lnSpc>
              <a:buSzPct val="100000"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明确测量结果的质量，对测量结果进行</a:t>
            </a:r>
            <a:r>
              <a:rPr lang="zh-CN" altLang="ru-RU" sz="28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评价</a:t>
            </a:r>
            <a:endParaRPr lang="en-US" altLang="zh-CN" sz="2800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marL="752475" eaLnBrk="1" hangingPunct="1">
              <a:lnSpc>
                <a:spcPct val="150000"/>
              </a:lnSpc>
              <a:buSzPct val="100000"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寻求误差补偿的措施，提高测量结果的水平</a:t>
            </a:r>
          </a:p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endParaRPr lang="en-US" altLang="zh-CN" sz="2800" dirty="0" smtClean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endParaRPr lang="zh-CN" altLang="ru-RU" sz="28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4583" name="object 7"/>
          <p:cNvSpPr>
            <a:spLocks noChangeArrowheads="1"/>
          </p:cNvSpPr>
          <p:nvPr/>
        </p:nvSpPr>
        <p:spPr bwMode="auto">
          <a:xfrm>
            <a:off x="-22027" y="3684587"/>
            <a:ext cx="86264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752475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100"/>
              </a:lnSpc>
              <a:spcBef>
                <a:spcPts val="1938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 smtClean="0">
                <a:solidFill>
                  <a:srgbClr val="FFFFFF"/>
                </a:solidFill>
                <a:latin typeface="MBHKEC+Wingdings-Regular" charset="-122"/>
                <a:ea typeface="MBHKEC+Wingdings-Regular" charset="-122"/>
              </a:rPr>
              <a:t>▪</a:t>
            </a:r>
            <a:r>
              <a:rPr lang="zh-CN" altLang="ru-RU" sz="2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从</a:t>
            </a:r>
            <a:r>
              <a:rPr lang="zh-CN" altLang="ru-RU" sz="2800" dirty="0">
                <a:solidFill>
                  <a:srgbClr val="FFFF00"/>
                </a:solidFill>
                <a:latin typeface="宋体" panose="02010600030101010101" pitchFamily="2" charset="-122"/>
              </a:rPr>
              <a:t>系统分析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的角度着手</a:t>
            </a:r>
          </a:p>
        </p:txBody>
      </p:sp>
      <p:sp>
        <p:nvSpPr>
          <p:cNvPr id="24584" name="object 8"/>
          <p:cNvSpPr>
            <a:spLocks noChangeArrowheads="1"/>
          </p:cNvSpPr>
          <p:nvPr/>
        </p:nvSpPr>
        <p:spPr bwMode="auto">
          <a:xfrm>
            <a:off x="703263" y="4302125"/>
            <a:ext cx="862647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752475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88"/>
              </a:lnSpc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分析误差传递的特点，对传递过程进行探索</a:t>
            </a:r>
          </a:p>
          <a:p>
            <a:pPr eaLnBrk="1" hangingPunct="1">
              <a:lnSpc>
                <a:spcPts val="2788"/>
              </a:lnSpc>
              <a:spcBef>
                <a:spcPts val="2238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评价系统的总体性能，寻求改善性能的方法</a:t>
            </a:r>
          </a:p>
          <a:p>
            <a:pPr eaLnBrk="1" hangingPunct="1">
              <a:lnSpc>
                <a:spcPts val="3100"/>
              </a:lnSpc>
              <a:spcBef>
                <a:spcPts val="1975"/>
              </a:spcBef>
              <a:buSzPct val="100000"/>
              <a:buFont typeface="Calibri" panose="020F0502020204030204" pitchFamily="34" charset="0"/>
              <a:buNone/>
            </a:pPr>
            <a:r>
              <a:rPr lang="zh-CN" altLang="ru-RU" sz="2800" dirty="0">
                <a:solidFill>
                  <a:srgbClr val="FFFFFF"/>
                </a:solidFill>
                <a:latin typeface="MBHKEC+Wingdings-Regular" charset="-122"/>
                <a:ea typeface="MBHKEC+Wingdings-Regular" charset="-122"/>
              </a:rPr>
              <a:t>▪</a:t>
            </a:r>
            <a:r>
              <a:rPr lang="zh-CN" altLang="ru-RU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2800" dirty="0">
                <a:solidFill>
                  <a:srgbClr val="FFFFFF"/>
                </a:solidFill>
                <a:latin typeface="宋体" panose="02010600030101010101" pitchFamily="2" charset="-122"/>
              </a:rPr>
              <a:t>意义：以最小的投入获取最好的产出</a:t>
            </a:r>
          </a:p>
        </p:txBody>
      </p:sp>
    </p:spTree>
    <p:extLst>
      <p:ext uri="{BB962C8B-B14F-4D97-AF65-F5344CB8AC3E}">
        <p14:creationId xmlns:p14="http://schemas.microsoft.com/office/powerpoint/2010/main" val="205300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8000"/>
  <p:tag name="AS_OS" val="Microsoft Windows NT 6.2.9200.0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mpleblue">
  <a:themeElements>
    <a:clrScheme name="simpleblue 4">
      <a:dk1>
        <a:srgbClr val="FF9999"/>
      </a:dk1>
      <a:lt1>
        <a:srgbClr val="FFFFFF"/>
      </a:lt1>
      <a:dk2>
        <a:srgbClr val="003366"/>
      </a:dk2>
      <a:lt2>
        <a:srgbClr val="DDDDDD"/>
      </a:lt2>
      <a:accent1>
        <a:srgbClr val="006699"/>
      </a:accent1>
      <a:accent2>
        <a:srgbClr val="C78DD7"/>
      </a:accent2>
      <a:accent3>
        <a:srgbClr val="FFFFFF"/>
      </a:accent3>
      <a:accent4>
        <a:srgbClr val="DA8282"/>
      </a:accent4>
      <a:accent5>
        <a:srgbClr val="AAB8CA"/>
      </a:accent5>
      <a:accent6>
        <a:srgbClr val="B47FC3"/>
      </a:accent6>
      <a:hlink>
        <a:srgbClr val="C6E5F0"/>
      </a:hlink>
      <a:folHlink>
        <a:srgbClr val="878FA5"/>
      </a:folHlink>
    </a:clrScheme>
    <a:fontScheme name="simpleblue">
      <a:majorFont>
        <a:latin typeface="Verdana"/>
        <a:ea typeface="굴림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simpleblue 1">
        <a:dk1>
          <a:srgbClr val="000000"/>
        </a:dk1>
        <a:lt1>
          <a:srgbClr val="FFFFFF"/>
        </a:lt1>
        <a:dk2>
          <a:srgbClr val="000000"/>
        </a:dk2>
        <a:lt2>
          <a:srgbClr val="D6E1E2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blue 2">
        <a:dk1>
          <a:srgbClr val="666699"/>
        </a:dk1>
        <a:lt1>
          <a:srgbClr val="FFFFFF"/>
        </a:lt1>
        <a:dk2>
          <a:srgbClr val="003366"/>
        </a:dk2>
        <a:lt2>
          <a:srgbClr val="DDDDDD"/>
        </a:lt2>
        <a:accent1>
          <a:srgbClr val="006699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AB8CA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blue 3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blue 4">
        <a:dk1>
          <a:srgbClr val="FF9999"/>
        </a:dk1>
        <a:lt1>
          <a:srgbClr val="FFFFFF"/>
        </a:lt1>
        <a:dk2>
          <a:srgbClr val="003366"/>
        </a:dk2>
        <a:lt2>
          <a:srgbClr val="DDDDDD"/>
        </a:lt2>
        <a:accent1>
          <a:srgbClr val="006699"/>
        </a:accent1>
        <a:accent2>
          <a:srgbClr val="C78DD7"/>
        </a:accent2>
        <a:accent3>
          <a:srgbClr val="FFFFFF"/>
        </a:accent3>
        <a:accent4>
          <a:srgbClr val="DA8282"/>
        </a:accent4>
        <a:accent5>
          <a:srgbClr val="AAB8CA"/>
        </a:accent5>
        <a:accent6>
          <a:srgbClr val="B47FC3"/>
        </a:accent6>
        <a:hlink>
          <a:srgbClr val="C6E5F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671</Words>
  <Application>Microsoft Office PowerPoint</Application>
  <PresentationFormat>全屏显示(4:3)</PresentationFormat>
  <Paragraphs>88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9</vt:i4>
      </vt:variant>
    </vt:vector>
  </HeadingPairs>
  <TitlesOfParts>
    <vt:vector size="43" baseType="lpstr">
      <vt:lpstr>Wingdings</vt:lpstr>
      <vt:lpstr>AVKGRT+Wingdings-Regular</vt:lpstr>
      <vt:lpstr>JTKAMP+TimesNewRomanPSMT</vt:lpstr>
      <vt:lpstr>QLEQJO+MicrosoftYaHei-Bold</vt:lpstr>
      <vt:lpstr>Verdana</vt:lpstr>
      <vt:lpstr>SHQOFK+SymbolMT</vt:lpstr>
      <vt:lpstr>仿宋_GB2312</vt:lpstr>
      <vt:lpstr>Gulim</vt:lpstr>
      <vt:lpstr>Calibri</vt:lpstr>
      <vt:lpstr>FUERPB+Wingdings-Regular</vt:lpstr>
      <vt:lpstr>MGJJEC+MicrosoftYaHei-Bold</vt:lpstr>
      <vt:lpstr>DIGISG+Wingdings-Regular</vt:lpstr>
      <vt:lpstr>Gulim</vt:lpstr>
      <vt:lpstr>Times New Roman</vt:lpstr>
      <vt:lpstr>NPNCAH+MicrosoftYaHei-Bold</vt:lpstr>
      <vt:lpstr>MBHKEC+Wingdings-Regular</vt:lpstr>
      <vt:lpstr>楷体_GB2312</vt:lpstr>
      <vt:lpstr>ELAKNF+SymbolMT</vt:lpstr>
      <vt:lpstr>TIPGBJ+MicrosoftYaHei-Bold</vt:lpstr>
      <vt:lpstr>宋体</vt:lpstr>
      <vt:lpstr>Arial</vt:lpstr>
      <vt:lpstr>EHQOBE+Wingdings-Regular</vt:lpstr>
      <vt:lpstr>等线</vt:lpstr>
      <vt:lpstr>CWFGKW+MicrosoftYaHei-Bold</vt:lpstr>
      <vt:lpstr>NDOMVU+Wingdings-Regular</vt:lpstr>
      <vt:lpstr>CCTHLJ+MicrosoftYaHei-Bold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simpleblue</vt:lpstr>
      <vt:lpstr>PowerPoint 演示文稿</vt:lpstr>
      <vt:lpstr>误差的基本概念及误差分析的意义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>Administrator</dc:creator>
  <cp:keywords/>
  <dc:description/>
  <cp:lastModifiedBy>LGDX</cp:lastModifiedBy>
  <cp:revision>17</cp:revision>
  <cp:lastPrinted>1601-01-01T00:00:00Z</cp:lastPrinted>
  <dcterms:created xsi:type="dcterms:W3CDTF">1601-01-01T00:00:00Z</dcterms:created>
  <dcterms:modified xsi:type="dcterms:W3CDTF">2022-02-24T02:50:48Z</dcterms:modified>
  <cp:category/>
</cp:coreProperties>
</file>