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87" autoAdjust="0"/>
  </p:normalViewPr>
  <p:slideViewPr>
    <p:cSldViewPr>
      <p:cViewPr varScale="1">
        <p:scale>
          <a:sx n="97" d="100"/>
          <a:sy n="97" d="100"/>
        </p:scale>
        <p:origin x="200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B4DA6-9DE6-41C2-9B16-C9C8C0A7DED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94628-8E9A-48D7-98B0-FC900E32C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450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94628-8E9A-48D7-98B0-FC900E32C2F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58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61897" y="2190699"/>
            <a:ext cx="622020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2514" y="3909441"/>
            <a:ext cx="8538971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066FF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066FF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066FF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257300"/>
            <a:ext cx="9144000" cy="76200"/>
          </a:xfrm>
          <a:custGeom>
            <a:avLst/>
            <a:gdLst/>
            <a:ahLst/>
            <a:cxnLst/>
            <a:rect l="l" t="t" r="r" b="b"/>
            <a:pathLst>
              <a:path w="9144000" h="76200">
                <a:moveTo>
                  <a:pt x="9144000" y="0"/>
                </a:moveTo>
                <a:lnTo>
                  <a:pt x="0" y="0"/>
                </a:lnTo>
                <a:lnTo>
                  <a:pt x="0" y="76200"/>
                </a:lnTo>
                <a:lnTo>
                  <a:pt x="9144000" y="76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267" y="342087"/>
            <a:ext cx="8627465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0066FF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4065" y="3243289"/>
            <a:ext cx="8096250" cy="3456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1897" y="2190699"/>
            <a:ext cx="621411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20" dirty="0">
                <a:solidFill>
                  <a:srgbClr val="FFFFFF"/>
                </a:solidFill>
                <a:latin typeface="SimSun"/>
                <a:cs typeface="SimSun"/>
              </a:rPr>
              <a:t>有</a:t>
            </a:r>
            <a:r>
              <a:rPr sz="5400" b="1" spc="-5" dirty="0">
                <a:solidFill>
                  <a:srgbClr val="FFFFFF"/>
                </a:solidFill>
                <a:latin typeface="SimSun"/>
                <a:cs typeface="SimSun"/>
              </a:rPr>
              <a:t>效</a:t>
            </a:r>
            <a:r>
              <a:rPr sz="5400" b="1" spc="-20" dirty="0">
                <a:solidFill>
                  <a:srgbClr val="FFFFFF"/>
                </a:solidFill>
                <a:latin typeface="SimSun"/>
                <a:cs typeface="SimSun"/>
              </a:rPr>
              <a:t>数</a:t>
            </a:r>
            <a:r>
              <a:rPr sz="5400" b="1" spc="-5" dirty="0">
                <a:solidFill>
                  <a:srgbClr val="FFFFFF"/>
                </a:solidFill>
                <a:latin typeface="SimSun"/>
                <a:cs typeface="SimSun"/>
              </a:rPr>
              <a:t>字与</a:t>
            </a:r>
            <a:r>
              <a:rPr sz="5400" b="1" spc="5" dirty="0">
                <a:solidFill>
                  <a:srgbClr val="FFFFFF"/>
                </a:solidFill>
                <a:latin typeface="SimSun"/>
                <a:cs typeface="SimSun"/>
              </a:rPr>
              <a:t>数</a:t>
            </a:r>
            <a:r>
              <a:rPr sz="5400" b="1" spc="-5" dirty="0">
                <a:solidFill>
                  <a:srgbClr val="FFFFFF"/>
                </a:solidFill>
                <a:latin typeface="SimSun"/>
                <a:cs typeface="SimSun"/>
              </a:rPr>
              <a:t>值运</a:t>
            </a:r>
            <a:r>
              <a:rPr sz="5400" b="1" spc="-20" dirty="0">
                <a:solidFill>
                  <a:srgbClr val="FFFFFF"/>
                </a:solidFill>
                <a:latin typeface="SimSun"/>
                <a:cs typeface="SimSun"/>
              </a:rPr>
              <a:t>算</a:t>
            </a:r>
            <a:endParaRPr sz="5400">
              <a:latin typeface="SimSun"/>
              <a:cs typeface="SimSu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82952" y="5105400"/>
            <a:ext cx="4572000" cy="13665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DD8047"/>
              </a:buClr>
              <a:buFont typeface="Wingdings" panose="05000000000000000000" pitchFamily="2" charset="2"/>
              <a:buNone/>
            </a:pPr>
            <a:r>
              <a:rPr kumimoji="1" lang="zh-CN" altLang="en-US" b="1" dirty="0" smtClean="0">
                <a:solidFill>
                  <a:schemeClr val="bg1"/>
                </a:solidFill>
                <a:latin typeface="仿宋_GB2312" pitchFamily="49" charset="-122"/>
              </a:rPr>
              <a:t>汤  戈</a:t>
            </a:r>
            <a:endParaRPr kumimoji="1" lang="en-US" altLang="zh-CN" b="1" dirty="0" smtClean="0">
              <a:solidFill>
                <a:schemeClr val="bg1"/>
              </a:solidFill>
              <a:latin typeface="仿宋_GB2312" pitchFamily="49" charset="-122"/>
            </a:endParaRPr>
          </a:p>
          <a:p>
            <a:pPr algn="ctr" eaLnBrk="1" hangingPunct="1">
              <a:spcBef>
                <a:spcPct val="20000"/>
              </a:spcBef>
              <a:buClr>
                <a:srgbClr val="DD8047"/>
              </a:buClr>
              <a:buFont typeface="Wingdings" panose="05000000000000000000" pitchFamily="2" charset="2"/>
              <a:buNone/>
            </a:pPr>
            <a:r>
              <a:rPr kumimoji="1" lang="zh-CN" altLang="en-US" b="1" dirty="0" smtClean="0">
                <a:solidFill>
                  <a:schemeClr val="bg1"/>
                </a:solidFill>
                <a:latin typeface="仿宋_GB2312" pitchFamily="49" charset="-122"/>
              </a:rPr>
              <a:t>成都理工大学</a:t>
            </a:r>
            <a:endParaRPr kumimoji="1" lang="en-US" altLang="zh-CN" b="1" dirty="0">
              <a:solidFill>
                <a:schemeClr val="bg1"/>
              </a:solidFill>
              <a:latin typeface="仿宋_GB2312" pitchFamily="49" charset="-122"/>
            </a:endParaRPr>
          </a:p>
          <a:p>
            <a:pPr algn="ctr" eaLnBrk="1" hangingPunct="1">
              <a:spcBef>
                <a:spcPct val="20000"/>
              </a:spcBef>
              <a:buClr>
                <a:srgbClr val="DD8047"/>
              </a:buClr>
              <a:buFont typeface="Wingdings" panose="05000000000000000000" pitchFamily="2" charset="2"/>
              <a:buNone/>
            </a:pPr>
            <a:r>
              <a:rPr kumimoji="1" lang="zh-CN" altLang="en-US" b="1" dirty="0">
                <a:solidFill>
                  <a:schemeClr val="bg1"/>
                </a:solidFill>
                <a:latin typeface="仿宋_GB2312" pitchFamily="49" charset="-122"/>
              </a:rPr>
              <a:t>核技术与自动化工程学院</a:t>
            </a:r>
            <a:endParaRPr kumimoji="1" lang="en-US" altLang="zh-CN" b="1" dirty="0">
              <a:solidFill>
                <a:schemeClr val="bg1"/>
              </a:solidFill>
              <a:latin typeface="仿宋_GB2312" pitchFamily="49" charset="-122"/>
            </a:endParaRPr>
          </a:p>
          <a:p>
            <a:pPr algn="ctr" eaLnBrk="1" hangingPunct="1">
              <a:spcBef>
                <a:spcPct val="20000"/>
              </a:spcBef>
              <a:buClr>
                <a:srgbClr val="DD8047"/>
              </a:buClr>
            </a:pPr>
            <a:r>
              <a:rPr kumimoji="1" lang="zh-CN" altLang="en-US" b="1" dirty="0">
                <a:solidFill>
                  <a:schemeClr val="bg1"/>
                </a:solidFill>
                <a:latin typeface="仿宋_GB2312" pitchFamily="49" charset="-122"/>
              </a:rPr>
              <a:t>核仪器与测控工程系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342087"/>
            <a:ext cx="55276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有</a:t>
            </a:r>
            <a:r>
              <a:rPr spc="-10" dirty="0"/>
              <a:t>效</a:t>
            </a:r>
            <a:r>
              <a:rPr spc="-20" dirty="0"/>
              <a:t>数</a:t>
            </a:r>
            <a:r>
              <a:rPr spc="-10" dirty="0"/>
              <a:t>字与</a:t>
            </a:r>
            <a:r>
              <a:rPr spc="5" dirty="0"/>
              <a:t>数</a:t>
            </a:r>
            <a:r>
              <a:rPr spc="-10" dirty="0"/>
              <a:t>值运</a:t>
            </a:r>
            <a:r>
              <a:rPr spc="-20" dirty="0"/>
              <a:t>算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679575"/>
            <a:ext cx="4478655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imSun"/>
                <a:cs typeface="SimSun"/>
                <a:hlinkClick r:id="rId2" action="ppaction://hlinksldjump"/>
              </a:rPr>
              <a:t>有效数字的概念</a:t>
            </a:r>
            <a:endParaRPr sz="3200" dirty="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FFFFFF"/>
              </a:buClr>
              <a:buFont typeface="Wingdings"/>
              <a:buChar char=""/>
            </a:pPr>
            <a:endParaRPr sz="3700" dirty="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imSun"/>
                <a:cs typeface="SimSun"/>
                <a:hlinkClick r:id="rId3" action="ppaction://hlinksldjump"/>
              </a:rPr>
              <a:t>有效数字与有效位数</a:t>
            </a:r>
            <a:endParaRPr sz="3200" dirty="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Wingdings"/>
              <a:buChar char=""/>
            </a:pPr>
            <a:endParaRPr sz="3700" dirty="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imSun"/>
                <a:cs typeface="SimSun"/>
                <a:hlinkClick r:id="rId4" action="ppaction://hlinksldjump"/>
              </a:rPr>
              <a:t>有效数字中</a:t>
            </a:r>
            <a:r>
              <a:rPr sz="32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“0”</a:t>
            </a:r>
            <a:r>
              <a:rPr sz="3200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imSun"/>
                <a:cs typeface="SimSun"/>
                <a:hlinkClick r:id="rId4" action="ppaction://hlinksldjump"/>
              </a:rPr>
              <a:t>的意义</a:t>
            </a:r>
            <a:endParaRPr sz="3200" dirty="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FFFFFF"/>
              </a:buClr>
              <a:buFont typeface="Wingdings"/>
              <a:buChar char=""/>
            </a:pPr>
            <a:endParaRPr sz="3700" dirty="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imSun"/>
                <a:cs typeface="SimSun"/>
                <a:hlinkClick r:id="rId5" action="ppaction://hlinksldjump"/>
              </a:rPr>
              <a:t>数字舍入规则</a:t>
            </a:r>
            <a:endParaRPr sz="3200" dirty="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FFFFFF"/>
              </a:buClr>
              <a:buFont typeface="Wingdings"/>
              <a:buChar char=""/>
            </a:pPr>
            <a:endParaRPr sz="3700" dirty="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imSun"/>
                <a:cs typeface="SimSun"/>
                <a:hlinkClick r:id="rId6" action="ppaction://hlinksldjump"/>
              </a:rPr>
              <a:t>数据运算规则</a:t>
            </a:r>
            <a:endParaRPr sz="3200" dirty="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342087"/>
            <a:ext cx="43040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有</a:t>
            </a:r>
            <a:r>
              <a:rPr spc="-10" dirty="0"/>
              <a:t>效</a:t>
            </a:r>
            <a:r>
              <a:rPr spc="-20" dirty="0"/>
              <a:t>数</a:t>
            </a:r>
            <a:r>
              <a:rPr spc="-10" dirty="0"/>
              <a:t>字的</a:t>
            </a:r>
            <a:r>
              <a:rPr spc="5" dirty="0"/>
              <a:t>概</a:t>
            </a:r>
            <a:r>
              <a:rPr spc="-20" dirty="0"/>
              <a:t>念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9590" y="1277848"/>
            <a:ext cx="6920865" cy="2415540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82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问题的提出？</a:t>
            </a:r>
            <a:endParaRPr sz="3200">
              <a:latin typeface="SimSun"/>
              <a:cs typeface="SimSun"/>
            </a:endParaRPr>
          </a:p>
          <a:p>
            <a:pPr marL="584200">
              <a:lnSpc>
                <a:spcPct val="100000"/>
              </a:lnSpc>
              <a:spcBef>
                <a:spcPts val="1730"/>
              </a:spcBef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测量结果只能取有限位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数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，如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何</a:t>
            </a:r>
            <a:r>
              <a:rPr sz="3200" spc="-25" dirty="0">
                <a:solidFill>
                  <a:srgbClr val="FFFFFF"/>
                </a:solidFill>
                <a:latin typeface="SimSun"/>
                <a:cs typeface="SimSun"/>
              </a:rPr>
              <a:t>取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两个错误观点：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090" y="3666945"/>
            <a:ext cx="5978525" cy="1441450"/>
          </a:xfrm>
          <a:prstGeom prst="rect">
            <a:avLst/>
          </a:prstGeom>
        </p:spPr>
        <p:txBody>
          <a:bodyPr vert="horz" wrap="square" lIns="0" tIns="232410" rIns="0" bIns="0" rtlCol="0">
            <a:spAutoFit/>
          </a:bodyPr>
          <a:lstStyle/>
          <a:p>
            <a:pPr marL="679450" indent="-667385">
              <a:lnSpc>
                <a:spcPct val="100000"/>
              </a:lnSpc>
              <a:spcBef>
                <a:spcPts val="1830"/>
              </a:spcBef>
              <a:buSzPct val="96875"/>
              <a:buFont typeface="Verdana"/>
              <a:buAutoNum type="arabicPlain"/>
              <a:tabLst>
                <a:tab pos="680085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小数点后面位数越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多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越精确</a:t>
            </a:r>
            <a:endParaRPr sz="3200">
              <a:latin typeface="SimSun"/>
              <a:cs typeface="SimSun"/>
            </a:endParaRPr>
          </a:p>
          <a:p>
            <a:pPr marL="679450" indent="-667385">
              <a:lnSpc>
                <a:spcPct val="100000"/>
              </a:lnSpc>
              <a:spcBef>
                <a:spcPts val="1735"/>
              </a:spcBef>
              <a:buSzPct val="96875"/>
              <a:buFont typeface="Verdana"/>
              <a:buAutoNum type="arabicPlain"/>
              <a:tabLst>
                <a:tab pos="680085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计算结果保留位数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越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多越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精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确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590" y="5447457"/>
            <a:ext cx="850773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5099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spc="5" dirty="0">
                <a:solidFill>
                  <a:srgbClr val="FFFFFF"/>
                </a:solidFill>
                <a:latin typeface="SimSun"/>
                <a:cs typeface="SimSun"/>
              </a:rPr>
              <a:t>实际测量到的数字除最</a:t>
            </a:r>
            <a:r>
              <a:rPr sz="3200" spc="-10" dirty="0">
                <a:solidFill>
                  <a:srgbClr val="FFFFFF"/>
                </a:solidFill>
                <a:latin typeface="SimSun"/>
                <a:cs typeface="SimSun"/>
              </a:rPr>
              <a:t>后</a:t>
            </a:r>
            <a:r>
              <a:rPr sz="3200" spc="5" dirty="0">
                <a:solidFill>
                  <a:srgbClr val="FFFFFF"/>
                </a:solidFill>
                <a:latin typeface="SimSun"/>
                <a:cs typeface="SimSun"/>
              </a:rPr>
              <a:t>一位</a:t>
            </a:r>
            <a:r>
              <a:rPr sz="3200" spc="-10" dirty="0">
                <a:solidFill>
                  <a:srgbClr val="FFFFFF"/>
                </a:solidFill>
                <a:latin typeface="SimSun"/>
                <a:cs typeface="SimSun"/>
              </a:rPr>
              <a:t>是</a:t>
            </a:r>
            <a:r>
              <a:rPr sz="3200" spc="5" dirty="0">
                <a:solidFill>
                  <a:srgbClr val="FFFFFF"/>
                </a:solidFill>
                <a:latin typeface="SimSun"/>
                <a:cs typeface="SimSun"/>
              </a:rPr>
              <a:t>可疑</a:t>
            </a:r>
            <a:r>
              <a:rPr sz="3200" spc="-10" dirty="0">
                <a:solidFill>
                  <a:srgbClr val="FFFFFF"/>
                </a:solidFill>
                <a:latin typeface="SimSun"/>
                <a:cs typeface="SimSun"/>
              </a:rPr>
              <a:t>的</a:t>
            </a:r>
            <a:r>
              <a:rPr sz="3200" spc="5" dirty="0">
                <a:solidFill>
                  <a:srgbClr val="FFFFFF"/>
                </a:solidFill>
                <a:latin typeface="SimSun"/>
                <a:cs typeface="SimSun"/>
              </a:rPr>
              <a:t>外，其 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余的数字都是确定的。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47916" y="4149852"/>
            <a:ext cx="158750" cy="719455"/>
          </a:xfrm>
          <a:custGeom>
            <a:avLst/>
            <a:gdLst/>
            <a:ahLst/>
            <a:cxnLst/>
            <a:rect l="l" t="t" r="r" b="b"/>
            <a:pathLst>
              <a:path w="158750" h="719454">
                <a:moveTo>
                  <a:pt x="0" y="0"/>
                </a:moveTo>
                <a:lnTo>
                  <a:pt x="30866" y="5216"/>
                </a:lnTo>
                <a:lnTo>
                  <a:pt x="56054" y="19446"/>
                </a:lnTo>
                <a:lnTo>
                  <a:pt x="73026" y="40558"/>
                </a:lnTo>
                <a:lnTo>
                  <a:pt x="79248" y="66421"/>
                </a:lnTo>
                <a:lnTo>
                  <a:pt x="79248" y="293243"/>
                </a:lnTo>
                <a:lnTo>
                  <a:pt x="85469" y="319105"/>
                </a:lnTo>
                <a:lnTo>
                  <a:pt x="102441" y="340217"/>
                </a:lnTo>
                <a:lnTo>
                  <a:pt x="127629" y="354447"/>
                </a:lnTo>
                <a:lnTo>
                  <a:pt x="158495" y="359664"/>
                </a:lnTo>
                <a:lnTo>
                  <a:pt x="127629" y="364880"/>
                </a:lnTo>
                <a:lnTo>
                  <a:pt x="102441" y="379110"/>
                </a:lnTo>
                <a:lnTo>
                  <a:pt x="85469" y="400222"/>
                </a:lnTo>
                <a:lnTo>
                  <a:pt x="79248" y="426085"/>
                </a:lnTo>
                <a:lnTo>
                  <a:pt x="79248" y="652907"/>
                </a:lnTo>
                <a:lnTo>
                  <a:pt x="73026" y="678769"/>
                </a:lnTo>
                <a:lnTo>
                  <a:pt x="56054" y="699881"/>
                </a:lnTo>
                <a:lnTo>
                  <a:pt x="30866" y="714111"/>
                </a:lnTo>
                <a:lnTo>
                  <a:pt x="0" y="719328"/>
                </a:lnTo>
              </a:path>
            </a:pathLst>
          </a:custGeom>
          <a:ln w="9144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85735" y="4191380"/>
            <a:ext cx="15544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335" marR="5080" indent="-12827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99"/>
                </a:solidFill>
                <a:latin typeface="SimSun"/>
                <a:cs typeface="SimSun"/>
              </a:rPr>
              <a:t>与测量仪器精 度密切相关</a:t>
            </a:r>
            <a:endParaRPr sz="20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342087"/>
            <a:ext cx="55276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有</a:t>
            </a:r>
            <a:r>
              <a:rPr spc="-10" dirty="0"/>
              <a:t>效</a:t>
            </a:r>
            <a:r>
              <a:rPr spc="-20" dirty="0"/>
              <a:t>数</a:t>
            </a:r>
            <a:r>
              <a:rPr spc="-10" dirty="0"/>
              <a:t>字与</a:t>
            </a:r>
            <a:r>
              <a:rPr spc="5" dirty="0"/>
              <a:t>有</a:t>
            </a:r>
            <a:r>
              <a:rPr spc="-10" dirty="0"/>
              <a:t>效位</a:t>
            </a:r>
            <a:r>
              <a:rPr spc="-20" dirty="0"/>
              <a:t>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065" y="1226910"/>
            <a:ext cx="7962900" cy="5513705"/>
          </a:xfrm>
          <a:prstGeom prst="rect">
            <a:avLst/>
          </a:prstGeom>
        </p:spPr>
        <p:txBody>
          <a:bodyPr vert="horz" wrap="square" lIns="0" tIns="2114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6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spc="5" dirty="0">
                <a:solidFill>
                  <a:srgbClr val="FFFFFF"/>
                </a:solidFill>
                <a:latin typeface="SimSun"/>
                <a:cs typeface="SimSun"/>
              </a:rPr>
              <a:t>直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接测量的有效数字</a:t>
            </a:r>
            <a:endParaRPr sz="3200">
              <a:latin typeface="SimSun"/>
              <a:cs typeface="SimSun"/>
            </a:endParaRPr>
          </a:p>
          <a:p>
            <a:pPr marL="869315">
              <a:lnSpc>
                <a:spcPct val="100000"/>
              </a:lnSpc>
              <a:spcBef>
                <a:spcPts val="1560"/>
              </a:spcBef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如：天平称量结果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0.5000g</a:t>
            </a:r>
            <a:endParaRPr sz="32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科学记数法</a:t>
            </a:r>
            <a:endParaRPr sz="3200">
              <a:latin typeface="SimSun"/>
              <a:cs typeface="SimSun"/>
            </a:endParaRPr>
          </a:p>
          <a:p>
            <a:pPr marL="869315" marR="2091055">
              <a:lnSpc>
                <a:spcPct val="140600"/>
              </a:lnSpc>
              <a:spcBef>
                <a:spcPts val="5"/>
              </a:spcBef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用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10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的整数幂来记数的方法 特点：</a:t>
            </a:r>
            <a:endParaRPr sz="3200">
              <a:latin typeface="SimSun"/>
              <a:cs typeface="SimSun"/>
            </a:endParaRPr>
          </a:p>
          <a:p>
            <a:pPr marL="1440815">
              <a:lnSpc>
                <a:spcPct val="100000"/>
              </a:lnSpc>
              <a:spcBef>
                <a:spcPts val="1560"/>
              </a:spcBef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表达数字更简洁，有效数字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更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明确。</a:t>
            </a:r>
            <a:endParaRPr sz="32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非直接测量的有效数字</a:t>
            </a:r>
            <a:endParaRPr sz="3200">
              <a:latin typeface="SimSun"/>
              <a:cs typeface="SimSun"/>
            </a:endParaRPr>
          </a:p>
          <a:p>
            <a:pPr marL="869315">
              <a:lnSpc>
                <a:spcPct val="100000"/>
              </a:lnSpc>
              <a:spcBef>
                <a:spcPts val="1565"/>
              </a:spcBef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关键是运算过程中有效数字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的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取舍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问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题</a:t>
            </a:r>
            <a:endParaRPr sz="32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342087"/>
            <a:ext cx="63265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有</a:t>
            </a:r>
            <a:r>
              <a:rPr spc="-10" dirty="0"/>
              <a:t>效</a:t>
            </a:r>
            <a:r>
              <a:rPr spc="-20" dirty="0"/>
              <a:t>数</a:t>
            </a:r>
            <a:r>
              <a:rPr spc="-10" dirty="0"/>
              <a:t>字中</a:t>
            </a:r>
            <a:r>
              <a:rPr spc="5" dirty="0"/>
              <a:t>“</a:t>
            </a:r>
            <a:r>
              <a:rPr spc="5" dirty="0">
                <a:latin typeface="Verdana"/>
                <a:cs typeface="Verdana"/>
              </a:rPr>
              <a:t>0”</a:t>
            </a:r>
            <a:r>
              <a:rPr dirty="0"/>
              <a:t>的意义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74065" y="3243289"/>
            <a:ext cx="8096250" cy="3496469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64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pc="5" dirty="0"/>
              <a:t>作为有效位数</a:t>
            </a: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/>
              <a:t>不作为有效位数，仅是</a:t>
            </a:r>
            <a:r>
              <a:rPr spc="-15" dirty="0"/>
              <a:t>定</a:t>
            </a:r>
            <a:r>
              <a:rPr dirty="0"/>
              <a:t>值</a:t>
            </a: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b="1" dirty="0">
                <a:solidFill>
                  <a:srgbClr val="FFFF00"/>
                </a:solidFill>
              </a:rPr>
              <a:t>总结：</a:t>
            </a:r>
          </a:p>
          <a:p>
            <a:pPr marL="1536065" lvl="1" indent="-667385">
              <a:lnSpc>
                <a:spcPct val="100000"/>
              </a:lnSpc>
              <a:spcBef>
                <a:spcPts val="1565"/>
              </a:spcBef>
              <a:buSzPct val="96875"/>
              <a:buFont typeface="Verdana"/>
              <a:buAutoNum type="arabicPlain"/>
              <a:tabLst>
                <a:tab pos="1536700" algn="l"/>
              </a:tabLst>
            </a:pPr>
            <a:r>
              <a:rPr sz="3200" dirty="0">
                <a:solidFill>
                  <a:srgbClr val="FFFF00"/>
                </a:solidFill>
                <a:latin typeface="SimSun"/>
                <a:cs typeface="SimSun"/>
              </a:rPr>
              <a:t>数字中间和末尾的</a:t>
            </a:r>
            <a:r>
              <a:rPr sz="3200" spc="5" dirty="0">
                <a:solidFill>
                  <a:srgbClr val="FFFF00"/>
                </a:solidFill>
                <a:latin typeface="SimSun"/>
                <a:cs typeface="SimSun"/>
              </a:rPr>
              <a:t>“</a:t>
            </a:r>
            <a:r>
              <a:rPr sz="3200" spc="5" dirty="0">
                <a:solidFill>
                  <a:srgbClr val="FFFF00"/>
                </a:solidFill>
                <a:latin typeface="Verdana"/>
                <a:cs typeface="Verdana"/>
              </a:rPr>
              <a:t>0”</a:t>
            </a:r>
            <a:r>
              <a:rPr sz="3200" spc="-15" dirty="0">
                <a:solidFill>
                  <a:srgbClr val="FFFF00"/>
                </a:solidFill>
                <a:latin typeface="SimSun"/>
                <a:cs typeface="SimSun"/>
              </a:rPr>
              <a:t>都</a:t>
            </a:r>
            <a:r>
              <a:rPr sz="3200" dirty="0">
                <a:solidFill>
                  <a:srgbClr val="FFFF00"/>
                </a:solidFill>
                <a:latin typeface="SimSun"/>
                <a:cs typeface="SimSun"/>
              </a:rPr>
              <a:t>是有</a:t>
            </a:r>
            <a:r>
              <a:rPr sz="3200" spc="-15" dirty="0">
                <a:solidFill>
                  <a:srgbClr val="FFFF00"/>
                </a:solidFill>
                <a:latin typeface="SimSun"/>
                <a:cs typeface="SimSun"/>
              </a:rPr>
              <a:t>效</a:t>
            </a:r>
            <a:r>
              <a:rPr sz="3200" dirty="0">
                <a:solidFill>
                  <a:srgbClr val="FFFF00"/>
                </a:solidFill>
                <a:latin typeface="SimSun"/>
                <a:cs typeface="SimSun"/>
              </a:rPr>
              <a:t>数字</a:t>
            </a:r>
          </a:p>
          <a:p>
            <a:pPr marL="1536065" lvl="1" indent="-667385">
              <a:lnSpc>
                <a:spcPct val="100000"/>
              </a:lnSpc>
              <a:spcBef>
                <a:spcPts val="1560"/>
              </a:spcBef>
              <a:buSzPct val="96875"/>
              <a:buFont typeface="Verdana"/>
              <a:buAutoNum type="arabicPlain"/>
              <a:tabLst>
                <a:tab pos="1536700" algn="l"/>
              </a:tabLst>
            </a:pPr>
            <a:r>
              <a:rPr sz="3200" dirty="0">
                <a:solidFill>
                  <a:srgbClr val="FFFF00"/>
                </a:solidFill>
                <a:latin typeface="SimSun"/>
                <a:cs typeface="SimSun"/>
              </a:rPr>
              <a:t>数字前面的“</a:t>
            </a:r>
            <a:r>
              <a:rPr sz="3200" dirty="0">
                <a:solidFill>
                  <a:srgbClr val="FFFF00"/>
                </a:solidFill>
                <a:latin typeface="Verdana"/>
                <a:cs typeface="Verdana"/>
              </a:rPr>
              <a:t>0”</a:t>
            </a:r>
            <a:r>
              <a:rPr sz="3200" dirty="0">
                <a:solidFill>
                  <a:srgbClr val="FFFF00"/>
                </a:solidFill>
                <a:latin typeface="SimSun"/>
                <a:cs typeface="SimSun"/>
              </a:rPr>
              <a:t>只起定</a:t>
            </a:r>
            <a:r>
              <a:rPr sz="3200" spc="-15" dirty="0">
                <a:solidFill>
                  <a:srgbClr val="FFFF00"/>
                </a:solidFill>
                <a:latin typeface="SimSun"/>
                <a:cs typeface="SimSun"/>
              </a:rPr>
              <a:t>值</a:t>
            </a:r>
            <a:r>
              <a:rPr sz="3200" dirty="0">
                <a:solidFill>
                  <a:srgbClr val="FFFF00"/>
                </a:solidFill>
                <a:latin typeface="SimSun"/>
                <a:cs typeface="SimSun"/>
              </a:rPr>
              <a:t>作用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81000" y="1470088"/>
          <a:ext cx="8404224" cy="1800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0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6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07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400" dirty="0">
                          <a:solidFill>
                            <a:srgbClr val="4E3A2F"/>
                          </a:solidFill>
                          <a:latin typeface="SimSun"/>
                          <a:cs typeface="SimSun"/>
                        </a:rPr>
                        <a:t>物质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11811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400" dirty="0">
                          <a:solidFill>
                            <a:srgbClr val="4E3A2F"/>
                          </a:solidFill>
                          <a:latin typeface="SimSun"/>
                          <a:cs typeface="SimSun"/>
                        </a:rPr>
                        <a:t>称量瓶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400" spc="-5" dirty="0">
                          <a:solidFill>
                            <a:srgbClr val="4E3A2F"/>
                          </a:solidFill>
                          <a:latin typeface="Verdana"/>
                          <a:cs typeface="Verdana"/>
                        </a:rPr>
                        <a:t>Na</a:t>
                      </a:r>
                      <a:r>
                        <a:rPr sz="2400" spc="-7" baseline="-20833" dirty="0">
                          <a:solidFill>
                            <a:srgbClr val="4E3A2F"/>
                          </a:solidFill>
                          <a:latin typeface="Verdana"/>
                          <a:cs typeface="Verdana"/>
                        </a:rPr>
                        <a:t>2</a:t>
                      </a:r>
                      <a:r>
                        <a:rPr sz="2400" spc="-5" dirty="0">
                          <a:solidFill>
                            <a:srgbClr val="4E3A2F"/>
                          </a:solidFill>
                          <a:latin typeface="Verdana"/>
                          <a:cs typeface="Verdana"/>
                        </a:rPr>
                        <a:t>CO</a:t>
                      </a:r>
                      <a:r>
                        <a:rPr sz="2400" spc="-7" baseline="-20833" dirty="0">
                          <a:solidFill>
                            <a:srgbClr val="4E3A2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2400" baseline="-20833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400" spc="-5" dirty="0">
                          <a:solidFill>
                            <a:srgbClr val="4E3A2F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2400" spc="-7" baseline="-20833" dirty="0">
                          <a:solidFill>
                            <a:srgbClr val="4E3A2F"/>
                          </a:solidFill>
                          <a:latin typeface="Verdana"/>
                          <a:cs typeface="Verdana"/>
                        </a:rPr>
                        <a:t>2</a:t>
                      </a:r>
                      <a:r>
                        <a:rPr sz="2400" spc="-5" dirty="0">
                          <a:solidFill>
                            <a:srgbClr val="4E3A2F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2400" spc="-7" baseline="-20833" dirty="0">
                          <a:solidFill>
                            <a:srgbClr val="4E3A2F"/>
                          </a:solidFill>
                          <a:latin typeface="Verdana"/>
                          <a:cs typeface="Verdana"/>
                        </a:rPr>
                        <a:t>2</a:t>
                      </a:r>
                      <a:r>
                        <a:rPr sz="2400" spc="-5" dirty="0">
                          <a:solidFill>
                            <a:srgbClr val="4E3A2F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400" spc="-7" baseline="-20833" dirty="0">
                          <a:solidFill>
                            <a:srgbClr val="4E3A2F"/>
                          </a:solidFill>
                          <a:latin typeface="Verdana"/>
                          <a:cs typeface="Verdana"/>
                        </a:rPr>
                        <a:t>4</a:t>
                      </a:r>
                      <a:r>
                        <a:rPr sz="2400" spc="-5" dirty="0">
                          <a:solidFill>
                            <a:srgbClr val="4E3A2F"/>
                          </a:solidFill>
                          <a:latin typeface="Verdana"/>
                          <a:cs typeface="Verdana"/>
                        </a:rPr>
                        <a:t>·2H</a:t>
                      </a:r>
                      <a:r>
                        <a:rPr sz="2400" spc="-7" baseline="-20833" dirty="0">
                          <a:solidFill>
                            <a:srgbClr val="4E3A2F"/>
                          </a:solidFill>
                          <a:latin typeface="Verdana"/>
                          <a:cs typeface="Verdana"/>
                        </a:rPr>
                        <a:t>2</a:t>
                      </a:r>
                      <a:r>
                        <a:rPr sz="2400" spc="-5" dirty="0">
                          <a:solidFill>
                            <a:srgbClr val="4E3A2F"/>
                          </a:solidFill>
                          <a:latin typeface="Verdana"/>
                          <a:cs typeface="Verdana"/>
                        </a:rPr>
                        <a:t>O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400" dirty="0">
                          <a:solidFill>
                            <a:srgbClr val="4E3A2F"/>
                          </a:solidFill>
                          <a:latin typeface="SimSun"/>
                          <a:cs typeface="SimSun"/>
                        </a:rPr>
                        <a:t>称量纸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6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2400" dirty="0">
                          <a:solidFill>
                            <a:srgbClr val="4E3A2F"/>
                          </a:solidFill>
                          <a:latin typeface="SimSun"/>
                          <a:cs typeface="SimSun"/>
                        </a:rPr>
                        <a:t>质量（</a:t>
                      </a:r>
                      <a:r>
                        <a:rPr sz="2400" dirty="0">
                          <a:solidFill>
                            <a:srgbClr val="4E3A2F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2400" dirty="0">
                          <a:solidFill>
                            <a:srgbClr val="4E3A2F"/>
                          </a:solidFill>
                          <a:latin typeface="SimSun"/>
                          <a:cs typeface="SimSun"/>
                        </a:rPr>
                        <a:t>）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116839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2400" spc="-5" dirty="0">
                          <a:solidFill>
                            <a:srgbClr val="4E3A2F"/>
                          </a:solidFill>
                          <a:latin typeface="Verdana"/>
                          <a:cs typeface="Verdana"/>
                        </a:rPr>
                        <a:t>10.1430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2400" dirty="0">
                          <a:solidFill>
                            <a:srgbClr val="4E3A2F"/>
                          </a:solidFill>
                          <a:latin typeface="Verdana"/>
                          <a:cs typeface="Verdana"/>
                        </a:rPr>
                        <a:t>2.1045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2400" dirty="0">
                          <a:solidFill>
                            <a:srgbClr val="4E3A2F"/>
                          </a:solidFill>
                          <a:latin typeface="Verdana"/>
                          <a:cs typeface="Verdana"/>
                        </a:rPr>
                        <a:t>0.2104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2400" dirty="0">
                          <a:solidFill>
                            <a:srgbClr val="4E3A2F"/>
                          </a:solidFill>
                          <a:latin typeface="Verdana"/>
                          <a:cs typeface="Verdana"/>
                        </a:rPr>
                        <a:t>0.0120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83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400" dirty="0">
                          <a:solidFill>
                            <a:srgbClr val="4E3A2F"/>
                          </a:solidFill>
                          <a:latin typeface="SimSun"/>
                          <a:cs typeface="SimSun"/>
                        </a:rPr>
                        <a:t>有效位数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11811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dirty="0">
                          <a:solidFill>
                            <a:srgbClr val="4E3A2F"/>
                          </a:solidFill>
                          <a:latin typeface="Gulim"/>
                          <a:cs typeface="Gulim"/>
                        </a:rPr>
                        <a:t>6</a:t>
                      </a:r>
                      <a:endParaRPr sz="2400">
                        <a:latin typeface="Gulim"/>
                        <a:cs typeface="Gulim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dirty="0">
                          <a:solidFill>
                            <a:srgbClr val="4E3A2F"/>
                          </a:solidFill>
                          <a:latin typeface="Gulim"/>
                          <a:cs typeface="Gulim"/>
                        </a:rPr>
                        <a:t>5</a:t>
                      </a:r>
                      <a:endParaRPr sz="2400">
                        <a:latin typeface="Gulim"/>
                        <a:cs typeface="Gulim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dirty="0">
                          <a:solidFill>
                            <a:srgbClr val="4E3A2F"/>
                          </a:solidFill>
                          <a:latin typeface="Gulim"/>
                          <a:cs typeface="Gulim"/>
                        </a:rPr>
                        <a:t>4</a:t>
                      </a:r>
                      <a:endParaRPr sz="2400">
                        <a:latin typeface="Gulim"/>
                        <a:cs typeface="Gulim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dirty="0">
                          <a:solidFill>
                            <a:srgbClr val="4E3A2F"/>
                          </a:solidFill>
                          <a:latin typeface="Gulim"/>
                          <a:cs typeface="Gulim"/>
                        </a:rPr>
                        <a:t>3</a:t>
                      </a:r>
                      <a:endParaRPr sz="2400">
                        <a:latin typeface="Gulim"/>
                        <a:cs typeface="Gulim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342087"/>
            <a:ext cx="36906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数</a:t>
            </a:r>
            <a:r>
              <a:rPr spc="-10" dirty="0"/>
              <a:t>字</a:t>
            </a:r>
            <a:r>
              <a:rPr spc="-20" dirty="0"/>
              <a:t>舍</a:t>
            </a:r>
            <a:r>
              <a:rPr spc="-10" dirty="0"/>
              <a:t>入规</a:t>
            </a:r>
            <a:r>
              <a:rPr spc="-20" dirty="0"/>
              <a:t>则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065" y="1476359"/>
            <a:ext cx="6941820" cy="2002155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5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spc="5" dirty="0">
                <a:solidFill>
                  <a:srgbClr val="FFFFFF"/>
                </a:solidFill>
                <a:latin typeface="SimSun"/>
                <a:cs typeface="SimSun"/>
              </a:rPr>
              <a:t>“四舍五入”的问题？</a:t>
            </a:r>
            <a:endParaRPr sz="3200" dirty="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134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b="1" dirty="0">
                <a:solidFill>
                  <a:srgbClr val="FFFF00"/>
                </a:solidFill>
                <a:latin typeface="SimSun"/>
                <a:cs typeface="SimSun"/>
              </a:rPr>
              <a:t>“四舍六入五留双”</a:t>
            </a:r>
          </a:p>
          <a:p>
            <a:pPr marL="622300">
              <a:lnSpc>
                <a:spcPct val="100000"/>
              </a:lnSpc>
              <a:spcBef>
                <a:spcPts val="1345"/>
              </a:spcBef>
            </a:pPr>
            <a:r>
              <a:rPr sz="3200" spc="5" dirty="0">
                <a:solidFill>
                  <a:srgbClr val="FFFFFF"/>
                </a:solidFill>
                <a:latin typeface="SimSun"/>
                <a:cs typeface="SimSun"/>
              </a:rPr>
              <a:t>如：将下列数字修约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为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3200" spc="5" dirty="0">
                <a:solidFill>
                  <a:srgbClr val="FFFFFF"/>
                </a:solidFill>
                <a:latin typeface="SimSun"/>
                <a:cs typeface="SimSun"/>
              </a:rPr>
              <a:t>位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有</a:t>
            </a:r>
            <a:r>
              <a:rPr sz="3200" spc="5" dirty="0">
                <a:solidFill>
                  <a:srgbClr val="FFFFFF"/>
                </a:solidFill>
                <a:latin typeface="SimSun"/>
                <a:cs typeface="SimSun"/>
              </a:rPr>
              <a:t>效数字</a:t>
            </a:r>
            <a:endParaRPr sz="3200" dirty="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2896" y="3639311"/>
            <a:ext cx="7027545" cy="4572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4290">
              <a:lnSpc>
                <a:spcPts val="3045"/>
              </a:lnSpc>
              <a:tabLst>
                <a:tab pos="2602230" algn="l"/>
                <a:tab pos="5347335" algn="l"/>
              </a:tabLst>
            </a:pPr>
            <a:r>
              <a:rPr sz="2550" spc="20" dirty="0">
                <a:latin typeface="Times New Roman"/>
                <a:cs typeface="Times New Roman"/>
              </a:rPr>
              <a:t>8.369</a:t>
            </a:r>
            <a:r>
              <a:rPr sz="2550" spc="-85" dirty="0">
                <a:latin typeface="Times New Roman"/>
                <a:cs typeface="Times New Roman"/>
              </a:rPr>
              <a:t> </a:t>
            </a:r>
            <a:r>
              <a:rPr sz="2550" spc="90" dirty="0">
                <a:latin typeface="Symbol"/>
                <a:cs typeface="Symbol"/>
              </a:rPr>
              <a:t></a:t>
            </a:r>
            <a:r>
              <a:rPr sz="2550" spc="-220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Times New Roman"/>
                <a:cs typeface="Times New Roman"/>
              </a:rPr>
              <a:t>8.4	</a:t>
            </a:r>
            <a:r>
              <a:rPr sz="2550" spc="20" dirty="0">
                <a:latin typeface="Times New Roman"/>
                <a:cs typeface="Times New Roman"/>
              </a:rPr>
              <a:t>7.4500</a:t>
            </a:r>
            <a:r>
              <a:rPr sz="2550" spc="-75" dirty="0">
                <a:latin typeface="Times New Roman"/>
                <a:cs typeface="Times New Roman"/>
              </a:rPr>
              <a:t> </a:t>
            </a:r>
            <a:r>
              <a:rPr sz="2550" spc="90" dirty="0">
                <a:latin typeface="Symbol"/>
                <a:cs typeface="Symbol"/>
              </a:rPr>
              <a:t></a:t>
            </a:r>
            <a:r>
              <a:rPr sz="2550" spc="-140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Times New Roman"/>
                <a:cs typeface="Times New Roman"/>
              </a:rPr>
              <a:t>7.4	</a:t>
            </a:r>
            <a:r>
              <a:rPr sz="2550" spc="20" dirty="0">
                <a:latin typeface="Times New Roman"/>
                <a:cs typeface="Times New Roman"/>
              </a:rPr>
              <a:t>7.549 </a:t>
            </a:r>
            <a:r>
              <a:rPr sz="2550" spc="90" dirty="0">
                <a:latin typeface="Symbol"/>
                <a:cs typeface="Symbol"/>
              </a:rPr>
              <a:t></a:t>
            </a:r>
            <a:r>
              <a:rPr sz="2550" spc="-315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Times New Roman"/>
                <a:cs typeface="Times New Roman"/>
              </a:rPr>
              <a:t>7.5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2896" y="4215384"/>
            <a:ext cx="4364990" cy="37253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25"/>
              </a:spcBef>
              <a:tabLst>
                <a:tab pos="2665095" algn="l"/>
              </a:tabLst>
            </a:pPr>
            <a:r>
              <a:rPr sz="2400" spc="35" dirty="0">
                <a:latin typeface="Times New Roman"/>
                <a:cs typeface="Times New Roman"/>
              </a:rPr>
              <a:t>7.3500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Symbol"/>
                <a:cs typeface="Symbol"/>
              </a:rPr>
              <a:t>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7.4	</a:t>
            </a:r>
            <a:r>
              <a:rPr sz="2400" spc="35" dirty="0" smtClean="0">
                <a:latin typeface="Times New Roman"/>
                <a:cs typeface="Times New Roman"/>
              </a:rPr>
              <a:t>7.4</a:t>
            </a:r>
            <a:r>
              <a:rPr lang="en-US" sz="2400" spc="35" dirty="0" smtClean="0">
                <a:latin typeface="Times New Roman"/>
                <a:cs typeface="Times New Roman"/>
              </a:rPr>
              <a:t>50</a:t>
            </a:r>
            <a:r>
              <a:rPr sz="2400" spc="35" dirty="0" smtClean="0">
                <a:latin typeface="Times New Roman"/>
                <a:cs typeface="Times New Roman"/>
              </a:rPr>
              <a:t>1</a:t>
            </a:r>
            <a:r>
              <a:rPr sz="2400" spc="-290" dirty="0" smtClean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Symbol"/>
                <a:cs typeface="Symbol"/>
              </a:rPr>
              <a:t></a:t>
            </a:r>
            <a:r>
              <a:rPr sz="2400" spc="-380" dirty="0">
                <a:latin typeface="Times New Roman"/>
                <a:cs typeface="Times New Roman"/>
              </a:rPr>
              <a:t> </a:t>
            </a:r>
            <a:r>
              <a:rPr sz="2400" spc="40" dirty="0" smtClean="0">
                <a:latin typeface="Times New Roman"/>
                <a:cs typeface="Times New Roman"/>
              </a:rPr>
              <a:t>7.</a:t>
            </a:r>
            <a:r>
              <a:rPr lang="en-US" sz="2400" spc="40" dirty="0">
                <a:latin typeface="Times New Roman"/>
                <a:cs typeface="Times New Roman"/>
              </a:rPr>
              <a:t>5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9590" y="4648098"/>
            <a:ext cx="8866505" cy="190309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499745" indent="-343535">
              <a:lnSpc>
                <a:spcPct val="100000"/>
              </a:lnSpc>
              <a:spcBef>
                <a:spcPts val="1250"/>
              </a:spcBef>
              <a:buFont typeface="Wingdings"/>
              <a:buChar char=""/>
              <a:tabLst>
                <a:tab pos="499745" algn="l"/>
                <a:tab pos="500380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注意：不能连续修约</a:t>
            </a:r>
            <a:endParaRPr sz="320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如：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2.154546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修约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为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位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有效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数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字</a:t>
            </a:r>
            <a:endParaRPr sz="320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2.16</a:t>
            </a:r>
            <a:r>
              <a:rPr sz="3200" dirty="0">
                <a:solidFill>
                  <a:srgbClr val="FFFFFF"/>
                </a:solidFill>
                <a:latin typeface="Gulim"/>
                <a:cs typeface="Gulim"/>
              </a:rPr>
              <a:t>（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2.154546→2.15455→2.1546→2.155</a:t>
            </a:r>
            <a:r>
              <a:rPr sz="32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→2.16</a:t>
            </a:r>
            <a:r>
              <a:rPr sz="3200" dirty="0">
                <a:solidFill>
                  <a:srgbClr val="FFFFFF"/>
                </a:solidFill>
                <a:latin typeface="Gulim"/>
                <a:cs typeface="Gulim"/>
              </a:rPr>
              <a:t>）</a:t>
            </a:r>
            <a:endParaRPr sz="3200" dirty="0">
              <a:latin typeface="Gulim"/>
              <a:cs typeface="Gulim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62600" y="4228147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0.0500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342087"/>
            <a:ext cx="36906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数</a:t>
            </a:r>
            <a:r>
              <a:rPr spc="-10" dirty="0"/>
              <a:t>据</a:t>
            </a:r>
            <a:r>
              <a:rPr spc="-20" dirty="0"/>
              <a:t>运</a:t>
            </a:r>
            <a:r>
              <a:rPr spc="-10" dirty="0"/>
              <a:t>算规</a:t>
            </a:r>
            <a:r>
              <a:rPr spc="-20" dirty="0"/>
              <a:t>则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267" y="1407388"/>
            <a:ext cx="8609965" cy="528447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原则：</a:t>
            </a:r>
            <a:endParaRPr sz="3200" dirty="0">
              <a:latin typeface="SimSun"/>
              <a:cs typeface="SimSun"/>
            </a:endParaRPr>
          </a:p>
          <a:p>
            <a:pPr marL="868680">
              <a:lnSpc>
                <a:spcPct val="100000"/>
              </a:lnSpc>
              <a:spcBef>
                <a:spcPts val="300"/>
              </a:spcBef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运算结果的精度不可能超过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原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始数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据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的精度</a:t>
            </a:r>
            <a:endParaRPr sz="3200" dirty="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几种情况</a:t>
            </a:r>
            <a:endParaRPr sz="3200" dirty="0">
              <a:latin typeface="SimSun"/>
              <a:cs typeface="SimSun"/>
            </a:endParaRPr>
          </a:p>
          <a:p>
            <a:pPr marL="1535430" lvl="1" indent="-667385">
              <a:lnSpc>
                <a:spcPct val="100000"/>
              </a:lnSpc>
              <a:spcBef>
                <a:spcPts val="300"/>
              </a:spcBef>
              <a:buSzPct val="96875"/>
              <a:buFont typeface="Verdana"/>
              <a:buAutoNum type="arabicPlain"/>
              <a:tabLst>
                <a:tab pos="1536065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加减运算</a:t>
            </a:r>
            <a:endParaRPr sz="3200" dirty="0">
              <a:latin typeface="SimSun"/>
              <a:cs typeface="SimSun"/>
            </a:endParaRPr>
          </a:p>
          <a:p>
            <a:pPr marL="1535430" lvl="1" indent="-667385">
              <a:lnSpc>
                <a:spcPct val="100000"/>
              </a:lnSpc>
              <a:spcBef>
                <a:spcPts val="300"/>
              </a:spcBef>
              <a:buSzPct val="96875"/>
              <a:buFont typeface="Verdana"/>
              <a:buAutoNum type="arabicPlain"/>
              <a:tabLst>
                <a:tab pos="1536065" algn="l"/>
              </a:tabLst>
            </a:pPr>
            <a:r>
              <a:rPr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SimSun"/>
                <a:cs typeface="SimSun"/>
              </a:rPr>
              <a:t>乘除运算</a:t>
            </a:r>
          </a:p>
          <a:p>
            <a:pPr marL="1536065" lvl="1" indent="-668020">
              <a:lnSpc>
                <a:spcPct val="100000"/>
              </a:lnSpc>
              <a:spcBef>
                <a:spcPts val="300"/>
              </a:spcBef>
              <a:buSzPct val="96875"/>
              <a:buFont typeface="Verdana"/>
              <a:buAutoNum type="arabicPlain"/>
              <a:tabLst>
                <a:tab pos="1536700" algn="l"/>
              </a:tabLst>
            </a:pPr>
            <a:r>
              <a:rPr sz="3200" spc="5" dirty="0">
                <a:solidFill>
                  <a:schemeClr val="accent6">
                    <a:lumMod val="60000"/>
                    <a:lumOff val="40000"/>
                  </a:schemeClr>
                </a:solidFill>
                <a:latin typeface="SimSun"/>
                <a:cs typeface="SimSun"/>
              </a:rPr>
              <a:t>乘方运算</a:t>
            </a:r>
            <a:endParaRPr sz="3200" dirty="0">
              <a:solidFill>
                <a:schemeClr val="accent6">
                  <a:lumMod val="60000"/>
                  <a:lumOff val="40000"/>
                </a:schemeClr>
              </a:solidFill>
              <a:latin typeface="SimSun"/>
              <a:cs typeface="SimSun"/>
            </a:endParaRPr>
          </a:p>
          <a:p>
            <a:pPr marL="1535430" lvl="1" indent="-667385">
              <a:lnSpc>
                <a:spcPct val="100000"/>
              </a:lnSpc>
              <a:spcBef>
                <a:spcPts val="305"/>
              </a:spcBef>
              <a:buSzPct val="96875"/>
              <a:buFont typeface="Verdana"/>
              <a:buAutoNum type="arabicPlain"/>
              <a:tabLst>
                <a:tab pos="1536065" algn="l"/>
              </a:tabLst>
            </a:pPr>
            <a:r>
              <a:rPr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SimSun"/>
                <a:cs typeface="SimSun"/>
              </a:rPr>
              <a:t>开方运算</a:t>
            </a:r>
          </a:p>
          <a:p>
            <a:pPr marL="1535430" lvl="1" indent="-667385">
              <a:lnSpc>
                <a:spcPct val="100000"/>
              </a:lnSpc>
              <a:spcBef>
                <a:spcPts val="300"/>
              </a:spcBef>
              <a:buSzPct val="96875"/>
              <a:buFont typeface="Verdana"/>
              <a:buAutoNum type="arabicPlain"/>
              <a:tabLst>
                <a:tab pos="1536065" algn="l"/>
              </a:tabLst>
            </a:pPr>
            <a:r>
              <a:rPr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SimSun"/>
                <a:cs typeface="SimSun"/>
              </a:rPr>
              <a:t>对数运算</a:t>
            </a:r>
          </a:p>
          <a:p>
            <a:pPr marL="1535430" lvl="1" indent="-667385">
              <a:lnSpc>
                <a:spcPct val="100000"/>
              </a:lnSpc>
              <a:spcBef>
                <a:spcPts val="300"/>
              </a:spcBef>
              <a:buSzPct val="96875"/>
              <a:buFont typeface="Verdana"/>
              <a:buAutoNum type="arabicPlain"/>
              <a:tabLst>
                <a:tab pos="1536065" algn="l"/>
              </a:tabLst>
            </a:pPr>
            <a:r>
              <a:rPr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SimSun"/>
                <a:cs typeface="SimSun"/>
              </a:rPr>
              <a:t>指数函数</a:t>
            </a:r>
          </a:p>
          <a:p>
            <a:pPr marL="1535430" lvl="1" indent="-667385">
              <a:lnSpc>
                <a:spcPct val="100000"/>
              </a:lnSpc>
              <a:spcBef>
                <a:spcPts val="300"/>
              </a:spcBef>
              <a:buSzPct val="96875"/>
              <a:buFont typeface="Verdana"/>
              <a:buAutoNum type="arabicPlain"/>
              <a:tabLst>
                <a:tab pos="1536065" algn="l"/>
              </a:tabLst>
            </a:pPr>
            <a:r>
              <a:rPr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SimSun"/>
                <a:cs typeface="SimSun"/>
              </a:rPr>
              <a:t>三角函数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9590" y="1365326"/>
            <a:ext cx="8556625" cy="54482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spc="5" dirty="0">
                <a:solidFill>
                  <a:srgbClr val="FFFFFF"/>
                </a:solidFill>
                <a:latin typeface="SimSun"/>
                <a:cs typeface="SimSun"/>
              </a:rPr>
              <a:t>加减运算</a:t>
            </a:r>
            <a:endParaRPr sz="3200" dirty="0">
              <a:latin typeface="SimSun"/>
              <a:cs typeface="SimSun"/>
            </a:endParaRPr>
          </a:p>
          <a:p>
            <a:pPr marL="623570">
              <a:lnSpc>
                <a:spcPct val="100000"/>
              </a:lnSpc>
            </a:pPr>
            <a:r>
              <a:rPr sz="3200" spc="80" dirty="0">
                <a:solidFill>
                  <a:srgbClr val="FFFF00"/>
                </a:solidFill>
                <a:latin typeface="SimSun"/>
                <a:cs typeface="SimSun"/>
              </a:rPr>
              <a:t>以</a:t>
            </a:r>
            <a:r>
              <a:rPr sz="3200" spc="70" dirty="0">
                <a:solidFill>
                  <a:srgbClr val="FFFF00"/>
                </a:solidFill>
                <a:latin typeface="SimSun"/>
                <a:cs typeface="SimSun"/>
              </a:rPr>
              <a:t>小</a:t>
            </a:r>
            <a:r>
              <a:rPr sz="3200" spc="80" dirty="0">
                <a:solidFill>
                  <a:srgbClr val="FFFF00"/>
                </a:solidFill>
                <a:latin typeface="SimSun"/>
                <a:cs typeface="SimSun"/>
              </a:rPr>
              <a:t>数位数最少的数据位数为</a:t>
            </a:r>
            <a:r>
              <a:rPr sz="3200" spc="100" dirty="0">
                <a:solidFill>
                  <a:srgbClr val="FFFF00"/>
                </a:solidFill>
                <a:latin typeface="SimSun"/>
                <a:cs typeface="SimSun"/>
              </a:rPr>
              <a:t>准</a:t>
            </a:r>
            <a:r>
              <a:rPr sz="3200" spc="80" dirty="0">
                <a:solidFill>
                  <a:srgbClr val="FFFFFF"/>
                </a:solidFill>
                <a:latin typeface="SimSun"/>
                <a:cs typeface="SimSun"/>
              </a:rPr>
              <a:t>，其余</a:t>
            </a:r>
            <a:r>
              <a:rPr sz="3200" spc="65" dirty="0">
                <a:solidFill>
                  <a:srgbClr val="FFFFFF"/>
                </a:solidFill>
                <a:latin typeface="SimSun"/>
                <a:cs typeface="SimSun"/>
              </a:rPr>
              <a:t>各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数</a:t>
            </a:r>
            <a:endParaRPr sz="3200" dirty="0">
              <a:latin typeface="SimSun"/>
              <a:cs typeface="SimSun"/>
            </a:endParaRPr>
          </a:p>
          <a:p>
            <a:pPr marL="355600" marR="11430">
              <a:lnSpc>
                <a:spcPts val="3670"/>
              </a:lnSpc>
              <a:spcBef>
                <a:spcPts val="434"/>
              </a:spcBef>
            </a:pPr>
            <a:r>
              <a:rPr sz="3200" spc="20" dirty="0">
                <a:solidFill>
                  <a:srgbClr val="FFFFFF"/>
                </a:solidFill>
                <a:latin typeface="SimSun"/>
                <a:cs typeface="SimSun"/>
              </a:rPr>
              <a:t>据可</a:t>
            </a:r>
            <a:r>
              <a:rPr sz="3200" spc="5" dirty="0">
                <a:solidFill>
                  <a:srgbClr val="FFFFFF"/>
                </a:solidFill>
                <a:latin typeface="SimSun"/>
                <a:cs typeface="SimSun"/>
              </a:rPr>
              <a:t>多</a:t>
            </a:r>
            <a:r>
              <a:rPr sz="3200" spc="20" dirty="0">
                <a:solidFill>
                  <a:srgbClr val="FFFFFF"/>
                </a:solidFill>
                <a:latin typeface="SimSun"/>
                <a:cs typeface="SimSun"/>
              </a:rPr>
              <a:t>取一</a:t>
            </a:r>
            <a:r>
              <a:rPr sz="3200" spc="25" dirty="0">
                <a:solidFill>
                  <a:srgbClr val="FFFFFF"/>
                </a:solidFill>
                <a:latin typeface="SimSun"/>
                <a:cs typeface="SimSun"/>
              </a:rPr>
              <a:t>位</a:t>
            </a:r>
            <a:r>
              <a:rPr sz="3200" spc="20" dirty="0">
                <a:solidFill>
                  <a:srgbClr val="FFFFFF"/>
                </a:solidFill>
                <a:latin typeface="SimSun"/>
                <a:cs typeface="SimSun"/>
              </a:rPr>
              <a:t>，</a:t>
            </a:r>
            <a:r>
              <a:rPr sz="3200" spc="15" dirty="0">
                <a:solidFill>
                  <a:srgbClr val="FFFF00"/>
                </a:solidFill>
                <a:latin typeface="SimSun"/>
                <a:cs typeface="SimSun"/>
              </a:rPr>
              <a:t>但</a:t>
            </a:r>
            <a:r>
              <a:rPr sz="3200" spc="5" dirty="0">
                <a:solidFill>
                  <a:srgbClr val="FFFF00"/>
                </a:solidFill>
                <a:latin typeface="SimSun"/>
                <a:cs typeface="SimSun"/>
              </a:rPr>
              <a:t>最</a:t>
            </a:r>
            <a:r>
              <a:rPr sz="3200" spc="15" dirty="0">
                <a:solidFill>
                  <a:srgbClr val="FFFF00"/>
                </a:solidFill>
                <a:latin typeface="SimSun"/>
                <a:cs typeface="SimSun"/>
              </a:rPr>
              <a:t>后结</a:t>
            </a:r>
            <a:r>
              <a:rPr sz="3200" spc="5" dirty="0">
                <a:solidFill>
                  <a:srgbClr val="FFFF00"/>
                </a:solidFill>
                <a:latin typeface="SimSun"/>
                <a:cs typeface="SimSun"/>
              </a:rPr>
              <a:t>果</a:t>
            </a:r>
            <a:r>
              <a:rPr sz="3200" spc="15" dirty="0">
                <a:solidFill>
                  <a:srgbClr val="FFFF00"/>
                </a:solidFill>
                <a:latin typeface="SimSun"/>
                <a:cs typeface="SimSun"/>
              </a:rPr>
              <a:t>应与</a:t>
            </a:r>
            <a:r>
              <a:rPr sz="3200" spc="5" dirty="0">
                <a:solidFill>
                  <a:srgbClr val="FFFF00"/>
                </a:solidFill>
                <a:latin typeface="SimSun"/>
                <a:cs typeface="SimSun"/>
              </a:rPr>
              <a:t>小</a:t>
            </a:r>
            <a:r>
              <a:rPr sz="3200" spc="15" dirty="0">
                <a:solidFill>
                  <a:srgbClr val="FFFF00"/>
                </a:solidFill>
                <a:latin typeface="SimSun"/>
                <a:cs typeface="SimSun"/>
              </a:rPr>
              <a:t>数位</a:t>
            </a:r>
            <a:r>
              <a:rPr sz="3200" spc="5" dirty="0">
                <a:solidFill>
                  <a:srgbClr val="FFFF00"/>
                </a:solidFill>
                <a:latin typeface="SimSun"/>
                <a:cs typeface="SimSun"/>
              </a:rPr>
              <a:t>数</a:t>
            </a:r>
            <a:r>
              <a:rPr sz="3200" spc="15" dirty="0">
                <a:solidFill>
                  <a:srgbClr val="FFFF00"/>
                </a:solidFill>
                <a:latin typeface="SimSun"/>
                <a:cs typeface="SimSun"/>
              </a:rPr>
              <a:t>最</a:t>
            </a:r>
            <a:r>
              <a:rPr sz="3200" dirty="0">
                <a:solidFill>
                  <a:srgbClr val="FFFF00"/>
                </a:solidFill>
                <a:latin typeface="SimSun"/>
                <a:cs typeface="SimSun"/>
              </a:rPr>
              <a:t>少 </a:t>
            </a:r>
            <a:r>
              <a:rPr sz="3200" spc="5" dirty="0">
                <a:solidFill>
                  <a:srgbClr val="FFFF00"/>
                </a:solidFill>
                <a:latin typeface="SimSun"/>
                <a:cs typeface="SimSun"/>
              </a:rPr>
              <a:t>的数据小数位数相</a:t>
            </a:r>
            <a:r>
              <a:rPr sz="3200" spc="-15" dirty="0">
                <a:solidFill>
                  <a:srgbClr val="FFFF00"/>
                </a:solidFill>
                <a:latin typeface="SimSun"/>
                <a:cs typeface="SimSun"/>
              </a:rPr>
              <a:t>同</a:t>
            </a:r>
            <a:r>
              <a:rPr sz="3200" spc="5" dirty="0">
                <a:solidFill>
                  <a:srgbClr val="FFFFFF"/>
                </a:solidFill>
                <a:latin typeface="SimSun"/>
                <a:cs typeface="SimSun"/>
              </a:rPr>
              <a:t>。</a:t>
            </a:r>
            <a:endParaRPr sz="3200" dirty="0">
              <a:latin typeface="SimSun"/>
              <a:cs typeface="SimSun"/>
            </a:endParaRPr>
          </a:p>
          <a:p>
            <a:pPr marL="622300">
              <a:lnSpc>
                <a:spcPts val="3750"/>
              </a:lnSpc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13.65+0.0082+1.632</a:t>
            </a:r>
            <a:r>
              <a:rPr sz="32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3200" spc="5" dirty="0">
                <a:solidFill>
                  <a:srgbClr val="FFFFFF"/>
                </a:solidFill>
                <a:latin typeface="SimSun"/>
                <a:cs typeface="SimSun"/>
              </a:rPr>
              <a:t>？</a:t>
            </a:r>
            <a:endParaRPr sz="3200" dirty="0">
              <a:latin typeface="SimSun"/>
              <a:cs typeface="SimSun"/>
            </a:endParaRPr>
          </a:p>
          <a:p>
            <a:pPr marL="355600" indent="-342900" algn="just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乘除运算</a:t>
            </a:r>
            <a:endParaRPr sz="3200" dirty="0">
              <a:latin typeface="SimSun"/>
              <a:cs typeface="SimSun"/>
            </a:endParaRPr>
          </a:p>
          <a:p>
            <a:pPr marL="355600" marR="5715" indent="514984" algn="just">
              <a:lnSpc>
                <a:spcPct val="100000"/>
              </a:lnSpc>
              <a:spcBef>
                <a:spcPts val="60"/>
              </a:spcBef>
            </a:pPr>
            <a:r>
              <a:rPr sz="3200" spc="150" dirty="0">
                <a:solidFill>
                  <a:srgbClr val="FFFF00"/>
                </a:solidFill>
                <a:latin typeface="SimSun"/>
                <a:cs typeface="SimSun"/>
              </a:rPr>
              <a:t>以</a:t>
            </a:r>
            <a:r>
              <a:rPr sz="3200" spc="160" dirty="0">
                <a:solidFill>
                  <a:srgbClr val="FFFF00"/>
                </a:solidFill>
                <a:latin typeface="SimSun"/>
                <a:cs typeface="SimSun"/>
              </a:rPr>
              <a:t>有</a:t>
            </a:r>
            <a:r>
              <a:rPr sz="3200" spc="150" dirty="0">
                <a:solidFill>
                  <a:srgbClr val="FFFF00"/>
                </a:solidFill>
                <a:latin typeface="SimSun"/>
                <a:cs typeface="SimSun"/>
              </a:rPr>
              <a:t>效数</a:t>
            </a:r>
            <a:r>
              <a:rPr sz="3200" spc="160" dirty="0">
                <a:solidFill>
                  <a:srgbClr val="FFFF00"/>
                </a:solidFill>
                <a:latin typeface="SimSun"/>
                <a:cs typeface="SimSun"/>
              </a:rPr>
              <a:t>字</a:t>
            </a:r>
            <a:r>
              <a:rPr sz="3200" spc="150" dirty="0">
                <a:solidFill>
                  <a:srgbClr val="FFFF00"/>
                </a:solidFill>
                <a:latin typeface="SimSun"/>
                <a:cs typeface="SimSun"/>
              </a:rPr>
              <a:t>最少</a:t>
            </a:r>
            <a:r>
              <a:rPr sz="3200" spc="160" dirty="0">
                <a:solidFill>
                  <a:srgbClr val="FFFF00"/>
                </a:solidFill>
                <a:latin typeface="SimSun"/>
                <a:cs typeface="SimSun"/>
              </a:rPr>
              <a:t>的</a:t>
            </a:r>
            <a:r>
              <a:rPr sz="3200" spc="150" dirty="0">
                <a:solidFill>
                  <a:srgbClr val="FFFF00"/>
                </a:solidFill>
                <a:latin typeface="SimSun"/>
                <a:cs typeface="SimSun"/>
              </a:rPr>
              <a:t>数为</a:t>
            </a:r>
            <a:r>
              <a:rPr sz="3200" spc="200" dirty="0">
                <a:solidFill>
                  <a:srgbClr val="FFFF00"/>
                </a:solidFill>
                <a:latin typeface="SimSun"/>
                <a:cs typeface="SimSun"/>
              </a:rPr>
              <a:t>准</a:t>
            </a:r>
            <a:r>
              <a:rPr sz="3200" spc="155" dirty="0">
                <a:solidFill>
                  <a:srgbClr val="FFFFFF"/>
                </a:solidFill>
                <a:latin typeface="SimSun"/>
                <a:cs typeface="SimSun"/>
              </a:rPr>
              <a:t>，</a:t>
            </a:r>
            <a:r>
              <a:rPr sz="3200" spc="150" dirty="0">
                <a:solidFill>
                  <a:srgbClr val="FFFFFF"/>
                </a:solidFill>
                <a:latin typeface="SimSun"/>
                <a:cs typeface="SimSun"/>
              </a:rPr>
              <a:t>将</a:t>
            </a:r>
            <a:r>
              <a:rPr sz="3200" spc="165" dirty="0">
                <a:solidFill>
                  <a:srgbClr val="FFFFFF"/>
                </a:solidFill>
                <a:latin typeface="SimSun"/>
                <a:cs typeface="SimSun"/>
              </a:rPr>
              <a:t>有</a:t>
            </a:r>
            <a:r>
              <a:rPr sz="3200" spc="150" dirty="0">
                <a:solidFill>
                  <a:srgbClr val="FFFFFF"/>
                </a:solidFill>
                <a:latin typeface="SimSun"/>
                <a:cs typeface="SimSun"/>
              </a:rPr>
              <a:t>效数</a:t>
            </a:r>
            <a:r>
              <a:rPr sz="3200" spc="175" dirty="0">
                <a:solidFill>
                  <a:srgbClr val="FFFFFF"/>
                </a:solidFill>
                <a:latin typeface="SimSun"/>
                <a:cs typeface="SimSun"/>
              </a:rPr>
              <a:t>字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多 </a:t>
            </a:r>
            <a:r>
              <a:rPr sz="3200" spc="80" dirty="0">
                <a:solidFill>
                  <a:srgbClr val="FFFFFF"/>
                </a:solidFill>
                <a:latin typeface="SimSun"/>
                <a:cs typeface="SimSun"/>
              </a:rPr>
              <a:t>的其</a:t>
            </a:r>
            <a:r>
              <a:rPr sz="3200" spc="70" dirty="0">
                <a:solidFill>
                  <a:srgbClr val="FFFFFF"/>
                </a:solidFill>
                <a:latin typeface="SimSun"/>
                <a:cs typeface="SimSun"/>
              </a:rPr>
              <a:t>它</a:t>
            </a:r>
            <a:r>
              <a:rPr sz="3200" spc="80" dirty="0">
                <a:solidFill>
                  <a:srgbClr val="FFFFFF"/>
                </a:solidFill>
                <a:latin typeface="SimSun"/>
                <a:cs typeface="SimSun"/>
              </a:rPr>
              <a:t>数字</a:t>
            </a:r>
            <a:r>
              <a:rPr sz="3200" spc="70" dirty="0">
                <a:solidFill>
                  <a:srgbClr val="FFFFFF"/>
                </a:solidFill>
                <a:latin typeface="SimSun"/>
                <a:cs typeface="SimSun"/>
              </a:rPr>
              <a:t>删</a:t>
            </a:r>
            <a:r>
              <a:rPr sz="3200" spc="80" dirty="0">
                <a:solidFill>
                  <a:srgbClr val="FFFFFF"/>
                </a:solidFill>
                <a:latin typeface="SimSun"/>
                <a:cs typeface="SimSun"/>
              </a:rPr>
              <a:t>至多</a:t>
            </a:r>
            <a:r>
              <a:rPr sz="3200" spc="95" dirty="0">
                <a:solidFill>
                  <a:srgbClr val="FFFFFF"/>
                </a:solidFill>
                <a:latin typeface="SimSun"/>
                <a:cs typeface="SimSun"/>
              </a:rPr>
              <a:t>其</a:t>
            </a:r>
            <a:r>
              <a:rPr sz="3200" spc="7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3200" spc="85" dirty="0">
                <a:solidFill>
                  <a:srgbClr val="FFFFFF"/>
                </a:solidFill>
                <a:latin typeface="SimSun"/>
                <a:cs typeface="SimSun"/>
              </a:rPr>
              <a:t>位</a:t>
            </a:r>
            <a:r>
              <a:rPr sz="3200" spc="80" dirty="0">
                <a:solidFill>
                  <a:srgbClr val="FFFFFF"/>
                </a:solidFill>
                <a:latin typeface="SimSun"/>
                <a:cs typeface="SimSun"/>
              </a:rPr>
              <a:t>，</a:t>
            </a:r>
            <a:r>
              <a:rPr sz="3200" spc="65" dirty="0">
                <a:solidFill>
                  <a:srgbClr val="FFFFFF"/>
                </a:solidFill>
                <a:latin typeface="SimSun"/>
                <a:cs typeface="SimSun"/>
              </a:rPr>
              <a:t>然</a:t>
            </a:r>
            <a:r>
              <a:rPr sz="3200" spc="80" dirty="0">
                <a:solidFill>
                  <a:srgbClr val="FFFFFF"/>
                </a:solidFill>
                <a:latin typeface="SimSun"/>
                <a:cs typeface="SimSun"/>
              </a:rPr>
              <a:t>后进</a:t>
            </a:r>
            <a:r>
              <a:rPr sz="3200" spc="65" dirty="0">
                <a:solidFill>
                  <a:srgbClr val="FFFFFF"/>
                </a:solidFill>
                <a:latin typeface="SimSun"/>
                <a:cs typeface="SimSun"/>
              </a:rPr>
              <a:t>行</a:t>
            </a:r>
            <a:r>
              <a:rPr sz="3200" spc="80" dirty="0">
                <a:solidFill>
                  <a:srgbClr val="FFFFFF"/>
                </a:solidFill>
                <a:latin typeface="SimSun"/>
                <a:cs typeface="SimSun"/>
              </a:rPr>
              <a:t>运</a:t>
            </a:r>
            <a:r>
              <a:rPr sz="3200" spc="105" dirty="0">
                <a:solidFill>
                  <a:srgbClr val="FFFFFF"/>
                </a:solidFill>
                <a:latin typeface="SimSun"/>
                <a:cs typeface="SimSun"/>
              </a:rPr>
              <a:t>算</a:t>
            </a:r>
            <a:r>
              <a:rPr sz="3200" spc="85" dirty="0">
                <a:solidFill>
                  <a:srgbClr val="FFFFFF"/>
                </a:solidFill>
                <a:latin typeface="SimSun"/>
                <a:cs typeface="SimSun"/>
              </a:rPr>
              <a:t>，</a:t>
            </a:r>
            <a:r>
              <a:rPr sz="3200" dirty="0">
                <a:solidFill>
                  <a:srgbClr val="FFFF00"/>
                </a:solidFill>
                <a:latin typeface="SimSun"/>
                <a:cs typeface="SimSun"/>
              </a:rPr>
              <a:t>最 </a:t>
            </a:r>
            <a:r>
              <a:rPr sz="3200" spc="20" dirty="0">
                <a:solidFill>
                  <a:srgbClr val="FFFF00"/>
                </a:solidFill>
                <a:latin typeface="SimSun"/>
                <a:cs typeface="SimSun"/>
              </a:rPr>
              <a:t>后结</a:t>
            </a:r>
            <a:r>
              <a:rPr sz="3200" spc="5" dirty="0">
                <a:solidFill>
                  <a:srgbClr val="FFFF00"/>
                </a:solidFill>
                <a:latin typeface="SimSun"/>
                <a:cs typeface="SimSun"/>
              </a:rPr>
              <a:t>果</a:t>
            </a:r>
            <a:r>
              <a:rPr sz="3200" spc="20" dirty="0">
                <a:solidFill>
                  <a:schemeClr val="bg1"/>
                </a:solidFill>
                <a:latin typeface="SimSun"/>
                <a:cs typeface="SimSun"/>
              </a:rPr>
              <a:t>中的</a:t>
            </a:r>
            <a:r>
              <a:rPr sz="3200" spc="5" dirty="0">
                <a:solidFill>
                  <a:schemeClr val="bg1"/>
                </a:solidFill>
                <a:latin typeface="SimSun"/>
                <a:cs typeface="SimSun"/>
              </a:rPr>
              <a:t>有</a:t>
            </a:r>
            <a:r>
              <a:rPr sz="3200" spc="20" dirty="0">
                <a:solidFill>
                  <a:schemeClr val="bg1"/>
                </a:solidFill>
                <a:latin typeface="SimSun"/>
                <a:cs typeface="SimSun"/>
              </a:rPr>
              <a:t>效数</a:t>
            </a:r>
            <a:r>
              <a:rPr sz="3200" spc="5" dirty="0">
                <a:solidFill>
                  <a:schemeClr val="bg1"/>
                </a:solidFill>
                <a:latin typeface="SimSun"/>
                <a:cs typeface="SimSun"/>
              </a:rPr>
              <a:t>字</a:t>
            </a:r>
            <a:r>
              <a:rPr sz="3200" spc="20" dirty="0">
                <a:solidFill>
                  <a:schemeClr val="bg1"/>
                </a:solidFill>
                <a:latin typeface="SimSun"/>
                <a:cs typeface="SimSun"/>
              </a:rPr>
              <a:t>位数</a:t>
            </a:r>
            <a:r>
              <a:rPr sz="3200" spc="5" dirty="0">
                <a:solidFill>
                  <a:srgbClr val="FFFF00"/>
                </a:solidFill>
                <a:latin typeface="SimSun"/>
                <a:cs typeface="SimSun"/>
              </a:rPr>
              <a:t>与</a:t>
            </a:r>
            <a:r>
              <a:rPr sz="3200" spc="20" dirty="0">
                <a:solidFill>
                  <a:srgbClr val="FFFF00"/>
                </a:solidFill>
                <a:latin typeface="SimSun"/>
                <a:cs typeface="SimSun"/>
              </a:rPr>
              <a:t>运算</a:t>
            </a:r>
            <a:r>
              <a:rPr sz="3200" spc="5" dirty="0">
                <a:solidFill>
                  <a:srgbClr val="FFFF00"/>
                </a:solidFill>
                <a:latin typeface="SimSun"/>
                <a:cs typeface="SimSun"/>
              </a:rPr>
              <a:t>前</a:t>
            </a:r>
            <a:r>
              <a:rPr sz="3200" spc="20" dirty="0">
                <a:solidFill>
                  <a:srgbClr val="FFFF00"/>
                </a:solidFill>
                <a:latin typeface="SimSun"/>
                <a:cs typeface="SimSun"/>
              </a:rPr>
              <a:t>诸量</a:t>
            </a:r>
            <a:r>
              <a:rPr sz="3200" spc="5" dirty="0">
                <a:solidFill>
                  <a:srgbClr val="FFFF00"/>
                </a:solidFill>
                <a:latin typeface="SimSun"/>
                <a:cs typeface="SimSun"/>
              </a:rPr>
              <a:t>中</a:t>
            </a:r>
            <a:r>
              <a:rPr sz="3200" spc="20" dirty="0">
                <a:solidFill>
                  <a:srgbClr val="FFFF00"/>
                </a:solidFill>
                <a:latin typeface="SimSun"/>
                <a:cs typeface="SimSun"/>
              </a:rPr>
              <a:t>有</a:t>
            </a:r>
            <a:r>
              <a:rPr sz="3200" dirty="0">
                <a:solidFill>
                  <a:srgbClr val="FFFF00"/>
                </a:solidFill>
                <a:latin typeface="SimSun"/>
                <a:cs typeface="SimSun"/>
              </a:rPr>
              <a:t>效 数字位数最少的一个相</a:t>
            </a:r>
            <a:r>
              <a:rPr sz="3200" spc="-30" dirty="0">
                <a:solidFill>
                  <a:srgbClr val="FFFF00"/>
                </a:solidFill>
                <a:latin typeface="SimSun"/>
                <a:cs typeface="SimSun"/>
              </a:rPr>
              <a:t>同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。</a:t>
            </a:r>
            <a:endParaRPr sz="3200" dirty="0">
              <a:latin typeface="SimSun"/>
              <a:cs typeface="SimSun"/>
            </a:endParaRPr>
          </a:p>
          <a:p>
            <a:pPr marL="622300">
              <a:lnSpc>
                <a:spcPts val="3779"/>
              </a:lnSpc>
            </a:pPr>
            <a:r>
              <a:rPr sz="32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1.3048</a:t>
            </a:r>
            <a:r>
              <a:rPr sz="3200" dirty="0" smtClean="0">
                <a:solidFill>
                  <a:srgbClr val="FFFFFF"/>
                </a:solidFill>
                <a:latin typeface="Gulim"/>
                <a:cs typeface="Gulim"/>
              </a:rPr>
              <a:t>×</a:t>
            </a:r>
            <a:r>
              <a:rPr lang="en-US" sz="3200" dirty="0" smtClean="0">
                <a:solidFill>
                  <a:srgbClr val="FFFFFF"/>
                </a:solidFill>
                <a:latin typeface="Gulim"/>
                <a:cs typeface="Gulim"/>
              </a:rPr>
              <a:t>0.</a:t>
            </a:r>
            <a:r>
              <a:rPr sz="32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r>
              <a:rPr sz="3200" spc="-4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3200" spc="5" dirty="0">
                <a:solidFill>
                  <a:srgbClr val="FFFFFF"/>
                </a:solidFill>
                <a:latin typeface="SimSun"/>
                <a:cs typeface="SimSun"/>
              </a:rPr>
              <a:t>？</a:t>
            </a:r>
            <a:endParaRPr sz="3200" dirty="0">
              <a:latin typeface="SimSun"/>
              <a:cs typeface="SimSun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"/>
            <a:ext cx="4413887" cy="128636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486400" y="3429000"/>
            <a:ext cx="320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spc="5" dirty="0" smtClean="0">
                <a:solidFill>
                  <a:srgbClr val="FFFF00"/>
                </a:solidFill>
                <a:latin typeface="Times New Roman"/>
                <a:cs typeface="Times New Roman"/>
              </a:rPr>
              <a:t>≈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/>
                <a:cs typeface="Times New Roman"/>
              </a:rPr>
              <a:t>13.65+0.008+1.632</a:t>
            </a:r>
            <a:r>
              <a:rPr lang="zh-CN" altLang="en-US" sz="2000" spc="-45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spc="5" dirty="0">
                <a:solidFill>
                  <a:srgbClr val="FFFF00"/>
                </a:solidFill>
                <a:latin typeface="Times New Roman"/>
                <a:cs typeface="Times New Roman"/>
              </a:rPr>
              <a:t>≈15.29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29200" y="6324600"/>
            <a:ext cx="3429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spc="5" dirty="0" smtClean="0">
                <a:solidFill>
                  <a:srgbClr val="FFFF00"/>
                </a:solidFill>
                <a:latin typeface="Times New Roman"/>
                <a:cs typeface="Times New Roman"/>
              </a:rPr>
              <a:t>≈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/>
                <a:cs typeface="Times New Roman"/>
              </a:rPr>
              <a:t>1.30×0.23</a:t>
            </a:r>
            <a:r>
              <a:rPr lang="zh-CN" altLang="en-US" sz="2000" spc="-45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spc="5" smtClean="0">
                <a:solidFill>
                  <a:srgbClr val="FFFF00"/>
                </a:solidFill>
                <a:latin typeface="Times New Roman"/>
                <a:cs typeface="Times New Roman"/>
              </a:rPr>
              <a:t>≈0.2990 </a:t>
            </a:r>
            <a:r>
              <a:rPr lang="en-US" altLang="zh-CN" sz="2000" spc="5" dirty="0" smtClean="0">
                <a:solidFill>
                  <a:srgbClr val="FFFF00"/>
                </a:solidFill>
                <a:latin typeface="Times New Roman"/>
                <a:cs typeface="Times New Roman"/>
              </a:rPr>
              <a:t>≈0.30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257300"/>
            <a:ext cx="9144000" cy="76200"/>
          </a:xfrm>
          <a:custGeom>
            <a:avLst/>
            <a:gdLst>
              <a:gd name="connsiteX0" fmla="*/ 0 w 9144000"/>
              <a:gd name="connsiteY0" fmla="*/ 76200 h 76200"/>
              <a:gd name="connsiteX1" fmla="*/ 9144000 w 9144000"/>
              <a:gd name="connsiteY1" fmla="*/ 76200 h 76200"/>
              <a:gd name="connsiteX2" fmla="*/ 9144000 w 9144000"/>
              <a:gd name="connsiteY2" fmla="*/ 0 h 76200"/>
              <a:gd name="connsiteX3" fmla="*/ 0 w 9144000"/>
              <a:gd name="connsiteY3" fmla="*/ 0 h 76200"/>
              <a:gd name="connsiteX4" fmla="*/ 0 w 9144000"/>
              <a:gd name="connsiteY4" fmla="*/ 7620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76200">
                <a:moveTo>
                  <a:pt x="0" y="76200"/>
                </a:moveTo>
                <a:lnTo>
                  <a:pt x="9144000" y="76200"/>
                </a:lnTo>
                <a:lnTo>
                  <a:pt x="9144000" y="0"/>
                </a:lnTo>
                <a:lnTo>
                  <a:pt x="0" y="0"/>
                </a:lnTo>
                <a:lnTo>
                  <a:pt x="0" y="76200"/>
                </a:lnTo>
              </a:path>
            </a:pathLst>
          </a:custGeom>
          <a:solidFill>
            <a:srgbClr val="006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2"/>
          <a:srcRect t="15556"/>
          <a:stretch/>
        </p:blipFill>
        <p:spPr bwMode="auto">
          <a:xfrm>
            <a:off x="0" y="1066800"/>
            <a:ext cx="9144000" cy="5791200"/>
          </a:xfrm>
          <a:prstGeom prst="rect">
            <a:avLst/>
          </a:prstGeom>
          <a:noFill/>
        </p:spPr>
      </p:pic>
      <p:sp>
        <p:nvSpPr>
          <p:cNvPr id="5" name="TextBox 1"/>
          <p:cNvSpPr txBox="1"/>
          <p:nvPr/>
        </p:nvSpPr>
        <p:spPr>
          <a:xfrm>
            <a:off x="1581689" y="2144588"/>
            <a:ext cx="4616648" cy="350865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zh-CN" altLang="en-US" sz="4000" dirty="0" smtClean="0">
                <a:solidFill>
                  <a:srgbClr val="00B0F0"/>
                </a:solidFill>
                <a:latin typeface="Wingdings" pitchFamily="18" charset="0"/>
                <a:cs typeface="Wingdings" pitchFamily="18" charset="0"/>
              </a:rPr>
              <a:t>有效数字与数值运算</a:t>
            </a:r>
            <a:endParaRPr lang="en-US" altLang="zh-CN" sz="4000" dirty="0" smtClean="0">
              <a:solidFill>
                <a:srgbClr val="00B0F0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000"/>
              </a:lnSpc>
              <a:tabLst/>
            </a:pPr>
            <a:r>
              <a:rPr lang="en-US" altLang="zh-CN" sz="4000" dirty="0" smtClean="0">
                <a:solidFill>
                  <a:srgbClr val="FFFF99"/>
                </a:solidFill>
                <a:latin typeface="Wingdings" pitchFamily="18" charset="0"/>
                <a:cs typeface="Wingdings" pitchFamily="18" charset="0"/>
              </a:rPr>
              <a:t> </a:t>
            </a:r>
          </a:p>
          <a:p>
            <a:pPr>
              <a:lnSpc>
                <a:spcPts val="3000"/>
              </a:lnSpc>
              <a:tabLst/>
            </a:pPr>
            <a:r>
              <a:rPr lang="zh-CN" altLang="en-US" sz="4000" dirty="0" smtClean="0">
                <a:solidFill>
                  <a:srgbClr val="FFFF99"/>
                </a:solidFill>
                <a:latin typeface="Wingdings" pitchFamily="18" charset="0"/>
                <a:cs typeface="Wingdings" pitchFamily="18" charset="0"/>
              </a:rPr>
              <a:t> </a:t>
            </a:r>
            <a:r>
              <a:rPr lang="zh-CN" altLang="en-US" sz="3200" dirty="0" smtClean="0">
                <a:solidFill>
                  <a:srgbClr val="FFFF99"/>
                </a:solidFill>
                <a:latin typeface="Wingdings" pitchFamily="18" charset="0"/>
                <a:cs typeface="Wingdings" pitchFamily="18" charset="0"/>
              </a:rPr>
              <a:t>有效数字的概念</a:t>
            </a:r>
            <a:endParaRPr lang="en-US" altLang="zh-CN" sz="3200" dirty="0" smtClean="0">
              <a:solidFill>
                <a:srgbClr val="FFFF99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000"/>
              </a:lnSpc>
              <a:tabLst/>
            </a:pPr>
            <a:endParaRPr lang="en-US" altLang="zh-CN" sz="3200" dirty="0" smtClean="0">
              <a:solidFill>
                <a:srgbClr val="FFFF99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000"/>
              </a:lnSpc>
            </a:pPr>
            <a:r>
              <a:rPr lang="zh-CN" altLang="en-US" sz="3200" dirty="0" smtClean="0">
                <a:solidFill>
                  <a:srgbClr val="FFFF99"/>
                </a:solidFill>
                <a:latin typeface="Wingdings" pitchFamily="18" charset="0"/>
                <a:cs typeface="Wingdings" pitchFamily="18" charset="0"/>
              </a:rPr>
              <a:t> 有效位数的决定原则</a:t>
            </a:r>
          </a:p>
          <a:p>
            <a:pPr>
              <a:lnSpc>
                <a:spcPts val="3000"/>
              </a:lnSpc>
            </a:pPr>
            <a:endParaRPr lang="en-US" altLang="zh-CN" sz="3200" dirty="0" smtClean="0">
              <a:solidFill>
                <a:srgbClr val="FFFF99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3200" dirty="0">
                <a:solidFill>
                  <a:srgbClr val="FFFF99"/>
                </a:solidFill>
                <a:latin typeface="Wingdings" pitchFamily="18" charset="0"/>
                <a:cs typeface="Wingdings" pitchFamily="18" charset="0"/>
              </a:rPr>
              <a:t> </a:t>
            </a:r>
            <a:r>
              <a:rPr lang="zh-CN" altLang="en-US" sz="3200" dirty="0" smtClean="0">
                <a:solidFill>
                  <a:srgbClr val="FFFF99"/>
                </a:solidFill>
                <a:latin typeface="Wingdings" pitchFamily="18" charset="0"/>
                <a:cs typeface="Wingdings" pitchFamily="18" charset="0"/>
              </a:rPr>
              <a:t>数据运算规则</a:t>
            </a:r>
            <a:endParaRPr lang="zh-CN" altLang="en-US" sz="3600" dirty="0" smtClean="0">
              <a:solidFill>
                <a:srgbClr val="FFFF99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000"/>
              </a:lnSpc>
            </a:pPr>
            <a:endParaRPr lang="en-US" altLang="zh-CN" sz="3600" dirty="0" smtClean="0">
              <a:solidFill>
                <a:srgbClr val="FFFF99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000"/>
              </a:lnSpc>
              <a:tabLst/>
            </a:pPr>
            <a:endParaRPr lang="en-US" altLang="zh-CN" sz="4000" dirty="0">
              <a:solidFill>
                <a:srgbClr val="FFFF99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266700" y="469900"/>
            <a:ext cx="1231106" cy="6617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/>
            </a:pPr>
            <a:r>
              <a:rPr lang="zh-CN" altLang="en-US" sz="4802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小结</a:t>
            </a:r>
            <a:endParaRPr lang="en-US" altLang="zh-CN" sz="3206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5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230</Words>
  <Application>Microsoft Office PowerPoint</Application>
  <PresentationFormat>全屏显示(4:3)</PresentationFormat>
  <Paragraphs>92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Gulim</vt:lpstr>
      <vt:lpstr>等线</vt:lpstr>
      <vt:lpstr>仿宋_GB2312</vt:lpstr>
      <vt:lpstr>SimSun</vt:lpstr>
      <vt:lpstr>SimSun</vt:lpstr>
      <vt:lpstr>Microsoft YaHei</vt:lpstr>
      <vt:lpstr>Calibri</vt:lpstr>
      <vt:lpstr>Symbol</vt:lpstr>
      <vt:lpstr>Times New Roman</vt:lpstr>
      <vt:lpstr>Verdana</vt:lpstr>
      <vt:lpstr>Wingdings</vt:lpstr>
      <vt:lpstr>Office Theme</vt:lpstr>
      <vt:lpstr>PowerPoint 演示文稿</vt:lpstr>
      <vt:lpstr>有效数字与数值运算</vt:lpstr>
      <vt:lpstr>有效数字的概念</vt:lpstr>
      <vt:lpstr>有效数字与有效位数</vt:lpstr>
      <vt:lpstr>有效数字中“0”的意义</vt:lpstr>
      <vt:lpstr>数字舍入规则</vt:lpstr>
      <vt:lpstr>数据运算规则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番茄花园</dc:creator>
  <cp:lastModifiedBy>汤戈</cp:lastModifiedBy>
  <cp:revision>15</cp:revision>
  <dcterms:created xsi:type="dcterms:W3CDTF">2020-03-01T07:54:08Z</dcterms:created>
  <dcterms:modified xsi:type="dcterms:W3CDTF">2022-03-03T01:21:08Z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2019-09-28T00:00:00Z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2020-03-01T00:00:00Z</vt:filetime>
  </property>
</Properties>
</file>