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2" r:id="rId5"/>
    <p:sldId id="266"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02" y="46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44624"/>
            <a:ext cx="7772400" cy="1224136"/>
          </a:xfrm>
        </p:spPr>
        <p:txBody>
          <a:bodyPr vert="horz" lIns="91440" tIns="45720" rIns="91440" bIns="45720" rtlCol="0" anchor="ctr">
            <a:normAutofit fontScale="90000"/>
          </a:bodyPr>
          <a:lstStyle/>
          <a:p>
            <a:r>
              <a:rPr lang="zh-CN" altLang="en-US" sz="4000" dirty="0" smtClean="0">
                <a:solidFill>
                  <a:srgbClr val="FF0000"/>
                </a:solidFill>
              </a:rPr>
              <a:t>实验四  </a:t>
            </a:r>
            <a:r>
              <a:rPr lang="zh-CN" altLang="en-US" sz="4000" dirty="0">
                <a:solidFill>
                  <a:srgbClr val="FF0000"/>
                </a:solidFill>
              </a:rPr>
              <a:t>线性参数的最小二乘法处理</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95536" y="908720"/>
            <a:ext cx="8568952" cy="2308324"/>
          </a:xfrm>
          <a:prstGeom prst="rect">
            <a:avLst/>
          </a:prstGeom>
        </p:spPr>
        <p:txBody>
          <a:bodyPr wrap="square">
            <a:spAutoFit/>
          </a:bodyPr>
          <a:lstStyle/>
          <a:p>
            <a:pPr>
              <a:lnSpc>
                <a:spcPct val="150000"/>
              </a:lnSpc>
            </a:pPr>
            <a:r>
              <a:rPr lang="zh-CN" altLang="zh-CN" sz="2400" b="1" dirty="0">
                <a:solidFill>
                  <a:srgbClr val="FF0000"/>
                </a:solidFill>
              </a:rPr>
              <a:t>一、实验目的</a:t>
            </a:r>
          </a:p>
          <a:p>
            <a:pPr>
              <a:lnSpc>
                <a:spcPct val="150000"/>
              </a:lnSpc>
            </a:pPr>
            <a:r>
              <a:rPr lang="zh-CN" altLang="en-US" sz="2400" dirty="0"/>
              <a:t>最小二乘法原理是一种在多学科领域中获得广泛应用的数据处理方法。通过实验要求掌握最小二乘法基本原理、正规方程以及组合测量的最小二乘法处理办法。</a:t>
            </a:r>
            <a:endParaRPr lang="zh-CN" altLang="zh-CN" sz="2400" dirty="0"/>
          </a:p>
        </p:txBody>
      </p:sp>
      <p:sp>
        <p:nvSpPr>
          <p:cNvPr id="9" name="矩形 8"/>
          <p:cNvSpPr/>
          <p:nvPr/>
        </p:nvSpPr>
        <p:spPr>
          <a:xfrm>
            <a:off x="395536" y="3140968"/>
            <a:ext cx="8568952" cy="3785652"/>
          </a:xfrm>
          <a:prstGeom prst="rect">
            <a:avLst/>
          </a:prstGeom>
        </p:spPr>
        <p:txBody>
          <a:bodyPr wrap="square">
            <a:spAutoFit/>
          </a:bodyPr>
          <a:lstStyle/>
          <a:p>
            <a:r>
              <a:rPr lang="zh-CN" altLang="zh-CN" sz="2400" b="1" dirty="0">
                <a:solidFill>
                  <a:srgbClr val="FF0000"/>
                </a:solidFill>
              </a:rPr>
              <a:t>二、实验原理</a:t>
            </a:r>
            <a:endParaRPr lang="zh-CN" altLang="zh-CN" sz="2400" dirty="0">
              <a:solidFill>
                <a:srgbClr val="FF0000"/>
              </a:solidFill>
            </a:endParaRPr>
          </a:p>
          <a:p>
            <a:pPr>
              <a:lnSpc>
                <a:spcPct val="150000"/>
              </a:lnSpc>
            </a:pPr>
            <a:r>
              <a:rPr lang="zh-CN" altLang="en-US" sz="2400" dirty="0" smtClean="0"/>
              <a:t>（</a:t>
            </a:r>
            <a:r>
              <a:rPr lang="en-US" altLang="zh-CN" sz="2400" dirty="0"/>
              <a:t>1</a:t>
            </a:r>
            <a:r>
              <a:rPr lang="zh-CN" altLang="en-US" sz="2400" dirty="0"/>
              <a:t>）测量结果的最可信赖值应在残余误差平方和为最小的条件下求出，这就是</a:t>
            </a:r>
            <a:r>
              <a:rPr lang="zh-CN" altLang="en-US" sz="2400" dirty="0">
                <a:solidFill>
                  <a:srgbClr val="7030A0"/>
                </a:solidFill>
              </a:rPr>
              <a:t>最小二乘法原理</a:t>
            </a:r>
            <a:r>
              <a:rPr lang="zh-CN" altLang="en-US" sz="2400" dirty="0"/>
              <a:t>。</a:t>
            </a:r>
            <a:r>
              <a:rPr lang="zh-CN" altLang="en-US" sz="2400" dirty="0" smtClean="0"/>
              <a:t>即</a:t>
            </a:r>
            <a:r>
              <a:rPr lang="en-US" altLang="zh-CN" sz="2400" dirty="0"/>
              <a:t>                              </a:t>
            </a:r>
            <a:r>
              <a:rPr lang="en-US" altLang="zh-CN" sz="2400" dirty="0" smtClean="0"/>
              <a:t>=</a:t>
            </a:r>
            <a:r>
              <a:rPr lang="zh-CN" altLang="en-US" sz="2400" dirty="0"/>
              <a:t>最小</a:t>
            </a:r>
          </a:p>
          <a:p>
            <a:pPr>
              <a:lnSpc>
                <a:spcPct val="150000"/>
              </a:lnSpc>
            </a:pPr>
            <a:r>
              <a:rPr lang="zh-CN" altLang="zh-CN" sz="2400" dirty="0" smtClean="0"/>
              <a:t>（</a:t>
            </a:r>
            <a:r>
              <a:rPr lang="en-US" altLang="zh-CN" sz="2400" dirty="0"/>
              <a:t>2</a:t>
            </a:r>
            <a:r>
              <a:rPr lang="zh-CN" altLang="zh-CN" sz="2400" dirty="0"/>
              <a:t>）正规方</a:t>
            </a:r>
            <a:r>
              <a:rPr lang="zh-CN" altLang="zh-CN" sz="2400" dirty="0" smtClean="0"/>
              <a:t>程</a:t>
            </a:r>
            <a:r>
              <a:rPr lang="zh-CN" altLang="en-US" sz="2400" dirty="0" smtClean="0"/>
              <a:t>：</a:t>
            </a:r>
            <a:r>
              <a:rPr lang="zh-CN" altLang="zh-CN" sz="2400" dirty="0" smtClean="0"/>
              <a:t>最</a:t>
            </a:r>
            <a:r>
              <a:rPr lang="zh-CN" altLang="zh-CN" sz="2400" dirty="0"/>
              <a:t>小二乘法可以</a:t>
            </a:r>
            <a:r>
              <a:rPr lang="zh-CN" altLang="zh-CN" sz="2400" dirty="0">
                <a:solidFill>
                  <a:srgbClr val="7030A0"/>
                </a:solidFill>
              </a:rPr>
              <a:t>将误差方程转化为有确定解的代数方程组</a:t>
            </a:r>
            <a:r>
              <a:rPr lang="zh-CN" altLang="zh-CN" sz="2400" dirty="0"/>
              <a:t>（其方程式的数目正好等于未知数的个数），从而可求解出这些未知参数。这个有确定解的代数方程组称为最小二乘法估计的正规方程</a:t>
            </a:r>
            <a:r>
              <a:rPr lang="zh-CN" altLang="zh-CN" sz="2400" dirty="0" smtClean="0"/>
              <a:t>。</a:t>
            </a:r>
            <a:endParaRPr lang="en-US" altLang="zh-CN" sz="2400" b="1"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221088"/>
            <a:ext cx="1992222" cy="38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801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11560" y="620688"/>
            <a:ext cx="8136904" cy="5078313"/>
          </a:xfrm>
          <a:prstGeom prst="rect">
            <a:avLst/>
          </a:prstGeom>
        </p:spPr>
        <p:txBody>
          <a:bodyPr wrap="square">
            <a:spAutoFit/>
          </a:bodyPr>
          <a:lstStyle/>
          <a:p>
            <a:pPr>
              <a:lnSpc>
                <a:spcPct val="150000"/>
              </a:lnSpc>
            </a:pPr>
            <a:r>
              <a:rPr lang="zh-CN" altLang="zh-CN" sz="2400" b="1" dirty="0">
                <a:solidFill>
                  <a:srgbClr val="FF0000"/>
                </a:solidFill>
              </a:rPr>
              <a:t>二、实验原理</a:t>
            </a:r>
          </a:p>
          <a:p>
            <a:pPr>
              <a:lnSpc>
                <a:spcPct val="150000"/>
              </a:lnSpc>
            </a:pPr>
            <a:r>
              <a:rPr lang="zh-CN" altLang="en-US" sz="2400" dirty="0" smtClean="0"/>
              <a:t>（</a:t>
            </a:r>
            <a:r>
              <a:rPr lang="en-US" altLang="zh-CN" sz="2400" dirty="0" smtClean="0"/>
              <a:t>3</a:t>
            </a:r>
            <a:r>
              <a:rPr lang="zh-CN" altLang="zh-CN" sz="2400" dirty="0" smtClean="0"/>
              <a:t>）</a:t>
            </a:r>
            <a:r>
              <a:rPr lang="zh-CN" altLang="en-US" sz="2400" dirty="0" smtClean="0"/>
              <a:t>精度估计</a:t>
            </a:r>
            <a:endParaRPr lang="en-US" altLang="zh-CN" sz="2400" dirty="0" smtClean="0"/>
          </a:p>
          <a:p>
            <a:pPr>
              <a:lnSpc>
                <a:spcPct val="150000"/>
              </a:lnSpc>
            </a:pPr>
            <a:r>
              <a:rPr lang="zh-CN" altLang="zh-CN" sz="2400" dirty="0"/>
              <a:t>为了确定最小二乘估计量</a:t>
            </a:r>
            <a:r>
              <a:rPr lang="en-US" altLang="zh-CN" sz="2400" dirty="0"/>
              <a:t> </a:t>
            </a:r>
            <a:r>
              <a:rPr lang="en-US" altLang="zh-CN" sz="2400" dirty="0" smtClean="0"/>
              <a:t>                        </a:t>
            </a:r>
            <a:r>
              <a:rPr lang="zh-CN" altLang="zh-CN" sz="2400" dirty="0" smtClean="0"/>
              <a:t>的</a:t>
            </a:r>
            <a:r>
              <a:rPr lang="zh-CN" altLang="zh-CN" sz="2400" dirty="0"/>
              <a:t>精度，首先需要给出直接测量所得测量数据的精度。</a:t>
            </a:r>
            <a:r>
              <a:rPr lang="zh-CN" altLang="zh-CN" sz="2400" dirty="0">
                <a:solidFill>
                  <a:srgbClr val="7030A0"/>
                </a:solidFill>
              </a:rPr>
              <a:t>测量数据的精度也以标准</a:t>
            </a:r>
            <a:r>
              <a:rPr lang="zh-CN" altLang="zh-CN" sz="2400" dirty="0" smtClean="0">
                <a:solidFill>
                  <a:srgbClr val="7030A0"/>
                </a:solidFill>
              </a:rPr>
              <a:t>差来</a:t>
            </a:r>
            <a:r>
              <a:rPr lang="zh-CN" altLang="zh-CN" sz="2400" dirty="0">
                <a:solidFill>
                  <a:srgbClr val="7030A0"/>
                </a:solidFill>
              </a:rPr>
              <a:t>表示</a:t>
            </a:r>
            <a:r>
              <a:rPr lang="zh-CN" altLang="zh-CN" sz="2400" dirty="0"/>
              <a:t>。因为无法求</a:t>
            </a:r>
            <a:r>
              <a:rPr lang="zh-CN" altLang="zh-CN" sz="2400" dirty="0" smtClean="0"/>
              <a:t>得的</a:t>
            </a:r>
            <a:r>
              <a:rPr lang="zh-CN" altLang="zh-CN" sz="2400" dirty="0"/>
              <a:t>真值，只能依据有限次的测量结果给出</a:t>
            </a:r>
            <a:r>
              <a:rPr lang="en-US" altLang="zh-CN" sz="2400" dirty="0"/>
              <a:t> </a:t>
            </a:r>
            <a:r>
              <a:rPr lang="zh-CN" altLang="zh-CN" sz="2400" dirty="0"/>
              <a:t>的估计值，所谓精度估计，实际上是求出估计值</a:t>
            </a:r>
            <a:r>
              <a:rPr lang="zh-CN" altLang="zh-CN" sz="2400" dirty="0" smtClean="0"/>
              <a:t>。</a:t>
            </a:r>
            <a:endParaRPr lang="en-US" altLang="zh-CN" sz="2400" dirty="0"/>
          </a:p>
          <a:p>
            <a:pPr>
              <a:lnSpc>
                <a:spcPct val="150000"/>
              </a:lnSpc>
            </a:pPr>
            <a:r>
              <a:rPr lang="zh-CN" altLang="en-US" sz="2400" dirty="0" smtClean="0"/>
              <a:t>（</a:t>
            </a:r>
            <a:r>
              <a:rPr lang="en-US" altLang="zh-CN" sz="2400" dirty="0" smtClean="0"/>
              <a:t>4</a:t>
            </a:r>
            <a:r>
              <a:rPr lang="zh-CN" altLang="zh-CN" sz="2400" dirty="0" smtClean="0"/>
              <a:t>）</a:t>
            </a:r>
            <a:r>
              <a:rPr lang="zh-CN" altLang="zh-CN" sz="2400" kern="100" dirty="0">
                <a:latin typeface="Times New Roman"/>
                <a:cs typeface="Times New Roman"/>
              </a:rPr>
              <a:t>组合测量是通过直接测量待测参数的各种组合量，然后对这些测量数据进行处理，从而</a:t>
            </a:r>
            <a:r>
              <a:rPr lang="zh-CN" altLang="zh-CN" sz="2400" kern="100" dirty="0">
                <a:solidFill>
                  <a:srgbClr val="7030A0"/>
                </a:solidFill>
                <a:latin typeface="Times New Roman"/>
                <a:cs typeface="Times New Roman"/>
              </a:rPr>
              <a:t>求得待测参数的估计量</a:t>
            </a:r>
            <a:r>
              <a:rPr lang="zh-CN" altLang="zh-CN" sz="2400" kern="100" dirty="0">
                <a:latin typeface="Times New Roman"/>
                <a:cs typeface="Times New Roman"/>
              </a:rPr>
              <a:t>，并给出其精度估计。</a:t>
            </a:r>
            <a:endParaRPr lang="en-US" altLang="zh-CN" sz="2400" b="1" dirty="0"/>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82"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926" y="1813198"/>
            <a:ext cx="1266186" cy="463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660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364522"/>
            <a:ext cx="8280920" cy="2308324"/>
          </a:xfrm>
          <a:prstGeom prst="rect">
            <a:avLst/>
          </a:prstGeom>
        </p:spPr>
        <p:txBody>
          <a:bodyPr wrap="square">
            <a:spAutoFit/>
          </a:bodyPr>
          <a:lstStyle/>
          <a:p>
            <a:pPr>
              <a:lnSpc>
                <a:spcPct val="150000"/>
              </a:lnSpc>
            </a:pPr>
            <a:r>
              <a:rPr lang="zh-CN" altLang="en-US" sz="2400" b="1" dirty="0" smtClean="0">
                <a:solidFill>
                  <a:srgbClr val="FF0000"/>
                </a:solidFill>
              </a:rPr>
              <a:t>三</a:t>
            </a:r>
            <a:r>
              <a:rPr lang="zh-CN" altLang="zh-CN" sz="2400" b="1" dirty="0" smtClean="0">
                <a:solidFill>
                  <a:srgbClr val="FF0000"/>
                </a:solidFill>
              </a:rPr>
              <a:t>、</a:t>
            </a:r>
            <a:r>
              <a:rPr lang="zh-CN" altLang="en-US" sz="2400" b="1" dirty="0" smtClean="0">
                <a:solidFill>
                  <a:srgbClr val="FF0000"/>
                </a:solidFill>
              </a:rPr>
              <a:t>例题分析</a:t>
            </a:r>
            <a:endParaRPr lang="zh-CN" altLang="zh-CN" sz="2400" dirty="0">
              <a:solidFill>
                <a:srgbClr val="FF0000"/>
              </a:solidFill>
            </a:endParaRPr>
          </a:p>
          <a:p>
            <a:pPr>
              <a:lnSpc>
                <a:spcPct val="150000"/>
              </a:lnSpc>
            </a:pPr>
            <a:r>
              <a:rPr lang="zh-CN" altLang="en-US" sz="2400" dirty="0"/>
              <a:t>如下图所示已知直接测量刻线的各种组合量，要求检定刻线</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间距离  </a:t>
            </a:r>
            <a:r>
              <a:rPr lang="zh-CN" altLang="en-US" sz="2400" dirty="0" smtClean="0"/>
              <a:t>，</a:t>
            </a:r>
            <a:r>
              <a:rPr lang="zh-CN" altLang="en-US" sz="2400" dirty="0"/>
              <a:t>测量数据的标准差以及估计量的标准差。</a:t>
            </a:r>
            <a:endParaRPr lang="zh-CN" altLang="zh-CN" sz="2400" dirty="0"/>
          </a:p>
        </p:txBody>
      </p:sp>
      <p:pic>
        <p:nvPicPr>
          <p:cNvPr id="1128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09624"/>
            <a:ext cx="23812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437112"/>
            <a:ext cx="22383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98"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711" y="4941168"/>
            <a:ext cx="5661793" cy="130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994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7384"/>
            <a:ext cx="8640960" cy="6532558"/>
          </a:xfrm>
          <a:prstGeom prst="rect">
            <a:avLst/>
          </a:prstGeom>
        </p:spPr>
        <p:txBody>
          <a:bodyPr wrap="square">
            <a:spAutoFit/>
          </a:bodyPr>
          <a:lstStyle/>
          <a:p>
            <a:pPr>
              <a:lnSpc>
                <a:spcPct val="125000"/>
              </a:lnSpc>
            </a:pPr>
            <a:r>
              <a:rPr lang="en-US" altLang="zh-CN" b="1" dirty="0"/>
              <a:t>2</a:t>
            </a:r>
            <a:r>
              <a:rPr lang="zh-CN" altLang="zh-CN" b="1" dirty="0"/>
              <a:t>、程序：</a:t>
            </a:r>
            <a:endParaRPr lang="zh-CN" altLang="zh-CN" dirty="0"/>
          </a:p>
          <a:p>
            <a:pPr lvl="0"/>
            <a:r>
              <a:rPr lang="zh-CN" altLang="zh-CN" b="1" dirty="0" smtClean="0"/>
              <a:t>程序</a:t>
            </a:r>
            <a:endParaRPr lang="zh-CN" altLang="zh-CN" dirty="0"/>
          </a:p>
          <a:p>
            <a:r>
              <a:rPr lang="en-US" altLang="zh-CN" dirty="0" smtClean="0"/>
              <a:t>l1=2.018;l2=1.986;l3=2.020;l4=4.020;l5=3.984;l6=6.030</a:t>
            </a:r>
            <a:r>
              <a:rPr lang="en-US" altLang="zh-CN" dirty="0"/>
              <a:t>;</a:t>
            </a:r>
            <a:endParaRPr lang="zh-CN" altLang="zh-CN" dirty="0"/>
          </a:p>
          <a:p>
            <a:r>
              <a:rPr lang="en-US" altLang="zh-CN" dirty="0"/>
              <a:t>l=[l1;l2;l3;l4;l5;l6</a:t>
            </a:r>
            <a:r>
              <a:rPr lang="en-US" altLang="zh-CN" dirty="0" smtClean="0"/>
              <a:t>]; </a:t>
            </a:r>
            <a:r>
              <a:rPr lang="en-US" altLang="zh-CN" dirty="0" smtClean="0">
                <a:solidFill>
                  <a:srgbClr val="FF0000"/>
                </a:solidFill>
              </a:rPr>
              <a:t>%</a:t>
            </a:r>
            <a:r>
              <a:rPr lang="en-US" altLang="zh-CN" dirty="0">
                <a:solidFill>
                  <a:srgbClr val="FF0000"/>
                </a:solidFill>
              </a:rPr>
              <a:t>l=[2.018;1.986;2.020;4.020;3.984;6.030]</a:t>
            </a:r>
            <a:endParaRPr lang="zh-CN" altLang="zh-CN" dirty="0">
              <a:solidFill>
                <a:srgbClr val="FF0000"/>
              </a:solidFill>
            </a:endParaRPr>
          </a:p>
          <a:p>
            <a:r>
              <a:rPr lang="en-US" altLang="zh-CN" dirty="0"/>
              <a:t>A=[1 0 0;0 1 0;0 0 1;1 1 0;0 1 1;1 1 1];</a:t>
            </a:r>
            <a:endParaRPr lang="zh-CN" altLang="zh-CN" dirty="0"/>
          </a:p>
          <a:p>
            <a:r>
              <a:rPr lang="en-US" altLang="zh-CN" dirty="0"/>
              <a:t>B=A';</a:t>
            </a:r>
            <a:endParaRPr lang="zh-CN" altLang="zh-CN" dirty="0"/>
          </a:p>
          <a:p>
            <a:r>
              <a:rPr lang="en-US" altLang="zh-CN" dirty="0" err="1"/>
              <a:t>invC</a:t>
            </a:r>
            <a:r>
              <a:rPr lang="en-US" altLang="zh-CN" dirty="0"/>
              <a:t>=</a:t>
            </a:r>
            <a:r>
              <a:rPr lang="en-US" altLang="zh-CN" dirty="0" err="1"/>
              <a:t>inv</a:t>
            </a:r>
            <a:r>
              <a:rPr lang="en-US" altLang="zh-CN" dirty="0"/>
              <a:t>(A'*A</a:t>
            </a:r>
            <a:r>
              <a:rPr lang="en-US" altLang="zh-CN" dirty="0" smtClean="0"/>
              <a:t>); </a:t>
            </a:r>
            <a:r>
              <a:rPr lang="en-US" altLang="zh-CN" dirty="0" smtClean="0">
                <a:solidFill>
                  <a:srgbClr val="FF0000"/>
                </a:solidFill>
              </a:rPr>
              <a:t>%</a:t>
            </a:r>
            <a:r>
              <a:rPr lang="en-US" altLang="zh-CN" dirty="0" err="1">
                <a:solidFill>
                  <a:srgbClr val="FF0000"/>
                </a:solidFill>
              </a:rPr>
              <a:t>invC</a:t>
            </a:r>
            <a:r>
              <a:rPr lang="en-US" altLang="zh-CN" dirty="0">
                <a:solidFill>
                  <a:srgbClr val="FF0000"/>
                </a:solidFill>
              </a:rPr>
              <a:t>=[0.5,-0.25,0;-0.25,0.5,-0.25;0,-0.25,0.5</a:t>
            </a:r>
            <a:r>
              <a:rPr lang="en-US" altLang="zh-CN" dirty="0" smtClean="0">
                <a:solidFill>
                  <a:srgbClr val="FF0000"/>
                </a:solidFill>
              </a:rPr>
              <a:t>]</a:t>
            </a:r>
            <a:r>
              <a:rPr lang="zh-CN" altLang="zh-CN" dirty="0" smtClean="0">
                <a:solidFill>
                  <a:srgbClr val="FF0000"/>
                </a:solidFill>
              </a:rPr>
              <a:t>求</a:t>
            </a:r>
            <a:r>
              <a:rPr lang="zh-CN" altLang="zh-CN" dirty="0">
                <a:solidFill>
                  <a:srgbClr val="FF0000"/>
                </a:solidFill>
              </a:rPr>
              <a:t>矩阵的逆</a:t>
            </a:r>
          </a:p>
          <a:p>
            <a:r>
              <a:rPr lang="en-US" altLang="zh-CN" dirty="0"/>
              <a:t>X=</a:t>
            </a:r>
            <a:r>
              <a:rPr lang="en-US" altLang="zh-CN" dirty="0" err="1"/>
              <a:t>invC</a:t>
            </a:r>
            <a:r>
              <a:rPr lang="en-US" altLang="zh-CN" dirty="0"/>
              <a:t>*A'*l</a:t>
            </a:r>
            <a:r>
              <a:rPr lang="en-US" altLang="zh-CN" dirty="0" smtClean="0"/>
              <a:t>; </a:t>
            </a:r>
            <a:r>
              <a:rPr lang="en-US" altLang="zh-CN" dirty="0" smtClean="0">
                <a:solidFill>
                  <a:srgbClr val="FF0000"/>
                </a:solidFill>
              </a:rPr>
              <a:t>%</a:t>
            </a:r>
            <a:r>
              <a:rPr lang="en-US" altLang="zh-CN" dirty="0">
                <a:solidFill>
                  <a:srgbClr val="FF0000"/>
                </a:solidFill>
              </a:rPr>
              <a:t>X=[2.0290;1.9845;2.0120</a:t>
            </a:r>
            <a:r>
              <a:rPr lang="en-US" altLang="zh-CN" dirty="0" smtClean="0">
                <a:solidFill>
                  <a:srgbClr val="FF0000"/>
                </a:solidFill>
              </a:rPr>
              <a:t>]</a:t>
            </a:r>
            <a:r>
              <a:rPr lang="zh-CN" altLang="zh-CN" dirty="0" smtClean="0">
                <a:solidFill>
                  <a:srgbClr val="FF0000"/>
                </a:solidFill>
              </a:rPr>
              <a:t>这</a:t>
            </a:r>
            <a:r>
              <a:rPr lang="zh-CN" altLang="zh-CN" dirty="0">
                <a:solidFill>
                  <a:srgbClr val="FF0000"/>
                </a:solidFill>
              </a:rPr>
              <a:t>是刻线间距</a:t>
            </a:r>
            <a:r>
              <a:rPr lang="en-US" altLang="zh-CN" dirty="0">
                <a:solidFill>
                  <a:srgbClr val="FF0000"/>
                </a:solidFill>
              </a:rPr>
              <a:t>AB,BC,CD</a:t>
            </a:r>
            <a:r>
              <a:rPr lang="zh-CN" altLang="zh-CN" dirty="0">
                <a:solidFill>
                  <a:srgbClr val="FF0000"/>
                </a:solidFill>
              </a:rPr>
              <a:t>的最佳估计值</a:t>
            </a:r>
          </a:p>
          <a:p>
            <a:r>
              <a:rPr lang="en-US" altLang="zh-CN" dirty="0"/>
              <a:t>x1=X(1,1</a:t>
            </a:r>
            <a:r>
              <a:rPr lang="en-US" altLang="zh-CN" dirty="0" smtClean="0"/>
              <a:t>); </a:t>
            </a:r>
            <a:r>
              <a:rPr lang="en-US" altLang="zh-CN" dirty="0" smtClean="0">
                <a:solidFill>
                  <a:srgbClr val="FF0000"/>
                </a:solidFill>
              </a:rPr>
              <a:t>%</a:t>
            </a:r>
            <a:r>
              <a:rPr lang="en-US" altLang="zh-CN" dirty="0">
                <a:solidFill>
                  <a:srgbClr val="FF0000"/>
                </a:solidFill>
              </a:rPr>
              <a:t>x1=2.0290</a:t>
            </a:r>
            <a:endParaRPr lang="zh-CN" altLang="zh-CN" dirty="0">
              <a:solidFill>
                <a:srgbClr val="FF0000"/>
              </a:solidFill>
            </a:endParaRPr>
          </a:p>
          <a:p>
            <a:r>
              <a:rPr lang="en-US" altLang="zh-CN" dirty="0"/>
              <a:t>x2=X(2,1</a:t>
            </a:r>
            <a:r>
              <a:rPr lang="en-US" altLang="zh-CN" dirty="0" smtClean="0"/>
              <a:t>); </a:t>
            </a:r>
            <a:r>
              <a:rPr lang="en-US" altLang="zh-CN" dirty="0" smtClean="0">
                <a:solidFill>
                  <a:srgbClr val="FF0000"/>
                </a:solidFill>
              </a:rPr>
              <a:t>%</a:t>
            </a:r>
            <a:r>
              <a:rPr lang="en-US" altLang="zh-CN" dirty="0">
                <a:solidFill>
                  <a:srgbClr val="FF0000"/>
                </a:solidFill>
              </a:rPr>
              <a:t>x2=1.9845</a:t>
            </a:r>
            <a:endParaRPr lang="zh-CN" altLang="zh-CN" dirty="0">
              <a:solidFill>
                <a:srgbClr val="FF0000"/>
              </a:solidFill>
            </a:endParaRPr>
          </a:p>
          <a:p>
            <a:r>
              <a:rPr lang="en-US" altLang="zh-CN" dirty="0"/>
              <a:t>x3=X(3,1</a:t>
            </a:r>
            <a:r>
              <a:rPr lang="en-US" altLang="zh-CN" dirty="0" smtClean="0"/>
              <a:t>); </a:t>
            </a:r>
            <a:r>
              <a:rPr lang="en-US" altLang="zh-CN" dirty="0" smtClean="0">
                <a:solidFill>
                  <a:srgbClr val="FF0000"/>
                </a:solidFill>
              </a:rPr>
              <a:t>%</a:t>
            </a:r>
            <a:r>
              <a:rPr lang="en-US" altLang="zh-CN" dirty="0">
                <a:solidFill>
                  <a:srgbClr val="FF0000"/>
                </a:solidFill>
              </a:rPr>
              <a:t>x3=2.0120</a:t>
            </a:r>
            <a:endParaRPr lang="zh-CN" altLang="zh-CN" dirty="0">
              <a:solidFill>
                <a:srgbClr val="FF0000"/>
              </a:solidFill>
            </a:endParaRPr>
          </a:p>
          <a:p>
            <a:r>
              <a:rPr lang="en-US" altLang="zh-CN" dirty="0"/>
              <a:t>L=[x1;x2;x3;x1+x2;x2+x3;x1+x2+x3</a:t>
            </a:r>
            <a:r>
              <a:rPr lang="en-US" altLang="zh-CN" dirty="0" smtClean="0"/>
              <a:t>];</a:t>
            </a:r>
            <a:endParaRPr lang="zh-CN" altLang="zh-CN" dirty="0"/>
          </a:p>
          <a:p>
            <a:r>
              <a:rPr lang="en-US" altLang="zh-CN" dirty="0"/>
              <a:t>V=l-L</a:t>
            </a:r>
            <a:r>
              <a:rPr lang="en-US" altLang="zh-CN" dirty="0" smtClean="0"/>
              <a:t>;</a:t>
            </a:r>
            <a:endParaRPr lang="zh-CN" altLang="zh-CN" dirty="0"/>
          </a:p>
          <a:p>
            <a:r>
              <a:rPr lang="en-US" altLang="zh-CN" dirty="0" err="1"/>
              <a:t>bzc</a:t>
            </a:r>
            <a:r>
              <a:rPr lang="en-US" altLang="zh-CN" dirty="0"/>
              <a:t>=</a:t>
            </a:r>
            <a:r>
              <a:rPr lang="en-US" altLang="zh-CN" dirty="0" err="1"/>
              <a:t>sqrt</a:t>
            </a:r>
            <a:r>
              <a:rPr lang="en-US" altLang="zh-CN" dirty="0"/>
              <a:t>((sum(V.^2))./3</a:t>
            </a:r>
            <a:r>
              <a:rPr lang="en-US" altLang="zh-CN" dirty="0" smtClean="0"/>
              <a:t>); </a:t>
            </a:r>
            <a:r>
              <a:rPr lang="en-US" altLang="zh-CN" dirty="0" smtClean="0">
                <a:solidFill>
                  <a:srgbClr val="FF0000"/>
                </a:solidFill>
              </a:rPr>
              <a:t>%</a:t>
            </a:r>
            <a:r>
              <a:rPr lang="zh-CN" altLang="zh-CN" dirty="0">
                <a:solidFill>
                  <a:srgbClr val="FF0000"/>
                </a:solidFill>
              </a:rPr>
              <a:t>等精度</a:t>
            </a:r>
            <a:r>
              <a:rPr lang="zh-CN" altLang="zh-CN" dirty="0" smtClean="0">
                <a:solidFill>
                  <a:srgbClr val="FF0000"/>
                </a:solidFill>
              </a:rPr>
              <a:t>测量</a:t>
            </a:r>
            <a:r>
              <a:rPr lang="zh-CN" altLang="en-US" dirty="0" smtClean="0">
                <a:solidFill>
                  <a:srgbClr val="FF0000"/>
                </a:solidFill>
              </a:rPr>
              <a:t>，</a:t>
            </a:r>
            <a:r>
              <a:rPr lang="zh-CN" altLang="zh-CN" dirty="0" smtClean="0">
                <a:solidFill>
                  <a:srgbClr val="FF0000"/>
                </a:solidFill>
              </a:rPr>
              <a:t>测</a:t>
            </a:r>
            <a:r>
              <a:rPr lang="zh-CN" altLang="zh-CN" dirty="0">
                <a:solidFill>
                  <a:srgbClr val="FF0000"/>
                </a:solidFill>
              </a:rPr>
              <a:t>得数据</a:t>
            </a:r>
            <a:r>
              <a:rPr lang="en-US" altLang="zh-CN" dirty="0">
                <a:solidFill>
                  <a:srgbClr val="FF0000"/>
                </a:solidFill>
              </a:rPr>
              <a:t>l1</a:t>
            </a:r>
            <a:r>
              <a:rPr lang="zh-CN" altLang="zh-CN" dirty="0">
                <a:solidFill>
                  <a:srgbClr val="FF0000"/>
                </a:solidFill>
              </a:rPr>
              <a:t>，</a:t>
            </a:r>
            <a:r>
              <a:rPr lang="en-US" altLang="zh-CN" dirty="0">
                <a:solidFill>
                  <a:srgbClr val="FF0000"/>
                </a:solidFill>
              </a:rPr>
              <a:t>l2</a:t>
            </a:r>
            <a:r>
              <a:rPr lang="zh-CN" altLang="zh-CN" dirty="0">
                <a:solidFill>
                  <a:srgbClr val="FF0000"/>
                </a:solidFill>
              </a:rPr>
              <a:t>，</a:t>
            </a:r>
            <a:r>
              <a:rPr lang="en-US" altLang="zh-CN" dirty="0">
                <a:solidFill>
                  <a:srgbClr val="FF0000"/>
                </a:solidFill>
              </a:rPr>
              <a:t>l3</a:t>
            </a:r>
            <a:r>
              <a:rPr lang="zh-CN" altLang="zh-CN" dirty="0">
                <a:solidFill>
                  <a:srgbClr val="FF0000"/>
                </a:solidFill>
              </a:rPr>
              <a:t>，</a:t>
            </a:r>
            <a:r>
              <a:rPr lang="en-US" altLang="zh-CN" dirty="0">
                <a:solidFill>
                  <a:srgbClr val="FF0000"/>
                </a:solidFill>
              </a:rPr>
              <a:t>l4</a:t>
            </a:r>
            <a:r>
              <a:rPr lang="zh-CN" altLang="zh-CN" dirty="0">
                <a:solidFill>
                  <a:srgbClr val="FF0000"/>
                </a:solidFill>
              </a:rPr>
              <a:t>，</a:t>
            </a:r>
            <a:r>
              <a:rPr lang="en-US" altLang="zh-CN" dirty="0">
                <a:solidFill>
                  <a:srgbClr val="FF0000"/>
                </a:solidFill>
              </a:rPr>
              <a:t>	l5</a:t>
            </a:r>
            <a:r>
              <a:rPr lang="zh-CN" altLang="zh-CN" dirty="0">
                <a:solidFill>
                  <a:srgbClr val="FF0000"/>
                </a:solidFill>
              </a:rPr>
              <a:t>，</a:t>
            </a:r>
            <a:r>
              <a:rPr lang="en-US" altLang="zh-CN" dirty="0">
                <a:solidFill>
                  <a:srgbClr val="FF0000"/>
                </a:solidFill>
              </a:rPr>
              <a:t>l6</a:t>
            </a:r>
            <a:r>
              <a:rPr lang="zh-CN" altLang="zh-CN" dirty="0">
                <a:solidFill>
                  <a:srgbClr val="FF0000"/>
                </a:solidFill>
              </a:rPr>
              <a:t>的标准差</a:t>
            </a:r>
            <a:r>
              <a:rPr lang="zh-CN" altLang="zh-CN" dirty="0" smtClean="0">
                <a:solidFill>
                  <a:srgbClr val="FF0000"/>
                </a:solidFill>
              </a:rPr>
              <a:t>相同</a:t>
            </a:r>
            <a:r>
              <a:rPr lang="en-US" altLang="zh-CN" dirty="0" smtClean="0">
                <a:solidFill>
                  <a:srgbClr val="FF0000"/>
                </a:solidFill>
              </a:rPr>
              <a:t>                   </a:t>
            </a:r>
          </a:p>
          <a:p>
            <a:r>
              <a:rPr lang="en-US" altLang="zh-CN" dirty="0" smtClean="0">
                <a:solidFill>
                  <a:srgbClr val="FF0000"/>
                </a:solidFill>
              </a:rPr>
              <a:t>                                              </a:t>
            </a:r>
            <a:r>
              <a:rPr lang="zh-CN" altLang="zh-CN" dirty="0" smtClean="0">
                <a:solidFill>
                  <a:srgbClr val="FF0000"/>
                </a:solidFill>
              </a:rPr>
              <a:t>为</a:t>
            </a:r>
            <a:r>
              <a:rPr lang="en-US" altLang="zh-CN" dirty="0">
                <a:solidFill>
                  <a:srgbClr val="FF0000"/>
                </a:solidFill>
              </a:rPr>
              <a:t>0.0116mm</a:t>
            </a:r>
            <a:endParaRPr lang="zh-CN" altLang="zh-CN" dirty="0">
              <a:solidFill>
                <a:srgbClr val="FF0000"/>
              </a:solidFill>
            </a:endParaRPr>
          </a:p>
          <a:p>
            <a:r>
              <a:rPr lang="en-US" altLang="zh-CN" dirty="0" smtClean="0">
                <a:solidFill>
                  <a:srgbClr val="FF0000"/>
                </a:solidFill>
              </a:rPr>
              <a:t>%</a:t>
            </a:r>
            <a:r>
              <a:rPr lang="zh-CN" altLang="zh-CN" dirty="0">
                <a:solidFill>
                  <a:srgbClr val="FF0000"/>
                </a:solidFill>
              </a:rPr>
              <a:t>计算估计量的标准差</a:t>
            </a:r>
          </a:p>
          <a:p>
            <a:r>
              <a:rPr lang="en-US" altLang="zh-CN" dirty="0" err="1"/>
              <a:t>invC</a:t>
            </a:r>
            <a:r>
              <a:rPr lang="en-US" altLang="zh-CN" dirty="0"/>
              <a:t>=</a:t>
            </a:r>
            <a:r>
              <a:rPr lang="en-US" altLang="zh-CN" dirty="0" err="1"/>
              <a:t>inv</a:t>
            </a:r>
            <a:r>
              <a:rPr lang="en-US" altLang="zh-CN" dirty="0"/>
              <a:t>(A'*A</a:t>
            </a:r>
            <a:r>
              <a:rPr lang="en-US" altLang="zh-CN" dirty="0" smtClean="0"/>
              <a:t>) </a:t>
            </a:r>
            <a:r>
              <a:rPr lang="en-US" altLang="zh-CN" dirty="0" smtClean="0">
                <a:solidFill>
                  <a:srgbClr val="FF0000"/>
                </a:solidFill>
              </a:rPr>
              <a:t>%</a:t>
            </a:r>
            <a:r>
              <a:rPr lang="en-US" altLang="zh-CN" dirty="0" err="1">
                <a:solidFill>
                  <a:srgbClr val="FF0000"/>
                </a:solidFill>
              </a:rPr>
              <a:t>invC</a:t>
            </a:r>
            <a:r>
              <a:rPr lang="en-US" altLang="zh-CN" dirty="0">
                <a:solidFill>
                  <a:srgbClr val="FF0000"/>
                </a:solidFill>
              </a:rPr>
              <a:t>=[d11,d12,d13;d21,d22,d23;d31,d32,d33]</a:t>
            </a:r>
            <a:endParaRPr lang="zh-CN" altLang="zh-CN" dirty="0">
              <a:solidFill>
                <a:srgbClr val="FF0000"/>
              </a:solidFill>
            </a:endParaRPr>
          </a:p>
          <a:p>
            <a:r>
              <a:rPr lang="en-US" altLang="zh-CN" dirty="0" smtClean="0">
                <a:solidFill>
                  <a:srgbClr val="FF0000"/>
                </a:solidFill>
              </a:rPr>
              <a:t>                           %</a:t>
            </a:r>
            <a:r>
              <a:rPr lang="en-US" altLang="zh-CN" dirty="0" err="1">
                <a:solidFill>
                  <a:srgbClr val="FF0000"/>
                </a:solidFill>
              </a:rPr>
              <a:t>invC</a:t>
            </a:r>
            <a:r>
              <a:rPr lang="en-US" altLang="zh-CN" dirty="0">
                <a:solidFill>
                  <a:srgbClr val="FF0000"/>
                </a:solidFill>
              </a:rPr>
              <a:t>=[0.5,-0.25,0;-0.25,0.5,-0.25;0,-0.25,0.5]</a:t>
            </a:r>
            <a:endParaRPr lang="zh-CN" altLang="zh-CN" dirty="0">
              <a:solidFill>
                <a:srgbClr val="FF0000"/>
              </a:solidFill>
            </a:endParaRPr>
          </a:p>
          <a:p>
            <a:r>
              <a:rPr lang="en-US" altLang="zh-CN" dirty="0"/>
              <a:t>d11=0.5;</a:t>
            </a:r>
            <a:endParaRPr lang="zh-CN" altLang="zh-CN" dirty="0"/>
          </a:p>
          <a:p>
            <a:r>
              <a:rPr lang="en-US" altLang="zh-CN" dirty="0"/>
              <a:t>d22=0.5;</a:t>
            </a:r>
            <a:endParaRPr lang="zh-CN" altLang="zh-CN" dirty="0"/>
          </a:p>
          <a:p>
            <a:r>
              <a:rPr lang="en-US" altLang="zh-CN" dirty="0"/>
              <a:t>d33=0.5;</a:t>
            </a:r>
            <a:endParaRPr lang="zh-CN" altLang="zh-CN" dirty="0"/>
          </a:p>
          <a:p>
            <a:r>
              <a:rPr lang="en-US" altLang="zh-CN" dirty="0"/>
              <a:t>BZC=</a:t>
            </a:r>
            <a:r>
              <a:rPr lang="en-US" altLang="zh-CN" dirty="0" err="1"/>
              <a:t>bzc</a:t>
            </a:r>
            <a:r>
              <a:rPr lang="en-US" altLang="zh-CN" dirty="0"/>
              <a:t>*</a:t>
            </a:r>
            <a:r>
              <a:rPr lang="en-US" altLang="zh-CN" dirty="0" err="1"/>
              <a:t>sqrt</a:t>
            </a:r>
            <a:r>
              <a:rPr lang="en-US" altLang="zh-CN" dirty="0"/>
              <a:t>(d11)%BZC=0.0082mm</a:t>
            </a:r>
            <a:endParaRPr lang="zh-CN" altLang="zh-CN" dirty="0"/>
          </a:p>
          <a:p>
            <a:r>
              <a:rPr lang="zh-CN" altLang="zh-CN" dirty="0"/>
              <a:t>故三个可估计量的标准差都为</a:t>
            </a:r>
            <a:r>
              <a:rPr lang="en-US" altLang="zh-CN" dirty="0"/>
              <a:t>0.0082mm</a:t>
            </a:r>
            <a:endParaRPr lang="zh-CN" altLang="zh-CN" dirty="0"/>
          </a:p>
        </p:txBody>
      </p:sp>
    </p:spTree>
    <p:extLst>
      <p:ext uri="{BB962C8B-B14F-4D97-AF65-F5344CB8AC3E}">
        <p14:creationId xmlns:p14="http://schemas.microsoft.com/office/powerpoint/2010/main" val="1414433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5616" y="908720"/>
            <a:ext cx="7344816" cy="4524315"/>
          </a:xfrm>
          <a:prstGeom prst="rect">
            <a:avLst/>
          </a:prstGeom>
        </p:spPr>
        <p:txBody>
          <a:bodyPr wrap="square">
            <a:spAutoFit/>
          </a:bodyPr>
          <a:lstStyle/>
          <a:p>
            <a:pPr>
              <a:lnSpc>
                <a:spcPct val="150000"/>
              </a:lnSpc>
            </a:pPr>
            <a:r>
              <a:rPr lang="zh-CN" altLang="en-US" sz="2400" b="1" dirty="0" smtClean="0"/>
              <a:t>四</a:t>
            </a:r>
            <a:r>
              <a:rPr lang="zh-CN" altLang="zh-CN" sz="2400" b="1" dirty="0" smtClean="0"/>
              <a:t>、</a:t>
            </a:r>
            <a:r>
              <a:rPr lang="zh-CN" altLang="en-US" sz="2400" b="1" dirty="0" smtClean="0"/>
              <a:t>练习</a:t>
            </a:r>
            <a:endParaRPr lang="zh-CN" altLang="zh-CN" sz="2400" dirty="0"/>
          </a:p>
          <a:p>
            <a:pPr marL="342900" indent="-342900">
              <a:lnSpc>
                <a:spcPct val="150000"/>
              </a:lnSpc>
              <a:buFont typeface="Wingdings" panose="05000000000000000000" pitchFamily="2" charset="2"/>
              <a:buChar char="p"/>
            </a:pPr>
            <a:r>
              <a:rPr lang="en-US" altLang="zh-CN" sz="2400" dirty="0" smtClean="0"/>
              <a:t>P126 </a:t>
            </a:r>
            <a:r>
              <a:rPr lang="zh-CN" altLang="en-US" sz="2400" dirty="0" smtClean="0"/>
              <a:t>例</a:t>
            </a:r>
            <a:r>
              <a:rPr lang="en-US" altLang="zh-CN" sz="2400" dirty="0" smtClean="0"/>
              <a:t>5-5 </a:t>
            </a:r>
            <a:r>
              <a:rPr lang="zh-CN" altLang="en-US" sz="2400" dirty="0" smtClean="0"/>
              <a:t>（一班、二班、三班均需完成）</a:t>
            </a:r>
            <a:endParaRPr lang="en-US" altLang="zh-CN" sz="2400" dirty="0" smtClean="0"/>
          </a:p>
          <a:p>
            <a:pPr marL="342900" indent="-342900">
              <a:lnSpc>
                <a:spcPct val="150000"/>
              </a:lnSpc>
              <a:buFont typeface="Wingdings" panose="05000000000000000000" pitchFamily="2" charset="2"/>
              <a:buChar char="p"/>
            </a:pPr>
            <a:r>
              <a:rPr lang="en-US" altLang="zh-CN" sz="2400" dirty="0" smtClean="0"/>
              <a:t>P129</a:t>
            </a:r>
            <a:r>
              <a:rPr lang="zh-CN" altLang="en-US" sz="2400" dirty="0" smtClean="0"/>
              <a:t>习题</a:t>
            </a:r>
            <a:r>
              <a:rPr lang="en-US" altLang="zh-CN" sz="2400" dirty="0" smtClean="0"/>
              <a:t>5-1</a:t>
            </a:r>
            <a:r>
              <a:rPr lang="zh-CN" altLang="en-US" sz="2400" dirty="0" smtClean="0"/>
              <a:t>、</a:t>
            </a:r>
            <a:r>
              <a:rPr lang="en-US" altLang="zh-CN" sz="2400" dirty="0" smtClean="0"/>
              <a:t>5-6</a:t>
            </a:r>
            <a:r>
              <a:rPr lang="zh-CN" altLang="en-US" sz="2400" dirty="0" smtClean="0"/>
              <a:t>（一班）</a:t>
            </a:r>
            <a:endParaRPr lang="en-US" altLang="zh-CN" sz="2400" dirty="0" smtClean="0"/>
          </a:p>
          <a:p>
            <a:pPr marL="342900" indent="-342900">
              <a:lnSpc>
                <a:spcPct val="150000"/>
              </a:lnSpc>
              <a:buFont typeface="Wingdings" panose="05000000000000000000" pitchFamily="2" charset="2"/>
              <a:buChar char="p"/>
            </a:pPr>
            <a:r>
              <a:rPr lang="en-US" altLang="zh-CN" sz="2400" dirty="0"/>
              <a:t>P129</a:t>
            </a:r>
            <a:r>
              <a:rPr lang="zh-CN" altLang="en-US" sz="2400" dirty="0" smtClean="0"/>
              <a:t>习题</a:t>
            </a:r>
            <a:r>
              <a:rPr lang="en-US" altLang="zh-CN" sz="2400" dirty="0" smtClean="0"/>
              <a:t>5-2</a:t>
            </a:r>
            <a:r>
              <a:rPr lang="zh-CN" altLang="en-US" sz="2400" dirty="0" smtClean="0"/>
              <a:t>、</a:t>
            </a:r>
            <a:r>
              <a:rPr lang="en-US" altLang="zh-CN" sz="2400" dirty="0" smtClean="0"/>
              <a:t>5-4</a:t>
            </a:r>
            <a:r>
              <a:rPr lang="zh-CN" altLang="en-US" sz="2400" dirty="0" smtClean="0"/>
              <a:t>（二班）</a:t>
            </a:r>
            <a:endParaRPr lang="en-US" altLang="zh-CN" sz="2400" dirty="0" smtClean="0"/>
          </a:p>
          <a:p>
            <a:pPr marL="342900" indent="-342900">
              <a:lnSpc>
                <a:spcPct val="150000"/>
              </a:lnSpc>
              <a:buFont typeface="Wingdings" panose="05000000000000000000" pitchFamily="2" charset="2"/>
              <a:buChar char="p"/>
            </a:pPr>
            <a:r>
              <a:rPr lang="en-US" altLang="zh-CN" sz="2400" dirty="0"/>
              <a:t>P129</a:t>
            </a:r>
            <a:r>
              <a:rPr lang="zh-CN" altLang="en-US" sz="2400" dirty="0"/>
              <a:t>习题</a:t>
            </a:r>
            <a:r>
              <a:rPr lang="en-US" altLang="zh-CN" sz="2400" dirty="0" smtClean="0"/>
              <a:t>5-3</a:t>
            </a:r>
            <a:r>
              <a:rPr lang="zh-CN" altLang="en-US" sz="2400" dirty="0" smtClean="0"/>
              <a:t>、</a:t>
            </a:r>
            <a:r>
              <a:rPr lang="en-US" altLang="zh-CN" sz="2400" dirty="0" smtClean="0"/>
              <a:t>5-7</a:t>
            </a:r>
            <a:r>
              <a:rPr lang="zh-CN" altLang="en-US" sz="2400" dirty="0" smtClean="0"/>
              <a:t>（三班</a:t>
            </a:r>
            <a:r>
              <a:rPr lang="zh-CN" altLang="en-US" sz="2400" dirty="0"/>
              <a:t>）</a:t>
            </a:r>
            <a:endParaRPr lang="en-US" altLang="zh-CN" sz="2400" dirty="0"/>
          </a:p>
          <a:p>
            <a:pPr marL="342900" indent="-342900">
              <a:lnSpc>
                <a:spcPct val="150000"/>
              </a:lnSpc>
              <a:buFont typeface="Wingdings" panose="05000000000000000000" pitchFamily="2" charset="2"/>
              <a:buChar char="p"/>
            </a:pPr>
            <a:endParaRPr lang="en-US" altLang="zh-CN" sz="2400" dirty="0" smtClean="0"/>
          </a:p>
          <a:p>
            <a:pPr marL="342900" indent="-342900">
              <a:lnSpc>
                <a:spcPct val="150000"/>
              </a:lnSpc>
              <a:buFont typeface="Wingdings" panose="05000000000000000000" pitchFamily="2" charset="2"/>
              <a:buChar char="p"/>
            </a:pPr>
            <a:endParaRPr lang="en-US" altLang="zh-CN" sz="2400" dirty="0" smtClean="0"/>
          </a:p>
          <a:p>
            <a:pPr>
              <a:lnSpc>
                <a:spcPct val="150000"/>
              </a:lnSpc>
            </a:pPr>
            <a:endParaRPr lang="zh-CN" altLang="zh-CN" sz="2400" dirty="0"/>
          </a:p>
        </p:txBody>
      </p:sp>
    </p:spTree>
    <p:extLst>
      <p:ext uri="{BB962C8B-B14F-4D97-AF65-F5344CB8AC3E}">
        <p14:creationId xmlns:p14="http://schemas.microsoft.com/office/powerpoint/2010/main" val="495063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483</Words>
  <Application>Microsoft Office PowerPoint</Application>
  <PresentationFormat>全屏显示(4:3)</PresentationFormat>
  <Paragraphs>41</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宋体</vt:lpstr>
      <vt:lpstr>Arial</vt:lpstr>
      <vt:lpstr>Calibri</vt:lpstr>
      <vt:lpstr>Times New Roman</vt:lpstr>
      <vt:lpstr>Wingdings</vt:lpstr>
      <vt:lpstr>Office 主题</vt:lpstr>
      <vt:lpstr>实验四  线性参数的最小二乘法处理</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  舍入误差与数值稳定性</dc:title>
  <dc:creator>HU</dc:creator>
  <cp:lastModifiedBy>汤戈</cp:lastModifiedBy>
  <cp:revision>35</cp:revision>
  <dcterms:created xsi:type="dcterms:W3CDTF">2018-04-23T04:33:16Z</dcterms:created>
  <dcterms:modified xsi:type="dcterms:W3CDTF">2022-05-21T01:47:26Z</dcterms:modified>
</cp:coreProperties>
</file>