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87" r:id="rId6"/>
    <p:sldId id="265" r:id="rId7"/>
    <p:sldId id="291" r:id="rId8"/>
    <p:sldId id="288" r:id="rId9"/>
    <p:sldId id="271" r:id="rId10"/>
    <p:sldId id="293" r:id="rId11"/>
    <p:sldId id="290" r:id="rId12"/>
    <p:sldId id="276" r:id="rId13"/>
    <p:sldId id="295" r:id="rId14"/>
    <p:sldId id="289" r:id="rId15"/>
    <p:sldId id="280" r:id="rId16"/>
    <p:sldId id="296" r:id="rId17"/>
    <p:sldId id="298" r:id="rId18"/>
    <p:sldId id="299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芦 博宇" userId="5464f3f8-2557-4eed-b27d-5f724a7a769b" providerId="ADAL" clId="{2D9893F4-7A11-46A3-B696-A7DC94ADCED9}"/>
    <pc:docChg chg="modSld">
      <pc:chgData name="芦 博宇" userId="5464f3f8-2557-4eed-b27d-5f724a7a769b" providerId="ADAL" clId="{2D9893F4-7A11-46A3-B696-A7DC94ADCED9}" dt="2023-03-08T14:39:45.244" v="0" actId="14100"/>
      <pc:docMkLst>
        <pc:docMk/>
      </pc:docMkLst>
      <pc:sldChg chg="modSp mod">
        <pc:chgData name="芦 博宇" userId="5464f3f8-2557-4eed-b27d-5f724a7a769b" providerId="ADAL" clId="{2D9893F4-7A11-46A3-B696-A7DC94ADCED9}" dt="2023-03-08T14:39:45.244" v="0" actId="14100"/>
        <pc:sldMkLst>
          <pc:docMk/>
          <pc:sldMk cId="2038694564" sldId="257"/>
        </pc:sldMkLst>
        <pc:spChg chg="mod">
          <ac:chgData name="芦 博宇" userId="5464f3f8-2557-4eed-b27d-5f724a7a769b" providerId="ADAL" clId="{2D9893F4-7A11-46A3-B696-A7DC94ADCED9}" dt="2023-03-08T14:39:45.244" v="0" actId="14100"/>
          <ac:spMkLst>
            <pc:docMk/>
            <pc:sldMk cId="2038694564" sldId="257"/>
            <ac:spMk id="102" creationId="{00000000-0000-0000-0000-000000000000}"/>
          </ac:spMkLst>
        </pc:spChg>
      </pc:sldChg>
    </pc:docChg>
  </pc:docChgLst>
  <pc:docChgLst>
    <pc:chgData name="芦 博宇" userId="5464f3f8-2557-4eed-b27d-5f724a7a769b" providerId="ADAL" clId="{19E6A5C3-D220-4D74-9AB1-A28F542EBD40}"/>
    <pc:docChg chg="undo custSel modSld">
      <pc:chgData name="芦 博宇" userId="5464f3f8-2557-4eed-b27d-5f724a7a769b" providerId="ADAL" clId="{19E6A5C3-D220-4D74-9AB1-A28F542EBD40}" dt="2023-01-07T18:33:00.865" v="75" actId="478"/>
      <pc:docMkLst>
        <pc:docMk/>
      </pc:docMkLst>
      <pc:sldChg chg="addSp delSp modSp mod addAnim delAnim">
        <pc:chgData name="芦 博宇" userId="5464f3f8-2557-4eed-b27d-5f724a7a769b" providerId="ADAL" clId="{19E6A5C3-D220-4D74-9AB1-A28F542EBD40}" dt="2023-01-07T18:33:00.865" v="75" actId="478"/>
        <pc:sldMkLst>
          <pc:docMk/>
          <pc:sldMk cId="2038694564" sldId="257"/>
        </pc:sldMkLst>
        <pc:grpChg chg="add del mod">
          <ac:chgData name="芦 博宇" userId="5464f3f8-2557-4eed-b27d-5f724a7a769b" providerId="ADAL" clId="{19E6A5C3-D220-4D74-9AB1-A28F542EBD40}" dt="2023-01-07T18:33:00.865" v="75" actId="478"/>
          <ac:grpSpMkLst>
            <pc:docMk/>
            <pc:sldMk cId="2038694564" sldId="257"/>
            <ac:grpSpMk id="3" creationId="{00000000-0000-0000-0000-000000000000}"/>
          </ac:grpSpMkLst>
        </pc:grpChg>
        <pc:picChg chg="add del mod modCrop">
          <ac:chgData name="芦 博宇" userId="5464f3f8-2557-4eed-b27d-5f724a7a769b" providerId="ADAL" clId="{19E6A5C3-D220-4D74-9AB1-A28F542EBD40}" dt="2023-01-07T18:31:48.029" v="66" actId="478"/>
          <ac:picMkLst>
            <pc:docMk/>
            <pc:sldMk cId="2038694564" sldId="257"/>
            <ac:picMk id="4" creationId="{0E2D2514-3C98-8C47-FC55-12082539A1E9}"/>
          </ac:picMkLst>
        </pc:picChg>
        <pc:picChg chg="add mod">
          <ac:chgData name="芦 博宇" userId="5464f3f8-2557-4eed-b27d-5f724a7a769b" providerId="ADAL" clId="{19E6A5C3-D220-4D74-9AB1-A28F542EBD40}" dt="2023-01-07T18:32:10.580" v="74" actId="1038"/>
          <ac:picMkLst>
            <pc:docMk/>
            <pc:sldMk cId="2038694564" sldId="257"/>
            <ac:picMk id="6" creationId="{76F95A36-81D2-287F-9209-F2EE129F85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52CE9-1E32-4954-8D25-F5D7C99DA472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19BE-5798-4CEA-B3FB-FF272E91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B8371B-E064-4AA6-B81C-23B19F0F4477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8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B8371B-E064-4AA6-B81C-23B19F0F4477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8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819013-4C50-4C67-AB60-8646410C624B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819013-4C50-4C67-AB60-8646410C624B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1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15C0AF-5B3F-4BA6-8BA1-A4F0AE9F088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9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15C0AF-5B3F-4BA6-8BA1-A4F0AE9F088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0167-E855-4D17-BF35-432B61D5C6E4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F989F-8D12-475D-9C50-23F49E8F4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BE9F-35D4-46B4-B4E4-ACA44902E1C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BB26-9DAD-4405-AB55-24B16119A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hyperlink" Target="https://github.com/saadmahboob/qlearning.git" TargetMode="External"/><Relationship Id="rId5" Type="http://schemas.openxmlformats.org/officeDocument/2006/relationships/hyperlink" Target="https://github.com/saadmahboob/qlearning" TargetMode="Externa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351" y="2694517"/>
            <a:ext cx="12204701" cy="347616"/>
          </a:xfrm>
          <a:custGeom>
            <a:avLst/>
            <a:gdLst>
              <a:gd name="connsiteX0" fmla="*/ 0 w 9153526"/>
              <a:gd name="connsiteY0" fmla="*/ 0 h 260712"/>
              <a:gd name="connsiteX1" fmla="*/ 9153526 w 9153526"/>
              <a:gd name="connsiteY1" fmla="*/ 0 h 260712"/>
              <a:gd name="connsiteX2" fmla="*/ 9153526 w 9153526"/>
              <a:gd name="connsiteY2" fmla="*/ 60325 h 260712"/>
              <a:gd name="connsiteX3" fmla="*/ 5009013 w 9153526"/>
              <a:gd name="connsiteY3" fmla="*/ 60325 h 260712"/>
              <a:gd name="connsiteX4" fmla="*/ 4576763 w 9153526"/>
              <a:gd name="connsiteY4" fmla="*/ 260712 h 260712"/>
              <a:gd name="connsiteX5" fmla="*/ 4144513 w 9153526"/>
              <a:gd name="connsiteY5" fmla="*/ 60325 h 260712"/>
              <a:gd name="connsiteX6" fmla="*/ 0 w 9153526"/>
              <a:gd name="connsiteY6" fmla="*/ 60325 h 26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6" h="260712">
                <a:moveTo>
                  <a:pt x="0" y="0"/>
                </a:moveTo>
                <a:lnTo>
                  <a:pt x="9153526" y="0"/>
                </a:lnTo>
                <a:lnTo>
                  <a:pt x="9153526" y="60325"/>
                </a:lnTo>
                <a:lnTo>
                  <a:pt x="5009013" y="60325"/>
                </a:lnTo>
                <a:cubicBezTo>
                  <a:pt x="4904129" y="181194"/>
                  <a:pt x="4748392" y="260712"/>
                  <a:pt x="4576763" y="260712"/>
                </a:cubicBezTo>
                <a:cubicBezTo>
                  <a:pt x="4405136" y="260712"/>
                  <a:pt x="4249399" y="181194"/>
                  <a:pt x="4144513" y="60325"/>
                </a:cubicBezTo>
                <a:cubicBezTo>
                  <a:pt x="0" y="60325"/>
                  <a:pt x="0" y="60325"/>
                  <a:pt x="0" y="603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PA_椭圆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8667" y="1604797"/>
            <a:ext cx="1354667" cy="13567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463763" y="5372740"/>
            <a:ext cx="167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指导老师：吴旖旎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362985" y="5361165"/>
            <a:ext cx="167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制作人：芦博宇</a:t>
            </a: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2996905" y="5417574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rgbClr val="44546A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8" name="Freeform 6"/>
          <p:cNvSpPr>
            <a:spLocks noEditPoints="1"/>
          </p:cNvSpPr>
          <p:nvPr/>
        </p:nvSpPr>
        <p:spPr bwMode="auto">
          <a:xfrm>
            <a:off x="3258805" y="5450911"/>
            <a:ext cx="147638" cy="147638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rgbClr val="44546A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208701" y="5448560"/>
            <a:ext cx="104968" cy="149989"/>
            <a:chOff x="11101388" y="-2608263"/>
            <a:chExt cx="4789488" cy="6843714"/>
          </a:xfrm>
          <a:solidFill>
            <a:schemeClr val="tx1"/>
          </a:solidFill>
        </p:grpSpPr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11101388" y="641350"/>
              <a:ext cx="4789488" cy="3594101"/>
            </a:xfrm>
            <a:custGeom>
              <a:avLst/>
              <a:gdLst>
                <a:gd name="T0" fmla="*/ 3013 w 3017"/>
                <a:gd name="T1" fmla="*/ 80 h 2264"/>
                <a:gd name="T2" fmla="*/ 2986 w 3017"/>
                <a:gd name="T3" fmla="*/ 32 h 2264"/>
                <a:gd name="T4" fmla="*/ 2937 w 3017"/>
                <a:gd name="T5" fmla="*/ 4 h 2264"/>
                <a:gd name="T6" fmla="*/ 2881 w 3017"/>
                <a:gd name="T7" fmla="*/ 4 h 2264"/>
                <a:gd name="T8" fmla="*/ 2833 w 3017"/>
                <a:gd name="T9" fmla="*/ 32 h 2264"/>
                <a:gd name="T10" fmla="*/ 2805 w 3017"/>
                <a:gd name="T11" fmla="*/ 80 h 2264"/>
                <a:gd name="T12" fmla="*/ 2797 w 3017"/>
                <a:gd name="T13" fmla="*/ 210 h 2264"/>
                <a:gd name="T14" fmla="*/ 2767 w 3017"/>
                <a:gd name="T15" fmla="*/ 405 h 2264"/>
                <a:gd name="T16" fmla="*/ 2708 w 3017"/>
                <a:gd name="T17" fmla="*/ 589 h 2264"/>
                <a:gd name="T18" fmla="*/ 2624 w 3017"/>
                <a:gd name="T19" fmla="*/ 761 h 2264"/>
                <a:gd name="T20" fmla="*/ 2517 w 3017"/>
                <a:gd name="T21" fmla="*/ 917 h 2264"/>
                <a:gd name="T22" fmla="*/ 2389 w 3017"/>
                <a:gd name="T23" fmla="*/ 1055 h 2264"/>
                <a:gd name="T24" fmla="*/ 2241 w 3017"/>
                <a:gd name="T25" fmla="*/ 1173 h 2264"/>
                <a:gd name="T26" fmla="*/ 2076 w 3017"/>
                <a:gd name="T27" fmla="*/ 1270 h 2264"/>
                <a:gd name="T28" fmla="*/ 1898 w 3017"/>
                <a:gd name="T29" fmla="*/ 1342 h 2264"/>
                <a:gd name="T30" fmla="*/ 1708 w 3017"/>
                <a:gd name="T31" fmla="*/ 1387 h 2264"/>
                <a:gd name="T32" fmla="*/ 1508 w 3017"/>
                <a:gd name="T33" fmla="*/ 1401 h 2264"/>
                <a:gd name="T34" fmla="*/ 1309 w 3017"/>
                <a:gd name="T35" fmla="*/ 1387 h 2264"/>
                <a:gd name="T36" fmla="*/ 1119 w 3017"/>
                <a:gd name="T37" fmla="*/ 1342 h 2264"/>
                <a:gd name="T38" fmla="*/ 940 w 3017"/>
                <a:gd name="T39" fmla="*/ 1270 h 2264"/>
                <a:gd name="T40" fmla="*/ 776 w 3017"/>
                <a:gd name="T41" fmla="*/ 1173 h 2264"/>
                <a:gd name="T42" fmla="*/ 628 w 3017"/>
                <a:gd name="T43" fmla="*/ 1055 h 2264"/>
                <a:gd name="T44" fmla="*/ 500 w 3017"/>
                <a:gd name="T45" fmla="*/ 917 h 2264"/>
                <a:gd name="T46" fmla="*/ 393 w 3017"/>
                <a:gd name="T47" fmla="*/ 761 h 2264"/>
                <a:gd name="T48" fmla="*/ 308 w 3017"/>
                <a:gd name="T49" fmla="*/ 589 h 2264"/>
                <a:gd name="T50" fmla="*/ 250 w 3017"/>
                <a:gd name="T51" fmla="*/ 405 h 2264"/>
                <a:gd name="T52" fmla="*/ 220 w 3017"/>
                <a:gd name="T53" fmla="*/ 210 h 2264"/>
                <a:gd name="T54" fmla="*/ 212 w 3017"/>
                <a:gd name="T55" fmla="*/ 80 h 2264"/>
                <a:gd name="T56" fmla="*/ 183 w 3017"/>
                <a:gd name="T57" fmla="*/ 32 h 2264"/>
                <a:gd name="T58" fmla="*/ 136 w 3017"/>
                <a:gd name="T59" fmla="*/ 4 h 2264"/>
                <a:gd name="T60" fmla="*/ 79 w 3017"/>
                <a:gd name="T61" fmla="*/ 4 h 2264"/>
                <a:gd name="T62" fmla="*/ 32 w 3017"/>
                <a:gd name="T63" fmla="*/ 32 h 2264"/>
                <a:gd name="T64" fmla="*/ 4 w 3017"/>
                <a:gd name="T65" fmla="*/ 80 h 2264"/>
                <a:gd name="T66" fmla="*/ 4 w 3017"/>
                <a:gd name="T67" fmla="*/ 222 h 2264"/>
                <a:gd name="T68" fmla="*/ 37 w 3017"/>
                <a:gd name="T69" fmla="*/ 439 h 2264"/>
                <a:gd name="T70" fmla="*/ 100 w 3017"/>
                <a:gd name="T71" fmla="*/ 647 h 2264"/>
                <a:gd name="T72" fmla="*/ 190 w 3017"/>
                <a:gd name="T73" fmla="*/ 839 h 2264"/>
                <a:gd name="T74" fmla="*/ 305 w 3017"/>
                <a:gd name="T75" fmla="*/ 1018 h 2264"/>
                <a:gd name="T76" fmla="*/ 444 w 3017"/>
                <a:gd name="T77" fmla="*/ 1176 h 2264"/>
                <a:gd name="T78" fmla="*/ 604 w 3017"/>
                <a:gd name="T79" fmla="*/ 1315 h 2264"/>
                <a:gd name="T80" fmla="*/ 782 w 3017"/>
                <a:gd name="T81" fmla="*/ 1430 h 2264"/>
                <a:gd name="T82" fmla="*/ 975 w 3017"/>
                <a:gd name="T83" fmla="*/ 1520 h 2264"/>
                <a:gd name="T84" fmla="*/ 1182 w 3017"/>
                <a:gd name="T85" fmla="*/ 1582 h 2264"/>
                <a:gd name="T86" fmla="*/ 1401 w 3017"/>
                <a:gd name="T87" fmla="*/ 1613 h 2264"/>
                <a:gd name="T88" fmla="*/ 1401 w 3017"/>
                <a:gd name="T89" fmla="*/ 2156 h 2264"/>
                <a:gd name="T90" fmla="*/ 1415 w 3017"/>
                <a:gd name="T91" fmla="*/ 2210 h 2264"/>
                <a:gd name="T92" fmla="*/ 1454 w 3017"/>
                <a:gd name="T93" fmla="*/ 2249 h 2264"/>
                <a:gd name="T94" fmla="*/ 1508 w 3017"/>
                <a:gd name="T95" fmla="*/ 2264 h 2264"/>
                <a:gd name="T96" fmla="*/ 1563 w 3017"/>
                <a:gd name="T97" fmla="*/ 2249 h 2264"/>
                <a:gd name="T98" fmla="*/ 1601 w 3017"/>
                <a:gd name="T99" fmla="*/ 2210 h 2264"/>
                <a:gd name="T100" fmla="*/ 1617 w 3017"/>
                <a:gd name="T101" fmla="*/ 2156 h 2264"/>
                <a:gd name="T102" fmla="*/ 1617 w 3017"/>
                <a:gd name="T103" fmla="*/ 1613 h 2264"/>
                <a:gd name="T104" fmla="*/ 1835 w 3017"/>
                <a:gd name="T105" fmla="*/ 1582 h 2264"/>
                <a:gd name="T106" fmla="*/ 2042 w 3017"/>
                <a:gd name="T107" fmla="*/ 1520 h 2264"/>
                <a:gd name="T108" fmla="*/ 2236 w 3017"/>
                <a:gd name="T109" fmla="*/ 1430 h 2264"/>
                <a:gd name="T110" fmla="*/ 2414 w 3017"/>
                <a:gd name="T111" fmla="*/ 1315 h 2264"/>
                <a:gd name="T112" fmla="*/ 2573 w 3017"/>
                <a:gd name="T113" fmla="*/ 1176 h 2264"/>
                <a:gd name="T114" fmla="*/ 2712 w 3017"/>
                <a:gd name="T115" fmla="*/ 1018 h 2264"/>
                <a:gd name="T116" fmla="*/ 2827 w 3017"/>
                <a:gd name="T117" fmla="*/ 839 h 2264"/>
                <a:gd name="T118" fmla="*/ 2918 w 3017"/>
                <a:gd name="T119" fmla="*/ 647 h 2264"/>
                <a:gd name="T120" fmla="*/ 2980 w 3017"/>
                <a:gd name="T121" fmla="*/ 439 h 2264"/>
                <a:gd name="T122" fmla="*/ 3013 w 3017"/>
                <a:gd name="T123" fmla="*/ 222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2264">
                  <a:moveTo>
                    <a:pt x="3017" y="108"/>
                  </a:moveTo>
                  <a:lnTo>
                    <a:pt x="3013" y="80"/>
                  </a:lnTo>
                  <a:lnTo>
                    <a:pt x="3003" y="54"/>
                  </a:lnTo>
                  <a:lnTo>
                    <a:pt x="2986" y="32"/>
                  </a:lnTo>
                  <a:lnTo>
                    <a:pt x="2963" y="16"/>
                  </a:lnTo>
                  <a:lnTo>
                    <a:pt x="2937" y="4"/>
                  </a:lnTo>
                  <a:lnTo>
                    <a:pt x="2910" y="0"/>
                  </a:lnTo>
                  <a:lnTo>
                    <a:pt x="2881" y="4"/>
                  </a:lnTo>
                  <a:lnTo>
                    <a:pt x="2855" y="16"/>
                  </a:lnTo>
                  <a:lnTo>
                    <a:pt x="2833" y="32"/>
                  </a:lnTo>
                  <a:lnTo>
                    <a:pt x="2816" y="54"/>
                  </a:lnTo>
                  <a:lnTo>
                    <a:pt x="2805" y="80"/>
                  </a:lnTo>
                  <a:lnTo>
                    <a:pt x="2801" y="108"/>
                  </a:lnTo>
                  <a:lnTo>
                    <a:pt x="2797" y="210"/>
                  </a:lnTo>
                  <a:lnTo>
                    <a:pt x="2785" y="308"/>
                  </a:lnTo>
                  <a:lnTo>
                    <a:pt x="2767" y="405"/>
                  </a:lnTo>
                  <a:lnTo>
                    <a:pt x="2741" y="498"/>
                  </a:lnTo>
                  <a:lnTo>
                    <a:pt x="2708" y="589"/>
                  </a:lnTo>
                  <a:lnTo>
                    <a:pt x="2670" y="677"/>
                  </a:lnTo>
                  <a:lnTo>
                    <a:pt x="2624" y="761"/>
                  </a:lnTo>
                  <a:lnTo>
                    <a:pt x="2573" y="841"/>
                  </a:lnTo>
                  <a:lnTo>
                    <a:pt x="2517" y="917"/>
                  </a:lnTo>
                  <a:lnTo>
                    <a:pt x="2456" y="989"/>
                  </a:lnTo>
                  <a:lnTo>
                    <a:pt x="2389" y="1055"/>
                  </a:lnTo>
                  <a:lnTo>
                    <a:pt x="2317" y="1117"/>
                  </a:lnTo>
                  <a:lnTo>
                    <a:pt x="2241" y="1173"/>
                  </a:lnTo>
                  <a:lnTo>
                    <a:pt x="2161" y="1224"/>
                  </a:lnTo>
                  <a:lnTo>
                    <a:pt x="2076" y="1270"/>
                  </a:lnTo>
                  <a:lnTo>
                    <a:pt x="1990" y="1309"/>
                  </a:lnTo>
                  <a:lnTo>
                    <a:pt x="1898" y="1342"/>
                  </a:lnTo>
                  <a:lnTo>
                    <a:pt x="1805" y="1367"/>
                  </a:lnTo>
                  <a:lnTo>
                    <a:pt x="1708" y="1387"/>
                  </a:lnTo>
                  <a:lnTo>
                    <a:pt x="1610" y="1397"/>
                  </a:lnTo>
                  <a:lnTo>
                    <a:pt x="1508" y="1401"/>
                  </a:lnTo>
                  <a:lnTo>
                    <a:pt x="1407" y="1397"/>
                  </a:lnTo>
                  <a:lnTo>
                    <a:pt x="1309" y="1387"/>
                  </a:lnTo>
                  <a:lnTo>
                    <a:pt x="1212" y="1367"/>
                  </a:lnTo>
                  <a:lnTo>
                    <a:pt x="1119" y="1342"/>
                  </a:lnTo>
                  <a:lnTo>
                    <a:pt x="1028" y="1309"/>
                  </a:lnTo>
                  <a:lnTo>
                    <a:pt x="940" y="1270"/>
                  </a:lnTo>
                  <a:lnTo>
                    <a:pt x="856" y="1224"/>
                  </a:lnTo>
                  <a:lnTo>
                    <a:pt x="776" y="1173"/>
                  </a:lnTo>
                  <a:lnTo>
                    <a:pt x="700" y="1117"/>
                  </a:lnTo>
                  <a:lnTo>
                    <a:pt x="628" y="1055"/>
                  </a:lnTo>
                  <a:lnTo>
                    <a:pt x="562" y="989"/>
                  </a:lnTo>
                  <a:lnTo>
                    <a:pt x="500" y="917"/>
                  </a:lnTo>
                  <a:lnTo>
                    <a:pt x="444" y="841"/>
                  </a:lnTo>
                  <a:lnTo>
                    <a:pt x="393" y="761"/>
                  </a:lnTo>
                  <a:lnTo>
                    <a:pt x="347" y="677"/>
                  </a:lnTo>
                  <a:lnTo>
                    <a:pt x="308" y="589"/>
                  </a:lnTo>
                  <a:lnTo>
                    <a:pt x="275" y="498"/>
                  </a:lnTo>
                  <a:lnTo>
                    <a:pt x="250" y="405"/>
                  </a:lnTo>
                  <a:lnTo>
                    <a:pt x="231" y="308"/>
                  </a:lnTo>
                  <a:lnTo>
                    <a:pt x="220" y="210"/>
                  </a:lnTo>
                  <a:lnTo>
                    <a:pt x="216" y="108"/>
                  </a:lnTo>
                  <a:lnTo>
                    <a:pt x="212" y="80"/>
                  </a:lnTo>
                  <a:lnTo>
                    <a:pt x="200" y="54"/>
                  </a:lnTo>
                  <a:lnTo>
                    <a:pt x="183" y="32"/>
                  </a:lnTo>
                  <a:lnTo>
                    <a:pt x="162" y="16"/>
                  </a:lnTo>
                  <a:lnTo>
                    <a:pt x="136" y="4"/>
                  </a:lnTo>
                  <a:lnTo>
                    <a:pt x="107" y="0"/>
                  </a:lnTo>
                  <a:lnTo>
                    <a:pt x="79" y="4"/>
                  </a:lnTo>
                  <a:lnTo>
                    <a:pt x="54" y="16"/>
                  </a:lnTo>
                  <a:lnTo>
                    <a:pt x="32" y="32"/>
                  </a:lnTo>
                  <a:lnTo>
                    <a:pt x="15" y="54"/>
                  </a:lnTo>
                  <a:lnTo>
                    <a:pt x="4" y="80"/>
                  </a:lnTo>
                  <a:lnTo>
                    <a:pt x="0" y="108"/>
                  </a:lnTo>
                  <a:lnTo>
                    <a:pt x="4" y="222"/>
                  </a:lnTo>
                  <a:lnTo>
                    <a:pt x="17" y="332"/>
                  </a:lnTo>
                  <a:lnTo>
                    <a:pt x="37" y="439"/>
                  </a:lnTo>
                  <a:lnTo>
                    <a:pt x="64" y="545"/>
                  </a:lnTo>
                  <a:lnTo>
                    <a:pt x="100" y="647"/>
                  </a:lnTo>
                  <a:lnTo>
                    <a:pt x="142" y="745"/>
                  </a:lnTo>
                  <a:lnTo>
                    <a:pt x="190" y="839"/>
                  </a:lnTo>
                  <a:lnTo>
                    <a:pt x="245" y="931"/>
                  </a:lnTo>
                  <a:lnTo>
                    <a:pt x="305" y="1018"/>
                  </a:lnTo>
                  <a:lnTo>
                    <a:pt x="372" y="1100"/>
                  </a:lnTo>
                  <a:lnTo>
                    <a:pt x="444" y="1176"/>
                  </a:lnTo>
                  <a:lnTo>
                    <a:pt x="521" y="1248"/>
                  </a:lnTo>
                  <a:lnTo>
                    <a:pt x="604" y="1315"/>
                  </a:lnTo>
                  <a:lnTo>
                    <a:pt x="690" y="1375"/>
                  </a:lnTo>
                  <a:lnTo>
                    <a:pt x="782" y="1430"/>
                  </a:lnTo>
                  <a:lnTo>
                    <a:pt x="876" y="1478"/>
                  </a:lnTo>
                  <a:lnTo>
                    <a:pt x="975" y="1520"/>
                  </a:lnTo>
                  <a:lnTo>
                    <a:pt x="1077" y="1554"/>
                  </a:lnTo>
                  <a:lnTo>
                    <a:pt x="1182" y="1582"/>
                  </a:lnTo>
                  <a:lnTo>
                    <a:pt x="1291" y="1601"/>
                  </a:lnTo>
                  <a:lnTo>
                    <a:pt x="1401" y="1613"/>
                  </a:lnTo>
                  <a:lnTo>
                    <a:pt x="1401" y="1617"/>
                  </a:lnTo>
                  <a:lnTo>
                    <a:pt x="1401" y="2156"/>
                  </a:lnTo>
                  <a:lnTo>
                    <a:pt x="1405" y="2185"/>
                  </a:lnTo>
                  <a:lnTo>
                    <a:pt x="1415" y="2210"/>
                  </a:lnTo>
                  <a:lnTo>
                    <a:pt x="1432" y="2232"/>
                  </a:lnTo>
                  <a:lnTo>
                    <a:pt x="1454" y="2249"/>
                  </a:lnTo>
                  <a:lnTo>
                    <a:pt x="1480" y="2260"/>
                  </a:lnTo>
                  <a:lnTo>
                    <a:pt x="1508" y="2264"/>
                  </a:lnTo>
                  <a:lnTo>
                    <a:pt x="1537" y="2260"/>
                  </a:lnTo>
                  <a:lnTo>
                    <a:pt x="1563" y="2249"/>
                  </a:lnTo>
                  <a:lnTo>
                    <a:pt x="1585" y="2232"/>
                  </a:lnTo>
                  <a:lnTo>
                    <a:pt x="1601" y="2210"/>
                  </a:lnTo>
                  <a:lnTo>
                    <a:pt x="1613" y="2185"/>
                  </a:lnTo>
                  <a:lnTo>
                    <a:pt x="1617" y="2156"/>
                  </a:lnTo>
                  <a:lnTo>
                    <a:pt x="1617" y="1617"/>
                  </a:lnTo>
                  <a:lnTo>
                    <a:pt x="1617" y="1613"/>
                  </a:lnTo>
                  <a:lnTo>
                    <a:pt x="1727" y="1601"/>
                  </a:lnTo>
                  <a:lnTo>
                    <a:pt x="1835" y="1582"/>
                  </a:lnTo>
                  <a:lnTo>
                    <a:pt x="1940" y="1554"/>
                  </a:lnTo>
                  <a:lnTo>
                    <a:pt x="2042" y="1520"/>
                  </a:lnTo>
                  <a:lnTo>
                    <a:pt x="2140" y="1478"/>
                  </a:lnTo>
                  <a:lnTo>
                    <a:pt x="2236" y="1430"/>
                  </a:lnTo>
                  <a:lnTo>
                    <a:pt x="2327" y="1375"/>
                  </a:lnTo>
                  <a:lnTo>
                    <a:pt x="2414" y="1315"/>
                  </a:lnTo>
                  <a:lnTo>
                    <a:pt x="2496" y="1248"/>
                  </a:lnTo>
                  <a:lnTo>
                    <a:pt x="2573" y="1176"/>
                  </a:lnTo>
                  <a:lnTo>
                    <a:pt x="2645" y="1100"/>
                  </a:lnTo>
                  <a:lnTo>
                    <a:pt x="2712" y="1018"/>
                  </a:lnTo>
                  <a:lnTo>
                    <a:pt x="2772" y="931"/>
                  </a:lnTo>
                  <a:lnTo>
                    <a:pt x="2827" y="839"/>
                  </a:lnTo>
                  <a:lnTo>
                    <a:pt x="2876" y="745"/>
                  </a:lnTo>
                  <a:lnTo>
                    <a:pt x="2918" y="647"/>
                  </a:lnTo>
                  <a:lnTo>
                    <a:pt x="2953" y="545"/>
                  </a:lnTo>
                  <a:lnTo>
                    <a:pt x="2980" y="439"/>
                  </a:lnTo>
                  <a:lnTo>
                    <a:pt x="3000" y="332"/>
                  </a:lnTo>
                  <a:lnTo>
                    <a:pt x="3013" y="222"/>
                  </a:lnTo>
                  <a:lnTo>
                    <a:pt x="3017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</p:txBody>
        </p:sp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11957050" y="-2608263"/>
              <a:ext cx="3078163" cy="4960938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715678" y="3356992"/>
            <a:ext cx="9717350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600" b="1" spc="6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rPr>
              <a:t>Q-learning </a:t>
            </a:r>
            <a:r>
              <a:rPr lang="zh-CN" altLang="en-US" sz="6600" b="1" spc="6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rPr>
              <a:t>学习报告</a:t>
            </a:r>
          </a:p>
        </p:txBody>
      </p:sp>
      <p:sp>
        <p:nvSpPr>
          <p:cNvPr id="103" name="矩形 102"/>
          <p:cNvSpPr/>
          <p:nvPr/>
        </p:nvSpPr>
        <p:spPr>
          <a:xfrm>
            <a:off x="3114806" y="4791276"/>
            <a:ext cx="558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2020</a:t>
            </a:r>
            <a:r>
              <a:rPr lang="zh-CN" altLang="en-US" sz="2000" spc="300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级测控技术与仪器专业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F95A36-81D2-287F-9209-F2EE129F85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80" y="1872143"/>
            <a:ext cx="871200" cy="87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86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5" grpId="0"/>
      <p:bldP spid="96" grpId="0"/>
      <p:bldP spid="97" grpId="0"/>
      <p:bldP spid="98" grpId="0" animBg="1"/>
      <p:bldP spid="102" grpId="0"/>
      <p:bldP spid="1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3323" y="625800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公式推导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PA_直接连接符 42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A2EF3FAB-E32B-0663-972F-C1DEEAE5B1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5078" y="1277519"/>
            <a:ext cx="9059159" cy="503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然而，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的主要优势在于运用了时间差分法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（融合了蒙特卡洛和动态规划）能够进行离线学习使用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 Equation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可以对此过程求解最优策略。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时间差分方法结合了蒙特卡罗的采样方法和动态规划方法的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bootstrapping(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利用后继状态的值函数估计当前值函数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使得他可以适用于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model-free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的算法并且是单步更新，速度更快。值函数计算方式如下：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我们可以发现其实就是把蒙特卡罗法中估计的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替换成了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目标，因为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目标使用了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bootstrapping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方法估计当前值函数，所以这样就结合了动态规划的优点避免了回合更新的尴尬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2527B7-E80E-9EA8-D951-2E29AB24A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406" y="3712215"/>
            <a:ext cx="8486501" cy="11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429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公式更新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384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04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9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22900" y="60395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公式更新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PA_直接连接符 25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2037AD56-4B18-A825-7D6B-FD09E5AB25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66420" y="1836608"/>
            <a:ext cx="9059159" cy="36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根据以上推导可以对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值进行计算，所以有了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值我们就可以进行学习，也就是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的更新过程，其中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为学习率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为奖励性衰变系数，采用时间差分法的方法进行更新。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上式就是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更新的公式，根据下一个状态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中选取最大的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s′,a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s′,a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′)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值乘以衰变</a:t>
            </a:r>
            <a:r>
              <a:rPr lang="el-GR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加上真实回报值最为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现实，而根据过往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表里面的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估计。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4DBDEA-DF2A-52C6-BB13-94E37AB9F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506" y="3306097"/>
            <a:ext cx="7182988" cy="6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22900" y="60395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公式更新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PA_直接连接符 25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2037AD56-4B18-A825-7D6B-FD09E5AB25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66420" y="1306270"/>
            <a:ext cx="9059159" cy="41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Blibili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主讲的视频里面的配图也生动地诠释了这一更新过程。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00875-CD6B-B8AE-5EE3-63D4938D5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270" y="1877063"/>
            <a:ext cx="827838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429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项目示例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384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05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3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5439" y="55098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项目示例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>
            <a:extLst>
              <a:ext uri="{FF2B5EF4-FFF2-40B4-BE49-F238E27FC236}">
                <a16:creationId xmlns:a16="http://schemas.microsoft.com/office/drawing/2014/main" id="{64AAFD60-697E-5386-97F3-E231A7F136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98395" y="2067441"/>
            <a:ext cx="9264140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此项目为我在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上找到的一个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matlab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的函数文件，运行之后可以得到几组数据。数据的结果可以让我们更深刻的理解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项目的作者为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srikanthmalla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，它的下载链接为：</a:t>
            </a:r>
            <a:r>
              <a:rPr lang="en-US" altLang="zh-CN" sz="2000" dirty="0" err="1">
                <a:hlinkClick r:id="rId5"/>
              </a:rPr>
              <a:t>saadmahboob</a:t>
            </a:r>
            <a:r>
              <a:rPr lang="en-US" altLang="zh-CN" sz="2000" dirty="0">
                <a:hlinkClick r:id="rId5"/>
              </a:rPr>
              <a:t>/</a:t>
            </a:r>
            <a:r>
              <a:rPr lang="en-US" altLang="zh-CN" sz="2000" dirty="0" err="1">
                <a:hlinkClick r:id="rId5"/>
              </a:rPr>
              <a:t>qlearning</a:t>
            </a:r>
            <a:r>
              <a:rPr lang="en-US" altLang="zh-CN" sz="2000" dirty="0">
                <a:hlinkClick r:id="rId5"/>
              </a:rPr>
              <a:t>: </a:t>
            </a:r>
            <a:r>
              <a:rPr lang="en-US" altLang="zh-CN" sz="2000" dirty="0" err="1">
                <a:hlinkClick r:id="rId5"/>
              </a:rPr>
              <a:t>Matlab</a:t>
            </a:r>
            <a:r>
              <a:rPr lang="en-US" altLang="zh-CN" sz="2000" dirty="0">
                <a:hlinkClick r:id="rId5"/>
              </a:rPr>
              <a:t> tutorial for </a:t>
            </a:r>
            <a:r>
              <a:rPr lang="en-US" altLang="zh-CN" sz="2000" dirty="0" err="1">
                <a:hlinkClick r:id="rId5"/>
              </a:rPr>
              <a:t>qlearning</a:t>
            </a:r>
            <a:r>
              <a:rPr lang="en-US" altLang="zh-CN" sz="2000" dirty="0">
                <a:hlinkClick r:id="rId5"/>
              </a:rPr>
              <a:t> (github.com)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如果您安装了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环境，可以使用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clone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命令下载到您的电脑上：</a:t>
            </a:r>
            <a:r>
              <a:rPr lang="en-US" altLang="zh-CN" sz="2000" dirty="0">
                <a:hlinkClick r:id="rId6"/>
              </a:rPr>
              <a:t>https://github.com/saadmahboob/qlearning.git</a:t>
            </a:r>
            <a:endParaRPr lang="en-US" altLang="zh-CN" sz="2000" dirty="0"/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我们可以在下一页先看一下项目简介。</a:t>
            </a:r>
          </a:p>
        </p:txBody>
      </p:sp>
    </p:spTree>
    <p:extLst>
      <p:ext uri="{BB962C8B-B14F-4D97-AF65-F5344CB8AC3E}">
        <p14:creationId xmlns:p14="http://schemas.microsoft.com/office/powerpoint/2010/main" val="73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5439" y="55098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项目示例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F54A8E1-D49B-AEB1-8B9B-1A36C28FE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46" y="1128184"/>
            <a:ext cx="738290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5439" y="55098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项目示例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>
            <a:extLst>
              <a:ext uri="{FF2B5EF4-FFF2-40B4-BE49-F238E27FC236}">
                <a16:creationId xmlns:a16="http://schemas.microsoft.com/office/drawing/2014/main" id="{64AAFD60-697E-5386-97F3-E231A7F136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4486" y="1128184"/>
            <a:ext cx="6447095" cy="54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此项目最主要的函数为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ReinforcementLearning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，下面我们着重讨论一下这个函数。这个函数有三个参数以及两个返回值，分别代表着：无向图、集、学习参数、运算后的预测图、预测后的集。这个函数首先将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，继而设置了一个计数变量。运用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循环来进行选择行动、执行行动、获得动作。进而进行收敛的判断，得出正确的结果。其核心算法在于这句话体现：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q(state,x1)= R(state,x1)+gamma*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qMax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(x1); 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然后进行更新状态：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state=x1;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除此之外，剩余的一些函数就是进行画图、生成随机矩阵等作用，在此不过多进行赘述。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E2829F-8EAC-11FE-B028-79B0D1670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19" y="1056485"/>
            <a:ext cx="3994826" cy="56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5439" y="550987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项目示例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>
            <a:extLst>
              <a:ext uri="{FF2B5EF4-FFF2-40B4-BE49-F238E27FC236}">
                <a16:creationId xmlns:a16="http://schemas.microsoft.com/office/drawing/2014/main" id="{64AAFD60-697E-5386-97F3-E231A7F136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4214" y="1300639"/>
            <a:ext cx="6447095" cy="41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最后的运行结果如下图所示。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D556BC-27B4-4BE8-3D5C-766C6E8A7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616" y="2333527"/>
            <a:ext cx="7244290" cy="3223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70F323-24A1-C496-397F-9E1D1A11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803" y="3024316"/>
            <a:ext cx="129558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351" y="2694518"/>
            <a:ext cx="12204701" cy="251036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PA_任意多边形 9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-6351" y="2774952"/>
            <a:ext cx="12204701" cy="2341033"/>
          </a:xfrm>
          <a:custGeom>
            <a:avLst/>
            <a:gdLst>
              <a:gd name="T0" fmla="*/ 5009013 w 2880"/>
              <a:gd name="T1" fmla="*/ 0 h 552"/>
              <a:gd name="T2" fmla="*/ 4576763 w 2880"/>
              <a:gd name="T3" fmla="*/ 200387 h 552"/>
              <a:gd name="T4" fmla="*/ 4144513 w 2880"/>
              <a:gd name="T5" fmla="*/ 0 h 552"/>
              <a:gd name="T6" fmla="*/ 0 w 2880"/>
              <a:gd name="T7" fmla="*/ 0 h 552"/>
              <a:gd name="T8" fmla="*/ 0 w 2880"/>
              <a:gd name="T9" fmla="*/ 1755775 h 552"/>
              <a:gd name="T10" fmla="*/ 9153526 w 2880"/>
              <a:gd name="T11" fmla="*/ 1755775 h 552"/>
              <a:gd name="T12" fmla="*/ 9153526 w 2880"/>
              <a:gd name="T13" fmla="*/ 0 h 552"/>
              <a:gd name="T14" fmla="*/ 5009013 w 2880"/>
              <a:gd name="T15" fmla="*/ 0 h 5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80" h="552">
                <a:moveTo>
                  <a:pt x="1576" y="0"/>
                </a:moveTo>
                <a:cubicBezTo>
                  <a:pt x="1543" y="38"/>
                  <a:pt x="1494" y="63"/>
                  <a:pt x="1440" y="63"/>
                </a:cubicBezTo>
                <a:cubicBezTo>
                  <a:pt x="1386" y="63"/>
                  <a:pt x="1337" y="38"/>
                  <a:pt x="13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2"/>
                  <a:pt x="0" y="552"/>
                  <a:pt x="0" y="552"/>
                </a:cubicBezTo>
                <a:cubicBezTo>
                  <a:pt x="2880" y="552"/>
                  <a:pt x="2880" y="552"/>
                  <a:pt x="2880" y="552"/>
                </a:cubicBezTo>
                <a:cubicBezTo>
                  <a:pt x="2880" y="0"/>
                  <a:pt x="2880" y="0"/>
                  <a:pt x="2880" y="0"/>
                </a:cubicBezTo>
                <a:lnTo>
                  <a:pt x="157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18667" y="1604797"/>
            <a:ext cx="1354667" cy="13567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PA_文本框 10"/>
          <p:cNvSpPr txBox="1"/>
          <p:nvPr>
            <p:custDataLst>
              <p:tags r:id="rId4"/>
            </p:custDataLst>
          </p:nvPr>
        </p:nvSpPr>
        <p:spPr>
          <a:xfrm>
            <a:off x="1871134" y="3160185"/>
            <a:ext cx="844973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2" name="PA_圆角矩形 11"/>
          <p:cNvSpPr/>
          <p:nvPr>
            <p:custDataLst>
              <p:tags r:id="rId5"/>
            </p:custDataLst>
          </p:nvPr>
        </p:nvSpPr>
        <p:spPr>
          <a:xfrm>
            <a:off x="1985434" y="4123267"/>
            <a:ext cx="823595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grpSp>
        <p:nvGrpSpPr>
          <p:cNvPr id="13" name="PA_组合 1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138085" y="4688418"/>
            <a:ext cx="232833" cy="232833"/>
            <a:chOff x="801291" y="3535885"/>
            <a:chExt cx="219347" cy="219347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3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124" name="组合 14"/>
            <p:cNvGrpSpPr>
              <a:grpSpLocks/>
            </p:cNvGrpSpPr>
            <p:nvPr/>
          </p:nvGrpSpPr>
          <p:grpSpPr bwMode="auto"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883047" y="3583742"/>
                <a:ext cx="53840" cy="53839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861113" y="3643564"/>
                <a:ext cx="99703" cy="5383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8" name="PA_组合 1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464301" y="4688418"/>
            <a:ext cx="232833" cy="232833"/>
            <a:chOff x="4248" y="3024"/>
            <a:chExt cx="600" cy="599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3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4472" y="3144"/>
                <a:ext cx="153" cy="250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4439" y="3264"/>
                <a:ext cx="218" cy="223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PA_文本框 1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7851" y="4620685"/>
            <a:ext cx="16209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指导老师：吴旖旎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PA_文本框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35234" y="4620685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制作人：芦博宇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PA_直接连接符 24"/>
          <p:cNvCxnSpPr/>
          <p:nvPr>
            <p:custDataLst>
              <p:tags r:id="rId10"/>
            </p:custDataLst>
          </p:nvPr>
        </p:nvCxnSpPr>
        <p:spPr>
          <a:xfrm>
            <a:off x="1968500" y="4047067"/>
            <a:ext cx="82211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任意多边形 6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744634" y="2040468"/>
            <a:ext cx="715433" cy="486833"/>
          </a:xfrm>
          <a:custGeom>
            <a:avLst/>
            <a:gdLst>
              <a:gd name="T0" fmla="*/ 280595 w 256"/>
              <a:gd name="T1" fmla="*/ 2096 h 174"/>
              <a:gd name="T2" fmla="*/ 253373 w 256"/>
              <a:gd name="T3" fmla="*/ 2096 h 174"/>
              <a:gd name="T4" fmla="*/ 0 w 256"/>
              <a:gd name="T5" fmla="*/ 138361 h 174"/>
              <a:gd name="T6" fmla="*/ 25128 w 256"/>
              <a:gd name="T7" fmla="*/ 173999 h 174"/>
              <a:gd name="T8" fmla="*/ 25128 w 256"/>
              <a:gd name="T9" fmla="*/ 194963 h 174"/>
              <a:gd name="T10" fmla="*/ 25128 w 256"/>
              <a:gd name="T11" fmla="*/ 251566 h 174"/>
              <a:gd name="T12" fmla="*/ 12564 w 256"/>
              <a:gd name="T13" fmla="*/ 278818 h 174"/>
              <a:gd name="T14" fmla="*/ 12564 w 256"/>
              <a:gd name="T15" fmla="*/ 341710 h 174"/>
              <a:gd name="T16" fmla="*/ 60726 w 256"/>
              <a:gd name="T17" fmla="*/ 350095 h 174"/>
              <a:gd name="T18" fmla="*/ 83760 w 256"/>
              <a:gd name="T19" fmla="*/ 324939 h 174"/>
              <a:gd name="T20" fmla="*/ 56538 w 256"/>
              <a:gd name="T21" fmla="*/ 257855 h 174"/>
              <a:gd name="T22" fmla="*/ 31410 w 256"/>
              <a:gd name="T23" fmla="*/ 222216 h 174"/>
              <a:gd name="T24" fmla="*/ 56538 w 256"/>
              <a:gd name="T25" fmla="*/ 184481 h 174"/>
              <a:gd name="T26" fmla="*/ 96324 w 256"/>
              <a:gd name="T27" fmla="*/ 203349 h 174"/>
              <a:gd name="T28" fmla="*/ 94230 w 256"/>
              <a:gd name="T29" fmla="*/ 295589 h 174"/>
              <a:gd name="T30" fmla="*/ 443926 w 256"/>
              <a:gd name="T31" fmla="*/ 295589 h 174"/>
              <a:gd name="T32" fmla="*/ 443926 w 256"/>
              <a:gd name="T33" fmla="*/ 201252 h 174"/>
              <a:gd name="T34" fmla="*/ 536062 w 256"/>
              <a:gd name="T35" fmla="*/ 138361 h 174"/>
              <a:gd name="T36" fmla="*/ 29316 w 256"/>
              <a:gd name="T37" fmla="*/ 327035 h 174"/>
              <a:gd name="T38" fmla="*/ 54444 w 256"/>
              <a:gd name="T39" fmla="*/ 280915 h 174"/>
              <a:gd name="T40" fmla="*/ 29316 w 256"/>
              <a:gd name="T41" fmla="*/ 327035 h 174"/>
              <a:gd name="T42" fmla="*/ 364355 w 256"/>
              <a:gd name="T43" fmla="*/ 280915 h 174"/>
              <a:gd name="T44" fmla="*/ 343415 w 256"/>
              <a:gd name="T45" fmla="*/ 297686 h 174"/>
              <a:gd name="T46" fmla="*/ 355979 w 256"/>
              <a:gd name="T47" fmla="*/ 306071 h 174"/>
              <a:gd name="T48" fmla="*/ 410422 w 256"/>
              <a:gd name="T49" fmla="*/ 285108 h 174"/>
              <a:gd name="T50" fmla="*/ 270125 w 256"/>
              <a:gd name="T51" fmla="*/ 331228 h 174"/>
              <a:gd name="T52" fmla="*/ 127734 w 256"/>
              <a:gd name="T53" fmla="*/ 285108 h 174"/>
              <a:gd name="T54" fmla="*/ 307817 w 256"/>
              <a:gd name="T55" fmla="*/ 312361 h 174"/>
              <a:gd name="T56" fmla="*/ 305723 w 256"/>
              <a:gd name="T57" fmla="*/ 291397 h 174"/>
              <a:gd name="T58" fmla="*/ 127734 w 256"/>
              <a:gd name="T59" fmla="*/ 255758 h 174"/>
              <a:gd name="T60" fmla="*/ 253373 w 256"/>
              <a:gd name="T61" fmla="*/ 272529 h 174"/>
              <a:gd name="T62" fmla="*/ 280595 w 256"/>
              <a:gd name="T63" fmla="*/ 272529 h 174"/>
              <a:gd name="T64" fmla="*/ 410422 w 256"/>
              <a:gd name="T65" fmla="*/ 257855 h 174"/>
              <a:gd name="T66" fmla="*/ 33504 w 256"/>
              <a:gd name="T67" fmla="*/ 138361 h 174"/>
              <a:gd name="T68" fmla="*/ 502558 w 256"/>
              <a:gd name="T69" fmla="*/ 138361 h 1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174">
                <a:moveTo>
                  <a:pt x="246" y="51"/>
                </a:moveTo>
                <a:cubicBezTo>
                  <a:pt x="134" y="1"/>
                  <a:pt x="134" y="1"/>
                  <a:pt x="134" y="1"/>
                </a:cubicBezTo>
                <a:cubicBezTo>
                  <a:pt x="132" y="0"/>
                  <a:pt x="130" y="0"/>
                  <a:pt x="128" y="0"/>
                </a:cubicBezTo>
                <a:cubicBezTo>
                  <a:pt x="125" y="0"/>
                  <a:pt x="123" y="0"/>
                  <a:pt x="121" y="1"/>
                </a:cubicBezTo>
                <a:cubicBezTo>
                  <a:pt x="9" y="51"/>
                  <a:pt x="9" y="51"/>
                  <a:pt x="9" y="51"/>
                </a:cubicBezTo>
                <a:cubicBezTo>
                  <a:pt x="3" y="54"/>
                  <a:pt x="0" y="59"/>
                  <a:pt x="0" y="66"/>
                </a:cubicBezTo>
                <a:cubicBezTo>
                  <a:pt x="0" y="71"/>
                  <a:pt x="3" y="77"/>
                  <a:pt x="8" y="79"/>
                </a:cubicBezTo>
                <a:cubicBezTo>
                  <a:pt x="9" y="81"/>
                  <a:pt x="11" y="82"/>
                  <a:pt x="12" y="83"/>
                </a:cubicBezTo>
                <a:cubicBezTo>
                  <a:pt x="15" y="86"/>
                  <a:pt x="16" y="87"/>
                  <a:pt x="16" y="88"/>
                </a:cubicBezTo>
                <a:cubicBezTo>
                  <a:pt x="16" y="90"/>
                  <a:pt x="15" y="91"/>
                  <a:pt x="12" y="93"/>
                </a:cubicBezTo>
                <a:cubicBezTo>
                  <a:pt x="9" y="96"/>
                  <a:pt x="4" y="99"/>
                  <a:pt x="4" y="106"/>
                </a:cubicBezTo>
                <a:cubicBezTo>
                  <a:pt x="4" y="114"/>
                  <a:pt x="9" y="117"/>
                  <a:pt x="12" y="120"/>
                </a:cubicBezTo>
                <a:cubicBezTo>
                  <a:pt x="14" y="121"/>
                  <a:pt x="15" y="122"/>
                  <a:pt x="16" y="123"/>
                </a:cubicBezTo>
                <a:cubicBezTo>
                  <a:pt x="11" y="124"/>
                  <a:pt x="7" y="128"/>
                  <a:pt x="6" y="133"/>
                </a:cubicBezTo>
                <a:cubicBezTo>
                  <a:pt x="3" y="155"/>
                  <a:pt x="3" y="155"/>
                  <a:pt x="3" y="155"/>
                </a:cubicBezTo>
                <a:cubicBezTo>
                  <a:pt x="3" y="158"/>
                  <a:pt x="4" y="161"/>
                  <a:pt x="6" y="163"/>
                </a:cubicBezTo>
                <a:cubicBezTo>
                  <a:pt x="8" y="165"/>
                  <a:pt x="11" y="167"/>
                  <a:pt x="14" y="167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2" y="167"/>
                  <a:pt x="35" y="165"/>
                  <a:pt x="37" y="163"/>
                </a:cubicBezTo>
                <a:cubicBezTo>
                  <a:pt x="39" y="161"/>
                  <a:pt x="40" y="158"/>
                  <a:pt x="40" y="155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6" y="127"/>
                  <a:pt x="32" y="123"/>
                  <a:pt x="27" y="123"/>
                </a:cubicBezTo>
                <a:cubicBezTo>
                  <a:pt x="26" y="117"/>
                  <a:pt x="22" y="114"/>
                  <a:pt x="19" y="111"/>
                </a:cubicBezTo>
                <a:cubicBezTo>
                  <a:pt x="16" y="109"/>
                  <a:pt x="15" y="108"/>
                  <a:pt x="15" y="106"/>
                </a:cubicBezTo>
                <a:cubicBezTo>
                  <a:pt x="15" y="105"/>
                  <a:pt x="16" y="104"/>
                  <a:pt x="19" y="102"/>
                </a:cubicBezTo>
                <a:cubicBezTo>
                  <a:pt x="22" y="99"/>
                  <a:pt x="27" y="95"/>
                  <a:pt x="27" y="88"/>
                </a:cubicBezTo>
                <a:cubicBezTo>
                  <a:pt x="27" y="88"/>
                  <a:pt x="27" y="88"/>
                  <a:pt x="27" y="88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7"/>
                  <a:pt x="45" y="98"/>
                  <a:pt x="45" y="9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71"/>
                  <a:pt x="104" y="174"/>
                  <a:pt x="129" y="174"/>
                </a:cubicBezTo>
                <a:cubicBezTo>
                  <a:pt x="154" y="174"/>
                  <a:pt x="212" y="171"/>
                  <a:pt x="212" y="141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97"/>
                  <a:pt x="212" y="96"/>
                  <a:pt x="212" y="96"/>
                </a:cubicBezTo>
                <a:cubicBezTo>
                  <a:pt x="246" y="80"/>
                  <a:pt x="246" y="80"/>
                  <a:pt x="246" y="80"/>
                </a:cubicBezTo>
                <a:cubicBezTo>
                  <a:pt x="252" y="78"/>
                  <a:pt x="256" y="72"/>
                  <a:pt x="256" y="66"/>
                </a:cubicBezTo>
                <a:cubicBezTo>
                  <a:pt x="256" y="59"/>
                  <a:pt x="252" y="54"/>
                  <a:pt x="246" y="51"/>
                </a:cubicBezTo>
                <a:close/>
                <a:moveTo>
                  <a:pt x="14" y="156"/>
                </a:moveTo>
                <a:cubicBezTo>
                  <a:pt x="17" y="134"/>
                  <a:pt x="17" y="134"/>
                  <a:pt x="17" y="134"/>
                </a:cubicBezTo>
                <a:cubicBezTo>
                  <a:pt x="26" y="134"/>
                  <a:pt x="26" y="134"/>
                  <a:pt x="26" y="134"/>
                </a:cubicBezTo>
                <a:cubicBezTo>
                  <a:pt x="29" y="156"/>
                  <a:pt x="29" y="156"/>
                  <a:pt x="29" y="156"/>
                </a:cubicBezTo>
                <a:lnTo>
                  <a:pt x="14" y="156"/>
                </a:lnTo>
                <a:close/>
                <a:moveTo>
                  <a:pt x="196" y="123"/>
                </a:moveTo>
                <a:cubicBezTo>
                  <a:pt x="193" y="126"/>
                  <a:pt x="186" y="131"/>
                  <a:pt x="174" y="134"/>
                </a:cubicBezTo>
                <a:cubicBezTo>
                  <a:pt x="172" y="134"/>
                  <a:pt x="170" y="135"/>
                  <a:pt x="168" y="136"/>
                </a:cubicBezTo>
                <a:cubicBezTo>
                  <a:pt x="165" y="136"/>
                  <a:pt x="163" y="139"/>
                  <a:pt x="164" y="142"/>
                </a:cubicBezTo>
                <a:cubicBezTo>
                  <a:pt x="164" y="144"/>
                  <a:pt x="166" y="146"/>
                  <a:pt x="169" y="146"/>
                </a:cubicBezTo>
                <a:cubicBezTo>
                  <a:pt x="169" y="146"/>
                  <a:pt x="170" y="146"/>
                  <a:pt x="170" y="146"/>
                </a:cubicBezTo>
                <a:cubicBezTo>
                  <a:pt x="173" y="145"/>
                  <a:pt x="175" y="145"/>
                  <a:pt x="177" y="144"/>
                </a:cubicBezTo>
                <a:cubicBezTo>
                  <a:pt x="185" y="142"/>
                  <a:pt x="191" y="139"/>
                  <a:pt x="196" y="136"/>
                </a:cubicBezTo>
                <a:cubicBezTo>
                  <a:pt x="196" y="141"/>
                  <a:pt x="196" y="141"/>
                  <a:pt x="196" y="141"/>
                </a:cubicBezTo>
                <a:cubicBezTo>
                  <a:pt x="196" y="150"/>
                  <a:pt x="166" y="158"/>
                  <a:pt x="129" y="158"/>
                </a:cubicBezTo>
                <a:cubicBezTo>
                  <a:pt x="92" y="158"/>
                  <a:pt x="61" y="150"/>
                  <a:pt x="61" y="141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76" y="145"/>
                  <a:pt x="103" y="150"/>
                  <a:pt x="129" y="150"/>
                </a:cubicBezTo>
                <a:cubicBezTo>
                  <a:pt x="135" y="150"/>
                  <a:pt x="141" y="150"/>
                  <a:pt x="147" y="149"/>
                </a:cubicBezTo>
                <a:cubicBezTo>
                  <a:pt x="150" y="149"/>
                  <a:pt x="152" y="147"/>
                  <a:pt x="152" y="144"/>
                </a:cubicBezTo>
                <a:cubicBezTo>
                  <a:pt x="152" y="141"/>
                  <a:pt x="149" y="139"/>
                  <a:pt x="146" y="139"/>
                </a:cubicBezTo>
                <a:cubicBezTo>
                  <a:pt x="141" y="139"/>
                  <a:pt x="135" y="140"/>
                  <a:pt x="129" y="140"/>
                </a:cubicBezTo>
                <a:cubicBezTo>
                  <a:pt x="92" y="140"/>
                  <a:pt x="66" y="130"/>
                  <a:pt x="61" y="122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3" y="131"/>
                  <a:pt x="125" y="132"/>
                  <a:pt x="128" y="132"/>
                </a:cubicBezTo>
                <a:cubicBezTo>
                  <a:pt x="130" y="132"/>
                  <a:pt x="132" y="131"/>
                  <a:pt x="134" y="130"/>
                </a:cubicBezTo>
                <a:cubicBezTo>
                  <a:pt x="196" y="103"/>
                  <a:pt x="196" y="103"/>
                  <a:pt x="196" y="103"/>
                </a:cubicBezTo>
                <a:lnTo>
                  <a:pt x="196" y="123"/>
                </a:lnTo>
                <a:close/>
                <a:moveTo>
                  <a:pt x="128" y="116"/>
                </a:moveTo>
                <a:cubicBezTo>
                  <a:pt x="16" y="66"/>
                  <a:pt x="16" y="66"/>
                  <a:pt x="16" y="6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240" y="66"/>
                  <a:pt x="240" y="66"/>
                  <a:pt x="240" y="66"/>
                </a:cubicBezTo>
                <a:lnTo>
                  <a:pt x="128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1" grpId="0"/>
      <p:bldP spid="1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351" y="1543053"/>
            <a:ext cx="12204701" cy="347601"/>
          </a:xfrm>
          <a:custGeom>
            <a:avLst/>
            <a:gdLst>
              <a:gd name="connsiteX0" fmla="*/ 0 w 9153526"/>
              <a:gd name="connsiteY0" fmla="*/ 0 h 260701"/>
              <a:gd name="connsiteX1" fmla="*/ 9153526 w 9153526"/>
              <a:gd name="connsiteY1" fmla="*/ 0 h 260701"/>
              <a:gd name="connsiteX2" fmla="*/ 9153526 w 9153526"/>
              <a:gd name="connsiteY2" fmla="*/ 60325 h 260701"/>
              <a:gd name="connsiteX3" fmla="*/ 5009013 w 9153526"/>
              <a:gd name="connsiteY3" fmla="*/ 60325 h 260701"/>
              <a:gd name="connsiteX4" fmla="*/ 4576763 w 9153526"/>
              <a:gd name="connsiteY4" fmla="*/ 260701 h 260701"/>
              <a:gd name="connsiteX5" fmla="*/ 4144513 w 9153526"/>
              <a:gd name="connsiteY5" fmla="*/ 60325 h 260701"/>
              <a:gd name="connsiteX6" fmla="*/ 0 w 9153526"/>
              <a:gd name="connsiteY6" fmla="*/ 60325 h 26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6" h="260701">
                <a:moveTo>
                  <a:pt x="0" y="0"/>
                </a:moveTo>
                <a:lnTo>
                  <a:pt x="9153526" y="0"/>
                </a:lnTo>
                <a:lnTo>
                  <a:pt x="9153526" y="60325"/>
                </a:lnTo>
                <a:lnTo>
                  <a:pt x="5009013" y="60325"/>
                </a:lnTo>
                <a:cubicBezTo>
                  <a:pt x="4904129" y="181187"/>
                  <a:pt x="4748392" y="260701"/>
                  <a:pt x="4576763" y="260701"/>
                </a:cubicBezTo>
                <a:cubicBezTo>
                  <a:pt x="4405135" y="260701"/>
                  <a:pt x="4249398" y="181187"/>
                  <a:pt x="4144513" y="60325"/>
                </a:cubicBezTo>
                <a:cubicBezTo>
                  <a:pt x="0" y="60325"/>
                  <a:pt x="0" y="60325"/>
                  <a:pt x="0" y="603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PA_椭圆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07754" y="3525579"/>
            <a:ext cx="962125" cy="9636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44546A"/>
              </a:solidFill>
            </a:endParaRPr>
          </a:p>
        </p:txBody>
      </p:sp>
      <p:sp>
        <p:nvSpPr>
          <p:cNvPr id="4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18667" y="452669"/>
            <a:ext cx="1354667" cy="13567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4546A"/>
              </a:solidFill>
            </a:endParaRPr>
          </a:p>
        </p:txBody>
      </p:sp>
      <p:sp>
        <p:nvSpPr>
          <p:cNvPr id="7" name="PA_文本框 6"/>
          <p:cNvSpPr txBox="1"/>
          <p:nvPr>
            <p:custDataLst>
              <p:tags r:id="rId4"/>
            </p:custDataLst>
          </p:nvPr>
        </p:nvSpPr>
        <p:spPr>
          <a:xfrm>
            <a:off x="5312824" y="747624"/>
            <a:ext cx="1503256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zh-CN" altLang="en-US" sz="4400" spc="-150" dirty="0">
                <a:solidFill>
                  <a:srgbClr val="44546A"/>
                </a:solidFill>
              </a:rPr>
              <a:t>目录</a:t>
            </a:r>
          </a:p>
        </p:txBody>
      </p:sp>
      <p:sp>
        <p:nvSpPr>
          <p:cNvPr id="27" name="PA_矩形 26"/>
          <p:cNvSpPr/>
          <p:nvPr>
            <p:custDataLst>
              <p:tags r:id="rId5"/>
            </p:custDataLst>
          </p:nvPr>
        </p:nvSpPr>
        <p:spPr>
          <a:xfrm>
            <a:off x="5384908" y="4786775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公式推导</a:t>
            </a:r>
          </a:p>
        </p:txBody>
      </p:sp>
      <p:sp>
        <p:nvSpPr>
          <p:cNvPr id="28" name="PA_矩形 27"/>
          <p:cNvSpPr/>
          <p:nvPr>
            <p:custDataLst>
              <p:tags r:id="rId6"/>
            </p:custDataLst>
          </p:nvPr>
        </p:nvSpPr>
        <p:spPr>
          <a:xfrm>
            <a:off x="3271326" y="4777154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算法思想</a:t>
            </a: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929218" y="4786775"/>
            <a:ext cx="151764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简介</a:t>
            </a: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9801332" y="4786775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项目示例</a:t>
            </a:r>
          </a:p>
        </p:txBody>
      </p:sp>
      <p:sp>
        <p:nvSpPr>
          <p:cNvPr id="31" name="PA_矩形 30"/>
          <p:cNvSpPr/>
          <p:nvPr>
            <p:custDataLst>
              <p:tags r:id="rId9"/>
            </p:custDataLst>
          </p:nvPr>
        </p:nvSpPr>
        <p:spPr>
          <a:xfrm>
            <a:off x="7733801" y="4777152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公式更新</a:t>
            </a:r>
          </a:p>
        </p:txBody>
      </p:sp>
      <p:sp>
        <p:nvSpPr>
          <p:cNvPr id="33" name="PA_椭圆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11344" y="3525579"/>
            <a:ext cx="962125" cy="9636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4546A"/>
              </a:solidFill>
            </a:endParaRPr>
          </a:p>
        </p:txBody>
      </p:sp>
      <p:sp>
        <p:nvSpPr>
          <p:cNvPr id="34" name="PA_椭圆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14936" y="3525579"/>
            <a:ext cx="962125" cy="9636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44546A"/>
                </a:solidFill>
              </a:rPr>
              <a:t>   </a:t>
            </a:r>
            <a:endParaRPr lang="zh-CN" altLang="en-US" dirty="0">
              <a:solidFill>
                <a:srgbClr val="44546A"/>
              </a:solidFill>
            </a:endParaRPr>
          </a:p>
        </p:txBody>
      </p:sp>
      <p:sp>
        <p:nvSpPr>
          <p:cNvPr id="35" name="PA_椭圆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27556" y="3525579"/>
            <a:ext cx="962125" cy="9636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4546A"/>
              </a:solidFill>
            </a:endParaRPr>
          </a:p>
        </p:txBody>
      </p:sp>
      <p:sp>
        <p:nvSpPr>
          <p:cNvPr id="36" name="PA_椭圆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031148" y="3525579"/>
            <a:ext cx="962125" cy="9636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254000" dist="190500" dir="354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4546A"/>
              </a:solidFill>
            </a:endParaRPr>
          </a:p>
        </p:txBody>
      </p:sp>
      <p:sp>
        <p:nvSpPr>
          <p:cNvPr id="39" name="PA_文本框 6"/>
          <p:cNvSpPr txBox="1"/>
          <p:nvPr>
            <p:custDataLst>
              <p:tags r:id="rId14"/>
            </p:custDataLst>
          </p:nvPr>
        </p:nvSpPr>
        <p:spPr>
          <a:xfrm>
            <a:off x="1328928" y="3657218"/>
            <a:ext cx="78921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altLang="zh-CN" sz="36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3600" b="0" spc="-150" dirty="0">
              <a:solidFill>
                <a:srgbClr val="44546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PA_文本框 6"/>
          <p:cNvSpPr txBox="1"/>
          <p:nvPr>
            <p:custDataLst>
              <p:tags r:id="rId15"/>
            </p:custDataLst>
          </p:nvPr>
        </p:nvSpPr>
        <p:spPr>
          <a:xfrm>
            <a:off x="3497799" y="3684227"/>
            <a:ext cx="78921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altLang="zh-CN" sz="3600" b="0" spc="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endParaRPr lang="zh-CN" altLang="en-US" sz="3600" b="0" spc="0" dirty="0">
              <a:solidFill>
                <a:srgbClr val="44546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7" name="PA_文本框 6"/>
          <p:cNvSpPr txBox="1"/>
          <p:nvPr>
            <p:custDataLst>
              <p:tags r:id="rId16"/>
            </p:custDataLst>
          </p:nvPr>
        </p:nvSpPr>
        <p:spPr>
          <a:xfrm>
            <a:off x="5701391" y="3668495"/>
            <a:ext cx="78921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altLang="zh-CN" sz="3600" b="0" spc="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03</a:t>
            </a:r>
            <a:endParaRPr lang="zh-CN" altLang="en-US" sz="3600" b="0" spc="0" dirty="0">
              <a:solidFill>
                <a:srgbClr val="44546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PA_文本框 6"/>
          <p:cNvSpPr txBox="1"/>
          <p:nvPr>
            <p:custDataLst>
              <p:tags r:id="rId17"/>
            </p:custDataLst>
          </p:nvPr>
        </p:nvSpPr>
        <p:spPr>
          <a:xfrm>
            <a:off x="7914011" y="3684227"/>
            <a:ext cx="78921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altLang="zh-CN" sz="3600" b="0" spc="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04</a:t>
            </a:r>
            <a:endParaRPr lang="zh-CN" altLang="en-US" sz="3600" b="0" spc="0" dirty="0">
              <a:solidFill>
                <a:srgbClr val="44546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9" name="PA_文本框 6"/>
          <p:cNvSpPr txBox="1"/>
          <p:nvPr>
            <p:custDataLst>
              <p:tags r:id="rId18"/>
            </p:custDataLst>
          </p:nvPr>
        </p:nvSpPr>
        <p:spPr>
          <a:xfrm>
            <a:off x="10117603" y="3652801"/>
            <a:ext cx="78921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6600" b="1" spc="600">
                <a:solidFill>
                  <a:srgbClr val="1F497D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altLang="zh-CN" sz="3600" b="0" spc="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05</a:t>
            </a:r>
            <a:endParaRPr lang="zh-CN" altLang="en-US" sz="3600" b="0" spc="0" dirty="0">
              <a:solidFill>
                <a:srgbClr val="44546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/>
      <p:bldP spid="27" grpId="0"/>
      <p:bldP spid="28" grpId="0"/>
      <p:bldP spid="29" grpId="0"/>
      <p:bldP spid="30" grpId="0"/>
      <p:bldP spid="31" grpId="0"/>
      <p:bldP spid="39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156011" y="2713933"/>
            <a:ext cx="121379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ln w="6350">
                  <a:noFill/>
                </a:ln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简介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5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01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8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8495" y="675849"/>
            <a:ext cx="7328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PA_直接连接符 4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圆角矩形 6"/>
          <p:cNvSpPr/>
          <p:nvPr>
            <p:custDataLst>
              <p:tags r:id="rId3"/>
            </p:custDataLst>
          </p:nvPr>
        </p:nvSpPr>
        <p:spPr>
          <a:xfrm>
            <a:off x="6094941" y="2002946"/>
            <a:ext cx="1096819" cy="3328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190500" dist="127000" dir="354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67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Q-</a:t>
            </a:r>
            <a:r>
              <a:rPr lang="en-US" altLang="zh-CN" sz="1067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learnning</a:t>
            </a:r>
            <a:endParaRPr lang="zh-CN" altLang="en-US" sz="1067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PA_矩形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4941" y="2494109"/>
            <a:ext cx="5088467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是一种强化学习算法，目前广泛应用于各大领域中。它的最终目的是求解最优路径。比如说右侧的迷宫图片，从起点出发到达终点圆圈为胜利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加分，碰到三角为失败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扣分。那么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就会用来计算如何行动才会让路线最短且能够胜利。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007CB6-CDF6-5E52-C210-226720764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79" y="1636167"/>
            <a:ext cx="3897079" cy="39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429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算法思想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847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02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3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1205" y="642003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算法思想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PA_直接连接符 35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36C12BA8-9179-66AF-21F0-1116389F010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8227" y="1651253"/>
            <a:ext cx="9059159" cy="2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是强化学习算法中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value-based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的算法，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即为在某一环境下，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state,action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）在某一时刻的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s∈S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，采取 动作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a∈A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动作能够获得收益的期望，环境会根据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的动作反馈相应的回报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reward r(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所以算法的主要思想就是将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构建成一张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来存储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值，然后根据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值来选取能够获得最大的收益的动作。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5E0A21-E7A5-4659-C03E-5B9A7B54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75" y="4138200"/>
            <a:ext cx="8803293" cy="15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1205" y="642003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算法思想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PA_直接连接符 35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36C12BA8-9179-66AF-21F0-1116389F010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8227" y="1651253"/>
            <a:ext cx="9059159" cy="36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当然，刚刚的话只是比较标准的解释。那这里我加上一些自己的理解。我理解中的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一种可以不断计算并且自我更新的算法。每进行一步就会进行一次计算，预测下一步的落点以及可能出现的风险及受益。在最后，将所有的风险和受益按照一定规则进行计算之后，选择最优的方法进行求解，即风险最小而受益最高。这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的基本算法思想。想要实现这个思想，就要借助一些算法了。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Q-learning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的核心是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的行和列分别表示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的值，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，衡量当前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有多好。</a:t>
            </a:r>
          </a:p>
        </p:txBody>
      </p:sp>
    </p:spTree>
    <p:extLst>
      <p:ext uri="{BB962C8B-B14F-4D97-AF65-F5344CB8AC3E}">
        <p14:creationId xmlns:p14="http://schemas.microsoft.com/office/powerpoint/2010/main" val="423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-5400000">
            <a:off x="1447881" y="3213020"/>
            <a:ext cx="6858000" cy="431960"/>
          </a:xfrm>
          <a:custGeom>
            <a:avLst/>
            <a:gdLst>
              <a:gd name="connsiteX0" fmla="*/ 6858000 w 6858000"/>
              <a:gd name="connsiteY0" fmla="*/ 0 h 431960"/>
              <a:gd name="connsiteX1" fmla="*/ 6858000 w 6858000"/>
              <a:gd name="connsiteY1" fmla="*/ 431960 h 431960"/>
              <a:gd name="connsiteX2" fmla="*/ 6857998 w 6858000"/>
              <a:gd name="connsiteY2" fmla="*/ 431960 h 431960"/>
              <a:gd name="connsiteX3" fmla="*/ 6857998 w 6858000"/>
              <a:gd name="connsiteY3" fmla="*/ 80434 h 431960"/>
              <a:gd name="connsiteX4" fmla="*/ 4005332 w 6858000"/>
              <a:gd name="connsiteY4" fmla="*/ 80434 h 431960"/>
              <a:gd name="connsiteX5" fmla="*/ 3429000 w 6858000"/>
              <a:gd name="connsiteY5" fmla="*/ 347648 h 431960"/>
              <a:gd name="connsiteX6" fmla="*/ 2852667 w 6858000"/>
              <a:gd name="connsiteY6" fmla="*/ 80434 h 431960"/>
              <a:gd name="connsiteX7" fmla="*/ 2 w 6858000"/>
              <a:gd name="connsiteY7" fmla="*/ 80434 h 431960"/>
              <a:gd name="connsiteX8" fmla="*/ 2 w 6858000"/>
              <a:gd name="connsiteY8" fmla="*/ 431960 h 431960"/>
              <a:gd name="connsiteX9" fmla="*/ 0 w 6858000"/>
              <a:gd name="connsiteY9" fmla="*/ 431960 h 431960"/>
              <a:gd name="connsiteX10" fmla="*/ 0 w 6858000"/>
              <a:gd name="connsiteY10" fmla="*/ 0 h 4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431960">
                <a:moveTo>
                  <a:pt x="6858000" y="0"/>
                </a:moveTo>
                <a:lnTo>
                  <a:pt x="6858000" y="431960"/>
                </a:lnTo>
                <a:lnTo>
                  <a:pt x="6857998" y="431960"/>
                </a:lnTo>
                <a:lnTo>
                  <a:pt x="6857998" y="80434"/>
                </a:lnTo>
                <a:lnTo>
                  <a:pt x="4005332" y="80434"/>
                </a:lnTo>
                <a:cubicBezTo>
                  <a:pt x="3865487" y="241611"/>
                  <a:pt x="3657839" y="347648"/>
                  <a:pt x="3429000" y="347648"/>
                </a:cubicBezTo>
                <a:cubicBezTo>
                  <a:pt x="3200163" y="347648"/>
                  <a:pt x="2992513" y="241611"/>
                  <a:pt x="2852667" y="80434"/>
                </a:cubicBezTo>
                <a:cubicBezTo>
                  <a:pt x="1664688" y="80434"/>
                  <a:pt x="732102" y="80434"/>
                  <a:pt x="2" y="80434"/>
                </a:cubicBezTo>
                <a:lnTo>
                  <a:pt x="2" y="431960"/>
                </a:lnTo>
                <a:lnTo>
                  <a:pt x="0" y="43196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6079067" y="2713934"/>
            <a:ext cx="22429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公式推导</a:t>
            </a:r>
          </a:p>
        </p:txBody>
      </p:sp>
      <p:cxnSp>
        <p:nvCxnSpPr>
          <p:cNvPr id="13" name="PA_直接连接符 12"/>
          <p:cNvCxnSpPr/>
          <p:nvPr>
            <p:custDataLst>
              <p:tags r:id="rId3"/>
            </p:custDataLst>
          </p:nvPr>
        </p:nvCxnSpPr>
        <p:spPr>
          <a:xfrm>
            <a:off x="6079067" y="3468386"/>
            <a:ext cx="266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71727" y="2751665"/>
            <a:ext cx="1356784" cy="1354667"/>
            <a:chOff x="3571727" y="2751665"/>
            <a:chExt cx="1356784" cy="1354667"/>
          </a:xfrm>
        </p:grpSpPr>
        <p:sp>
          <p:nvSpPr>
            <p:cNvPr id="21" name="PA_椭圆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572785" y="2750607"/>
              <a:ext cx="1354667" cy="13567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254000" dist="190500" dir="3540000" algn="tl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3738448" y="2925845"/>
              <a:ext cx="1056824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6600" b="1" spc="600">
                  <a:solidFill>
                    <a:srgbClr val="1F497D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altLang="zh-CN" sz="6000" b="0" spc="-150" dirty="0">
                  <a:solidFill>
                    <a:srgbClr val="44546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03</a:t>
              </a:r>
              <a:endParaRPr lang="zh-CN" altLang="en-US" sz="6000" b="0" spc="-150" dirty="0">
                <a:solidFill>
                  <a:srgbClr val="44546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3323" y="625800"/>
            <a:ext cx="128112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公式推导</a:t>
            </a:r>
            <a:endParaRPr lang="en-US" altLang="zh-CN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PA_直接连接符 42"/>
          <p:cNvCxnSpPr/>
          <p:nvPr>
            <p:custDataLst>
              <p:tags r:id="rId2"/>
            </p:custDataLst>
          </p:nvPr>
        </p:nvCxnSpPr>
        <p:spPr>
          <a:xfrm>
            <a:off x="5422900" y="1128184"/>
            <a:ext cx="1346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6">
            <a:extLst>
              <a:ext uri="{FF2B5EF4-FFF2-40B4-BE49-F238E27FC236}">
                <a16:creationId xmlns:a16="http://schemas.microsoft.com/office/drawing/2014/main" id="{A2EF3FAB-E32B-0663-972F-C1DEEAE5B1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8227" y="1651253"/>
            <a:ext cx="9059159" cy="31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在训练的过程中，我们使用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 Equation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去更新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Q-table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其中：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表示这次的结果，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表示这次的回报，</a:t>
            </a:r>
            <a:r>
              <a:rPr lang="el-GR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γ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表示折价系数，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s′,a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′)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表示的是上一次的最大回报。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 Equation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解释如下：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表示成当前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后的即时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，加上折价</a:t>
            </a:r>
            <a:r>
              <a:rPr lang="el-GR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γ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后的最大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reward max(Q(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s′,a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′)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2E8C4-DA20-50BF-C126-2DBF34512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674" y="2281851"/>
            <a:ext cx="3622418" cy="5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2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1031</Words>
  <Application>Microsoft Office PowerPoint</Application>
  <PresentationFormat>宽屏</PresentationFormat>
  <Paragraphs>78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方正宋刻本秀楷简体</vt:lpstr>
      <vt:lpstr>时尚中黑简体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芦 博宇</cp:lastModifiedBy>
  <cp:revision>34</cp:revision>
  <dcterms:created xsi:type="dcterms:W3CDTF">2017-06-07T09:02:46Z</dcterms:created>
  <dcterms:modified xsi:type="dcterms:W3CDTF">2023-03-08T14:39:46Z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2023-01-07T18:27:35Z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d327d3be-37c0-4329-bd6a-e4ce43ec6386</vt:lpwstr>
  </property>
  <property fmtid="{D5CDD505-2E9C-101B-9397-08002B2CF9AE}" pid="7" name="MSIP_Label_defa4170-0d19-0005-0004-bc88714345d2_ActionId">
    <vt:lpwstr>f64ab5e9-b06e-491c-a665-a1000e184bbb</vt:lpwstr>
  </property>
  <property fmtid="{D5CDD505-2E9C-101B-9397-08002B2CF9AE}" pid="8" name="MSIP_Label_defa4170-0d19-0005-0004-bc88714345d2_ContentBits">
    <vt:lpwstr>0</vt:lpwstr>
  </property>
</Properties>
</file>