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267" y="371043"/>
            <a:ext cx="862746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514" y="3909441"/>
            <a:ext cx="853897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95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00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156959" y="0"/>
            <a:ext cx="502919" cy="502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371043"/>
            <a:ext cx="862746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66F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2564" y="2190699"/>
            <a:ext cx="6197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SimSun"/>
                <a:cs typeface="SimSun"/>
              </a:rPr>
              <a:t>误差合成的基本概念</a:t>
            </a:r>
            <a:endParaRPr sz="5400">
              <a:latin typeface="SimSun"/>
              <a:cs typeface="SimSun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114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总结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856689"/>
            <a:ext cx="5253432" cy="29450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 err="1" smtClean="0">
                <a:solidFill>
                  <a:srgbClr val="FFFFFF"/>
                </a:solidFill>
                <a:latin typeface="SimSun"/>
                <a:cs typeface="SimSun"/>
              </a:rPr>
              <a:t>误差的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合成</a:t>
            </a:r>
            <a:endParaRPr lang="en-US" altLang="zh-CN" sz="3200" dirty="0" smtClean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endParaRPr lang="en-US" altLang="zh-CN" sz="3200" dirty="0" smtClean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   方法：</a:t>
            </a:r>
            <a:endParaRPr sz="3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      系统误差</a:t>
            </a:r>
            <a:r>
              <a:rPr 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    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代数和</a:t>
            </a:r>
            <a:endParaRPr lang="en-US" altLang="zh-CN" sz="3200" dirty="0" smtClean="0">
              <a:solidFill>
                <a:srgbClr val="FFFFFF"/>
              </a:solidFill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altLang="zh-CN" sz="3200" dirty="0" smtClean="0">
                <a:solidFill>
                  <a:srgbClr val="FFFFFF"/>
                </a:solidFill>
                <a:latin typeface="SimSun"/>
                <a:cs typeface="SimSun"/>
              </a:rPr>
              <a:t>      </a:t>
            </a:r>
            <a:r>
              <a:rPr lang="zh-CN" altLang="en-US" sz="3200" dirty="0" smtClean="0">
                <a:solidFill>
                  <a:srgbClr val="FFFFFF"/>
                </a:solidFill>
                <a:latin typeface="SimSun"/>
                <a:cs typeface="SimSun"/>
              </a:rPr>
              <a:t>随机误差    方和根</a:t>
            </a:r>
            <a:endParaRPr lang="en-US" altLang="zh-CN" sz="3200" dirty="0" smtClean="0">
              <a:solidFill>
                <a:srgbClr val="FFFFFF"/>
              </a:solidFill>
              <a:latin typeface="SimSun"/>
              <a:cs typeface="SimSun"/>
            </a:endParaRPr>
          </a:p>
        </p:txBody>
      </p:sp>
      <p:sp>
        <p:nvSpPr>
          <p:cNvPr id="7" name="object 8"/>
          <p:cNvSpPr/>
          <p:nvPr/>
        </p:nvSpPr>
        <p:spPr>
          <a:xfrm rot="16200000">
            <a:off x="3739198" y="3728402"/>
            <a:ext cx="487680" cy="650875"/>
          </a:xfrm>
          <a:custGeom>
            <a:avLst/>
            <a:gdLst/>
            <a:ahLst/>
            <a:cxnLst/>
            <a:rect l="l" t="t" r="r" b="b"/>
            <a:pathLst>
              <a:path w="487679" h="650875">
                <a:moveTo>
                  <a:pt x="487679" y="488061"/>
                </a:moveTo>
                <a:lnTo>
                  <a:pt x="0" y="488061"/>
                </a:lnTo>
                <a:lnTo>
                  <a:pt x="243839" y="650748"/>
                </a:lnTo>
                <a:lnTo>
                  <a:pt x="487679" y="488061"/>
                </a:lnTo>
                <a:close/>
              </a:path>
              <a:path w="487679" h="650875">
                <a:moveTo>
                  <a:pt x="365759" y="0"/>
                </a:moveTo>
                <a:lnTo>
                  <a:pt x="121919" y="0"/>
                </a:lnTo>
                <a:lnTo>
                  <a:pt x="121919" y="488061"/>
                </a:lnTo>
                <a:lnTo>
                  <a:pt x="365759" y="488061"/>
                </a:lnTo>
                <a:lnTo>
                  <a:pt x="36575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 rot="16200000">
            <a:off x="3739198" y="4231322"/>
            <a:ext cx="487680" cy="650875"/>
          </a:xfrm>
          <a:custGeom>
            <a:avLst/>
            <a:gdLst/>
            <a:ahLst/>
            <a:cxnLst/>
            <a:rect l="l" t="t" r="r" b="b"/>
            <a:pathLst>
              <a:path w="487679" h="650875">
                <a:moveTo>
                  <a:pt x="487679" y="488061"/>
                </a:moveTo>
                <a:lnTo>
                  <a:pt x="0" y="488061"/>
                </a:lnTo>
                <a:lnTo>
                  <a:pt x="243839" y="650748"/>
                </a:lnTo>
                <a:lnTo>
                  <a:pt x="487679" y="488061"/>
                </a:lnTo>
                <a:close/>
              </a:path>
              <a:path w="487679" h="650875">
                <a:moveTo>
                  <a:pt x="365759" y="0"/>
                </a:moveTo>
                <a:lnTo>
                  <a:pt x="121919" y="0"/>
                </a:lnTo>
                <a:lnTo>
                  <a:pt x="121919" y="488061"/>
                </a:lnTo>
                <a:lnTo>
                  <a:pt x="365759" y="488061"/>
                </a:lnTo>
                <a:lnTo>
                  <a:pt x="36575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22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2829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问题的提出</a:t>
            </a:r>
          </a:p>
        </p:txBody>
      </p:sp>
      <p:sp>
        <p:nvSpPr>
          <p:cNvPr id="4" name="object 4"/>
          <p:cNvSpPr/>
          <p:nvPr/>
        </p:nvSpPr>
        <p:spPr>
          <a:xfrm>
            <a:off x="324611" y="1557527"/>
            <a:ext cx="8554212" cy="367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5373623"/>
            <a:ext cx="2809240" cy="1015365"/>
          </a:xfrm>
          <a:custGeom>
            <a:avLst/>
            <a:gdLst/>
            <a:ahLst/>
            <a:cxnLst/>
            <a:rect l="l" t="t" r="r" b="b"/>
            <a:pathLst>
              <a:path w="2809240" h="1015364">
                <a:moveTo>
                  <a:pt x="585406" y="170306"/>
                </a:moveTo>
                <a:lnTo>
                  <a:pt x="698538" y="367322"/>
                </a:lnTo>
                <a:lnTo>
                  <a:pt x="152400" y="388607"/>
                </a:lnTo>
                <a:lnTo>
                  <a:pt x="511683" y="544703"/>
                </a:lnTo>
                <a:lnTo>
                  <a:pt x="0" y="605091"/>
                </a:lnTo>
                <a:lnTo>
                  <a:pt x="433006" y="722236"/>
                </a:lnTo>
                <a:lnTo>
                  <a:pt x="167093" y="837590"/>
                </a:lnTo>
                <a:lnTo>
                  <a:pt x="624814" y="857097"/>
                </a:lnTo>
                <a:lnTo>
                  <a:pt x="639381" y="1014983"/>
                </a:lnTo>
                <a:lnTo>
                  <a:pt x="978788" y="851687"/>
                </a:lnTo>
                <a:lnTo>
                  <a:pt x="1234592" y="851687"/>
                </a:lnTo>
                <a:lnTo>
                  <a:pt x="1283716" y="816216"/>
                </a:lnTo>
                <a:lnTo>
                  <a:pt x="1547327" y="816216"/>
                </a:lnTo>
                <a:lnTo>
                  <a:pt x="1583817" y="748779"/>
                </a:lnTo>
                <a:lnTo>
                  <a:pt x="1924324" y="748779"/>
                </a:lnTo>
                <a:lnTo>
                  <a:pt x="1903730" y="674306"/>
                </a:lnTo>
                <a:lnTo>
                  <a:pt x="2329341" y="674306"/>
                </a:lnTo>
                <a:lnTo>
                  <a:pt x="2129917" y="578446"/>
                </a:lnTo>
                <a:lnTo>
                  <a:pt x="2375662" y="530517"/>
                </a:lnTo>
                <a:lnTo>
                  <a:pt x="2208657" y="441794"/>
                </a:lnTo>
                <a:lnTo>
                  <a:pt x="2808732" y="312242"/>
                </a:lnTo>
                <a:lnTo>
                  <a:pt x="2129917" y="306933"/>
                </a:lnTo>
                <a:lnTo>
                  <a:pt x="2139365" y="299885"/>
                </a:lnTo>
                <a:lnTo>
                  <a:pt x="1111758" y="299885"/>
                </a:lnTo>
                <a:lnTo>
                  <a:pt x="585406" y="170306"/>
                </a:lnTo>
                <a:close/>
              </a:path>
              <a:path w="2809240" h="1015364">
                <a:moveTo>
                  <a:pt x="1234592" y="851687"/>
                </a:moveTo>
                <a:lnTo>
                  <a:pt x="978788" y="851687"/>
                </a:lnTo>
                <a:lnTo>
                  <a:pt x="1131316" y="926261"/>
                </a:lnTo>
                <a:lnTo>
                  <a:pt x="1234592" y="851687"/>
                </a:lnTo>
                <a:close/>
              </a:path>
              <a:path w="2809240" h="1015364">
                <a:moveTo>
                  <a:pt x="1547327" y="816216"/>
                </a:moveTo>
                <a:lnTo>
                  <a:pt x="1283716" y="816216"/>
                </a:lnTo>
                <a:lnTo>
                  <a:pt x="1509903" y="885380"/>
                </a:lnTo>
                <a:lnTo>
                  <a:pt x="1547327" y="816216"/>
                </a:lnTo>
                <a:close/>
              </a:path>
              <a:path w="2809240" h="1015364">
                <a:moveTo>
                  <a:pt x="1924324" y="748779"/>
                </a:moveTo>
                <a:lnTo>
                  <a:pt x="1583817" y="748779"/>
                </a:lnTo>
                <a:lnTo>
                  <a:pt x="1942973" y="816216"/>
                </a:lnTo>
                <a:lnTo>
                  <a:pt x="1924324" y="748779"/>
                </a:lnTo>
                <a:close/>
              </a:path>
              <a:path w="2809240" h="1015364">
                <a:moveTo>
                  <a:pt x="2329341" y="674306"/>
                </a:moveTo>
                <a:lnTo>
                  <a:pt x="1903730" y="674306"/>
                </a:lnTo>
                <a:lnTo>
                  <a:pt x="2454656" y="734542"/>
                </a:lnTo>
                <a:lnTo>
                  <a:pt x="2329341" y="674306"/>
                </a:lnTo>
                <a:close/>
              </a:path>
              <a:path w="2809240" h="1015364">
                <a:moveTo>
                  <a:pt x="1264158" y="88645"/>
                </a:moveTo>
                <a:lnTo>
                  <a:pt x="1111758" y="299885"/>
                </a:lnTo>
                <a:lnTo>
                  <a:pt x="2139365" y="299885"/>
                </a:lnTo>
                <a:lnTo>
                  <a:pt x="2177466" y="271462"/>
                </a:lnTo>
                <a:lnTo>
                  <a:pt x="1888744" y="271462"/>
                </a:lnTo>
                <a:lnTo>
                  <a:pt x="1897285" y="204088"/>
                </a:lnTo>
                <a:lnTo>
                  <a:pt x="1490472" y="204088"/>
                </a:lnTo>
                <a:lnTo>
                  <a:pt x="1264158" y="88645"/>
                </a:lnTo>
                <a:close/>
              </a:path>
              <a:path w="2809240" h="1015364">
                <a:moveTo>
                  <a:pt x="2341499" y="149097"/>
                </a:moveTo>
                <a:lnTo>
                  <a:pt x="1888744" y="271462"/>
                </a:lnTo>
                <a:lnTo>
                  <a:pt x="2177466" y="271462"/>
                </a:lnTo>
                <a:lnTo>
                  <a:pt x="2341499" y="149097"/>
                </a:lnTo>
                <a:close/>
              </a:path>
              <a:path w="2809240" h="1015364">
                <a:moveTo>
                  <a:pt x="1923161" y="0"/>
                </a:moveTo>
                <a:lnTo>
                  <a:pt x="1490472" y="204088"/>
                </a:lnTo>
                <a:lnTo>
                  <a:pt x="1897285" y="204088"/>
                </a:lnTo>
                <a:lnTo>
                  <a:pt x="1923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495" y="5373623"/>
            <a:ext cx="2809240" cy="1015365"/>
          </a:xfrm>
          <a:custGeom>
            <a:avLst/>
            <a:gdLst/>
            <a:ahLst/>
            <a:cxnLst/>
            <a:rect l="l" t="t" r="r" b="b"/>
            <a:pathLst>
              <a:path w="2809240" h="1015364">
                <a:moveTo>
                  <a:pt x="1490472" y="204088"/>
                </a:moveTo>
                <a:lnTo>
                  <a:pt x="1923161" y="0"/>
                </a:lnTo>
                <a:lnTo>
                  <a:pt x="1888744" y="271462"/>
                </a:lnTo>
                <a:lnTo>
                  <a:pt x="2341499" y="149097"/>
                </a:lnTo>
                <a:lnTo>
                  <a:pt x="2129917" y="306933"/>
                </a:lnTo>
                <a:lnTo>
                  <a:pt x="2808732" y="312242"/>
                </a:lnTo>
                <a:lnTo>
                  <a:pt x="2208657" y="441794"/>
                </a:lnTo>
                <a:lnTo>
                  <a:pt x="2375662" y="530517"/>
                </a:lnTo>
                <a:lnTo>
                  <a:pt x="2129917" y="578446"/>
                </a:lnTo>
                <a:lnTo>
                  <a:pt x="2454656" y="734542"/>
                </a:lnTo>
                <a:lnTo>
                  <a:pt x="1903730" y="674306"/>
                </a:lnTo>
                <a:lnTo>
                  <a:pt x="1942973" y="816216"/>
                </a:lnTo>
                <a:lnTo>
                  <a:pt x="1583817" y="748779"/>
                </a:lnTo>
                <a:lnTo>
                  <a:pt x="1509903" y="885380"/>
                </a:lnTo>
                <a:lnTo>
                  <a:pt x="1283716" y="816216"/>
                </a:lnTo>
                <a:lnTo>
                  <a:pt x="1131316" y="926261"/>
                </a:lnTo>
                <a:lnTo>
                  <a:pt x="978788" y="851687"/>
                </a:lnTo>
                <a:lnTo>
                  <a:pt x="639381" y="1014983"/>
                </a:lnTo>
                <a:lnTo>
                  <a:pt x="624814" y="857097"/>
                </a:lnTo>
                <a:lnTo>
                  <a:pt x="167093" y="837590"/>
                </a:lnTo>
                <a:lnTo>
                  <a:pt x="433006" y="722236"/>
                </a:lnTo>
                <a:lnTo>
                  <a:pt x="0" y="605091"/>
                </a:lnTo>
                <a:lnTo>
                  <a:pt x="511683" y="544703"/>
                </a:lnTo>
                <a:lnTo>
                  <a:pt x="152400" y="388607"/>
                </a:lnTo>
                <a:lnTo>
                  <a:pt x="698538" y="367322"/>
                </a:lnTo>
                <a:lnTo>
                  <a:pt x="585406" y="170306"/>
                </a:lnTo>
                <a:lnTo>
                  <a:pt x="1111758" y="299885"/>
                </a:lnTo>
                <a:lnTo>
                  <a:pt x="1264158" y="88645"/>
                </a:lnTo>
                <a:lnTo>
                  <a:pt x="1490472" y="20408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0274" y="5634634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E3A2F"/>
                </a:solidFill>
                <a:latin typeface="SimSun"/>
                <a:cs typeface="SimSun"/>
              </a:rPr>
              <a:t>误差合成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5725" y="5268874"/>
            <a:ext cx="12452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FFFF99"/>
                </a:solidFill>
                <a:latin typeface="SimSun"/>
                <a:cs typeface="SimSun"/>
              </a:rPr>
              <a:t>？</a:t>
            </a:r>
            <a:endParaRPr sz="96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2515" y="5373623"/>
            <a:ext cx="2807335" cy="1015365"/>
          </a:xfrm>
          <a:custGeom>
            <a:avLst/>
            <a:gdLst/>
            <a:ahLst/>
            <a:cxnLst/>
            <a:rect l="l" t="t" r="r" b="b"/>
            <a:pathLst>
              <a:path w="2807334" h="1015364">
                <a:moveTo>
                  <a:pt x="585088" y="170306"/>
                </a:moveTo>
                <a:lnTo>
                  <a:pt x="698119" y="367322"/>
                </a:lnTo>
                <a:lnTo>
                  <a:pt x="152273" y="388607"/>
                </a:lnTo>
                <a:lnTo>
                  <a:pt x="511429" y="544703"/>
                </a:lnTo>
                <a:lnTo>
                  <a:pt x="0" y="605091"/>
                </a:lnTo>
                <a:lnTo>
                  <a:pt x="432816" y="722236"/>
                </a:lnTo>
                <a:lnTo>
                  <a:pt x="167005" y="837590"/>
                </a:lnTo>
                <a:lnTo>
                  <a:pt x="624459" y="857097"/>
                </a:lnTo>
                <a:lnTo>
                  <a:pt x="639063" y="1014983"/>
                </a:lnTo>
                <a:lnTo>
                  <a:pt x="978281" y="851687"/>
                </a:lnTo>
                <a:lnTo>
                  <a:pt x="1233871" y="851687"/>
                </a:lnTo>
                <a:lnTo>
                  <a:pt x="1282954" y="816216"/>
                </a:lnTo>
                <a:lnTo>
                  <a:pt x="1546500" y="816216"/>
                </a:lnTo>
                <a:lnTo>
                  <a:pt x="1582928" y="748779"/>
                </a:lnTo>
                <a:lnTo>
                  <a:pt x="1923308" y="748779"/>
                </a:lnTo>
                <a:lnTo>
                  <a:pt x="1902714" y="674306"/>
                </a:lnTo>
                <a:lnTo>
                  <a:pt x="2328042" y="674306"/>
                </a:lnTo>
                <a:lnTo>
                  <a:pt x="2128774" y="578446"/>
                </a:lnTo>
                <a:lnTo>
                  <a:pt x="2374391" y="530517"/>
                </a:lnTo>
                <a:lnTo>
                  <a:pt x="2207387" y="441794"/>
                </a:lnTo>
                <a:lnTo>
                  <a:pt x="2807208" y="312242"/>
                </a:lnTo>
                <a:lnTo>
                  <a:pt x="2128774" y="306933"/>
                </a:lnTo>
                <a:lnTo>
                  <a:pt x="2138216" y="299885"/>
                </a:lnTo>
                <a:lnTo>
                  <a:pt x="1111123" y="299885"/>
                </a:lnTo>
                <a:lnTo>
                  <a:pt x="585088" y="170306"/>
                </a:lnTo>
                <a:close/>
              </a:path>
              <a:path w="2807334" h="1015364">
                <a:moveTo>
                  <a:pt x="1233871" y="851687"/>
                </a:moveTo>
                <a:lnTo>
                  <a:pt x="978281" y="851687"/>
                </a:lnTo>
                <a:lnTo>
                  <a:pt x="1130681" y="926261"/>
                </a:lnTo>
                <a:lnTo>
                  <a:pt x="1233871" y="851687"/>
                </a:lnTo>
                <a:close/>
              </a:path>
              <a:path w="2807334" h="1015364">
                <a:moveTo>
                  <a:pt x="1546500" y="816216"/>
                </a:moveTo>
                <a:lnTo>
                  <a:pt x="1282954" y="816216"/>
                </a:lnTo>
                <a:lnTo>
                  <a:pt x="1509140" y="885380"/>
                </a:lnTo>
                <a:lnTo>
                  <a:pt x="1546500" y="816216"/>
                </a:lnTo>
                <a:close/>
              </a:path>
              <a:path w="2807334" h="1015364">
                <a:moveTo>
                  <a:pt x="1923308" y="748779"/>
                </a:moveTo>
                <a:lnTo>
                  <a:pt x="1582928" y="748779"/>
                </a:lnTo>
                <a:lnTo>
                  <a:pt x="1941957" y="816216"/>
                </a:lnTo>
                <a:lnTo>
                  <a:pt x="1923308" y="748779"/>
                </a:lnTo>
                <a:close/>
              </a:path>
              <a:path w="2807334" h="1015364">
                <a:moveTo>
                  <a:pt x="2328042" y="674306"/>
                </a:moveTo>
                <a:lnTo>
                  <a:pt x="1902714" y="674306"/>
                </a:lnTo>
                <a:lnTo>
                  <a:pt x="2453259" y="734542"/>
                </a:lnTo>
                <a:lnTo>
                  <a:pt x="2328042" y="674306"/>
                </a:lnTo>
                <a:close/>
              </a:path>
              <a:path w="2807334" h="1015364">
                <a:moveTo>
                  <a:pt x="1263523" y="88645"/>
                </a:moveTo>
                <a:lnTo>
                  <a:pt x="1111123" y="299885"/>
                </a:lnTo>
                <a:lnTo>
                  <a:pt x="2138216" y="299885"/>
                </a:lnTo>
                <a:lnTo>
                  <a:pt x="2176295" y="271462"/>
                </a:lnTo>
                <a:lnTo>
                  <a:pt x="1887728" y="271462"/>
                </a:lnTo>
                <a:lnTo>
                  <a:pt x="1896269" y="204088"/>
                </a:lnTo>
                <a:lnTo>
                  <a:pt x="1489583" y="204088"/>
                </a:lnTo>
                <a:lnTo>
                  <a:pt x="1263523" y="88645"/>
                </a:lnTo>
                <a:close/>
              </a:path>
              <a:path w="2807334" h="1015364">
                <a:moveTo>
                  <a:pt x="2340229" y="149097"/>
                </a:moveTo>
                <a:lnTo>
                  <a:pt x="1887728" y="271462"/>
                </a:lnTo>
                <a:lnTo>
                  <a:pt x="2176295" y="271462"/>
                </a:lnTo>
                <a:lnTo>
                  <a:pt x="2340229" y="149097"/>
                </a:lnTo>
                <a:close/>
              </a:path>
              <a:path w="2807334" h="1015364">
                <a:moveTo>
                  <a:pt x="1922144" y="0"/>
                </a:moveTo>
                <a:lnTo>
                  <a:pt x="1489583" y="204088"/>
                </a:lnTo>
                <a:lnTo>
                  <a:pt x="1896269" y="204088"/>
                </a:lnTo>
                <a:lnTo>
                  <a:pt x="1922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2515" y="5373623"/>
            <a:ext cx="2807335" cy="1015365"/>
          </a:xfrm>
          <a:custGeom>
            <a:avLst/>
            <a:gdLst/>
            <a:ahLst/>
            <a:cxnLst/>
            <a:rect l="l" t="t" r="r" b="b"/>
            <a:pathLst>
              <a:path w="2807334" h="1015364">
                <a:moveTo>
                  <a:pt x="1489583" y="204088"/>
                </a:moveTo>
                <a:lnTo>
                  <a:pt x="1922144" y="0"/>
                </a:lnTo>
                <a:lnTo>
                  <a:pt x="1887728" y="271462"/>
                </a:lnTo>
                <a:lnTo>
                  <a:pt x="2340229" y="149097"/>
                </a:lnTo>
                <a:lnTo>
                  <a:pt x="2128774" y="306933"/>
                </a:lnTo>
                <a:lnTo>
                  <a:pt x="2807208" y="312242"/>
                </a:lnTo>
                <a:lnTo>
                  <a:pt x="2207387" y="441794"/>
                </a:lnTo>
                <a:lnTo>
                  <a:pt x="2374391" y="530517"/>
                </a:lnTo>
                <a:lnTo>
                  <a:pt x="2128774" y="578446"/>
                </a:lnTo>
                <a:lnTo>
                  <a:pt x="2453259" y="734542"/>
                </a:lnTo>
                <a:lnTo>
                  <a:pt x="1902714" y="674306"/>
                </a:lnTo>
                <a:lnTo>
                  <a:pt x="1941957" y="816216"/>
                </a:lnTo>
                <a:lnTo>
                  <a:pt x="1582928" y="748779"/>
                </a:lnTo>
                <a:lnTo>
                  <a:pt x="1509140" y="885380"/>
                </a:lnTo>
                <a:lnTo>
                  <a:pt x="1282954" y="816216"/>
                </a:lnTo>
                <a:lnTo>
                  <a:pt x="1130681" y="926261"/>
                </a:lnTo>
                <a:lnTo>
                  <a:pt x="978281" y="851687"/>
                </a:lnTo>
                <a:lnTo>
                  <a:pt x="639063" y="1014983"/>
                </a:lnTo>
                <a:lnTo>
                  <a:pt x="624459" y="857097"/>
                </a:lnTo>
                <a:lnTo>
                  <a:pt x="167005" y="837590"/>
                </a:lnTo>
                <a:lnTo>
                  <a:pt x="432816" y="722236"/>
                </a:lnTo>
                <a:lnTo>
                  <a:pt x="0" y="605091"/>
                </a:lnTo>
                <a:lnTo>
                  <a:pt x="511429" y="544703"/>
                </a:lnTo>
                <a:lnTo>
                  <a:pt x="152273" y="388607"/>
                </a:lnTo>
                <a:lnTo>
                  <a:pt x="698119" y="367322"/>
                </a:lnTo>
                <a:lnTo>
                  <a:pt x="585088" y="170306"/>
                </a:lnTo>
                <a:lnTo>
                  <a:pt x="1111123" y="299885"/>
                </a:lnTo>
                <a:lnTo>
                  <a:pt x="1263523" y="88645"/>
                </a:lnTo>
                <a:lnTo>
                  <a:pt x="1489583" y="20408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43650" y="5634634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E3A2F"/>
                </a:solidFill>
                <a:latin typeface="SimSun"/>
                <a:cs typeface="SimSun"/>
              </a:rPr>
              <a:t>误差分配</a:t>
            </a:r>
            <a:endParaRPr sz="28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2268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函数误差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443608"/>
            <a:ext cx="7104380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问题的提出</a:t>
            </a:r>
            <a:endParaRPr sz="3200" dirty="0">
              <a:latin typeface="SimSun"/>
              <a:cs typeface="SimSun"/>
            </a:endParaRPr>
          </a:p>
          <a:p>
            <a:pPr marL="583565">
              <a:lnSpc>
                <a:spcPct val="100000"/>
              </a:lnSpc>
              <a:spcBef>
                <a:spcPts val="312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直接测量和间接测量的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不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同？</a:t>
            </a:r>
            <a:endParaRPr sz="3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函数误差的实质</a:t>
            </a:r>
            <a:endParaRPr sz="3200" dirty="0">
              <a:latin typeface="SimSun"/>
              <a:cs typeface="SimSun"/>
            </a:endParaRPr>
          </a:p>
          <a:p>
            <a:pPr marL="583565">
              <a:lnSpc>
                <a:spcPct val="100000"/>
              </a:lnSpc>
              <a:spcBef>
                <a:spcPts val="312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研究误差传递的规律</a:t>
            </a:r>
            <a:endParaRPr sz="32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函数误差的计算</a:t>
            </a:r>
            <a:endParaRPr sz="3200" dirty="0">
              <a:latin typeface="SimSun"/>
              <a:cs typeface="SimSun"/>
            </a:endParaRPr>
          </a:p>
          <a:p>
            <a:pPr marL="583565">
              <a:lnSpc>
                <a:spcPct val="100000"/>
              </a:lnSpc>
              <a:spcBef>
                <a:spcPts val="312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函数系统误差与函数随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机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误差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合成</a:t>
            </a:r>
            <a:endParaRPr sz="32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267" y="371043"/>
            <a:ext cx="4512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66FF"/>
                </a:solidFill>
                <a:latin typeface="SimSun"/>
                <a:cs typeface="SimSun"/>
              </a:rPr>
              <a:t>函数系统误差计算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1708" y="1557527"/>
            <a:ext cx="207416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2459" y="2767583"/>
            <a:ext cx="3282695" cy="691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04" y="4408932"/>
            <a:ext cx="3313176" cy="664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3008" y="1557527"/>
            <a:ext cx="5547360" cy="377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7115" y="1988820"/>
            <a:ext cx="2154936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0168" y="5266131"/>
            <a:ext cx="83946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实例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" y="6021323"/>
            <a:ext cx="3250692" cy="429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5823" y="6112764"/>
            <a:ext cx="1022985" cy="279400"/>
          </a:xfrm>
          <a:custGeom>
            <a:avLst/>
            <a:gdLst/>
            <a:ahLst/>
            <a:cxnLst/>
            <a:rect l="l" t="t" r="r" b="b"/>
            <a:pathLst>
              <a:path w="1022985" h="279400">
                <a:moveTo>
                  <a:pt x="766826" y="0"/>
                </a:moveTo>
                <a:lnTo>
                  <a:pt x="766826" y="69723"/>
                </a:lnTo>
                <a:lnTo>
                  <a:pt x="0" y="69723"/>
                </a:lnTo>
                <a:lnTo>
                  <a:pt x="0" y="209169"/>
                </a:lnTo>
                <a:lnTo>
                  <a:pt x="766826" y="209169"/>
                </a:lnTo>
                <a:lnTo>
                  <a:pt x="766826" y="278892"/>
                </a:lnTo>
                <a:lnTo>
                  <a:pt x="1022603" y="139446"/>
                </a:lnTo>
                <a:lnTo>
                  <a:pt x="766826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25823" y="6112764"/>
            <a:ext cx="1022985" cy="279400"/>
          </a:xfrm>
          <a:custGeom>
            <a:avLst/>
            <a:gdLst/>
            <a:ahLst/>
            <a:cxnLst/>
            <a:rect l="l" t="t" r="r" b="b"/>
            <a:pathLst>
              <a:path w="1022985" h="279400">
                <a:moveTo>
                  <a:pt x="0" y="69723"/>
                </a:moveTo>
                <a:lnTo>
                  <a:pt x="766826" y="69723"/>
                </a:lnTo>
                <a:lnTo>
                  <a:pt x="766826" y="0"/>
                </a:lnTo>
                <a:lnTo>
                  <a:pt x="1022603" y="139446"/>
                </a:lnTo>
                <a:lnTo>
                  <a:pt x="766826" y="278892"/>
                </a:lnTo>
                <a:lnTo>
                  <a:pt x="766826" y="209169"/>
                </a:lnTo>
                <a:lnTo>
                  <a:pt x="0" y="209169"/>
                </a:lnTo>
                <a:lnTo>
                  <a:pt x="0" y="6972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3247" y="6021323"/>
            <a:ext cx="3622548" cy="4754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00527" y="3106166"/>
            <a:ext cx="1584325" cy="1145540"/>
          </a:xfrm>
          <a:custGeom>
            <a:avLst/>
            <a:gdLst/>
            <a:ahLst/>
            <a:cxnLst/>
            <a:rect l="l" t="t" r="r" b="b"/>
            <a:pathLst>
              <a:path w="1584325" h="1145539">
                <a:moveTo>
                  <a:pt x="527812" y="281432"/>
                </a:moveTo>
                <a:lnTo>
                  <a:pt x="0" y="756539"/>
                </a:lnTo>
                <a:lnTo>
                  <a:pt x="527812" y="1145159"/>
                </a:lnTo>
                <a:lnTo>
                  <a:pt x="527812" y="929259"/>
                </a:lnTo>
                <a:lnTo>
                  <a:pt x="591498" y="917769"/>
                </a:lnTo>
                <a:lnTo>
                  <a:pt x="653569" y="905112"/>
                </a:lnTo>
                <a:lnTo>
                  <a:pt x="713987" y="891323"/>
                </a:lnTo>
                <a:lnTo>
                  <a:pt x="772715" y="876437"/>
                </a:lnTo>
                <a:lnTo>
                  <a:pt x="829715" y="860490"/>
                </a:lnTo>
                <a:lnTo>
                  <a:pt x="884950" y="843516"/>
                </a:lnTo>
                <a:lnTo>
                  <a:pt x="938383" y="825551"/>
                </a:lnTo>
                <a:lnTo>
                  <a:pt x="989975" y="806629"/>
                </a:lnTo>
                <a:lnTo>
                  <a:pt x="1039690" y="786787"/>
                </a:lnTo>
                <a:lnTo>
                  <a:pt x="1087491" y="766059"/>
                </a:lnTo>
                <a:lnTo>
                  <a:pt x="1133339" y="744480"/>
                </a:lnTo>
                <a:lnTo>
                  <a:pt x="1177197" y="722085"/>
                </a:lnTo>
                <a:lnTo>
                  <a:pt x="1219028" y="698910"/>
                </a:lnTo>
                <a:lnTo>
                  <a:pt x="1258795" y="674990"/>
                </a:lnTo>
                <a:lnTo>
                  <a:pt x="1296459" y="650360"/>
                </a:lnTo>
                <a:lnTo>
                  <a:pt x="1331984" y="625054"/>
                </a:lnTo>
                <a:lnTo>
                  <a:pt x="1365333" y="599109"/>
                </a:lnTo>
                <a:lnTo>
                  <a:pt x="1396467" y="572560"/>
                </a:lnTo>
                <a:lnTo>
                  <a:pt x="1425349" y="545441"/>
                </a:lnTo>
                <a:lnTo>
                  <a:pt x="1451942" y="517788"/>
                </a:lnTo>
                <a:lnTo>
                  <a:pt x="1469575" y="497332"/>
                </a:lnTo>
                <a:lnTo>
                  <a:pt x="527812" y="497332"/>
                </a:lnTo>
                <a:lnTo>
                  <a:pt x="527812" y="281432"/>
                </a:lnTo>
                <a:close/>
              </a:path>
              <a:path w="1584325" h="1145539">
                <a:moveTo>
                  <a:pt x="1517523" y="0"/>
                </a:moveTo>
                <a:lnTo>
                  <a:pt x="1474858" y="59389"/>
                </a:lnTo>
                <a:lnTo>
                  <a:pt x="1449863" y="88212"/>
                </a:lnTo>
                <a:lnTo>
                  <a:pt x="1422502" y="116417"/>
                </a:lnTo>
                <a:lnTo>
                  <a:pt x="1392831" y="143974"/>
                </a:lnTo>
                <a:lnTo>
                  <a:pt x="1360906" y="170856"/>
                </a:lnTo>
                <a:lnTo>
                  <a:pt x="1326783" y="197036"/>
                </a:lnTo>
                <a:lnTo>
                  <a:pt x="1290518" y="222484"/>
                </a:lnTo>
                <a:lnTo>
                  <a:pt x="1252168" y="247172"/>
                </a:lnTo>
                <a:lnTo>
                  <a:pt x="1211789" y="271073"/>
                </a:lnTo>
                <a:lnTo>
                  <a:pt x="1169438" y="294159"/>
                </a:lnTo>
                <a:lnTo>
                  <a:pt x="1125170" y="316401"/>
                </a:lnTo>
                <a:lnTo>
                  <a:pt x="1079041" y="337770"/>
                </a:lnTo>
                <a:lnTo>
                  <a:pt x="1031108" y="358240"/>
                </a:lnTo>
                <a:lnTo>
                  <a:pt x="981428" y="377782"/>
                </a:lnTo>
                <a:lnTo>
                  <a:pt x="930056" y="396368"/>
                </a:lnTo>
                <a:lnTo>
                  <a:pt x="877049" y="413969"/>
                </a:lnTo>
                <a:lnTo>
                  <a:pt x="822462" y="430558"/>
                </a:lnTo>
                <a:lnTo>
                  <a:pt x="766353" y="446106"/>
                </a:lnTo>
                <a:lnTo>
                  <a:pt x="708777" y="460586"/>
                </a:lnTo>
                <a:lnTo>
                  <a:pt x="649790" y="473969"/>
                </a:lnTo>
                <a:lnTo>
                  <a:pt x="589450" y="486227"/>
                </a:lnTo>
                <a:lnTo>
                  <a:pt x="527812" y="497332"/>
                </a:lnTo>
                <a:lnTo>
                  <a:pt x="1469575" y="497332"/>
                </a:lnTo>
                <a:lnTo>
                  <a:pt x="1498112" y="461019"/>
                </a:lnTo>
                <a:lnTo>
                  <a:pt x="1534675" y="402534"/>
                </a:lnTo>
                <a:lnTo>
                  <a:pt x="1561334" y="342616"/>
                </a:lnTo>
                <a:lnTo>
                  <a:pt x="1577804" y="281432"/>
                </a:lnTo>
                <a:lnTo>
                  <a:pt x="1583738" y="219602"/>
                </a:lnTo>
                <a:lnTo>
                  <a:pt x="1582681" y="188392"/>
                </a:lnTo>
                <a:lnTo>
                  <a:pt x="1572314" y="125669"/>
                </a:lnTo>
                <a:lnTo>
                  <a:pt x="1550694" y="62778"/>
                </a:lnTo>
                <a:lnTo>
                  <a:pt x="1535571" y="31357"/>
                </a:lnTo>
                <a:lnTo>
                  <a:pt x="1517523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00527" y="2133600"/>
            <a:ext cx="1583690" cy="1188720"/>
          </a:xfrm>
          <a:custGeom>
            <a:avLst/>
            <a:gdLst/>
            <a:ahLst/>
            <a:cxnLst/>
            <a:rect l="l" t="t" r="r" b="b"/>
            <a:pathLst>
              <a:path w="1583689" h="1188720">
                <a:moveTo>
                  <a:pt x="0" y="0"/>
                </a:moveTo>
                <a:lnTo>
                  <a:pt x="0" y="431926"/>
                </a:lnTo>
                <a:lnTo>
                  <a:pt x="63685" y="432527"/>
                </a:lnTo>
                <a:lnTo>
                  <a:pt x="126733" y="434314"/>
                </a:lnTo>
                <a:lnTo>
                  <a:pt x="189095" y="437265"/>
                </a:lnTo>
                <a:lnTo>
                  <a:pt x="250724" y="441357"/>
                </a:lnTo>
                <a:lnTo>
                  <a:pt x="311572" y="446568"/>
                </a:lnTo>
                <a:lnTo>
                  <a:pt x="371593" y="452874"/>
                </a:lnTo>
                <a:lnTo>
                  <a:pt x="430739" y="460254"/>
                </a:lnTo>
                <a:lnTo>
                  <a:pt x="488963" y="468685"/>
                </a:lnTo>
                <a:lnTo>
                  <a:pt x="546218" y="478143"/>
                </a:lnTo>
                <a:lnTo>
                  <a:pt x="602455" y="488608"/>
                </a:lnTo>
                <a:lnTo>
                  <a:pt x="657629" y="500055"/>
                </a:lnTo>
                <a:lnTo>
                  <a:pt x="711691" y="512463"/>
                </a:lnTo>
                <a:lnTo>
                  <a:pt x="764594" y="525808"/>
                </a:lnTo>
                <a:lnTo>
                  <a:pt x="816292" y="540069"/>
                </a:lnTo>
                <a:lnTo>
                  <a:pt x="866736" y="555222"/>
                </a:lnTo>
                <a:lnTo>
                  <a:pt x="915880" y="571245"/>
                </a:lnTo>
                <a:lnTo>
                  <a:pt x="963676" y="588116"/>
                </a:lnTo>
                <a:lnTo>
                  <a:pt x="1010076" y="605811"/>
                </a:lnTo>
                <a:lnTo>
                  <a:pt x="1055034" y="624309"/>
                </a:lnTo>
                <a:lnTo>
                  <a:pt x="1098503" y="643586"/>
                </a:lnTo>
                <a:lnTo>
                  <a:pt x="1140434" y="663620"/>
                </a:lnTo>
                <a:lnTo>
                  <a:pt x="1180781" y="684388"/>
                </a:lnTo>
                <a:lnTo>
                  <a:pt x="1219496" y="705869"/>
                </a:lnTo>
                <a:lnTo>
                  <a:pt x="1256532" y="728038"/>
                </a:lnTo>
                <a:lnTo>
                  <a:pt x="1291842" y="750874"/>
                </a:lnTo>
                <a:lnTo>
                  <a:pt x="1325379" y="774354"/>
                </a:lnTo>
                <a:lnTo>
                  <a:pt x="1357094" y="798456"/>
                </a:lnTo>
                <a:lnTo>
                  <a:pt x="1386942" y="823156"/>
                </a:lnTo>
                <a:lnTo>
                  <a:pt x="1440843" y="874262"/>
                </a:lnTo>
                <a:lnTo>
                  <a:pt x="1486704" y="927492"/>
                </a:lnTo>
                <a:lnTo>
                  <a:pt x="1524146" y="982666"/>
                </a:lnTo>
                <a:lnTo>
                  <a:pt x="1552792" y="1039602"/>
                </a:lnTo>
                <a:lnTo>
                  <a:pt x="1572262" y="1098119"/>
                </a:lnTo>
                <a:lnTo>
                  <a:pt x="1582178" y="1158038"/>
                </a:lnTo>
                <a:lnTo>
                  <a:pt x="1583436" y="1188465"/>
                </a:lnTo>
                <a:lnTo>
                  <a:pt x="1583436" y="756665"/>
                </a:lnTo>
                <a:lnTo>
                  <a:pt x="1578438" y="696097"/>
                </a:lnTo>
                <a:lnTo>
                  <a:pt x="1563697" y="636840"/>
                </a:lnTo>
                <a:lnTo>
                  <a:pt x="1539592" y="579077"/>
                </a:lnTo>
                <a:lnTo>
                  <a:pt x="1506501" y="522987"/>
                </a:lnTo>
                <a:lnTo>
                  <a:pt x="1464742" y="468685"/>
                </a:lnTo>
                <a:lnTo>
                  <a:pt x="1414874" y="416550"/>
                </a:lnTo>
                <a:lnTo>
                  <a:pt x="1357094" y="366565"/>
                </a:lnTo>
                <a:lnTo>
                  <a:pt x="1325379" y="342460"/>
                </a:lnTo>
                <a:lnTo>
                  <a:pt x="1291842" y="318976"/>
                </a:lnTo>
                <a:lnTo>
                  <a:pt x="1256532" y="296137"/>
                </a:lnTo>
                <a:lnTo>
                  <a:pt x="1219496" y="273964"/>
                </a:lnTo>
                <a:lnTo>
                  <a:pt x="1180781" y="252481"/>
                </a:lnTo>
                <a:lnTo>
                  <a:pt x="1140434" y="231710"/>
                </a:lnTo>
                <a:lnTo>
                  <a:pt x="1098503" y="211674"/>
                </a:lnTo>
                <a:lnTo>
                  <a:pt x="1055034" y="192394"/>
                </a:lnTo>
                <a:lnTo>
                  <a:pt x="1010076" y="173895"/>
                </a:lnTo>
                <a:lnTo>
                  <a:pt x="963676" y="156198"/>
                </a:lnTo>
                <a:lnTo>
                  <a:pt x="915880" y="139326"/>
                </a:lnTo>
                <a:lnTo>
                  <a:pt x="866736" y="123301"/>
                </a:lnTo>
                <a:lnTo>
                  <a:pt x="816292" y="108147"/>
                </a:lnTo>
                <a:lnTo>
                  <a:pt x="764594" y="93885"/>
                </a:lnTo>
                <a:lnTo>
                  <a:pt x="711691" y="80539"/>
                </a:lnTo>
                <a:lnTo>
                  <a:pt x="657629" y="68131"/>
                </a:lnTo>
                <a:lnTo>
                  <a:pt x="602455" y="56683"/>
                </a:lnTo>
                <a:lnTo>
                  <a:pt x="546218" y="46218"/>
                </a:lnTo>
                <a:lnTo>
                  <a:pt x="488963" y="36759"/>
                </a:lnTo>
                <a:lnTo>
                  <a:pt x="430739" y="28328"/>
                </a:lnTo>
                <a:lnTo>
                  <a:pt x="371593" y="20948"/>
                </a:lnTo>
                <a:lnTo>
                  <a:pt x="311572" y="14641"/>
                </a:lnTo>
                <a:lnTo>
                  <a:pt x="250724" y="9430"/>
                </a:lnTo>
                <a:lnTo>
                  <a:pt x="189095" y="5338"/>
                </a:lnTo>
                <a:lnTo>
                  <a:pt x="126733" y="2387"/>
                </a:lnTo>
                <a:lnTo>
                  <a:pt x="63685" y="600"/>
                </a:lnTo>
                <a:lnTo>
                  <a:pt x="0" y="0"/>
                </a:lnTo>
                <a:close/>
              </a:path>
            </a:pathLst>
          </a:custGeom>
          <a:solidFill>
            <a:srgbClr val="C182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0527" y="2133600"/>
            <a:ext cx="1583690" cy="2117725"/>
          </a:xfrm>
          <a:custGeom>
            <a:avLst/>
            <a:gdLst/>
            <a:ahLst/>
            <a:cxnLst/>
            <a:rect l="l" t="t" r="r" b="b"/>
            <a:pathLst>
              <a:path w="1583689" h="2117725">
                <a:moveTo>
                  <a:pt x="1583436" y="1188465"/>
                </a:moveTo>
                <a:lnTo>
                  <a:pt x="1578438" y="1127915"/>
                </a:lnTo>
                <a:lnTo>
                  <a:pt x="1563697" y="1068674"/>
                </a:lnTo>
                <a:lnTo>
                  <a:pt x="1539592" y="1010925"/>
                </a:lnTo>
                <a:lnTo>
                  <a:pt x="1506501" y="954848"/>
                </a:lnTo>
                <a:lnTo>
                  <a:pt x="1464802" y="900623"/>
                </a:lnTo>
                <a:lnTo>
                  <a:pt x="1414874" y="848432"/>
                </a:lnTo>
                <a:lnTo>
                  <a:pt x="1357094" y="798456"/>
                </a:lnTo>
                <a:lnTo>
                  <a:pt x="1325379" y="774354"/>
                </a:lnTo>
                <a:lnTo>
                  <a:pt x="1291842" y="750874"/>
                </a:lnTo>
                <a:lnTo>
                  <a:pt x="1256532" y="728038"/>
                </a:lnTo>
                <a:lnTo>
                  <a:pt x="1219496" y="705869"/>
                </a:lnTo>
                <a:lnTo>
                  <a:pt x="1180781" y="684388"/>
                </a:lnTo>
                <a:lnTo>
                  <a:pt x="1140434" y="663620"/>
                </a:lnTo>
                <a:lnTo>
                  <a:pt x="1098503" y="643586"/>
                </a:lnTo>
                <a:lnTo>
                  <a:pt x="1055034" y="624309"/>
                </a:lnTo>
                <a:lnTo>
                  <a:pt x="1010076" y="605811"/>
                </a:lnTo>
                <a:lnTo>
                  <a:pt x="963676" y="588116"/>
                </a:lnTo>
                <a:lnTo>
                  <a:pt x="915880" y="571245"/>
                </a:lnTo>
                <a:lnTo>
                  <a:pt x="866736" y="555222"/>
                </a:lnTo>
                <a:lnTo>
                  <a:pt x="816292" y="540069"/>
                </a:lnTo>
                <a:lnTo>
                  <a:pt x="764594" y="525808"/>
                </a:lnTo>
                <a:lnTo>
                  <a:pt x="711691" y="512463"/>
                </a:lnTo>
                <a:lnTo>
                  <a:pt x="657629" y="500055"/>
                </a:lnTo>
                <a:lnTo>
                  <a:pt x="602455" y="488608"/>
                </a:lnTo>
                <a:lnTo>
                  <a:pt x="546218" y="478143"/>
                </a:lnTo>
                <a:lnTo>
                  <a:pt x="488963" y="468685"/>
                </a:lnTo>
                <a:lnTo>
                  <a:pt x="430739" y="460254"/>
                </a:lnTo>
                <a:lnTo>
                  <a:pt x="371593" y="452874"/>
                </a:lnTo>
                <a:lnTo>
                  <a:pt x="311572" y="446568"/>
                </a:lnTo>
                <a:lnTo>
                  <a:pt x="250724" y="441357"/>
                </a:lnTo>
                <a:lnTo>
                  <a:pt x="189095" y="437265"/>
                </a:lnTo>
                <a:lnTo>
                  <a:pt x="126733" y="434314"/>
                </a:lnTo>
                <a:lnTo>
                  <a:pt x="63685" y="432527"/>
                </a:lnTo>
                <a:lnTo>
                  <a:pt x="0" y="431926"/>
                </a:lnTo>
                <a:lnTo>
                  <a:pt x="0" y="0"/>
                </a:lnTo>
                <a:lnTo>
                  <a:pt x="63685" y="600"/>
                </a:lnTo>
                <a:lnTo>
                  <a:pt x="126733" y="2387"/>
                </a:lnTo>
                <a:lnTo>
                  <a:pt x="189095" y="5338"/>
                </a:lnTo>
                <a:lnTo>
                  <a:pt x="250724" y="9430"/>
                </a:lnTo>
                <a:lnTo>
                  <a:pt x="311572" y="14641"/>
                </a:lnTo>
                <a:lnTo>
                  <a:pt x="371593" y="20948"/>
                </a:lnTo>
                <a:lnTo>
                  <a:pt x="430739" y="28328"/>
                </a:lnTo>
                <a:lnTo>
                  <a:pt x="488963" y="36759"/>
                </a:lnTo>
                <a:lnTo>
                  <a:pt x="546218" y="46218"/>
                </a:lnTo>
                <a:lnTo>
                  <a:pt x="602455" y="56683"/>
                </a:lnTo>
                <a:lnTo>
                  <a:pt x="657629" y="68131"/>
                </a:lnTo>
                <a:lnTo>
                  <a:pt x="711691" y="80539"/>
                </a:lnTo>
                <a:lnTo>
                  <a:pt x="764594" y="93885"/>
                </a:lnTo>
                <a:lnTo>
                  <a:pt x="816292" y="108147"/>
                </a:lnTo>
                <a:lnTo>
                  <a:pt x="866736" y="123301"/>
                </a:lnTo>
                <a:lnTo>
                  <a:pt x="915880" y="139326"/>
                </a:lnTo>
                <a:lnTo>
                  <a:pt x="963676" y="156198"/>
                </a:lnTo>
                <a:lnTo>
                  <a:pt x="1010076" y="173895"/>
                </a:lnTo>
                <a:lnTo>
                  <a:pt x="1055034" y="192394"/>
                </a:lnTo>
                <a:lnTo>
                  <a:pt x="1098503" y="211674"/>
                </a:lnTo>
                <a:lnTo>
                  <a:pt x="1140434" y="231710"/>
                </a:lnTo>
                <a:lnTo>
                  <a:pt x="1180781" y="252481"/>
                </a:lnTo>
                <a:lnTo>
                  <a:pt x="1219496" y="273964"/>
                </a:lnTo>
                <a:lnTo>
                  <a:pt x="1256532" y="296137"/>
                </a:lnTo>
                <a:lnTo>
                  <a:pt x="1291842" y="318976"/>
                </a:lnTo>
                <a:lnTo>
                  <a:pt x="1325379" y="342460"/>
                </a:lnTo>
                <a:lnTo>
                  <a:pt x="1357094" y="366565"/>
                </a:lnTo>
                <a:lnTo>
                  <a:pt x="1386942" y="391269"/>
                </a:lnTo>
                <a:lnTo>
                  <a:pt x="1440843" y="442385"/>
                </a:lnTo>
                <a:lnTo>
                  <a:pt x="1486704" y="495626"/>
                </a:lnTo>
                <a:lnTo>
                  <a:pt x="1524146" y="550811"/>
                </a:lnTo>
                <a:lnTo>
                  <a:pt x="1552792" y="607761"/>
                </a:lnTo>
                <a:lnTo>
                  <a:pt x="1572262" y="666293"/>
                </a:lnTo>
                <a:lnTo>
                  <a:pt x="1582178" y="726228"/>
                </a:lnTo>
                <a:lnTo>
                  <a:pt x="1583436" y="756665"/>
                </a:lnTo>
                <a:lnTo>
                  <a:pt x="1583436" y="1188465"/>
                </a:lnTo>
                <a:lnTo>
                  <a:pt x="1577471" y="1254267"/>
                </a:lnTo>
                <a:lnTo>
                  <a:pt x="1559857" y="1318788"/>
                </a:lnTo>
                <a:lnTo>
                  <a:pt x="1531013" y="1381746"/>
                </a:lnTo>
                <a:lnTo>
                  <a:pt x="1491359" y="1442858"/>
                </a:lnTo>
                <a:lnTo>
                  <a:pt x="1441314" y="1501840"/>
                </a:lnTo>
                <a:lnTo>
                  <a:pt x="1412525" y="1530444"/>
                </a:lnTo>
                <a:lnTo>
                  <a:pt x="1381296" y="1558410"/>
                </a:lnTo>
                <a:lnTo>
                  <a:pt x="1347680" y="1585701"/>
                </a:lnTo>
                <a:lnTo>
                  <a:pt x="1311727" y="1612284"/>
                </a:lnTo>
                <a:lnTo>
                  <a:pt x="1273491" y="1638121"/>
                </a:lnTo>
                <a:lnTo>
                  <a:pt x="1233025" y="1663179"/>
                </a:lnTo>
                <a:lnTo>
                  <a:pt x="1190380" y="1687421"/>
                </a:lnTo>
                <a:lnTo>
                  <a:pt x="1145609" y="1710811"/>
                </a:lnTo>
                <a:lnTo>
                  <a:pt x="1098765" y="1733316"/>
                </a:lnTo>
                <a:lnTo>
                  <a:pt x="1049899" y="1754899"/>
                </a:lnTo>
                <a:lnTo>
                  <a:pt x="999065" y="1775524"/>
                </a:lnTo>
                <a:lnTo>
                  <a:pt x="946315" y="1795158"/>
                </a:lnTo>
                <a:lnTo>
                  <a:pt x="891700" y="1813763"/>
                </a:lnTo>
                <a:lnTo>
                  <a:pt x="835275" y="1831305"/>
                </a:lnTo>
                <a:lnTo>
                  <a:pt x="777090" y="1847748"/>
                </a:lnTo>
                <a:lnTo>
                  <a:pt x="717199" y="1863057"/>
                </a:lnTo>
                <a:lnTo>
                  <a:pt x="655654" y="1877196"/>
                </a:lnTo>
                <a:lnTo>
                  <a:pt x="592508" y="1890130"/>
                </a:lnTo>
                <a:lnTo>
                  <a:pt x="527812" y="1901825"/>
                </a:lnTo>
                <a:lnTo>
                  <a:pt x="527812" y="2117725"/>
                </a:lnTo>
                <a:lnTo>
                  <a:pt x="0" y="1729105"/>
                </a:lnTo>
                <a:lnTo>
                  <a:pt x="527812" y="1253998"/>
                </a:lnTo>
                <a:lnTo>
                  <a:pt x="527812" y="1469898"/>
                </a:lnTo>
                <a:lnTo>
                  <a:pt x="589450" y="1458793"/>
                </a:lnTo>
                <a:lnTo>
                  <a:pt x="649790" y="1446535"/>
                </a:lnTo>
                <a:lnTo>
                  <a:pt x="708777" y="1433152"/>
                </a:lnTo>
                <a:lnTo>
                  <a:pt x="766353" y="1418672"/>
                </a:lnTo>
                <a:lnTo>
                  <a:pt x="822462" y="1403124"/>
                </a:lnTo>
                <a:lnTo>
                  <a:pt x="877049" y="1386535"/>
                </a:lnTo>
                <a:lnTo>
                  <a:pt x="930056" y="1368934"/>
                </a:lnTo>
                <a:lnTo>
                  <a:pt x="981428" y="1350348"/>
                </a:lnTo>
                <a:lnTo>
                  <a:pt x="1031108" y="1330806"/>
                </a:lnTo>
                <a:lnTo>
                  <a:pt x="1079041" y="1310336"/>
                </a:lnTo>
                <a:lnTo>
                  <a:pt x="1125170" y="1288967"/>
                </a:lnTo>
                <a:lnTo>
                  <a:pt x="1169438" y="1266725"/>
                </a:lnTo>
                <a:lnTo>
                  <a:pt x="1211789" y="1243639"/>
                </a:lnTo>
                <a:lnTo>
                  <a:pt x="1252168" y="1219738"/>
                </a:lnTo>
                <a:lnTo>
                  <a:pt x="1290518" y="1195050"/>
                </a:lnTo>
                <a:lnTo>
                  <a:pt x="1326783" y="1169602"/>
                </a:lnTo>
                <a:lnTo>
                  <a:pt x="1360906" y="1143422"/>
                </a:lnTo>
                <a:lnTo>
                  <a:pt x="1392831" y="1116540"/>
                </a:lnTo>
                <a:lnTo>
                  <a:pt x="1422502" y="1088983"/>
                </a:lnTo>
                <a:lnTo>
                  <a:pt x="1449863" y="1060778"/>
                </a:lnTo>
                <a:lnTo>
                  <a:pt x="1474858" y="1031955"/>
                </a:lnTo>
                <a:lnTo>
                  <a:pt x="1497430" y="1002542"/>
                </a:lnTo>
                <a:lnTo>
                  <a:pt x="1517523" y="972565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8267" y="371043"/>
            <a:ext cx="2268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66FF"/>
                </a:solidFill>
                <a:latin typeface="SimSun"/>
                <a:cs typeface="SimSun"/>
              </a:rPr>
              <a:t>计算实例</a:t>
            </a:r>
            <a:endParaRPr sz="44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988820"/>
            <a:ext cx="3096768" cy="2165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2060448"/>
            <a:ext cx="1295400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3372611"/>
            <a:ext cx="2161031" cy="745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7229" y="2825623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不考虑误差时：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4293108"/>
            <a:ext cx="4896612" cy="326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495" y="1484375"/>
            <a:ext cx="7540752" cy="3596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9495" y="4797552"/>
            <a:ext cx="7633716" cy="1199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9495" y="6166103"/>
            <a:ext cx="2953512" cy="358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4740" y="6237732"/>
            <a:ext cx="1369060" cy="215265"/>
          </a:xfrm>
          <a:custGeom>
            <a:avLst/>
            <a:gdLst/>
            <a:ahLst/>
            <a:cxnLst/>
            <a:rect l="l" t="t" r="r" b="b"/>
            <a:pathLst>
              <a:path w="1369060" h="215264">
                <a:moveTo>
                  <a:pt x="1028064" y="0"/>
                </a:moveTo>
                <a:lnTo>
                  <a:pt x="1028064" y="53721"/>
                </a:lnTo>
                <a:lnTo>
                  <a:pt x="0" y="53721"/>
                </a:lnTo>
                <a:lnTo>
                  <a:pt x="0" y="161163"/>
                </a:lnTo>
                <a:lnTo>
                  <a:pt x="1028064" y="161163"/>
                </a:lnTo>
                <a:lnTo>
                  <a:pt x="1028064" y="214884"/>
                </a:lnTo>
                <a:lnTo>
                  <a:pt x="1368552" y="107442"/>
                </a:lnTo>
                <a:lnTo>
                  <a:pt x="1028064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4740" y="6237732"/>
            <a:ext cx="1369060" cy="215265"/>
          </a:xfrm>
          <a:custGeom>
            <a:avLst/>
            <a:gdLst/>
            <a:ahLst/>
            <a:cxnLst/>
            <a:rect l="l" t="t" r="r" b="b"/>
            <a:pathLst>
              <a:path w="1369060" h="215264">
                <a:moveTo>
                  <a:pt x="0" y="53721"/>
                </a:moveTo>
                <a:lnTo>
                  <a:pt x="1028064" y="53721"/>
                </a:lnTo>
                <a:lnTo>
                  <a:pt x="1028064" y="0"/>
                </a:lnTo>
                <a:lnTo>
                  <a:pt x="1368552" y="107442"/>
                </a:lnTo>
                <a:lnTo>
                  <a:pt x="1028064" y="214884"/>
                </a:lnTo>
                <a:lnTo>
                  <a:pt x="1028064" y="161163"/>
                </a:lnTo>
                <a:lnTo>
                  <a:pt x="0" y="161163"/>
                </a:lnTo>
                <a:lnTo>
                  <a:pt x="0" y="5372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56453" y="6114999"/>
            <a:ext cx="4387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4512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函数随机误差计算</a:t>
            </a:r>
          </a:p>
        </p:txBody>
      </p:sp>
      <p:sp>
        <p:nvSpPr>
          <p:cNvPr id="4" name="object 4"/>
          <p:cNvSpPr/>
          <p:nvPr/>
        </p:nvSpPr>
        <p:spPr>
          <a:xfrm>
            <a:off x="124968" y="1412747"/>
            <a:ext cx="4783836" cy="1868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6444" y="3069335"/>
            <a:ext cx="3834384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015" y="3428998"/>
            <a:ext cx="4572000" cy="3302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/>
          <p:cNvSpPr/>
          <p:nvPr/>
        </p:nvSpPr>
        <p:spPr>
          <a:xfrm rot="12429552">
            <a:off x="4957352" y="2395267"/>
            <a:ext cx="1489386" cy="492349"/>
          </a:xfrm>
          <a:custGeom>
            <a:avLst/>
            <a:gdLst/>
            <a:ahLst/>
            <a:cxnLst/>
            <a:rect l="l" t="t" r="r" b="b"/>
            <a:pathLst>
              <a:path w="1584325" h="1145539">
                <a:moveTo>
                  <a:pt x="527812" y="281432"/>
                </a:moveTo>
                <a:lnTo>
                  <a:pt x="0" y="756539"/>
                </a:lnTo>
                <a:lnTo>
                  <a:pt x="527812" y="1145159"/>
                </a:lnTo>
                <a:lnTo>
                  <a:pt x="527812" y="929259"/>
                </a:lnTo>
                <a:lnTo>
                  <a:pt x="591498" y="917769"/>
                </a:lnTo>
                <a:lnTo>
                  <a:pt x="653569" y="905112"/>
                </a:lnTo>
                <a:lnTo>
                  <a:pt x="713987" y="891323"/>
                </a:lnTo>
                <a:lnTo>
                  <a:pt x="772715" y="876437"/>
                </a:lnTo>
                <a:lnTo>
                  <a:pt x="829715" y="860490"/>
                </a:lnTo>
                <a:lnTo>
                  <a:pt x="884950" y="843516"/>
                </a:lnTo>
                <a:lnTo>
                  <a:pt x="938383" y="825551"/>
                </a:lnTo>
                <a:lnTo>
                  <a:pt x="989975" y="806629"/>
                </a:lnTo>
                <a:lnTo>
                  <a:pt x="1039690" y="786787"/>
                </a:lnTo>
                <a:lnTo>
                  <a:pt x="1087491" y="766059"/>
                </a:lnTo>
                <a:lnTo>
                  <a:pt x="1133339" y="744480"/>
                </a:lnTo>
                <a:lnTo>
                  <a:pt x="1177197" y="722085"/>
                </a:lnTo>
                <a:lnTo>
                  <a:pt x="1219028" y="698910"/>
                </a:lnTo>
                <a:lnTo>
                  <a:pt x="1258795" y="674990"/>
                </a:lnTo>
                <a:lnTo>
                  <a:pt x="1296459" y="650360"/>
                </a:lnTo>
                <a:lnTo>
                  <a:pt x="1331984" y="625054"/>
                </a:lnTo>
                <a:lnTo>
                  <a:pt x="1365333" y="599109"/>
                </a:lnTo>
                <a:lnTo>
                  <a:pt x="1396467" y="572560"/>
                </a:lnTo>
                <a:lnTo>
                  <a:pt x="1425349" y="545441"/>
                </a:lnTo>
                <a:lnTo>
                  <a:pt x="1451942" y="517788"/>
                </a:lnTo>
                <a:lnTo>
                  <a:pt x="1469575" y="497332"/>
                </a:lnTo>
                <a:lnTo>
                  <a:pt x="527812" y="497332"/>
                </a:lnTo>
                <a:lnTo>
                  <a:pt x="527812" y="281432"/>
                </a:lnTo>
                <a:close/>
              </a:path>
              <a:path w="1584325" h="1145539">
                <a:moveTo>
                  <a:pt x="1517523" y="0"/>
                </a:moveTo>
                <a:lnTo>
                  <a:pt x="1474858" y="59389"/>
                </a:lnTo>
                <a:lnTo>
                  <a:pt x="1449863" y="88212"/>
                </a:lnTo>
                <a:lnTo>
                  <a:pt x="1422502" y="116417"/>
                </a:lnTo>
                <a:lnTo>
                  <a:pt x="1392831" y="143974"/>
                </a:lnTo>
                <a:lnTo>
                  <a:pt x="1360906" y="170856"/>
                </a:lnTo>
                <a:lnTo>
                  <a:pt x="1326783" y="197036"/>
                </a:lnTo>
                <a:lnTo>
                  <a:pt x="1290518" y="222484"/>
                </a:lnTo>
                <a:lnTo>
                  <a:pt x="1252168" y="247172"/>
                </a:lnTo>
                <a:lnTo>
                  <a:pt x="1211789" y="271073"/>
                </a:lnTo>
                <a:lnTo>
                  <a:pt x="1169438" y="294159"/>
                </a:lnTo>
                <a:lnTo>
                  <a:pt x="1125170" y="316401"/>
                </a:lnTo>
                <a:lnTo>
                  <a:pt x="1079041" y="337770"/>
                </a:lnTo>
                <a:lnTo>
                  <a:pt x="1031108" y="358240"/>
                </a:lnTo>
                <a:lnTo>
                  <a:pt x="981428" y="377782"/>
                </a:lnTo>
                <a:lnTo>
                  <a:pt x="930056" y="396368"/>
                </a:lnTo>
                <a:lnTo>
                  <a:pt x="877049" y="413969"/>
                </a:lnTo>
                <a:lnTo>
                  <a:pt x="822462" y="430558"/>
                </a:lnTo>
                <a:lnTo>
                  <a:pt x="766353" y="446106"/>
                </a:lnTo>
                <a:lnTo>
                  <a:pt x="708777" y="460586"/>
                </a:lnTo>
                <a:lnTo>
                  <a:pt x="649790" y="473969"/>
                </a:lnTo>
                <a:lnTo>
                  <a:pt x="589450" y="486227"/>
                </a:lnTo>
                <a:lnTo>
                  <a:pt x="527812" y="497332"/>
                </a:lnTo>
                <a:lnTo>
                  <a:pt x="1469575" y="497332"/>
                </a:lnTo>
                <a:lnTo>
                  <a:pt x="1498112" y="461019"/>
                </a:lnTo>
                <a:lnTo>
                  <a:pt x="1534675" y="402534"/>
                </a:lnTo>
                <a:lnTo>
                  <a:pt x="1561334" y="342616"/>
                </a:lnTo>
                <a:lnTo>
                  <a:pt x="1577804" y="281432"/>
                </a:lnTo>
                <a:lnTo>
                  <a:pt x="1583738" y="219602"/>
                </a:lnTo>
                <a:lnTo>
                  <a:pt x="1582681" y="188392"/>
                </a:lnTo>
                <a:lnTo>
                  <a:pt x="1572314" y="125669"/>
                </a:lnTo>
                <a:lnTo>
                  <a:pt x="1550694" y="62778"/>
                </a:lnTo>
                <a:lnTo>
                  <a:pt x="1535571" y="31357"/>
                </a:lnTo>
                <a:lnTo>
                  <a:pt x="1517523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/>
          <p:cNvSpPr/>
          <p:nvPr/>
        </p:nvSpPr>
        <p:spPr>
          <a:xfrm rot="20974821">
            <a:off x="4796724" y="5210875"/>
            <a:ext cx="1489386" cy="492349"/>
          </a:xfrm>
          <a:custGeom>
            <a:avLst/>
            <a:gdLst/>
            <a:ahLst/>
            <a:cxnLst/>
            <a:rect l="l" t="t" r="r" b="b"/>
            <a:pathLst>
              <a:path w="1584325" h="1145539">
                <a:moveTo>
                  <a:pt x="527812" y="281432"/>
                </a:moveTo>
                <a:lnTo>
                  <a:pt x="0" y="756539"/>
                </a:lnTo>
                <a:lnTo>
                  <a:pt x="527812" y="1145159"/>
                </a:lnTo>
                <a:lnTo>
                  <a:pt x="527812" y="929259"/>
                </a:lnTo>
                <a:lnTo>
                  <a:pt x="591498" y="917769"/>
                </a:lnTo>
                <a:lnTo>
                  <a:pt x="653569" y="905112"/>
                </a:lnTo>
                <a:lnTo>
                  <a:pt x="713987" y="891323"/>
                </a:lnTo>
                <a:lnTo>
                  <a:pt x="772715" y="876437"/>
                </a:lnTo>
                <a:lnTo>
                  <a:pt x="829715" y="860490"/>
                </a:lnTo>
                <a:lnTo>
                  <a:pt x="884950" y="843516"/>
                </a:lnTo>
                <a:lnTo>
                  <a:pt x="938383" y="825551"/>
                </a:lnTo>
                <a:lnTo>
                  <a:pt x="989975" y="806629"/>
                </a:lnTo>
                <a:lnTo>
                  <a:pt x="1039690" y="786787"/>
                </a:lnTo>
                <a:lnTo>
                  <a:pt x="1087491" y="766059"/>
                </a:lnTo>
                <a:lnTo>
                  <a:pt x="1133339" y="744480"/>
                </a:lnTo>
                <a:lnTo>
                  <a:pt x="1177197" y="722085"/>
                </a:lnTo>
                <a:lnTo>
                  <a:pt x="1219028" y="698910"/>
                </a:lnTo>
                <a:lnTo>
                  <a:pt x="1258795" y="674990"/>
                </a:lnTo>
                <a:lnTo>
                  <a:pt x="1296459" y="650360"/>
                </a:lnTo>
                <a:lnTo>
                  <a:pt x="1331984" y="625054"/>
                </a:lnTo>
                <a:lnTo>
                  <a:pt x="1365333" y="599109"/>
                </a:lnTo>
                <a:lnTo>
                  <a:pt x="1396467" y="572560"/>
                </a:lnTo>
                <a:lnTo>
                  <a:pt x="1425349" y="545441"/>
                </a:lnTo>
                <a:lnTo>
                  <a:pt x="1451942" y="517788"/>
                </a:lnTo>
                <a:lnTo>
                  <a:pt x="1469575" y="497332"/>
                </a:lnTo>
                <a:lnTo>
                  <a:pt x="527812" y="497332"/>
                </a:lnTo>
                <a:lnTo>
                  <a:pt x="527812" y="281432"/>
                </a:lnTo>
                <a:close/>
              </a:path>
              <a:path w="1584325" h="1145539">
                <a:moveTo>
                  <a:pt x="1517523" y="0"/>
                </a:moveTo>
                <a:lnTo>
                  <a:pt x="1474858" y="59389"/>
                </a:lnTo>
                <a:lnTo>
                  <a:pt x="1449863" y="88212"/>
                </a:lnTo>
                <a:lnTo>
                  <a:pt x="1422502" y="116417"/>
                </a:lnTo>
                <a:lnTo>
                  <a:pt x="1392831" y="143974"/>
                </a:lnTo>
                <a:lnTo>
                  <a:pt x="1360906" y="170856"/>
                </a:lnTo>
                <a:lnTo>
                  <a:pt x="1326783" y="197036"/>
                </a:lnTo>
                <a:lnTo>
                  <a:pt x="1290518" y="222484"/>
                </a:lnTo>
                <a:lnTo>
                  <a:pt x="1252168" y="247172"/>
                </a:lnTo>
                <a:lnTo>
                  <a:pt x="1211789" y="271073"/>
                </a:lnTo>
                <a:lnTo>
                  <a:pt x="1169438" y="294159"/>
                </a:lnTo>
                <a:lnTo>
                  <a:pt x="1125170" y="316401"/>
                </a:lnTo>
                <a:lnTo>
                  <a:pt x="1079041" y="337770"/>
                </a:lnTo>
                <a:lnTo>
                  <a:pt x="1031108" y="358240"/>
                </a:lnTo>
                <a:lnTo>
                  <a:pt x="981428" y="377782"/>
                </a:lnTo>
                <a:lnTo>
                  <a:pt x="930056" y="396368"/>
                </a:lnTo>
                <a:lnTo>
                  <a:pt x="877049" y="413969"/>
                </a:lnTo>
                <a:lnTo>
                  <a:pt x="822462" y="430558"/>
                </a:lnTo>
                <a:lnTo>
                  <a:pt x="766353" y="446106"/>
                </a:lnTo>
                <a:lnTo>
                  <a:pt x="708777" y="460586"/>
                </a:lnTo>
                <a:lnTo>
                  <a:pt x="649790" y="473969"/>
                </a:lnTo>
                <a:lnTo>
                  <a:pt x="589450" y="486227"/>
                </a:lnTo>
                <a:lnTo>
                  <a:pt x="527812" y="497332"/>
                </a:lnTo>
                <a:lnTo>
                  <a:pt x="1469575" y="497332"/>
                </a:lnTo>
                <a:lnTo>
                  <a:pt x="1498112" y="461019"/>
                </a:lnTo>
                <a:lnTo>
                  <a:pt x="1534675" y="402534"/>
                </a:lnTo>
                <a:lnTo>
                  <a:pt x="1561334" y="342616"/>
                </a:lnTo>
                <a:lnTo>
                  <a:pt x="1577804" y="281432"/>
                </a:lnTo>
                <a:lnTo>
                  <a:pt x="1583738" y="219602"/>
                </a:lnTo>
                <a:lnTo>
                  <a:pt x="1582681" y="188392"/>
                </a:lnTo>
                <a:lnTo>
                  <a:pt x="1572314" y="125669"/>
                </a:lnTo>
                <a:lnTo>
                  <a:pt x="1550694" y="62778"/>
                </a:lnTo>
                <a:lnTo>
                  <a:pt x="1535571" y="31357"/>
                </a:lnTo>
                <a:lnTo>
                  <a:pt x="1517523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4512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函数随机误差计算</a:t>
            </a:r>
          </a:p>
        </p:txBody>
      </p:sp>
      <p:sp>
        <p:nvSpPr>
          <p:cNvPr id="4" name="object 4"/>
          <p:cNvSpPr/>
          <p:nvPr/>
        </p:nvSpPr>
        <p:spPr>
          <a:xfrm>
            <a:off x="827532" y="1484375"/>
            <a:ext cx="7560564" cy="1842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1955" y="3803903"/>
            <a:ext cx="6909816" cy="1071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744" y="5006340"/>
            <a:ext cx="2577084" cy="853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7300" y="6036564"/>
            <a:ext cx="6615683" cy="693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9496" y="3374135"/>
            <a:ext cx="257810" cy="344805"/>
          </a:xfrm>
          <a:custGeom>
            <a:avLst/>
            <a:gdLst/>
            <a:ahLst/>
            <a:cxnLst/>
            <a:rect l="l" t="t" r="r" b="b"/>
            <a:pathLst>
              <a:path w="257810" h="344804">
                <a:moveTo>
                  <a:pt x="257555" y="258318"/>
                </a:moveTo>
                <a:lnTo>
                  <a:pt x="0" y="258318"/>
                </a:lnTo>
                <a:lnTo>
                  <a:pt x="128777" y="344424"/>
                </a:lnTo>
                <a:lnTo>
                  <a:pt x="257555" y="258318"/>
                </a:lnTo>
                <a:close/>
              </a:path>
              <a:path w="257810" h="344804">
                <a:moveTo>
                  <a:pt x="193166" y="0"/>
                </a:moveTo>
                <a:lnTo>
                  <a:pt x="64388" y="0"/>
                </a:lnTo>
                <a:lnTo>
                  <a:pt x="64388" y="258318"/>
                </a:lnTo>
                <a:lnTo>
                  <a:pt x="193166" y="258318"/>
                </a:lnTo>
                <a:lnTo>
                  <a:pt x="193166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9496" y="3374135"/>
            <a:ext cx="257810" cy="344805"/>
          </a:xfrm>
          <a:custGeom>
            <a:avLst/>
            <a:gdLst/>
            <a:ahLst/>
            <a:cxnLst/>
            <a:rect l="l" t="t" r="r" b="b"/>
            <a:pathLst>
              <a:path w="257810" h="344804">
                <a:moveTo>
                  <a:pt x="0" y="258318"/>
                </a:moveTo>
                <a:lnTo>
                  <a:pt x="64388" y="258318"/>
                </a:lnTo>
                <a:lnTo>
                  <a:pt x="64388" y="0"/>
                </a:lnTo>
                <a:lnTo>
                  <a:pt x="193166" y="0"/>
                </a:lnTo>
                <a:lnTo>
                  <a:pt x="193166" y="258318"/>
                </a:lnTo>
                <a:lnTo>
                  <a:pt x="257555" y="258318"/>
                </a:lnTo>
                <a:lnTo>
                  <a:pt x="128777" y="344424"/>
                </a:lnTo>
                <a:lnTo>
                  <a:pt x="0" y="258318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9496" y="5006340"/>
            <a:ext cx="257810" cy="944880"/>
          </a:xfrm>
          <a:custGeom>
            <a:avLst/>
            <a:gdLst/>
            <a:ahLst/>
            <a:cxnLst/>
            <a:rect l="l" t="t" r="r" b="b"/>
            <a:pathLst>
              <a:path w="257810" h="944879">
                <a:moveTo>
                  <a:pt x="257555" y="708634"/>
                </a:moveTo>
                <a:lnTo>
                  <a:pt x="0" y="708634"/>
                </a:lnTo>
                <a:lnTo>
                  <a:pt x="128777" y="944880"/>
                </a:lnTo>
                <a:lnTo>
                  <a:pt x="257555" y="708634"/>
                </a:lnTo>
                <a:close/>
              </a:path>
              <a:path w="257810" h="944879">
                <a:moveTo>
                  <a:pt x="193166" y="0"/>
                </a:moveTo>
                <a:lnTo>
                  <a:pt x="64388" y="0"/>
                </a:lnTo>
                <a:lnTo>
                  <a:pt x="64388" y="708634"/>
                </a:lnTo>
                <a:lnTo>
                  <a:pt x="193166" y="708634"/>
                </a:lnTo>
                <a:lnTo>
                  <a:pt x="193166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9496" y="5006340"/>
            <a:ext cx="257810" cy="944880"/>
          </a:xfrm>
          <a:custGeom>
            <a:avLst/>
            <a:gdLst/>
            <a:ahLst/>
            <a:cxnLst/>
            <a:rect l="l" t="t" r="r" b="b"/>
            <a:pathLst>
              <a:path w="257810" h="944879">
                <a:moveTo>
                  <a:pt x="0" y="708634"/>
                </a:moveTo>
                <a:lnTo>
                  <a:pt x="64388" y="708634"/>
                </a:lnTo>
                <a:lnTo>
                  <a:pt x="64388" y="0"/>
                </a:lnTo>
                <a:lnTo>
                  <a:pt x="193166" y="0"/>
                </a:lnTo>
                <a:lnTo>
                  <a:pt x="193166" y="708634"/>
                </a:lnTo>
                <a:lnTo>
                  <a:pt x="257555" y="708634"/>
                </a:lnTo>
                <a:lnTo>
                  <a:pt x="128777" y="944880"/>
                </a:lnTo>
                <a:lnTo>
                  <a:pt x="0" y="708634"/>
                </a:lnTo>
                <a:close/>
              </a:path>
            </a:pathLst>
          </a:custGeom>
          <a:ln w="914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4512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函数随机误差计算</a:t>
            </a:r>
          </a:p>
        </p:txBody>
      </p:sp>
      <p:sp>
        <p:nvSpPr>
          <p:cNvPr id="4" name="object 4"/>
          <p:cNvSpPr/>
          <p:nvPr/>
        </p:nvSpPr>
        <p:spPr>
          <a:xfrm>
            <a:off x="2897123" y="3115055"/>
            <a:ext cx="4223004" cy="73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5555" y="4823459"/>
            <a:ext cx="3419855" cy="454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328" y="4171188"/>
            <a:ext cx="1220724" cy="46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7895" y="6289546"/>
            <a:ext cx="4072128" cy="451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0120" y="2299716"/>
            <a:ext cx="487680" cy="650875"/>
          </a:xfrm>
          <a:custGeom>
            <a:avLst/>
            <a:gdLst/>
            <a:ahLst/>
            <a:cxnLst/>
            <a:rect l="l" t="t" r="r" b="b"/>
            <a:pathLst>
              <a:path w="487679" h="650875">
                <a:moveTo>
                  <a:pt x="487679" y="488061"/>
                </a:moveTo>
                <a:lnTo>
                  <a:pt x="0" y="488061"/>
                </a:lnTo>
                <a:lnTo>
                  <a:pt x="243839" y="650748"/>
                </a:lnTo>
                <a:lnTo>
                  <a:pt x="487679" y="488061"/>
                </a:lnTo>
                <a:close/>
              </a:path>
              <a:path w="487679" h="650875">
                <a:moveTo>
                  <a:pt x="365759" y="0"/>
                </a:moveTo>
                <a:lnTo>
                  <a:pt x="121919" y="0"/>
                </a:lnTo>
                <a:lnTo>
                  <a:pt x="121919" y="488061"/>
                </a:lnTo>
                <a:lnTo>
                  <a:pt x="365759" y="488061"/>
                </a:lnTo>
                <a:lnTo>
                  <a:pt x="36575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0120" y="2299716"/>
            <a:ext cx="487680" cy="650875"/>
          </a:xfrm>
          <a:custGeom>
            <a:avLst/>
            <a:gdLst/>
            <a:ahLst/>
            <a:cxnLst/>
            <a:rect l="l" t="t" r="r" b="b"/>
            <a:pathLst>
              <a:path w="487679" h="650875">
                <a:moveTo>
                  <a:pt x="0" y="488061"/>
                </a:moveTo>
                <a:lnTo>
                  <a:pt x="121919" y="488061"/>
                </a:lnTo>
                <a:lnTo>
                  <a:pt x="121919" y="0"/>
                </a:lnTo>
                <a:lnTo>
                  <a:pt x="365759" y="0"/>
                </a:lnTo>
                <a:lnTo>
                  <a:pt x="365759" y="488061"/>
                </a:lnTo>
                <a:lnTo>
                  <a:pt x="487679" y="488061"/>
                </a:lnTo>
                <a:lnTo>
                  <a:pt x="243839" y="650748"/>
                </a:lnTo>
                <a:lnTo>
                  <a:pt x="0" y="48806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70120" y="4009644"/>
            <a:ext cx="487680" cy="652780"/>
          </a:xfrm>
          <a:custGeom>
            <a:avLst/>
            <a:gdLst/>
            <a:ahLst/>
            <a:cxnLst/>
            <a:rect l="l" t="t" r="r" b="b"/>
            <a:pathLst>
              <a:path w="487679" h="652779">
                <a:moveTo>
                  <a:pt x="487679" y="489584"/>
                </a:moveTo>
                <a:lnTo>
                  <a:pt x="0" y="489584"/>
                </a:lnTo>
                <a:lnTo>
                  <a:pt x="243839" y="652271"/>
                </a:lnTo>
                <a:lnTo>
                  <a:pt x="487679" y="489584"/>
                </a:lnTo>
                <a:close/>
              </a:path>
              <a:path w="487679" h="652779">
                <a:moveTo>
                  <a:pt x="365759" y="0"/>
                </a:moveTo>
                <a:lnTo>
                  <a:pt x="121919" y="0"/>
                </a:lnTo>
                <a:lnTo>
                  <a:pt x="121919" y="489584"/>
                </a:lnTo>
                <a:lnTo>
                  <a:pt x="365759" y="489584"/>
                </a:lnTo>
                <a:lnTo>
                  <a:pt x="36575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0120" y="4009644"/>
            <a:ext cx="487680" cy="652780"/>
          </a:xfrm>
          <a:custGeom>
            <a:avLst/>
            <a:gdLst/>
            <a:ahLst/>
            <a:cxnLst/>
            <a:rect l="l" t="t" r="r" b="b"/>
            <a:pathLst>
              <a:path w="487679" h="652779">
                <a:moveTo>
                  <a:pt x="0" y="489584"/>
                </a:moveTo>
                <a:lnTo>
                  <a:pt x="121919" y="489584"/>
                </a:lnTo>
                <a:lnTo>
                  <a:pt x="121919" y="0"/>
                </a:lnTo>
                <a:lnTo>
                  <a:pt x="365759" y="0"/>
                </a:lnTo>
                <a:lnTo>
                  <a:pt x="365759" y="489584"/>
                </a:lnTo>
                <a:lnTo>
                  <a:pt x="487679" y="489584"/>
                </a:lnTo>
                <a:lnTo>
                  <a:pt x="243839" y="652271"/>
                </a:lnTo>
                <a:lnTo>
                  <a:pt x="0" y="48958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0" y="5474208"/>
            <a:ext cx="487680" cy="652780"/>
          </a:xfrm>
          <a:custGeom>
            <a:avLst/>
            <a:gdLst/>
            <a:ahLst/>
            <a:cxnLst/>
            <a:rect l="l" t="t" r="r" b="b"/>
            <a:pathLst>
              <a:path w="487679" h="652779">
                <a:moveTo>
                  <a:pt x="487679" y="489559"/>
                </a:moveTo>
                <a:lnTo>
                  <a:pt x="0" y="489559"/>
                </a:lnTo>
                <a:lnTo>
                  <a:pt x="243839" y="652271"/>
                </a:lnTo>
                <a:lnTo>
                  <a:pt x="487679" y="489559"/>
                </a:lnTo>
                <a:close/>
              </a:path>
              <a:path w="487679" h="652779">
                <a:moveTo>
                  <a:pt x="365759" y="0"/>
                </a:moveTo>
                <a:lnTo>
                  <a:pt x="121919" y="0"/>
                </a:lnTo>
                <a:lnTo>
                  <a:pt x="121919" y="489559"/>
                </a:lnTo>
                <a:lnTo>
                  <a:pt x="365759" y="489559"/>
                </a:lnTo>
                <a:lnTo>
                  <a:pt x="365759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70120" y="5474208"/>
            <a:ext cx="487680" cy="652780"/>
          </a:xfrm>
          <a:custGeom>
            <a:avLst/>
            <a:gdLst/>
            <a:ahLst/>
            <a:cxnLst/>
            <a:rect l="l" t="t" r="r" b="b"/>
            <a:pathLst>
              <a:path w="487679" h="652779">
                <a:moveTo>
                  <a:pt x="0" y="489559"/>
                </a:moveTo>
                <a:lnTo>
                  <a:pt x="121919" y="489559"/>
                </a:lnTo>
                <a:lnTo>
                  <a:pt x="121919" y="0"/>
                </a:lnTo>
                <a:lnTo>
                  <a:pt x="365759" y="0"/>
                </a:lnTo>
                <a:lnTo>
                  <a:pt x="365759" y="489559"/>
                </a:lnTo>
                <a:lnTo>
                  <a:pt x="487679" y="489559"/>
                </a:lnTo>
                <a:lnTo>
                  <a:pt x="243839" y="652271"/>
                </a:lnTo>
                <a:lnTo>
                  <a:pt x="0" y="48955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3355" y="5554979"/>
            <a:ext cx="3826764" cy="3398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7172" y="1484375"/>
            <a:ext cx="6271260" cy="656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00250" y="2392806"/>
            <a:ext cx="2868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各误差</a:t>
            </a:r>
            <a:r>
              <a:rPr sz="2800" spc="10" dirty="0">
                <a:solidFill>
                  <a:srgbClr val="FFFFFF"/>
                </a:solidFill>
                <a:latin typeface="SimSun"/>
                <a:cs typeface="SimSun"/>
              </a:rPr>
              <a:t>相</a:t>
            </a:r>
            <a:r>
              <a:rPr sz="2800" spc="-5" dirty="0">
                <a:solidFill>
                  <a:srgbClr val="FFFFFF"/>
                </a:solidFill>
                <a:latin typeface="SimSun"/>
                <a:cs typeface="SimSun"/>
              </a:rPr>
              <a:t>互独立？</a:t>
            </a:r>
            <a:endParaRPr sz="2800" dirty="0">
              <a:latin typeface="SimSun"/>
              <a:cs typeface="SimSun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489787" y="3257549"/>
            <a:ext cx="22534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 smtClean="0">
                <a:solidFill>
                  <a:srgbClr val="FFFF00"/>
                </a:solidFill>
                <a:latin typeface="SimSun"/>
                <a:cs typeface="SimSun"/>
              </a:rPr>
              <a:t>“方、和、根”</a:t>
            </a:r>
            <a:endParaRPr sz="2800" dirty="0">
              <a:solidFill>
                <a:srgbClr val="FFFF00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6200" y="4572000"/>
            <a:ext cx="8971661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87139" y="2743200"/>
            <a:ext cx="4780661" cy="4845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371043"/>
            <a:ext cx="22688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计算实例</a:t>
            </a:r>
          </a:p>
        </p:txBody>
      </p:sp>
      <p:sp>
        <p:nvSpPr>
          <p:cNvPr id="4" name="object 4"/>
          <p:cNvSpPr/>
          <p:nvPr/>
        </p:nvSpPr>
        <p:spPr>
          <a:xfrm>
            <a:off x="637031" y="2106167"/>
            <a:ext cx="3368040" cy="2354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611" y="1559052"/>
            <a:ext cx="4425696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9159" y="1557527"/>
            <a:ext cx="3816095" cy="391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6740" y="2183892"/>
            <a:ext cx="4463796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6740" y="2810255"/>
            <a:ext cx="4536947" cy="3489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6740" y="3438144"/>
            <a:ext cx="2974848" cy="3688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0828" y="4064508"/>
            <a:ext cx="2427731" cy="3474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0811" y="4690871"/>
            <a:ext cx="6031992" cy="6156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6140" y="4768596"/>
            <a:ext cx="1722120" cy="4373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9776" y="4846320"/>
            <a:ext cx="469900" cy="234950"/>
          </a:xfrm>
          <a:custGeom>
            <a:avLst/>
            <a:gdLst/>
            <a:ahLst/>
            <a:cxnLst/>
            <a:rect l="l" t="t" r="r" b="b"/>
            <a:pathLst>
              <a:path w="469900" h="234950">
                <a:moveTo>
                  <a:pt x="352044" y="0"/>
                </a:moveTo>
                <a:lnTo>
                  <a:pt x="352044" y="58673"/>
                </a:lnTo>
                <a:lnTo>
                  <a:pt x="0" y="58673"/>
                </a:lnTo>
                <a:lnTo>
                  <a:pt x="0" y="176021"/>
                </a:lnTo>
                <a:lnTo>
                  <a:pt x="352044" y="176021"/>
                </a:lnTo>
                <a:lnTo>
                  <a:pt x="352044" y="234695"/>
                </a:lnTo>
                <a:lnTo>
                  <a:pt x="469392" y="117347"/>
                </a:lnTo>
                <a:lnTo>
                  <a:pt x="352044" y="0"/>
                </a:lnTo>
                <a:close/>
              </a:path>
            </a:pathLst>
          </a:custGeom>
          <a:solidFill>
            <a:srgbClr val="EFA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9776" y="4846320"/>
            <a:ext cx="469900" cy="234950"/>
          </a:xfrm>
          <a:custGeom>
            <a:avLst/>
            <a:gdLst/>
            <a:ahLst/>
            <a:cxnLst/>
            <a:rect l="l" t="t" r="r" b="b"/>
            <a:pathLst>
              <a:path w="469900" h="234950">
                <a:moveTo>
                  <a:pt x="0" y="58673"/>
                </a:moveTo>
                <a:lnTo>
                  <a:pt x="352044" y="58673"/>
                </a:lnTo>
                <a:lnTo>
                  <a:pt x="352044" y="0"/>
                </a:lnTo>
                <a:lnTo>
                  <a:pt x="469392" y="117347"/>
                </a:lnTo>
                <a:lnTo>
                  <a:pt x="352044" y="234695"/>
                </a:lnTo>
                <a:lnTo>
                  <a:pt x="352044" y="176021"/>
                </a:lnTo>
                <a:lnTo>
                  <a:pt x="0" y="176021"/>
                </a:lnTo>
                <a:lnTo>
                  <a:pt x="0" y="58673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0811" y="5707379"/>
            <a:ext cx="4934712" cy="3855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7217" y="6202476"/>
            <a:ext cx="6939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最后根据置信概率的要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求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确定</a:t>
            </a:r>
            <a:r>
              <a:rPr sz="3200" spc="-15" dirty="0">
                <a:solidFill>
                  <a:srgbClr val="FFFFFF"/>
                </a:solidFill>
                <a:latin typeface="SimSun"/>
                <a:cs typeface="SimSun"/>
              </a:rPr>
              <a:t>置</a:t>
            </a:r>
            <a:r>
              <a:rPr sz="3200" dirty="0">
                <a:solidFill>
                  <a:srgbClr val="FFFFFF"/>
                </a:solidFill>
                <a:latin typeface="SimSun"/>
                <a:cs typeface="SimSun"/>
              </a:rPr>
              <a:t>信区间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20" name="object 16"/>
          <p:cNvSpPr txBox="1"/>
          <p:nvPr/>
        </p:nvSpPr>
        <p:spPr>
          <a:xfrm>
            <a:off x="6683652" y="5534664"/>
            <a:ext cx="225341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2800" dirty="0" smtClean="0">
                <a:solidFill>
                  <a:srgbClr val="FFFF00"/>
                </a:solidFill>
                <a:latin typeface="SimSun"/>
                <a:cs typeface="SimSun"/>
              </a:rPr>
              <a:t>“方、和、根”</a:t>
            </a:r>
            <a:endParaRPr sz="2800" dirty="0">
              <a:solidFill>
                <a:srgbClr val="FFFF00"/>
              </a:solidFill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56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SimSun</vt:lpstr>
      <vt:lpstr>SimSun</vt:lpstr>
      <vt:lpstr>Microsoft YaHei</vt:lpstr>
      <vt:lpstr>Calibri</vt:lpstr>
      <vt:lpstr>Times New Roman</vt:lpstr>
      <vt:lpstr>Wingdings</vt:lpstr>
      <vt:lpstr>Office Theme</vt:lpstr>
      <vt:lpstr>PowerPoint 演示文稿</vt:lpstr>
      <vt:lpstr>问题的提出</vt:lpstr>
      <vt:lpstr>函数误差</vt:lpstr>
      <vt:lpstr>PowerPoint 演示文稿</vt:lpstr>
      <vt:lpstr>PowerPoint 演示文稿</vt:lpstr>
      <vt:lpstr>函数随机误差计算</vt:lpstr>
      <vt:lpstr>函数随机误差计算</vt:lpstr>
      <vt:lpstr>函数随机误差计算</vt:lpstr>
      <vt:lpstr>计算实例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番茄花园</dc:creator>
  <cp:lastModifiedBy>汤戈</cp:lastModifiedBy>
  <cp:revision>9</cp:revision>
  <dcterms:created xsi:type="dcterms:W3CDTF">2020-03-15T03:51:33Z</dcterms:created>
  <dcterms:modified xsi:type="dcterms:W3CDTF">2022-02-24T13:39:27Z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2020-03-15T00:00:00Z</vt:filetime>
  </property>
</Properties>
</file>