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1604" y="2190699"/>
            <a:ext cx="8260791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514" y="3909441"/>
            <a:ext cx="853897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95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56959" y="0"/>
            <a:ext cx="502919" cy="502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371043"/>
            <a:ext cx="862746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168" y="1775587"/>
            <a:ext cx="7763662" cy="465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误差分配的概念及计算方法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2829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误差的分配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775587"/>
            <a:ext cx="4437380" cy="465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2" action="ppaction://hlinksldjump"/>
              </a:rPr>
              <a:t>概论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3" action="ppaction://hlinksldjump"/>
              </a:rPr>
              <a:t>微小误差取舍原则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4" action="ppaction://hlinksldjump"/>
              </a:rPr>
              <a:t>按等影响原则分配误差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5" action="ppaction://hlinksldjump"/>
              </a:rPr>
              <a:t>按可能性调整误差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6" action="ppaction://hlinksldjump"/>
              </a:rPr>
              <a:t>验算调整后的总误差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总结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1147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概论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642" y="1205558"/>
            <a:ext cx="8377555" cy="558736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误差分配的概念</a:t>
            </a:r>
            <a:endParaRPr sz="3200">
              <a:latin typeface="SimSun"/>
              <a:cs typeface="SimSun"/>
            </a:endParaRPr>
          </a:p>
          <a:p>
            <a:pPr marL="355600" marR="5080" indent="266700">
              <a:lnSpc>
                <a:spcPct val="125000"/>
              </a:lnSpc>
              <a:spcBef>
                <a:spcPts val="770"/>
              </a:spcBef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给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定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测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量结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果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允许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总误</a:t>
            </a:r>
            <a:r>
              <a:rPr sz="3200" spc="25" dirty="0">
                <a:solidFill>
                  <a:srgbClr val="FFFFFF"/>
                </a:solidFill>
                <a:latin typeface="SimSun"/>
                <a:cs typeface="SimSun"/>
              </a:rPr>
              <a:t>差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，合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理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确定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各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个 单项误差</a:t>
            </a:r>
            <a:endParaRPr sz="3200">
              <a:latin typeface="SimSun"/>
              <a:cs typeface="SimSun"/>
            </a:endParaRPr>
          </a:p>
          <a:p>
            <a:pPr marL="354965" marR="3132455" indent="-354965">
              <a:lnSpc>
                <a:spcPct val="145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误差分配和误差合成的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关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系 互为逆问题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误差分配的作用与意义</a:t>
            </a:r>
            <a:endParaRPr sz="3200">
              <a:latin typeface="SimSun"/>
              <a:cs typeface="SimSun"/>
            </a:endParaRPr>
          </a:p>
          <a:p>
            <a:pPr marL="622300">
              <a:lnSpc>
                <a:spcPct val="100000"/>
              </a:lnSpc>
              <a:spcBef>
                <a:spcPts val="172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确定测量方案，选定测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量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设备等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误差分配是否含系统误</a:t>
            </a:r>
            <a:r>
              <a:rPr sz="3200" spc="-10" dirty="0">
                <a:solidFill>
                  <a:srgbClr val="FFFFFF"/>
                </a:solidFill>
                <a:latin typeface="SimSun"/>
                <a:cs typeface="SimSun"/>
              </a:rPr>
              <a:t>差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？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4512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微小误差取舍原则</a:t>
            </a:r>
          </a:p>
        </p:txBody>
      </p:sp>
      <p:sp>
        <p:nvSpPr>
          <p:cNvPr id="4" name="object 4"/>
          <p:cNvSpPr/>
          <p:nvPr/>
        </p:nvSpPr>
        <p:spPr>
          <a:xfrm>
            <a:off x="108204" y="4608576"/>
            <a:ext cx="8055864" cy="664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5705855"/>
            <a:ext cx="791108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7840" y="6245148"/>
            <a:ext cx="805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被舍去误差小于或等于测量结果总</a:t>
            </a:r>
            <a:r>
              <a:rPr sz="2800" dirty="0">
                <a:solidFill>
                  <a:srgbClr val="FFFFFF"/>
                </a:solidFill>
                <a:latin typeface="SimSun"/>
                <a:cs typeface="SimSun"/>
              </a:rPr>
              <a:t>标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准差</a:t>
            </a:r>
            <a:r>
              <a:rPr sz="2800" spc="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1/10~1/3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4688" y="1495044"/>
            <a:ext cx="5754623" cy="691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5144" y="2549651"/>
            <a:ext cx="4553711" cy="1667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38743" y="4706111"/>
            <a:ext cx="844296" cy="5227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16823" y="5582411"/>
            <a:ext cx="1001268" cy="5257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5633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按等影响原则分配误差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631645"/>
            <a:ext cx="3623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各误差项影响相等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4558360"/>
            <a:ext cx="3623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按极限误差表示：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00527" y="2276855"/>
            <a:ext cx="3342132" cy="553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7144" y="3733800"/>
            <a:ext cx="2531363" cy="702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7471" y="2962655"/>
            <a:ext cx="342900" cy="685800"/>
          </a:xfrm>
          <a:custGeom>
            <a:avLst/>
            <a:gdLst/>
            <a:ahLst/>
            <a:cxnLst/>
            <a:rect l="l" t="t" r="r" b="b"/>
            <a:pathLst>
              <a:path w="342900" h="685800">
                <a:moveTo>
                  <a:pt x="342900" y="513842"/>
                </a:moveTo>
                <a:lnTo>
                  <a:pt x="0" y="513842"/>
                </a:lnTo>
                <a:lnTo>
                  <a:pt x="171450" y="685800"/>
                </a:lnTo>
                <a:lnTo>
                  <a:pt x="342900" y="513842"/>
                </a:lnTo>
                <a:close/>
              </a:path>
              <a:path w="342900" h="685800">
                <a:moveTo>
                  <a:pt x="257175" y="0"/>
                </a:moveTo>
                <a:lnTo>
                  <a:pt x="85725" y="0"/>
                </a:lnTo>
                <a:lnTo>
                  <a:pt x="85725" y="513842"/>
                </a:lnTo>
                <a:lnTo>
                  <a:pt x="257175" y="513842"/>
                </a:lnTo>
                <a:lnTo>
                  <a:pt x="257175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7471" y="2962655"/>
            <a:ext cx="342900" cy="685800"/>
          </a:xfrm>
          <a:custGeom>
            <a:avLst/>
            <a:gdLst/>
            <a:ahLst/>
            <a:cxnLst/>
            <a:rect l="l" t="t" r="r" b="b"/>
            <a:pathLst>
              <a:path w="342900" h="685800">
                <a:moveTo>
                  <a:pt x="0" y="513842"/>
                </a:moveTo>
                <a:lnTo>
                  <a:pt x="85725" y="513842"/>
                </a:lnTo>
                <a:lnTo>
                  <a:pt x="85725" y="0"/>
                </a:lnTo>
                <a:lnTo>
                  <a:pt x="257175" y="0"/>
                </a:lnTo>
                <a:lnTo>
                  <a:pt x="257175" y="513842"/>
                </a:lnTo>
                <a:lnTo>
                  <a:pt x="342900" y="513842"/>
                </a:lnTo>
                <a:lnTo>
                  <a:pt x="171450" y="685800"/>
                </a:lnTo>
                <a:lnTo>
                  <a:pt x="0" y="51384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7039" y="5224271"/>
            <a:ext cx="2804160" cy="941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4512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按可能性调整误差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1324330"/>
            <a:ext cx="8820785" cy="539178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为什么调</a:t>
            </a:r>
            <a:r>
              <a:rPr sz="3200" spc="-10" dirty="0">
                <a:solidFill>
                  <a:srgbClr val="FFFFFF"/>
                </a:solidFill>
                <a:latin typeface="SimSun"/>
                <a:cs typeface="SimSun"/>
              </a:rPr>
              <a:t>整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？</a:t>
            </a:r>
            <a:endParaRPr sz="3200">
              <a:latin typeface="SimSun"/>
              <a:cs typeface="SimSun"/>
            </a:endParaRPr>
          </a:p>
          <a:p>
            <a:pPr marL="355600" marR="5080" lvl="1" indent="229870">
              <a:lnSpc>
                <a:spcPct val="125000"/>
              </a:lnSpc>
              <a:spcBef>
                <a:spcPts val="965"/>
              </a:spcBef>
              <a:buSzPct val="96875"/>
              <a:buFont typeface="Verdana"/>
              <a:buAutoNum type="arabicPlain"/>
              <a:tabLst>
                <a:tab pos="1275080" algn="l"/>
              </a:tabLst>
            </a:pPr>
            <a:r>
              <a:rPr sz="3200" spc="95" dirty="0">
                <a:solidFill>
                  <a:srgbClr val="FFFFFF"/>
                </a:solidFill>
                <a:latin typeface="SimSun"/>
                <a:cs typeface="SimSun"/>
              </a:rPr>
              <a:t>对一部分测量误差的需求实现颇感容</a:t>
            </a:r>
            <a:r>
              <a:rPr sz="3200" spc="105" dirty="0">
                <a:solidFill>
                  <a:srgbClr val="FFFFFF"/>
                </a:solidFill>
                <a:latin typeface="SimSun"/>
                <a:cs typeface="SimSun"/>
              </a:rPr>
              <a:t>易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， 而对另一些测量误差的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要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求则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难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以达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到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；</a:t>
            </a:r>
            <a:endParaRPr sz="3200">
              <a:latin typeface="SimSun"/>
              <a:cs typeface="SimSun"/>
            </a:endParaRPr>
          </a:p>
          <a:p>
            <a:pPr marL="355600" marR="7620" lvl="1" indent="229870">
              <a:lnSpc>
                <a:spcPct val="125000"/>
              </a:lnSpc>
              <a:spcBef>
                <a:spcPts val="960"/>
              </a:spcBef>
              <a:buSzPct val="96875"/>
              <a:buFont typeface="Verdana"/>
              <a:buAutoNum type="arabicPlain"/>
              <a:tabLst>
                <a:tab pos="1276985" algn="l"/>
              </a:tabLst>
            </a:pPr>
            <a:r>
              <a:rPr sz="3200" spc="105" dirty="0">
                <a:solidFill>
                  <a:srgbClr val="FFFFFF"/>
                </a:solidFill>
                <a:latin typeface="SimSun"/>
                <a:cs typeface="SimSun"/>
              </a:rPr>
              <a:t>当</a:t>
            </a:r>
            <a:r>
              <a:rPr sz="3200" spc="90" dirty="0">
                <a:solidFill>
                  <a:srgbClr val="FFFFFF"/>
                </a:solidFill>
                <a:latin typeface="SimSun"/>
                <a:cs typeface="SimSun"/>
              </a:rPr>
              <a:t>各个</a:t>
            </a:r>
            <a:r>
              <a:rPr sz="3200" spc="105" dirty="0">
                <a:solidFill>
                  <a:srgbClr val="FFFFFF"/>
                </a:solidFill>
                <a:latin typeface="SimSun"/>
                <a:cs typeface="SimSun"/>
              </a:rPr>
              <a:t>分</a:t>
            </a:r>
            <a:r>
              <a:rPr sz="3200" spc="90" dirty="0">
                <a:solidFill>
                  <a:srgbClr val="FFFFFF"/>
                </a:solidFill>
                <a:latin typeface="SimSun"/>
                <a:cs typeface="SimSun"/>
              </a:rPr>
              <a:t>项误</a:t>
            </a:r>
            <a:r>
              <a:rPr sz="3200" spc="105" dirty="0">
                <a:solidFill>
                  <a:srgbClr val="FFFFFF"/>
                </a:solidFill>
                <a:latin typeface="SimSun"/>
                <a:cs typeface="SimSun"/>
              </a:rPr>
              <a:t>差</a:t>
            </a:r>
            <a:r>
              <a:rPr sz="3200" spc="90" dirty="0">
                <a:solidFill>
                  <a:srgbClr val="FFFFFF"/>
                </a:solidFill>
                <a:latin typeface="SimSun"/>
                <a:cs typeface="SimSun"/>
              </a:rPr>
              <a:t>一定</a:t>
            </a:r>
            <a:r>
              <a:rPr sz="3200" spc="135" dirty="0">
                <a:solidFill>
                  <a:srgbClr val="FFFFFF"/>
                </a:solidFill>
                <a:latin typeface="SimSun"/>
                <a:cs typeface="SimSun"/>
              </a:rPr>
              <a:t>时</a:t>
            </a:r>
            <a:r>
              <a:rPr sz="3200" spc="95" dirty="0">
                <a:solidFill>
                  <a:srgbClr val="FFFFFF"/>
                </a:solidFill>
                <a:latin typeface="SimSun"/>
                <a:cs typeface="SimSun"/>
              </a:rPr>
              <a:t>，相</a:t>
            </a:r>
            <a:r>
              <a:rPr sz="3200" spc="105" dirty="0">
                <a:solidFill>
                  <a:srgbClr val="FFFFFF"/>
                </a:solidFill>
                <a:latin typeface="SimSun"/>
                <a:cs typeface="SimSun"/>
              </a:rPr>
              <a:t>应</a:t>
            </a:r>
            <a:r>
              <a:rPr sz="3200" spc="95" dirty="0">
                <a:solidFill>
                  <a:srgbClr val="FFFFFF"/>
                </a:solidFill>
                <a:latin typeface="SimSun"/>
                <a:cs typeface="SimSun"/>
              </a:rPr>
              <a:t>测量</a:t>
            </a:r>
            <a:r>
              <a:rPr sz="3200" spc="105" dirty="0">
                <a:solidFill>
                  <a:srgbClr val="FFFFFF"/>
                </a:solidFill>
                <a:latin typeface="SimSun"/>
                <a:cs typeface="SimSun"/>
              </a:rPr>
              <a:t>值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的 </a:t>
            </a:r>
            <a:r>
              <a:rPr sz="3200" spc="140" dirty="0">
                <a:solidFill>
                  <a:srgbClr val="FFFFFF"/>
                </a:solidFill>
                <a:latin typeface="SimSun"/>
                <a:cs typeface="SimSun"/>
              </a:rPr>
              <a:t>误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差与</a:t>
            </a:r>
            <a:r>
              <a:rPr sz="3200" spc="140" dirty="0">
                <a:solidFill>
                  <a:srgbClr val="FFFFFF"/>
                </a:solidFill>
                <a:latin typeface="SimSun"/>
                <a:cs typeface="SimSun"/>
              </a:rPr>
              <a:t>其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传播</a:t>
            </a:r>
            <a:r>
              <a:rPr sz="3200" spc="140" dirty="0">
                <a:solidFill>
                  <a:srgbClr val="FFFFFF"/>
                </a:solidFill>
                <a:latin typeface="SimSun"/>
                <a:cs typeface="SimSun"/>
              </a:rPr>
              <a:t>系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数成</a:t>
            </a:r>
            <a:r>
              <a:rPr sz="3200" spc="140" dirty="0">
                <a:solidFill>
                  <a:srgbClr val="FFFFFF"/>
                </a:solidFill>
                <a:latin typeface="SimSun"/>
                <a:cs typeface="SimSun"/>
              </a:rPr>
              <a:t>反比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r>
              <a:rPr sz="3200" spc="140" dirty="0">
                <a:solidFill>
                  <a:srgbClr val="FFFFFF"/>
                </a:solidFill>
                <a:latin typeface="SimSun"/>
                <a:cs typeface="SimSun"/>
              </a:rPr>
              <a:t>因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此，</a:t>
            </a:r>
            <a:r>
              <a:rPr sz="3200" spc="140" dirty="0">
                <a:solidFill>
                  <a:srgbClr val="FFFFFF"/>
                </a:solidFill>
                <a:latin typeface="SimSun"/>
                <a:cs typeface="SimSun"/>
              </a:rPr>
              <a:t>当</a:t>
            </a:r>
            <a:r>
              <a:rPr sz="3200" spc="125" dirty="0">
                <a:solidFill>
                  <a:srgbClr val="FFFFFF"/>
                </a:solidFill>
                <a:latin typeface="SimSun"/>
                <a:cs typeface="SimSun"/>
              </a:rPr>
              <a:t>各个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分 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项误</a:t>
            </a:r>
            <a:r>
              <a:rPr sz="3200" spc="120" dirty="0">
                <a:solidFill>
                  <a:srgbClr val="FFFFFF"/>
                </a:solidFill>
                <a:latin typeface="SimSun"/>
                <a:cs typeface="SimSun"/>
              </a:rPr>
              <a:t>差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相等</a:t>
            </a:r>
            <a:r>
              <a:rPr sz="3200" spc="135" dirty="0">
                <a:solidFill>
                  <a:srgbClr val="FFFFFF"/>
                </a:solidFill>
                <a:latin typeface="SimSun"/>
                <a:cs typeface="SimSun"/>
              </a:rPr>
              <a:t>时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，相</a:t>
            </a:r>
            <a:r>
              <a:rPr sz="3200" spc="120" dirty="0">
                <a:solidFill>
                  <a:srgbClr val="FFFFFF"/>
                </a:solidFill>
                <a:latin typeface="SimSun"/>
                <a:cs typeface="SimSun"/>
              </a:rPr>
              <a:t>应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测量</a:t>
            </a:r>
            <a:r>
              <a:rPr sz="3200" spc="120" dirty="0">
                <a:solidFill>
                  <a:srgbClr val="FFFFFF"/>
                </a:solidFill>
                <a:latin typeface="SimSun"/>
                <a:cs typeface="SimSun"/>
              </a:rPr>
              <a:t>值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的误</a:t>
            </a:r>
            <a:r>
              <a:rPr sz="3200" spc="120" dirty="0">
                <a:solidFill>
                  <a:srgbClr val="FFFFFF"/>
                </a:solidFill>
                <a:latin typeface="SimSun"/>
                <a:cs typeface="SimSun"/>
              </a:rPr>
              <a:t>差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并不</a:t>
            </a:r>
            <a:r>
              <a:rPr sz="3200" spc="120" dirty="0">
                <a:solidFill>
                  <a:srgbClr val="FFFFFF"/>
                </a:solidFill>
                <a:latin typeface="SimSun"/>
                <a:cs typeface="SimSun"/>
              </a:rPr>
              <a:t>相</a:t>
            </a:r>
            <a:r>
              <a:rPr sz="3200" spc="180" dirty="0">
                <a:solidFill>
                  <a:srgbClr val="FFFFFF"/>
                </a:solidFill>
                <a:latin typeface="SimSun"/>
                <a:cs typeface="SimSun"/>
              </a:rPr>
              <a:t>等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， 有的可能相差很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大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调整原</a:t>
            </a:r>
            <a:r>
              <a:rPr sz="3200" spc="-5" dirty="0">
                <a:solidFill>
                  <a:srgbClr val="FFFFFF"/>
                </a:solidFill>
                <a:latin typeface="SimSun"/>
                <a:cs typeface="SimSun"/>
              </a:rPr>
              <a:t>则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？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5073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验算调整后的总误差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742" y="1588134"/>
            <a:ext cx="7104380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目的？</a:t>
            </a:r>
            <a:endParaRPr sz="32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312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验证分配的合理性！</a:t>
            </a:r>
            <a:endParaRPr sz="3200">
              <a:latin typeface="SimSun"/>
              <a:cs typeface="SimSun"/>
            </a:endParaRPr>
          </a:p>
          <a:p>
            <a:pPr marL="354965" marR="3485515" indent="-354965">
              <a:lnSpc>
                <a:spcPct val="1813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可能出现的情况？ 总误差小得多</a:t>
            </a:r>
            <a:endParaRPr sz="3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一点说明</a:t>
            </a:r>
            <a:endParaRPr sz="32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312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某误差项不可能改变时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如何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处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理？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267" y="433832"/>
            <a:ext cx="186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66FF"/>
                </a:solidFill>
                <a:latin typeface="SimSun"/>
                <a:cs typeface="SimSun"/>
              </a:rPr>
              <a:t>计算实例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1412747"/>
            <a:ext cx="7632192" cy="1197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532" y="2708148"/>
            <a:ext cx="3528060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220" y="2679192"/>
            <a:ext cx="289560" cy="433070"/>
          </a:xfrm>
          <a:custGeom>
            <a:avLst/>
            <a:gdLst/>
            <a:ahLst/>
            <a:cxnLst/>
            <a:rect l="l" t="t" r="r" b="b"/>
            <a:pathLst>
              <a:path w="289560" h="433069">
                <a:moveTo>
                  <a:pt x="289559" y="324612"/>
                </a:moveTo>
                <a:lnTo>
                  <a:pt x="0" y="324612"/>
                </a:lnTo>
                <a:lnTo>
                  <a:pt x="144779" y="432816"/>
                </a:lnTo>
                <a:lnTo>
                  <a:pt x="289559" y="324612"/>
                </a:lnTo>
                <a:close/>
              </a:path>
              <a:path w="289560" h="433069">
                <a:moveTo>
                  <a:pt x="217169" y="0"/>
                </a:moveTo>
                <a:lnTo>
                  <a:pt x="72389" y="0"/>
                </a:lnTo>
                <a:lnTo>
                  <a:pt x="72389" y="324612"/>
                </a:lnTo>
                <a:lnTo>
                  <a:pt x="217169" y="324612"/>
                </a:lnTo>
                <a:lnTo>
                  <a:pt x="21716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7220" y="2679192"/>
            <a:ext cx="289560" cy="433070"/>
          </a:xfrm>
          <a:custGeom>
            <a:avLst/>
            <a:gdLst/>
            <a:ahLst/>
            <a:cxnLst/>
            <a:rect l="l" t="t" r="r" b="b"/>
            <a:pathLst>
              <a:path w="289560" h="433069">
                <a:moveTo>
                  <a:pt x="0" y="324612"/>
                </a:moveTo>
                <a:lnTo>
                  <a:pt x="72389" y="324612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324612"/>
                </a:lnTo>
                <a:lnTo>
                  <a:pt x="289559" y="324612"/>
                </a:lnTo>
                <a:lnTo>
                  <a:pt x="144779" y="432816"/>
                </a:lnTo>
                <a:lnTo>
                  <a:pt x="0" y="32461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67402" y="2679572"/>
            <a:ext cx="337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等影响分配原则分配误差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93976" y="3185160"/>
            <a:ext cx="4895087" cy="1027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940" y="4712208"/>
            <a:ext cx="7778496" cy="1810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220" y="4277867"/>
            <a:ext cx="289560" cy="375285"/>
          </a:xfrm>
          <a:custGeom>
            <a:avLst/>
            <a:gdLst/>
            <a:ahLst/>
            <a:cxnLst/>
            <a:rect l="l" t="t" r="r" b="b"/>
            <a:pathLst>
              <a:path w="289560" h="375285">
                <a:moveTo>
                  <a:pt x="289559" y="281050"/>
                </a:moveTo>
                <a:lnTo>
                  <a:pt x="0" y="281050"/>
                </a:lnTo>
                <a:lnTo>
                  <a:pt x="144779" y="374903"/>
                </a:lnTo>
                <a:lnTo>
                  <a:pt x="289559" y="281050"/>
                </a:lnTo>
                <a:close/>
              </a:path>
              <a:path w="289560" h="375285">
                <a:moveTo>
                  <a:pt x="217169" y="0"/>
                </a:moveTo>
                <a:lnTo>
                  <a:pt x="72389" y="0"/>
                </a:lnTo>
                <a:lnTo>
                  <a:pt x="72389" y="281050"/>
                </a:lnTo>
                <a:lnTo>
                  <a:pt x="217169" y="281050"/>
                </a:lnTo>
                <a:lnTo>
                  <a:pt x="21716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27220" y="4277867"/>
            <a:ext cx="289560" cy="375285"/>
          </a:xfrm>
          <a:custGeom>
            <a:avLst/>
            <a:gdLst/>
            <a:ahLst/>
            <a:cxnLst/>
            <a:rect l="l" t="t" r="r" b="b"/>
            <a:pathLst>
              <a:path w="289560" h="375285">
                <a:moveTo>
                  <a:pt x="0" y="281050"/>
                </a:moveTo>
                <a:lnTo>
                  <a:pt x="72389" y="281050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281050"/>
                </a:lnTo>
                <a:lnTo>
                  <a:pt x="289559" y="281050"/>
                </a:lnTo>
                <a:lnTo>
                  <a:pt x="144779" y="374903"/>
                </a:lnTo>
                <a:lnTo>
                  <a:pt x="0" y="2810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043" y="4695444"/>
            <a:ext cx="7848600" cy="1847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3980" y="3117341"/>
            <a:ext cx="48774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0" algn="l"/>
              </a:tabLst>
            </a:pPr>
            <a:r>
              <a:rPr sz="12000" dirty="0">
                <a:solidFill>
                  <a:srgbClr val="FFFFFF"/>
                </a:solidFill>
                <a:latin typeface="Microsoft YaHei"/>
                <a:cs typeface="Microsoft YaHei"/>
              </a:rPr>
              <a:t>谢	谢</a:t>
            </a:r>
            <a:endParaRPr sz="1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70</Words>
  <Application>Microsoft Office PowerPoint</Application>
  <PresentationFormat>全屏显示(4:3)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SimSun</vt:lpstr>
      <vt:lpstr>SimSun</vt:lpstr>
      <vt:lpstr>Microsoft YaHei</vt:lpstr>
      <vt:lpstr>Calibri</vt:lpstr>
      <vt:lpstr>Times New Roman</vt:lpstr>
      <vt:lpstr>Verdana</vt:lpstr>
      <vt:lpstr>Wingdings</vt:lpstr>
      <vt:lpstr>Office Theme</vt:lpstr>
      <vt:lpstr>误差分配的概念及计算方法</vt:lpstr>
      <vt:lpstr>误差的分配</vt:lpstr>
      <vt:lpstr>概论</vt:lpstr>
      <vt:lpstr>微小误差取舍原则</vt:lpstr>
      <vt:lpstr>按等影响原则分配误差</vt:lpstr>
      <vt:lpstr>按可能性调整误差</vt:lpstr>
      <vt:lpstr>验算调整后的总误差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番茄花园</dc:creator>
  <cp:lastModifiedBy>汤戈</cp:lastModifiedBy>
  <cp:revision>5</cp:revision>
  <dcterms:created xsi:type="dcterms:W3CDTF">2020-03-17T05:18:53Z</dcterms:created>
  <dcterms:modified xsi:type="dcterms:W3CDTF">2022-02-24T13:42:26Z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2020-03-17T00:00:00Z</vt:filetime>
  </property>
</Properties>
</file>