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2" r:id="rId6"/>
    <p:sldId id="266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12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wmf"/><Relationship Id="rId5" Type="http://schemas.openxmlformats.org/officeDocument/2006/relationships/image" Target="../media/image14.png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22413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实验</a:t>
            </a:r>
            <a:r>
              <a:rPr lang="zh-CN" altLang="en-US" sz="4000" dirty="0">
                <a:solidFill>
                  <a:srgbClr val="FF0000"/>
                </a:solidFill>
              </a:rPr>
              <a:t>一 误差的基本性质与处理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5616" y="1340768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一、实验目的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了解误差的基本性质以及处理方法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1115616" y="2658899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二、实验原理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1</a:t>
            </a:r>
            <a:r>
              <a:rPr lang="zh-CN" altLang="zh-CN" sz="2400" b="1" dirty="0">
                <a:solidFill>
                  <a:srgbClr val="7030A0"/>
                </a:solidFill>
              </a:rPr>
              <a:t>）</a:t>
            </a:r>
            <a:r>
              <a:rPr lang="zh-CN" altLang="zh-CN" sz="2400" b="1" dirty="0" smtClean="0">
                <a:solidFill>
                  <a:srgbClr val="7030A0"/>
                </a:solidFill>
              </a:rPr>
              <a:t>算术平均值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①算数平均值的计算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②算数平均值的计算校验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2</a:t>
            </a:r>
            <a:r>
              <a:rPr lang="zh-CN" altLang="zh-CN" sz="24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测量的标准差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①测量列中单次测量的标准差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②测量列算数平均值的标准差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098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97250"/>
              </p:ext>
            </p:extLst>
          </p:nvPr>
        </p:nvGraphicFramePr>
        <p:xfrm>
          <a:off x="1953394" y="1556794"/>
          <a:ext cx="5570934" cy="4937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序号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75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24.674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24.675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24.673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24.676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24.671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24.678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24.672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24.674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063540"/>
              </p:ext>
            </p:extLst>
          </p:nvPr>
        </p:nvGraphicFramePr>
        <p:xfrm>
          <a:off x="3731236" y="1583574"/>
          <a:ext cx="224992" cy="44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3" imgW="114598" imgH="229197" progId="">
                  <p:embed/>
                </p:oleObj>
              </mc:Choice>
              <mc:Fallback>
                <p:oleObj name="Equation" r:id="rId3" imgW="114598" imgH="229197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236" y="1583574"/>
                        <a:ext cx="224992" cy="449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26936"/>
              </p:ext>
            </p:extLst>
          </p:nvPr>
        </p:nvGraphicFramePr>
        <p:xfrm>
          <a:off x="5220072" y="1628800"/>
          <a:ext cx="54574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5" imgW="343347" imgH="178032" progId="">
                  <p:embed/>
                </p:oleObj>
              </mc:Choice>
              <mc:Fallback>
                <p:oleObj name="Equation" r:id="rId5" imgW="343347" imgH="178032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628800"/>
                        <a:ext cx="545745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23884"/>
              </p:ext>
            </p:extLst>
          </p:nvPr>
        </p:nvGraphicFramePr>
        <p:xfrm>
          <a:off x="4907742" y="1556791"/>
          <a:ext cx="428048" cy="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7" imgW="140309" imgH="229597" progId="">
                  <p:embed/>
                </p:oleObj>
              </mc:Choice>
              <mc:Fallback>
                <p:oleObj name="Equation" r:id="rId7" imgW="140309" imgH="229597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742" y="1556791"/>
                        <a:ext cx="428048" cy="39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28350"/>
              </p:ext>
            </p:extLst>
          </p:nvPr>
        </p:nvGraphicFramePr>
        <p:xfrm>
          <a:off x="3923928" y="1628800"/>
          <a:ext cx="615773" cy="32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9" imgW="343347" imgH="178032" progId="">
                  <p:embed/>
                </p:oleObj>
              </mc:Choice>
              <mc:Fallback>
                <p:oleObj name="Equation" r:id="rId9" imgW="343347" imgH="178032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28800"/>
                        <a:ext cx="615773" cy="324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01760"/>
              </p:ext>
            </p:extLst>
          </p:nvPr>
        </p:nvGraphicFramePr>
        <p:xfrm>
          <a:off x="6444208" y="1628800"/>
          <a:ext cx="86409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0" imgW="572245" imgH="241615" progId="">
                  <p:embed/>
                </p:oleObj>
              </mc:Choice>
              <mc:Fallback>
                <p:oleObj name="Equation" r:id="rId10" imgW="572245" imgH="241615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628800"/>
                        <a:ext cx="864096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9368" y="116632"/>
            <a:ext cx="84978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5000" algn="l"/>
              </a:tabLst>
            </a:pPr>
            <a:r>
              <a:rPr lang="zh-CN" sz="2400" b="1" dirty="0">
                <a:solidFill>
                  <a:srgbClr val="FF0000"/>
                </a:solidFill>
              </a:rPr>
              <a:t>三、例题分析：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5000" algn="l"/>
              </a:tabLst>
            </a:pPr>
            <a:r>
              <a:rPr lang="en-US" altLang="zh-CN" sz="2400" dirty="0"/>
              <a:t>1</a:t>
            </a:r>
            <a:r>
              <a:rPr lang="zh-CN" altLang="en-US" sz="2400" dirty="0"/>
              <a:t>．对某一轴径等精度测量</a:t>
            </a:r>
            <a:r>
              <a:rPr lang="en-US" altLang="zh-CN" sz="2400" dirty="0"/>
              <a:t>8</a:t>
            </a:r>
            <a:r>
              <a:rPr lang="zh-CN" altLang="en-US" sz="2400" dirty="0"/>
              <a:t>次，得到下表数据，求测量结果。</a:t>
            </a:r>
          </a:p>
        </p:txBody>
      </p:sp>
    </p:spTree>
    <p:extLst>
      <p:ext uri="{BB962C8B-B14F-4D97-AF65-F5344CB8AC3E}">
        <p14:creationId xmlns:p14="http://schemas.microsoft.com/office/powerpoint/2010/main" val="25196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332656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zh-CN" sz="2400" dirty="0" smtClean="0">
                <a:solidFill>
                  <a:srgbClr val="FF0000"/>
                </a:solidFill>
              </a:rPr>
              <a:t>假定</a:t>
            </a:r>
            <a:r>
              <a:rPr lang="zh-CN" altLang="zh-CN" sz="2400" dirty="0">
                <a:solidFill>
                  <a:srgbClr val="FF0000"/>
                </a:solidFill>
              </a:rPr>
              <a:t>该测量列不存在固定的系统误差，则可按下列步骤求测量结果。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1</a:t>
            </a:r>
            <a:r>
              <a:rPr lang="zh-CN" altLang="zh-CN" sz="2400" dirty="0"/>
              <a:t>、算术平均值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2</a:t>
            </a:r>
            <a:r>
              <a:rPr lang="zh-CN" altLang="zh-CN" sz="2400" dirty="0"/>
              <a:t>、求残余误差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3</a:t>
            </a:r>
            <a:r>
              <a:rPr lang="zh-CN" altLang="zh-CN" sz="2400" dirty="0"/>
              <a:t>、校核算术平均值及其残余误差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4</a:t>
            </a:r>
            <a:r>
              <a:rPr lang="zh-CN" altLang="zh-CN" sz="2400" dirty="0"/>
              <a:t>、判断系统误差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5</a:t>
            </a:r>
            <a:r>
              <a:rPr lang="zh-CN" altLang="zh-CN" sz="2400" dirty="0"/>
              <a:t>、求测量列单次测量的标准差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6</a:t>
            </a:r>
            <a:r>
              <a:rPr lang="zh-CN" altLang="zh-CN" sz="2400" dirty="0"/>
              <a:t>、判别粗大误差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7</a:t>
            </a:r>
            <a:r>
              <a:rPr lang="zh-CN" altLang="zh-CN" sz="2400" dirty="0"/>
              <a:t>、求算术平均值的标准差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8</a:t>
            </a:r>
            <a:r>
              <a:rPr lang="zh-CN" altLang="zh-CN" sz="2400" dirty="0"/>
              <a:t>、求算术平均值的极限误差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9</a:t>
            </a:r>
            <a:r>
              <a:rPr lang="zh-CN" altLang="zh-CN" sz="2400" dirty="0"/>
              <a:t>、写出最后测量结果</a:t>
            </a:r>
          </a:p>
        </p:txBody>
      </p:sp>
    </p:spTree>
    <p:extLst>
      <p:ext uri="{BB962C8B-B14F-4D97-AF65-F5344CB8AC3E}">
        <p14:creationId xmlns:p14="http://schemas.microsoft.com/office/powerpoint/2010/main" val="30066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83568" y="631141"/>
            <a:ext cx="2800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）算术平均值：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3427027" y="290705"/>
          <a:ext cx="2081077" cy="90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3" imgW="1398821" imgH="610395" progId="">
                  <p:embed/>
                </p:oleObj>
              </mc:Choice>
              <mc:Fallback>
                <p:oleObj name="Equation" r:id="rId3" imgW="1398821" imgH="610395" progId="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027" y="290705"/>
                        <a:ext cx="2081077" cy="906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83568" y="1194522"/>
            <a:ext cx="2395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）残余误差：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211" name="Picture 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34083"/>
            <a:ext cx="9334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对象 46"/>
          <p:cNvGraphicFramePr>
            <a:graphicFrameLocks noChangeAspect="1"/>
          </p:cNvGraphicFramePr>
          <p:nvPr>
            <p:extLst/>
          </p:nvPr>
        </p:nvGraphicFramePr>
        <p:xfrm>
          <a:off x="5796136" y="1686285"/>
          <a:ext cx="1368152" cy="56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6" imgW="1042305" imgH="432175" progId="">
                  <p:embed/>
                </p:oleObj>
              </mc:Choice>
              <mc:Fallback>
                <p:oleObj name="Equation" r:id="rId6" imgW="1042305" imgH="432175" progId="">
                  <p:embed/>
                  <p:pic>
                    <p:nvPicPr>
                      <p:cNvPr id="47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686285"/>
                        <a:ext cx="1368152" cy="564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/>
          </p:nvPr>
        </p:nvGraphicFramePr>
        <p:xfrm>
          <a:off x="2665837" y="2203250"/>
          <a:ext cx="603014" cy="72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8" imgW="381829" imgH="458194" progId="">
                  <p:embed/>
                </p:oleObj>
              </mc:Choice>
              <mc:Fallback>
                <p:oleObj name="Equation" r:id="rId8" imgW="381829" imgH="458194" progId="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37" y="2203250"/>
                        <a:ext cx="603014" cy="7236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/>
          </p:nvPr>
        </p:nvGraphicFramePr>
        <p:xfrm>
          <a:off x="3302363" y="2397110"/>
          <a:ext cx="195980" cy="24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0" imgW="127554" imgH="153064" progId="">
                  <p:embed/>
                </p:oleObj>
              </mc:Choice>
              <mc:Fallback>
                <p:oleObj name="Equation" r:id="rId10" imgW="127554" imgH="153064" progId="">
                  <p:embed/>
                  <p:pic>
                    <p:nvPicPr>
                      <p:cNvPr id="49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363" y="2397110"/>
                        <a:ext cx="195980" cy="2412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/>
          </p:nvPr>
        </p:nvGraphicFramePr>
        <p:xfrm>
          <a:off x="2627784" y="2903458"/>
          <a:ext cx="641067" cy="76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2" imgW="381829" imgH="458194" progId="">
                  <p:embed/>
                </p:oleObj>
              </mc:Choice>
              <mc:Fallback>
                <p:oleObj name="Equation" r:id="rId12" imgW="381829" imgH="458194" progId="">
                  <p:embed/>
                  <p:pic>
                    <p:nvPicPr>
                      <p:cNvPr id="51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03458"/>
                        <a:ext cx="641067" cy="769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/>
          </p:nvPr>
        </p:nvGraphicFramePr>
        <p:xfrm>
          <a:off x="3229989" y="3047473"/>
          <a:ext cx="208347" cy="256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3" imgW="127554" imgH="153064" progId="">
                  <p:embed/>
                </p:oleObj>
              </mc:Choice>
              <mc:Fallback>
                <p:oleObj name="Equation" r:id="rId13" imgW="127554" imgH="153064" progId="">
                  <p:embed/>
                  <p:pic>
                    <p:nvPicPr>
                      <p:cNvPr id="52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989" y="3047473"/>
                        <a:ext cx="208347" cy="2564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/>
          </p:nvPr>
        </p:nvGraphicFramePr>
        <p:xfrm>
          <a:off x="3491880" y="2903458"/>
          <a:ext cx="1234054" cy="7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14" imgW="737240" imgH="432175" progId="">
                  <p:embed/>
                </p:oleObj>
              </mc:Choice>
              <mc:Fallback>
                <p:oleObj name="Equation" r:id="rId14" imgW="737240" imgH="432175" progId="">
                  <p:embed/>
                  <p:pic>
                    <p:nvPicPr>
                      <p:cNvPr id="53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903458"/>
                        <a:ext cx="1234054" cy="721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683568" y="1628800"/>
            <a:ext cx="51125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）校核算术平均值及其残余误差：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残差和：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/>
          </p:nvPr>
        </p:nvGraphicFramePr>
        <p:xfrm>
          <a:off x="3518387" y="2198493"/>
          <a:ext cx="419596" cy="620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16" imgW="266400" imgH="393480" progId="">
                  <p:embed/>
                </p:oleObj>
              </mc:Choice>
              <mc:Fallback>
                <p:oleObj name="Equation" r:id="rId16" imgW="266400" imgH="393480" progId="">
                  <p:embed/>
                  <p:pic>
                    <p:nvPicPr>
                      <p:cNvPr id="62" name="对象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387" y="2198493"/>
                        <a:ext cx="419596" cy="6206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矩形 62"/>
          <p:cNvSpPr/>
          <p:nvPr/>
        </p:nvSpPr>
        <p:spPr>
          <a:xfrm>
            <a:off x="4966300" y="2357983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为偶数</a:t>
            </a:r>
            <a:endParaRPr lang="zh-CN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004048" y="2903458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为奇数</a:t>
            </a:r>
            <a:endParaRPr lang="zh-CN" altLang="en-US" sz="2400" dirty="0"/>
          </a:p>
        </p:txBody>
      </p:sp>
      <p:sp>
        <p:nvSpPr>
          <p:cNvPr id="7200" name="矩形 7199"/>
          <p:cNvSpPr/>
          <p:nvPr/>
        </p:nvSpPr>
        <p:spPr>
          <a:xfrm>
            <a:off x="683568" y="3852394"/>
            <a:ext cx="4824536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）测量列中单次测量的标准差：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201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02" name="对象 7201"/>
          <p:cNvGraphicFramePr>
            <a:graphicFrameLocks noChangeAspect="1"/>
          </p:cNvGraphicFramePr>
          <p:nvPr>
            <p:extLst/>
          </p:nvPr>
        </p:nvGraphicFramePr>
        <p:xfrm>
          <a:off x="5573447" y="3558312"/>
          <a:ext cx="2731244" cy="87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8" imgW="2057400" imgH="660400" progId="">
                  <p:embed/>
                </p:oleObj>
              </mc:Choice>
              <mc:Fallback>
                <p:oleObj name="Equation" r:id="rId18" imgW="2057400" imgH="660400" progId="">
                  <p:embed/>
                  <p:pic>
                    <p:nvPicPr>
                      <p:cNvPr id="7202" name="对象 7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447" y="3558312"/>
                        <a:ext cx="2731244" cy="8724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矩形 7202"/>
          <p:cNvSpPr/>
          <p:nvPr/>
        </p:nvSpPr>
        <p:spPr>
          <a:xfrm>
            <a:off x="692081" y="4595844"/>
            <a:ext cx="4900714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）测量列算术平均值的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标准差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204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05" name="对象 7204"/>
          <p:cNvGraphicFramePr>
            <a:graphicFrameLocks noChangeAspect="1"/>
          </p:cNvGraphicFramePr>
          <p:nvPr>
            <p:extLst/>
          </p:nvPr>
        </p:nvGraphicFramePr>
        <p:xfrm>
          <a:off x="2575507" y="5394226"/>
          <a:ext cx="942880" cy="6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20" imgW="584708" imgH="419464" progId="">
                  <p:embed/>
                </p:oleObj>
              </mc:Choice>
              <mc:Fallback>
                <p:oleObj name="Equation" r:id="rId20" imgW="584708" imgH="419464" progId="">
                  <p:embed/>
                  <p:pic>
                    <p:nvPicPr>
                      <p:cNvPr id="7205" name="对象 7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507" y="5394226"/>
                        <a:ext cx="942880" cy="6801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6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07" name="对象 7206"/>
          <p:cNvGraphicFramePr>
            <a:graphicFrameLocks noChangeAspect="1"/>
          </p:cNvGraphicFramePr>
          <p:nvPr>
            <p:extLst/>
          </p:nvPr>
        </p:nvGraphicFramePr>
        <p:xfrm>
          <a:off x="4162119" y="5206373"/>
          <a:ext cx="1224136" cy="1055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22" imgW="762662" imgH="660974" progId="">
                  <p:embed/>
                </p:oleObj>
              </mc:Choice>
              <mc:Fallback>
                <p:oleObj name="Equation" r:id="rId22" imgW="762662" imgH="660974" progId="">
                  <p:embed/>
                  <p:pic>
                    <p:nvPicPr>
                      <p:cNvPr id="7207" name="对象 7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19" y="5206373"/>
                        <a:ext cx="1224136" cy="10558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65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8847"/>
            <a:ext cx="8640960" cy="6640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/>
              <a:t>2</a:t>
            </a:r>
            <a:r>
              <a:rPr lang="zh-CN" altLang="zh-CN" b="1" dirty="0"/>
              <a:t>、程序：</a:t>
            </a:r>
            <a:endParaRPr lang="zh-CN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l=[24.674,24.675,24.673,24.676,24.671,24.678,24.672,24.674];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已知测量值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x1=mean(l);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mean</a:t>
            </a:r>
            <a:r>
              <a:rPr lang="zh-CN" altLang="zh-CN" dirty="0">
                <a:solidFill>
                  <a:srgbClr val="FF0000"/>
                </a:solidFill>
              </a:rPr>
              <a:t>函数求算数平均值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v=l-x1;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求解残余误差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a=sum(v);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求残差和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ah=abs(a);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abs</a:t>
            </a:r>
            <a:r>
              <a:rPr lang="zh-CN" altLang="zh-CN" dirty="0">
                <a:solidFill>
                  <a:srgbClr val="FF0000"/>
                </a:solidFill>
              </a:rPr>
              <a:t>函数求解残差和绝对值</a:t>
            </a:r>
          </a:p>
          <a:p>
            <a:pPr>
              <a:lnSpc>
                <a:spcPct val="125000"/>
              </a:lnSpc>
            </a:pPr>
            <a:r>
              <a:rPr lang="en-US" altLang="zh-CN" dirty="0" err="1"/>
              <a:t>bh</a:t>
            </a:r>
            <a:r>
              <a:rPr lang="en-US" altLang="zh-CN" dirty="0"/>
              <a:t>=ah-(8/2)*0.0001;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校核算术平均值及其残余误差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zh-CN" dirty="0">
                <a:solidFill>
                  <a:srgbClr val="FF0000"/>
                </a:solidFill>
              </a:rPr>
              <a:t>残差和绝对值小于</a:t>
            </a:r>
            <a:r>
              <a:rPr lang="en-US" altLang="zh-CN" dirty="0">
                <a:solidFill>
                  <a:srgbClr val="FF0000"/>
                </a:solidFill>
              </a:rPr>
              <a:t>n/2*</a:t>
            </a:r>
            <a:r>
              <a:rPr lang="en-US" altLang="zh-CN" dirty="0" err="1">
                <a:solidFill>
                  <a:srgbClr val="FF0000"/>
                </a:solidFill>
              </a:rPr>
              <a:t>A,bh</a:t>
            </a:r>
            <a:r>
              <a:rPr lang="en-US" altLang="zh-CN" dirty="0">
                <a:solidFill>
                  <a:srgbClr val="FF0000"/>
                </a:solidFill>
              </a:rPr>
              <a:t>&lt;0</a:t>
            </a:r>
            <a:r>
              <a:rPr lang="zh-CN" altLang="zh-CN" dirty="0">
                <a:solidFill>
                  <a:srgbClr val="FF0000"/>
                </a:solidFill>
              </a:rPr>
              <a:t>，故以上计算正确</a:t>
            </a:r>
          </a:p>
          <a:p>
            <a:pPr>
              <a:lnSpc>
                <a:spcPct val="125000"/>
              </a:lnSpc>
            </a:pPr>
            <a:r>
              <a:rPr lang="en-US" altLang="zh-CN" dirty="0" err="1"/>
              <a:t>xt</a:t>
            </a:r>
            <a:r>
              <a:rPr lang="en-US" altLang="zh-CN" dirty="0"/>
              <a:t>=sum(v(1:4))-sum(v(5:8));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判断系统误差（算得差值较小，故不存在系统误差）</a:t>
            </a:r>
          </a:p>
          <a:p>
            <a:pPr>
              <a:lnSpc>
                <a:spcPct val="125000"/>
              </a:lnSpc>
            </a:pPr>
            <a:r>
              <a:rPr lang="en-US" altLang="zh-CN" dirty="0" err="1"/>
              <a:t>bz</a:t>
            </a:r>
            <a:r>
              <a:rPr lang="en-US" altLang="zh-CN" dirty="0"/>
              <a:t>=</a:t>
            </a:r>
            <a:r>
              <a:rPr lang="en-US" altLang="zh-CN" dirty="0" err="1"/>
              <a:t>sqrt</a:t>
            </a:r>
            <a:r>
              <a:rPr lang="en-US" altLang="zh-CN" dirty="0"/>
              <a:t>((sum(v.^2)/7));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单次测量的标准差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p=sort(l)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用格罗布斯准则判断粗大误差，先将测量值按大小顺序重新排列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g0=2.03;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查表</a:t>
            </a:r>
            <a:r>
              <a:rPr lang="en-US" altLang="zh-CN" dirty="0">
                <a:solidFill>
                  <a:srgbClr val="FF0000"/>
                </a:solidFill>
              </a:rPr>
              <a:t>g(8,0.05)</a:t>
            </a:r>
            <a:r>
              <a:rPr lang="zh-CN" altLang="zh-CN" dirty="0">
                <a:solidFill>
                  <a:srgbClr val="FF0000"/>
                </a:solidFill>
              </a:rPr>
              <a:t>的值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g1=(x1-p(1))/</a:t>
            </a:r>
            <a:r>
              <a:rPr lang="en-US" altLang="zh-CN" dirty="0" err="1"/>
              <a:t>bz</a:t>
            </a:r>
            <a:r>
              <a:rPr lang="en-US" altLang="zh-CN" dirty="0"/>
              <a:t>;</a:t>
            </a:r>
            <a:endParaRPr lang="zh-CN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g8=(p(8)-x1)/</a:t>
            </a:r>
            <a:r>
              <a:rPr lang="en-US" altLang="zh-CN" dirty="0" err="1"/>
              <a:t>bz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</a:rPr>
              <a:t>g1</a:t>
            </a:r>
            <a:r>
              <a:rPr lang="zh-CN" altLang="zh-CN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g8</a:t>
            </a:r>
            <a:r>
              <a:rPr lang="zh-CN" altLang="zh-CN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g0</a:t>
            </a:r>
            <a:r>
              <a:rPr lang="zh-CN" altLang="zh-CN" dirty="0">
                <a:solidFill>
                  <a:srgbClr val="FF0000"/>
                </a:solidFill>
              </a:rPr>
              <a:t>值比较，</a:t>
            </a:r>
            <a:r>
              <a:rPr lang="en-US" altLang="zh-CN" dirty="0">
                <a:solidFill>
                  <a:srgbClr val="FF0000"/>
                </a:solidFill>
              </a:rPr>
              <a:t>g1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g8</a:t>
            </a:r>
            <a:r>
              <a:rPr lang="zh-CN" altLang="zh-CN" dirty="0">
                <a:solidFill>
                  <a:srgbClr val="FF0000"/>
                </a:solidFill>
              </a:rPr>
              <a:t>都小于</a:t>
            </a:r>
            <a:r>
              <a:rPr lang="en-US" altLang="zh-CN" dirty="0">
                <a:solidFill>
                  <a:srgbClr val="FF0000"/>
                </a:solidFill>
              </a:rPr>
              <a:t>g0</a:t>
            </a:r>
            <a:r>
              <a:rPr lang="zh-CN" altLang="zh-CN" dirty="0">
                <a:solidFill>
                  <a:srgbClr val="FF0000"/>
                </a:solidFill>
              </a:rPr>
              <a:t>，故判断暂不存在粗大误差</a:t>
            </a:r>
          </a:p>
          <a:p>
            <a:pPr>
              <a:lnSpc>
                <a:spcPct val="125000"/>
              </a:lnSpc>
            </a:pPr>
            <a:r>
              <a:rPr lang="en-US" altLang="zh-CN" dirty="0" err="1"/>
              <a:t>sc</a:t>
            </a:r>
            <a:r>
              <a:rPr lang="en-US" altLang="zh-CN" dirty="0"/>
              <a:t>=</a:t>
            </a:r>
            <a:r>
              <a:rPr lang="en-US" altLang="zh-CN" dirty="0" err="1"/>
              <a:t>bz</a:t>
            </a:r>
            <a:r>
              <a:rPr lang="en-US" altLang="zh-CN" dirty="0"/>
              <a:t>/(</a:t>
            </a:r>
            <a:r>
              <a:rPr lang="en-US" altLang="zh-CN" dirty="0" err="1"/>
              <a:t>sqrt</a:t>
            </a:r>
            <a:r>
              <a:rPr lang="en-US" altLang="zh-CN" dirty="0"/>
              <a:t>(8));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算数平均值的标准差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t=2.36;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查表</a:t>
            </a:r>
            <a:r>
              <a:rPr lang="en-US" altLang="zh-CN" dirty="0">
                <a:solidFill>
                  <a:srgbClr val="FF0000"/>
                </a:solidFill>
              </a:rPr>
              <a:t>t(7,0.05)</a:t>
            </a:r>
            <a:r>
              <a:rPr lang="zh-CN" altLang="zh-CN" dirty="0">
                <a:solidFill>
                  <a:srgbClr val="FF0000"/>
                </a:solidFill>
              </a:rPr>
              <a:t>值</a:t>
            </a:r>
          </a:p>
          <a:p>
            <a:pPr>
              <a:lnSpc>
                <a:spcPct val="125000"/>
              </a:lnSpc>
            </a:pPr>
            <a:r>
              <a:rPr lang="en-US" altLang="zh-CN" dirty="0" err="1"/>
              <a:t>jx</a:t>
            </a:r>
            <a:r>
              <a:rPr lang="en-US" altLang="zh-CN" dirty="0"/>
              <a:t>=t*</a:t>
            </a:r>
            <a:r>
              <a:rPr lang="en-US" altLang="zh-CN" dirty="0" err="1"/>
              <a:t>sc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算术平均值的极限误差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l1=x1+jx;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写出最后测量结果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l2=x1-jx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写出最后测量结果</a:t>
            </a:r>
          </a:p>
        </p:txBody>
      </p:sp>
    </p:spTree>
    <p:extLst>
      <p:ext uri="{BB962C8B-B14F-4D97-AF65-F5344CB8AC3E}">
        <p14:creationId xmlns:p14="http://schemas.microsoft.com/office/powerpoint/2010/main" val="1414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052736"/>
            <a:ext cx="64807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四</a:t>
            </a:r>
            <a:r>
              <a:rPr lang="zh-CN" altLang="zh-CN" b="1" dirty="0" smtClean="0"/>
              <a:t>、</a:t>
            </a:r>
            <a:r>
              <a:rPr lang="zh-CN" altLang="en-US" b="1" dirty="0" smtClean="0"/>
              <a:t>练习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P52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2-24 </a:t>
            </a:r>
            <a:r>
              <a:rPr lang="zh-CN" altLang="en-US" dirty="0" smtClean="0"/>
              <a:t>一班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P57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2-20 </a:t>
            </a:r>
            <a:r>
              <a:rPr lang="zh-CN" altLang="en-US" dirty="0" smtClean="0"/>
              <a:t>二班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P57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2-21 </a:t>
            </a:r>
            <a:r>
              <a:rPr lang="zh-CN" altLang="en-US" dirty="0"/>
              <a:t>三</a:t>
            </a:r>
            <a:r>
              <a:rPr lang="zh-CN" altLang="en-US" dirty="0" smtClean="0"/>
              <a:t>班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02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024926" cy="507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441</Words>
  <Application>Microsoft Office PowerPoint</Application>
  <PresentationFormat>全屏显示(4:3)</PresentationFormat>
  <Paragraphs>71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Office 主题</vt:lpstr>
      <vt:lpstr>Equation</vt:lpstr>
      <vt:lpstr>实验一 误差的基本性质与处理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舍入误差与数值稳定性</dc:title>
  <dc:creator>HU</dc:creator>
  <cp:lastModifiedBy>汤戈</cp:lastModifiedBy>
  <cp:revision>29</cp:revision>
  <dcterms:created xsi:type="dcterms:W3CDTF">2018-04-23T04:33:16Z</dcterms:created>
  <dcterms:modified xsi:type="dcterms:W3CDTF">2022-05-21T09:03:42Z</dcterms:modified>
</cp:coreProperties>
</file>