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73" r:id="rId5"/>
    <p:sldId id="268" r:id="rId6"/>
    <p:sldId id="269" r:id="rId7"/>
    <p:sldId id="270" r:id="rId8"/>
    <p:sldId id="271" r:id="rId9"/>
    <p:sldId id="27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4" y="53"/>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2022/5/31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 Id="rId6" Type="http://schemas.openxmlformats.org/officeDocument/2006/relationships/oleObject" Target="../embeddings/oleObject5.bin"/><Relationship Id="rId5" Type="http://schemas.openxmlformats.org/officeDocument/2006/relationships/image" Target="../media/image3.wmf"/><Relationship Id="rId4" Type="http://schemas.openxmlformats.org/officeDocument/2006/relationships/oleObject" Target="../embeddings/oleObject4.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0.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13.bin"/><Relationship Id="rId2" Type="http://schemas.openxmlformats.org/officeDocument/2006/relationships/oleObject" Target="../embeddings/oleObject7.bin"/><Relationship Id="rId1" Type="http://schemas.openxmlformats.org/officeDocument/2006/relationships/slideLayout" Target="../slideLayouts/slideLayout1.x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7.wmf"/><Relationship Id="rId15" Type="http://schemas.openxmlformats.org/officeDocument/2006/relationships/image" Target="../media/image11.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9.wmf"/><Relationship Id="rId1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a:solidFill>
                  <a:srgbClr val="FF0000"/>
                </a:solidFill>
              </a:rPr>
              <a:t>实验三 测量不确定度</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503548" y="764704"/>
            <a:ext cx="8568952" cy="2862322"/>
          </a:xfrm>
          <a:prstGeom prst="rect">
            <a:avLst/>
          </a:prstGeom>
        </p:spPr>
        <p:txBody>
          <a:bodyPr wrap="square">
            <a:spAutoFit/>
          </a:bodyPr>
          <a:lstStyle/>
          <a:p>
            <a:pPr>
              <a:lnSpc>
                <a:spcPct val="150000"/>
              </a:lnSpc>
            </a:pPr>
            <a:r>
              <a:rPr lang="zh-CN" altLang="zh-CN" sz="2400" b="1" dirty="0">
                <a:solidFill>
                  <a:srgbClr val="FF0000"/>
                </a:solidFill>
              </a:rPr>
              <a:t>一、实验目的</a:t>
            </a:r>
            <a:endParaRPr lang="zh-CN" altLang="zh-CN" sz="2400" dirty="0">
              <a:solidFill>
                <a:srgbClr val="FF0000"/>
              </a:solidFill>
            </a:endParaRPr>
          </a:p>
          <a:p>
            <a:pPr>
              <a:lnSpc>
                <a:spcPct val="150000"/>
              </a:lnSpc>
            </a:pPr>
            <a:r>
              <a:rPr lang="zh-CN" altLang="en-US" sz="2400" dirty="0"/>
              <a:t>测量不确定度是评定测量结果质量高低的一个重要指标。通过本次实验要求掌握测量不确定的基本概念、测量不确定度的评定方法、测量不确定度的合成以及评定和表示测量不确定度的基本步骤。</a:t>
            </a:r>
            <a:endParaRPr lang="zh-CN" altLang="zh-CN" sz="2400" dirty="0"/>
          </a:p>
        </p:txBody>
      </p:sp>
      <p:sp>
        <p:nvSpPr>
          <p:cNvPr id="9" name="矩形 8"/>
          <p:cNvSpPr/>
          <p:nvPr/>
        </p:nvSpPr>
        <p:spPr>
          <a:xfrm>
            <a:off x="565324" y="3591014"/>
            <a:ext cx="8327156" cy="2862322"/>
          </a:xfrm>
          <a:prstGeom prst="rect">
            <a:avLst/>
          </a:prstGeom>
        </p:spPr>
        <p:txBody>
          <a:bodyPr wrap="square">
            <a:spAutoFit/>
          </a:bodyPr>
          <a:lstStyle/>
          <a:p>
            <a:pPr>
              <a:lnSpc>
                <a:spcPct val="150000"/>
              </a:lnSpc>
            </a:pPr>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zh-CN" sz="2400" dirty="0">
                <a:solidFill>
                  <a:srgbClr val="7030A0"/>
                </a:solidFill>
              </a:rPr>
              <a:t>（</a:t>
            </a:r>
            <a:r>
              <a:rPr lang="en-US" altLang="zh-CN" sz="2400" dirty="0">
                <a:solidFill>
                  <a:srgbClr val="7030A0"/>
                </a:solidFill>
              </a:rPr>
              <a:t>1</a:t>
            </a:r>
            <a:r>
              <a:rPr lang="zh-CN" altLang="zh-CN" sz="2400" dirty="0">
                <a:solidFill>
                  <a:srgbClr val="7030A0"/>
                </a:solidFill>
              </a:rPr>
              <a:t>）测量不确定度</a:t>
            </a:r>
          </a:p>
          <a:p>
            <a:pPr>
              <a:lnSpc>
                <a:spcPct val="150000"/>
              </a:lnSpc>
            </a:pPr>
            <a:r>
              <a:rPr lang="zh-CN" altLang="zh-CN" sz="2400" dirty="0"/>
              <a:t>测量不确定度是指测量结果变化的不肯定，是表征被测量的真值在某个量值范围的一个估计，是测量结果含有的一个参数，用以表示被测量值的分散性。</a:t>
            </a:r>
          </a:p>
        </p:txBody>
      </p:sp>
    </p:spTree>
    <p:extLst>
      <p:ext uri="{BB962C8B-B14F-4D97-AF65-F5344CB8AC3E}">
        <p14:creationId xmlns:p14="http://schemas.microsoft.com/office/powerpoint/2010/main" val="290980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7384"/>
            <a:ext cx="7772400" cy="1224136"/>
          </a:xfrm>
        </p:spPr>
        <p:txBody>
          <a:bodyPr>
            <a:normAutofit/>
          </a:bodyPr>
          <a:lstStyle/>
          <a:p>
            <a:r>
              <a:rPr lang="zh-CN" altLang="en-US" sz="4000" dirty="0">
                <a:solidFill>
                  <a:srgbClr val="FF0000"/>
                </a:solidFill>
              </a:rPr>
              <a:t>实验三 测量不确定度</a:t>
            </a:r>
          </a:p>
        </p:txBody>
      </p:sp>
      <p:sp>
        <p:nvSpPr>
          <p:cNvPr id="9" name="矩形 8"/>
          <p:cNvSpPr/>
          <p:nvPr/>
        </p:nvSpPr>
        <p:spPr>
          <a:xfrm>
            <a:off x="421308" y="883741"/>
            <a:ext cx="8327156" cy="5447645"/>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zh-CN" sz="2400" dirty="0">
                <a:solidFill>
                  <a:srgbClr val="7030A0"/>
                </a:solidFill>
              </a:rPr>
              <a:t>（</a:t>
            </a:r>
            <a:r>
              <a:rPr lang="en-US" altLang="zh-CN" sz="2400" dirty="0">
                <a:solidFill>
                  <a:srgbClr val="7030A0"/>
                </a:solidFill>
              </a:rPr>
              <a:t>2</a:t>
            </a:r>
            <a:r>
              <a:rPr lang="zh-CN" altLang="zh-CN" sz="2400" dirty="0">
                <a:solidFill>
                  <a:srgbClr val="7030A0"/>
                </a:solidFill>
              </a:rPr>
              <a:t>）标准不确定度的评定</a:t>
            </a:r>
          </a:p>
          <a:p>
            <a:pPr>
              <a:lnSpc>
                <a:spcPct val="150000"/>
              </a:lnSpc>
            </a:pPr>
            <a:r>
              <a:rPr lang="en-US" altLang="zh-CN" sz="2400" dirty="0">
                <a:solidFill>
                  <a:srgbClr val="7030A0"/>
                </a:solidFill>
              </a:rPr>
              <a:t>A</a:t>
            </a:r>
            <a:r>
              <a:rPr lang="zh-CN" altLang="zh-CN" sz="2400" dirty="0">
                <a:solidFill>
                  <a:srgbClr val="7030A0"/>
                </a:solidFill>
              </a:rPr>
              <a:t>类评定：</a:t>
            </a:r>
            <a:r>
              <a:rPr lang="zh-CN" altLang="zh-CN" sz="2400" dirty="0"/>
              <a:t>用统计法评定，其标准不确定度</a:t>
            </a:r>
            <a:r>
              <a:rPr lang="en-US" altLang="zh-CN" sz="2400" dirty="0"/>
              <a:t>u</a:t>
            </a:r>
            <a:r>
              <a:rPr lang="zh-CN" altLang="zh-CN" sz="2400" dirty="0"/>
              <a:t>等同于由系列观测值获得的标准差</a:t>
            </a:r>
            <a:r>
              <a:rPr lang="en-US" altLang="zh-CN" sz="2400" dirty="0"/>
              <a:t>    </a:t>
            </a:r>
            <a:r>
              <a:rPr lang="zh-CN" altLang="zh-CN" sz="2400" dirty="0"/>
              <a:t>，即</a:t>
            </a:r>
            <a:r>
              <a:rPr lang="en-US" altLang="zh-CN" sz="2400" dirty="0"/>
              <a:t>u=     </a:t>
            </a:r>
            <a:r>
              <a:rPr lang="zh-CN" altLang="zh-CN" sz="2400" dirty="0"/>
              <a:t>。</a:t>
            </a:r>
          </a:p>
          <a:p>
            <a:pPr>
              <a:lnSpc>
                <a:spcPct val="150000"/>
              </a:lnSpc>
            </a:pPr>
            <a:r>
              <a:rPr lang="en-US" altLang="zh-CN" sz="2400" dirty="0">
                <a:solidFill>
                  <a:srgbClr val="7030A0"/>
                </a:solidFill>
              </a:rPr>
              <a:t>B</a:t>
            </a:r>
            <a:r>
              <a:rPr lang="zh-CN" altLang="zh-CN" sz="2400" dirty="0">
                <a:solidFill>
                  <a:srgbClr val="7030A0"/>
                </a:solidFill>
              </a:rPr>
              <a:t>类评定</a:t>
            </a:r>
            <a:r>
              <a:rPr lang="zh-CN" altLang="zh-CN" sz="2400" dirty="0"/>
              <a:t>：不用统计法评定，而是基于其他方法估计概率分布或分布假设来评定标准差并得到标准不确定度。</a:t>
            </a:r>
            <a:endParaRPr lang="en-US" altLang="zh-CN" sz="2400" dirty="0"/>
          </a:p>
          <a:p>
            <a:pPr>
              <a:lnSpc>
                <a:spcPct val="150000"/>
              </a:lnSpc>
            </a:pPr>
            <a:r>
              <a:rPr lang="zh-CN" altLang="zh-CN" sz="2400" dirty="0">
                <a:solidFill>
                  <a:srgbClr val="7030A0"/>
                </a:solidFill>
              </a:rPr>
              <a:t>（</a:t>
            </a:r>
            <a:r>
              <a:rPr lang="en-US" altLang="zh-CN" sz="2400" dirty="0">
                <a:solidFill>
                  <a:srgbClr val="7030A0"/>
                </a:solidFill>
              </a:rPr>
              <a:t>3</a:t>
            </a:r>
            <a:r>
              <a:rPr lang="zh-CN" altLang="zh-CN" sz="2400" dirty="0">
                <a:solidFill>
                  <a:srgbClr val="7030A0"/>
                </a:solidFill>
              </a:rPr>
              <a:t>）合成标准不确定度</a:t>
            </a:r>
          </a:p>
          <a:p>
            <a:pPr>
              <a:lnSpc>
                <a:spcPct val="150000"/>
              </a:lnSpc>
            </a:pPr>
            <a:r>
              <a:rPr lang="zh-CN" altLang="zh-CN" sz="2400" dirty="0"/>
              <a:t>当测量结果受到多种因素影响形成了若干个不确定度分量时，测量结果的标准不确定度用各标准不确定度分量合成所得的合成标准不确定度</a:t>
            </a:r>
            <a:r>
              <a:rPr lang="en-US" altLang="zh-CN" sz="2400" dirty="0"/>
              <a:t>Uc</a:t>
            </a:r>
            <a:r>
              <a:rPr lang="zh-CN" altLang="zh-CN" sz="2400" dirty="0"/>
              <a:t>表示。</a:t>
            </a:r>
            <a:endParaRPr lang="en-US" altLang="zh-CN" sz="2400" dirty="0"/>
          </a:p>
        </p:txBody>
      </p:sp>
      <p:sp>
        <p:nvSpPr>
          <p:cNvPr id="5" name="Rectangle 4"/>
          <p:cNvSpPr>
            <a:spLocks noChangeArrowheads="1"/>
          </p:cNvSpPr>
          <p:nvPr/>
        </p:nvSpPr>
        <p:spPr bwMode="auto">
          <a:xfrm>
            <a:off x="2987824" y="243685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000"/>
          </a:p>
        </p:txBody>
      </p:sp>
      <p:graphicFrame>
        <p:nvGraphicFramePr>
          <p:cNvPr id="6" name="对象 5"/>
          <p:cNvGraphicFramePr>
            <a:graphicFrameLocks noChangeAspect="1"/>
          </p:cNvGraphicFramePr>
          <p:nvPr>
            <p:extLst>
              <p:ext uri="{D42A27DB-BD31-4B8C-83A1-F6EECF244321}">
                <p14:modId xmlns:p14="http://schemas.microsoft.com/office/powerpoint/2010/main" val="353449099"/>
              </p:ext>
            </p:extLst>
          </p:nvPr>
        </p:nvGraphicFramePr>
        <p:xfrm>
          <a:off x="2968622" y="2564904"/>
          <a:ext cx="307234" cy="288032"/>
        </p:xfrm>
        <a:graphic>
          <a:graphicData uri="http://schemas.openxmlformats.org/presentationml/2006/ole">
            <mc:AlternateContent xmlns:mc="http://schemas.openxmlformats.org/markup-compatibility/2006">
              <mc:Choice xmlns:v="urn:schemas-microsoft-com:vml" Requires="v">
                <p:oleObj name="Equation" r:id="rId2" imgW="153265" imgH="140493" progId="Equation.DSMT4">
                  <p:embed/>
                </p:oleObj>
              </mc:Choice>
              <mc:Fallback>
                <p:oleObj name="Equation" r:id="rId2" imgW="153265" imgH="140493"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22" y="2564904"/>
                        <a:ext cx="307234" cy="288032"/>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82075894"/>
              </p:ext>
            </p:extLst>
          </p:nvPr>
        </p:nvGraphicFramePr>
        <p:xfrm>
          <a:off x="4192758" y="2564904"/>
          <a:ext cx="307234" cy="288032"/>
        </p:xfrm>
        <a:graphic>
          <a:graphicData uri="http://schemas.openxmlformats.org/presentationml/2006/ole">
            <mc:AlternateContent xmlns:mc="http://schemas.openxmlformats.org/markup-compatibility/2006">
              <mc:Choice xmlns:v="urn:schemas-microsoft-com:vml" Requires="v">
                <p:oleObj name="Equation" r:id="rId4" imgW="153265" imgH="140493" progId="Equation.DSMT4">
                  <p:embed/>
                </p:oleObj>
              </mc:Choice>
              <mc:Fallback>
                <p:oleObj name="Equation" r:id="rId4" imgW="153265" imgH="140493" progId="Equation.DSMT4">
                  <p:embed/>
                  <p:pic>
                    <p:nvPicPr>
                      <p:cNvPr id="6"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758" y="2564904"/>
                        <a:ext cx="307234" cy="288032"/>
                      </a:xfrm>
                      <a:prstGeom prst="rect">
                        <a:avLst/>
                      </a:prstGeom>
                      <a:noFill/>
                    </p:spPr>
                  </p:pic>
                </p:oleObj>
              </mc:Fallback>
            </mc:AlternateContent>
          </a:graphicData>
        </a:graphic>
      </p:graphicFrame>
    </p:spTree>
    <p:extLst>
      <p:ext uri="{BB962C8B-B14F-4D97-AF65-F5344CB8AC3E}">
        <p14:creationId xmlns:p14="http://schemas.microsoft.com/office/powerpoint/2010/main" val="98606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5536" y="332656"/>
            <a:ext cx="8424936" cy="6001643"/>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zh-CN" sz="2400" dirty="0">
                <a:solidFill>
                  <a:srgbClr val="7030A0"/>
                </a:solidFill>
              </a:rPr>
              <a:t>（</a:t>
            </a:r>
            <a:r>
              <a:rPr lang="en-US" altLang="zh-CN" sz="2400" dirty="0">
                <a:solidFill>
                  <a:srgbClr val="7030A0"/>
                </a:solidFill>
              </a:rPr>
              <a:t>3</a:t>
            </a:r>
            <a:r>
              <a:rPr lang="zh-CN" altLang="zh-CN" sz="2400" dirty="0">
                <a:solidFill>
                  <a:srgbClr val="7030A0"/>
                </a:solidFill>
              </a:rPr>
              <a:t>）合成标准不确定度</a:t>
            </a:r>
          </a:p>
          <a:p>
            <a:pPr>
              <a:lnSpc>
                <a:spcPct val="150000"/>
              </a:lnSpc>
            </a:pPr>
            <a:r>
              <a:rPr lang="zh-CN" altLang="zh-CN" sz="2400" dirty="0"/>
              <a:t>在间接测量中，被测量</a:t>
            </a:r>
            <a:r>
              <a:rPr lang="en-US" altLang="zh-CN" sz="2400" dirty="0"/>
              <a:t>Y</a:t>
            </a:r>
            <a:r>
              <a:rPr lang="zh-CN" altLang="zh-CN" sz="2400" dirty="0"/>
              <a:t>的估计值</a:t>
            </a:r>
            <a:r>
              <a:rPr lang="en-US" altLang="zh-CN" sz="2400" dirty="0"/>
              <a:t>y</a:t>
            </a:r>
            <a:r>
              <a:rPr lang="zh-CN" altLang="zh-CN" sz="2400" dirty="0"/>
              <a:t>是由</a:t>
            </a:r>
            <a:r>
              <a:rPr lang="en-US" altLang="zh-CN" sz="2400" dirty="0"/>
              <a:t>N</a:t>
            </a:r>
            <a:r>
              <a:rPr lang="zh-CN" altLang="zh-CN" sz="2400" dirty="0"/>
              <a:t>个其他量的测得值</a:t>
            </a:r>
            <a:r>
              <a:rPr lang="en-US" altLang="zh-CN" sz="2400" dirty="0"/>
              <a:t>x</a:t>
            </a:r>
            <a:r>
              <a:rPr lang="en-US" altLang="zh-CN" sz="2400" baseline="-25000" dirty="0"/>
              <a:t>1</a:t>
            </a:r>
            <a:r>
              <a:rPr lang="zh-CN" altLang="zh-CN" sz="2400" dirty="0"/>
              <a:t>、</a:t>
            </a:r>
            <a:r>
              <a:rPr lang="en-US" altLang="zh-CN" sz="2400" dirty="0"/>
              <a:t>x</a:t>
            </a:r>
            <a:r>
              <a:rPr lang="en-US" altLang="zh-CN" sz="2400" baseline="-25000" dirty="0"/>
              <a:t>2</a:t>
            </a:r>
            <a:r>
              <a:rPr lang="zh-CN" altLang="zh-CN" sz="2400" dirty="0"/>
              <a:t>……</a:t>
            </a:r>
            <a:r>
              <a:rPr lang="en-US" altLang="zh-CN" sz="2400" dirty="0"/>
              <a:t>x</a:t>
            </a:r>
            <a:r>
              <a:rPr lang="en-US" altLang="zh-CN" sz="2400" baseline="-25000" dirty="0"/>
              <a:t>n</a:t>
            </a:r>
            <a:r>
              <a:rPr lang="zh-CN" altLang="zh-CN" sz="2400" dirty="0"/>
              <a:t>的函数求得，即</a:t>
            </a:r>
            <a:endParaRPr lang="en-US" altLang="zh-CN" sz="2400" dirty="0"/>
          </a:p>
          <a:p>
            <a:pPr>
              <a:lnSpc>
                <a:spcPct val="150000"/>
              </a:lnSpc>
            </a:pPr>
            <a:r>
              <a:rPr lang="zh-CN" altLang="zh-CN" sz="2400" dirty="0"/>
              <a:t>且各直接测的值</a:t>
            </a:r>
            <a:r>
              <a:rPr lang="en-US" altLang="zh-CN" sz="2400" dirty="0"/>
              <a:t>x</a:t>
            </a:r>
            <a:r>
              <a:rPr lang="en-US" altLang="zh-CN" sz="2400" baseline="-25000" dirty="0"/>
              <a:t>i</a:t>
            </a:r>
            <a:r>
              <a:rPr lang="zh-CN" altLang="zh-CN" sz="2400" dirty="0"/>
              <a:t>的测量标准不确定度为</a:t>
            </a:r>
            <a:r>
              <a:rPr lang="en-US" altLang="zh-CN" sz="2400" dirty="0" err="1"/>
              <a:t>u</a:t>
            </a:r>
            <a:r>
              <a:rPr lang="en-US" altLang="zh-CN" sz="2400" baseline="-25000" dirty="0" err="1"/>
              <a:t>xi</a:t>
            </a:r>
            <a:r>
              <a:rPr lang="zh-CN" altLang="zh-CN" sz="2400" dirty="0"/>
              <a:t>，它对被测量值影响的传递系数为</a:t>
            </a:r>
            <a:endParaRPr lang="en-US" altLang="zh-CN" sz="2400" dirty="0"/>
          </a:p>
          <a:p>
            <a:pPr>
              <a:lnSpc>
                <a:spcPct val="150000"/>
              </a:lnSpc>
            </a:pPr>
            <a:r>
              <a:rPr lang="zh-CN" altLang="zh-CN" sz="2400" dirty="0"/>
              <a:t>则由</a:t>
            </a:r>
            <a:r>
              <a:rPr lang="en-US" altLang="zh-CN" sz="2400" dirty="0"/>
              <a:t>x</a:t>
            </a:r>
            <a:r>
              <a:rPr lang="en-US" altLang="zh-CN" sz="2400" baseline="-25000" dirty="0"/>
              <a:t>i</a:t>
            </a:r>
            <a:r>
              <a:rPr lang="zh-CN" altLang="zh-CN" sz="2400" dirty="0"/>
              <a:t>引起被测量</a:t>
            </a:r>
            <a:r>
              <a:rPr lang="en-US" altLang="zh-CN" sz="2400" dirty="0"/>
              <a:t>y</a:t>
            </a:r>
            <a:r>
              <a:rPr lang="zh-CN" altLang="zh-CN" sz="2400" dirty="0"/>
              <a:t>的标准不确定度分量为</a:t>
            </a:r>
            <a:endParaRPr lang="en-US" altLang="zh-CN" sz="2400" dirty="0"/>
          </a:p>
          <a:p>
            <a:pPr>
              <a:lnSpc>
                <a:spcPct val="150000"/>
              </a:lnSpc>
            </a:pPr>
            <a:r>
              <a:rPr lang="zh-CN" altLang="en-US" sz="2400" dirty="0"/>
              <a:t>而测量结果</a:t>
            </a:r>
            <a:r>
              <a:rPr lang="en-US" altLang="zh-CN" sz="2400" dirty="0"/>
              <a:t>y</a:t>
            </a:r>
            <a:r>
              <a:rPr lang="zh-CN" altLang="en-US" sz="2400" dirty="0"/>
              <a:t>的不确定度</a:t>
            </a:r>
            <a:r>
              <a:rPr lang="en-US" altLang="zh-CN" sz="2400" dirty="0"/>
              <a:t>u</a:t>
            </a:r>
            <a:r>
              <a:rPr lang="en-US" altLang="zh-CN" sz="2400" baseline="-25000" dirty="0"/>
              <a:t>y</a:t>
            </a:r>
            <a:r>
              <a:rPr lang="zh-CN" altLang="en-US" sz="2400" dirty="0"/>
              <a:t>应是所有不确定度分量的合成，用合成标准不确定度</a:t>
            </a:r>
            <a:r>
              <a:rPr lang="en-US" altLang="zh-CN" sz="2400" dirty="0"/>
              <a:t>u</a:t>
            </a:r>
            <a:r>
              <a:rPr lang="en-US" altLang="zh-CN" sz="2400" baseline="-25000" dirty="0"/>
              <a:t>c</a:t>
            </a:r>
            <a:r>
              <a:rPr lang="zh-CN" altLang="en-US" sz="2400" dirty="0"/>
              <a:t>来表征，计算公式为</a:t>
            </a:r>
            <a:endParaRPr lang="en-US" altLang="zh-CN" sz="2400" dirty="0"/>
          </a:p>
          <a:p>
            <a:pPr>
              <a:lnSpc>
                <a:spcPct val="150000"/>
              </a:lnSpc>
            </a:pPr>
            <a:endParaRPr lang="en-US" altLang="zh-CN" sz="2400" dirty="0"/>
          </a:p>
          <a:p>
            <a:pPr>
              <a:lnSpc>
                <a:spcPct val="150000"/>
              </a:lnSpc>
            </a:pPr>
            <a:r>
              <a:rPr lang="en-US" altLang="zh-CN" sz="2400" dirty="0"/>
              <a:t>ρ</a:t>
            </a:r>
            <a:r>
              <a:rPr lang="en-US" altLang="zh-CN" sz="2400" baseline="-25000" dirty="0"/>
              <a:t>ij</a:t>
            </a:r>
            <a:r>
              <a:rPr lang="zh-CN" altLang="en-US" sz="2400" dirty="0"/>
              <a:t>为任意两个直接测量值</a:t>
            </a:r>
            <a:r>
              <a:rPr lang="en-US" altLang="zh-CN" sz="2400" dirty="0"/>
              <a:t>x</a:t>
            </a:r>
            <a:r>
              <a:rPr lang="en-US" altLang="zh-CN" sz="2400" baseline="-25000" dirty="0"/>
              <a:t>i</a:t>
            </a:r>
            <a:r>
              <a:rPr lang="zh-CN" altLang="en-US" sz="2400" dirty="0"/>
              <a:t>与</a:t>
            </a:r>
            <a:r>
              <a:rPr lang="en-US" altLang="zh-CN" sz="2400" dirty="0"/>
              <a:t>x</a:t>
            </a:r>
            <a:r>
              <a:rPr lang="en-US" altLang="zh-CN" sz="2400" baseline="-25000" dirty="0"/>
              <a:t>j</a:t>
            </a:r>
            <a:r>
              <a:rPr lang="zh-CN" altLang="en-US" sz="2400" dirty="0"/>
              <a:t>的相关系数。</a:t>
            </a:r>
            <a:endParaRPr lang="zh-CN" altLang="zh-CN" sz="2400"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84434497"/>
              </p:ext>
            </p:extLst>
          </p:nvPr>
        </p:nvGraphicFramePr>
        <p:xfrm>
          <a:off x="3672480" y="1844824"/>
          <a:ext cx="2232248" cy="521553"/>
        </p:xfrm>
        <a:graphic>
          <a:graphicData uri="http://schemas.openxmlformats.org/presentationml/2006/ole">
            <mc:AlternateContent xmlns:mc="http://schemas.openxmlformats.org/markup-compatibility/2006">
              <mc:Choice xmlns:v="urn:schemas-microsoft-com:vml" Requires="v">
                <p:oleObj name="Equation" r:id="rId2" imgW="1016000" imgH="241300" progId="Equation.DSMT4">
                  <p:embed/>
                </p:oleObj>
              </mc:Choice>
              <mc:Fallback>
                <p:oleObj name="Equation" r:id="rId2" imgW="1016000" imgH="2413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480" y="1844824"/>
                        <a:ext cx="2232248" cy="521553"/>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01103311"/>
              </p:ext>
            </p:extLst>
          </p:nvPr>
        </p:nvGraphicFramePr>
        <p:xfrm>
          <a:off x="3629746" y="3068960"/>
          <a:ext cx="876672" cy="438336"/>
        </p:xfrm>
        <a:graphic>
          <a:graphicData uri="http://schemas.openxmlformats.org/presentationml/2006/ole">
            <mc:AlternateContent xmlns:mc="http://schemas.openxmlformats.org/markup-compatibility/2006">
              <mc:Choice xmlns:v="urn:schemas-microsoft-com:vml" Requires="v">
                <p:oleObj name="Equation" r:id="rId4" imgW="457200" imgH="228600" progId="Equation.DSMT4">
                  <p:embed/>
                </p:oleObj>
              </mc:Choice>
              <mc:Fallback>
                <p:oleObj name="Equation" r:id="rId4" imgW="457200" imgH="228600" progId="Equation.DSMT4">
                  <p:embed/>
                  <p:pic>
                    <p:nvPicPr>
                      <p:cNvPr id="0" name=""/>
                      <p:cNvPicPr/>
                      <p:nvPr/>
                    </p:nvPicPr>
                    <p:blipFill>
                      <a:blip r:embed="rId5"/>
                      <a:stretch>
                        <a:fillRect/>
                      </a:stretch>
                    </p:blipFill>
                    <p:spPr>
                      <a:xfrm>
                        <a:off x="3629746" y="3068960"/>
                        <a:ext cx="876672" cy="43833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35883704"/>
              </p:ext>
            </p:extLst>
          </p:nvPr>
        </p:nvGraphicFramePr>
        <p:xfrm>
          <a:off x="6109118" y="3388826"/>
          <a:ext cx="1160388" cy="760254"/>
        </p:xfrm>
        <a:graphic>
          <a:graphicData uri="http://schemas.openxmlformats.org/presentationml/2006/ole">
            <mc:AlternateContent xmlns:mc="http://schemas.openxmlformats.org/markup-compatibility/2006">
              <mc:Choice xmlns:v="urn:schemas-microsoft-com:vml" Requires="v">
                <p:oleObj name="Equation" r:id="rId6" imgW="736560" imgH="482400" progId="Equation.DSMT4">
                  <p:embed/>
                </p:oleObj>
              </mc:Choice>
              <mc:Fallback>
                <p:oleObj name="Equation" r:id="rId6" imgW="736560" imgH="482400" progId="Equation.DSMT4">
                  <p:embed/>
                  <p:pic>
                    <p:nvPicPr>
                      <p:cNvPr id="0" name=""/>
                      <p:cNvPicPr/>
                      <p:nvPr/>
                    </p:nvPicPr>
                    <p:blipFill>
                      <a:blip r:embed="rId7"/>
                      <a:stretch>
                        <a:fillRect/>
                      </a:stretch>
                    </p:blipFill>
                    <p:spPr>
                      <a:xfrm>
                        <a:off x="6109118" y="3388826"/>
                        <a:ext cx="1160388" cy="760254"/>
                      </a:xfrm>
                      <a:prstGeom prst="rect">
                        <a:avLst/>
                      </a:prstGeom>
                    </p:spPr>
                  </p:pic>
                </p:oleObj>
              </mc:Fallback>
            </mc:AlternateContent>
          </a:graphicData>
        </a:graphic>
      </p:graphicFrame>
      <p:sp>
        <p:nvSpPr>
          <p:cNvPr id="7" name="Rectangle 21"/>
          <p:cNvSpPr>
            <a:spLocks noChangeArrowheads="1"/>
          </p:cNvSpPr>
          <p:nvPr/>
        </p:nvSpPr>
        <p:spPr bwMode="auto">
          <a:xfrm>
            <a:off x="2843808" y="5013176"/>
            <a:ext cx="203303" cy="52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000"/>
          </a:p>
        </p:txBody>
      </p:sp>
      <p:graphicFrame>
        <p:nvGraphicFramePr>
          <p:cNvPr id="8" name="对象 7"/>
          <p:cNvGraphicFramePr>
            <a:graphicFrameLocks noChangeAspect="1"/>
          </p:cNvGraphicFramePr>
          <p:nvPr>
            <p:extLst>
              <p:ext uri="{D42A27DB-BD31-4B8C-83A1-F6EECF244321}">
                <p14:modId xmlns:p14="http://schemas.microsoft.com/office/powerpoint/2010/main" val="2983861786"/>
              </p:ext>
            </p:extLst>
          </p:nvPr>
        </p:nvGraphicFramePr>
        <p:xfrm>
          <a:off x="2643637" y="5022791"/>
          <a:ext cx="3872579" cy="782473"/>
        </p:xfrm>
        <a:graphic>
          <a:graphicData uri="http://schemas.openxmlformats.org/presentationml/2006/ole">
            <mc:AlternateContent xmlns:mc="http://schemas.openxmlformats.org/markup-compatibility/2006">
              <mc:Choice xmlns:v="urn:schemas-microsoft-com:vml" Requires="v">
                <p:oleObj name="Equation" r:id="rId8" imgW="2781300" imgH="558800" progId="Equation.DSMT4">
                  <p:embed/>
                </p:oleObj>
              </mc:Choice>
              <mc:Fallback>
                <p:oleObj name="Equation" r:id="rId8" imgW="2781300" imgH="55880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3637" y="5022791"/>
                        <a:ext cx="3872579" cy="782473"/>
                      </a:xfrm>
                      <a:prstGeom prst="rect">
                        <a:avLst/>
                      </a:prstGeom>
                      <a:noFill/>
                    </p:spPr>
                  </p:pic>
                </p:oleObj>
              </mc:Fallback>
            </mc:AlternateContent>
          </a:graphicData>
        </a:graphic>
      </p:graphicFrame>
    </p:spTree>
    <p:extLst>
      <p:ext uri="{BB962C8B-B14F-4D97-AF65-F5344CB8AC3E}">
        <p14:creationId xmlns:p14="http://schemas.microsoft.com/office/powerpoint/2010/main" val="251966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95536" y="332656"/>
            <a:ext cx="8424936" cy="3231654"/>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pPr>
              <a:lnSpc>
                <a:spcPct val="150000"/>
              </a:lnSpc>
            </a:pPr>
            <a:r>
              <a:rPr lang="zh-CN" altLang="zh-CN" sz="2400" dirty="0">
                <a:solidFill>
                  <a:srgbClr val="7030A0"/>
                </a:solidFill>
              </a:rPr>
              <a:t>（</a:t>
            </a:r>
            <a:r>
              <a:rPr lang="en-US" altLang="zh-CN" sz="2400" dirty="0">
                <a:solidFill>
                  <a:srgbClr val="7030A0"/>
                </a:solidFill>
              </a:rPr>
              <a:t>3</a:t>
            </a:r>
            <a:r>
              <a:rPr lang="zh-CN" altLang="zh-CN" sz="2400" dirty="0">
                <a:solidFill>
                  <a:srgbClr val="7030A0"/>
                </a:solidFill>
              </a:rPr>
              <a:t>）合成标准不确定度</a:t>
            </a:r>
          </a:p>
          <a:p>
            <a:pPr>
              <a:lnSpc>
                <a:spcPct val="150000"/>
              </a:lnSpc>
            </a:pPr>
            <a:r>
              <a:rPr lang="zh-CN" altLang="en-US" sz="2400" dirty="0"/>
              <a:t>若</a:t>
            </a:r>
            <a:r>
              <a:rPr lang="en-US" altLang="zh-CN" sz="2400" dirty="0"/>
              <a:t>x</a:t>
            </a:r>
            <a:r>
              <a:rPr lang="en-US" altLang="zh-CN" sz="2400" baseline="-25000" dirty="0"/>
              <a:t>i</a:t>
            </a:r>
            <a:r>
              <a:rPr lang="zh-CN" altLang="en-US" sz="2400" dirty="0"/>
              <a:t>、</a:t>
            </a:r>
            <a:r>
              <a:rPr lang="en-US" altLang="zh-CN" sz="2400" dirty="0"/>
              <a:t>x</a:t>
            </a:r>
            <a:r>
              <a:rPr lang="en-US" altLang="zh-CN" sz="2400" baseline="-25000" dirty="0"/>
              <a:t>j</a:t>
            </a:r>
            <a:r>
              <a:rPr lang="zh-CN" altLang="en-US" sz="2400" dirty="0"/>
              <a:t>的不确定度相互独立，即</a:t>
            </a:r>
            <a:r>
              <a:rPr lang="en-US" altLang="zh-CN" sz="2400" dirty="0"/>
              <a:t>ρ</a:t>
            </a:r>
            <a:r>
              <a:rPr lang="en-US" altLang="zh-CN" sz="2400" baseline="-25000" dirty="0"/>
              <a:t>ij</a:t>
            </a:r>
            <a:r>
              <a:rPr lang="en-US" altLang="zh-CN" sz="2400" dirty="0"/>
              <a:t>=0</a:t>
            </a:r>
            <a:r>
              <a:rPr lang="zh-CN" altLang="en-US" sz="2400" dirty="0"/>
              <a:t>，则合成标准不确定度计算公式可表示为</a:t>
            </a:r>
            <a:endParaRPr lang="en-US" altLang="zh-CN" sz="2400" dirty="0"/>
          </a:p>
          <a:p>
            <a:pPr>
              <a:lnSpc>
                <a:spcPct val="150000"/>
              </a:lnSpc>
            </a:pPr>
            <a:r>
              <a:rPr lang="zh-CN" altLang="en-US" sz="2400" dirty="0"/>
              <a:t>当     </a:t>
            </a:r>
            <a:r>
              <a:rPr lang="en-US" altLang="zh-CN" sz="2400" dirty="0"/>
              <a:t>=1</a:t>
            </a:r>
            <a:r>
              <a:rPr lang="zh-CN" altLang="en-US" sz="2400" dirty="0"/>
              <a:t>，且    、   同号，或 </a:t>
            </a:r>
            <a:r>
              <a:rPr lang="en-US" altLang="zh-CN" sz="2400" dirty="0"/>
              <a:t>ρ</a:t>
            </a:r>
            <a:r>
              <a:rPr lang="en-US" altLang="zh-CN" sz="2400" baseline="-25000" dirty="0"/>
              <a:t>ij</a:t>
            </a:r>
            <a:r>
              <a:rPr lang="en-US" altLang="zh-CN" sz="2400" dirty="0"/>
              <a:t>=-1</a:t>
            </a:r>
            <a:r>
              <a:rPr lang="zh-CN" altLang="en-US" sz="2400" dirty="0"/>
              <a:t>，且    、   异号，则合成标准不确定计算公式可表示为</a:t>
            </a:r>
            <a:endParaRPr lang="en-US" altLang="zh-CN" sz="2400"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1"/>
          <p:cNvSpPr>
            <a:spLocks noChangeArrowheads="1"/>
          </p:cNvSpPr>
          <p:nvPr/>
        </p:nvSpPr>
        <p:spPr bwMode="auto">
          <a:xfrm>
            <a:off x="2843808" y="5013176"/>
            <a:ext cx="203303" cy="52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200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156320534"/>
              </p:ext>
            </p:extLst>
          </p:nvPr>
        </p:nvGraphicFramePr>
        <p:xfrm>
          <a:off x="2843808" y="1772816"/>
          <a:ext cx="1728192" cy="693628"/>
        </p:xfrm>
        <a:graphic>
          <a:graphicData uri="http://schemas.openxmlformats.org/presentationml/2006/ole">
            <mc:AlternateContent xmlns:mc="http://schemas.openxmlformats.org/markup-compatibility/2006">
              <mc:Choice xmlns:v="urn:schemas-microsoft-com:vml" Requires="v">
                <p:oleObj name="Equation" r:id="rId2" imgW="1397607" imgH="559043" progId="Equation.DSMT4">
                  <p:embed/>
                </p:oleObj>
              </mc:Choice>
              <mc:Fallback>
                <p:oleObj name="Equation" r:id="rId2" imgW="1397607" imgH="559043"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772816"/>
                        <a:ext cx="1728192" cy="693628"/>
                      </a:xfrm>
                      <a:prstGeom prst="rect">
                        <a:avLst/>
                      </a:prstGeom>
                      <a:noFill/>
                    </p:spPr>
                  </p:pic>
                </p:oleObj>
              </mc:Fallback>
            </mc:AlternateContent>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117123593"/>
              </p:ext>
            </p:extLst>
          </p:nvPr>
        </p:nvGraphicFramePr>
        <p:xfrm>
          <a:off x="827584" y="2492896"/>
          <a:ext cx="288032" cy="342895"/>
        </p:xfrm>
        <a:graphic>
          <a:graphicData uri="http://schemas.openxmlformats.org/presentationml/2006/ole">
            <mc:AlternateContent xmlns:mc="http://schemas.openxmlformats.org/markup-compatibility/2006">
              <mc:Choice xmlns:v="urn:schemas-microsoft-com:vml" Requires="v">
                <p:oleObj name="Equation" r:id="rId4" imgW="203288" imgH="241405" progId="Equation.DSMT4">
                  <p:embed/>
                </p:oleObj>
              </mc:Choice>
              <mc:Fallback>
                <p:oleObj name="Equation" r:id="rId4" imgW="203288" imgH="241405"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2492896"/>
                        <a:ext cx="288032" cy="342895"/>
                      </a:xfrm>
                      <a:prstGeom prst="rect">
                        <a:avLst/>
                      </a:prstGeom>
                      <a:noFill/>
                    </p:spPr>
                  </p:pic>
                </p:oleObj>
              </mc:Fallback>
            </mc:AlternateContent>
          </a:graphicData>
        </a:graphic>
      </p:graphicFrame>
      <p:sp>
        <p:nvSpPr>
          <p:cNvPr id="1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34449077"/>
              </p:ext>
            </p:extLst>
          </p:nvPr>
        </p:nvGraphicFramePr>
        <p:xfrm>
          <a:off x="2051720" y="2498656"/>
          <a:ext cx="257175" cy="428625"/>
        </p:xfrm>
        <a:graphic>
          <a:graphicData uri="http://schemas.openxmlformats.org/presentationml/2006/ole">
            <mc:AlternateContent xmlns:mc="http://schemas.openxmlformats.org/markup-compatibility/2006">
              <mc:Choice xmlns:v="urn:schemas-microsoft-com:vml" Requires="v">
                <p:oleObj name="Equation" r:id="rId6" imgW="254000" imgH="431800" progId="Equation.DSMT4">
                  <p:embed/>
                </p:oleObj>
              </mc:Choice>
              <mc:Fallback>
                <p:oleObj name="Equation" r:id="rId6" imgW="254000" imgH="431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2498656"/>
                        <a:ext cx="2571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770533273"/>
              </p:ext>
            </p:extLst>
          </p:nvPr>
        </p:nvGraphicFramePr>
        <p:xfrm>
          <a:off x="2502876" y="2492896"/>
          <a:ext cx="266700" cy="447675"/>
        </p:xfrm>
        <a:graphic>
          <a:graphicData uri="http://schemas.openxmlformats.org/presentationml/2006/ole">
            <mc:AlternateContent xmlns:mc="http://schemas.openxmlformats.org/markup-compatibility/2006">
              <mc:Choice xmlns:v="urn:schemas-microsoft-com:vml" Requires="v">
                <p:oleObj name="Equation" r:id="rId8" imgW="266584" imgH="444307" progId="Equation.DSMT4">
                  <p:embed/>
                </p:oleObj>
              </mc:Choice>
              <mc:Fallback>
                <p:oleObj name="Equation" r:id="rId8" imgW="266584" imgH="44430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2876" y="2492896"/>
                        <a:ext cx="2667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761755608"/>
              </p:ext>
            </p:extLst>
          </p:nvPr>
        </p:nvGraphicFramePr>
        <p:xfrm>
          <a:off x="5436096" y="2481569"/>
          <a:ext cx="257175" cy="428625"/>
        </p:xfrm>
        <a:graphic>
          <a:graphicData uri="http://schemas.openxmlformats.org/presentationml/2006/ole">
            <mc:AlternateContent xmlns:mc="http://schemas.openxmlformats.org/markup-compatibility/2006">
              <mc:Choice xmlns:v="urn:schemas-microsoft-com:vml" Requires="v">
                <p:oleObj name="Equation" r:id="rId10" imgW="254000" imgH="431800" progId="Equation.DSMT4">
                  <p:embed/>
                </p:oleObj>
              </mc:Choice>
              <mc:Fallback>
                <p:oleObj name="Equation" r:id="rId10" imgW="254000" imgH="431800" progId="Equation.DSMT4">
                  <p:embed/>
                  <p:pic>
                    <p:nvPicPr>
                      <p:cNvPr id="15" name="对象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2481569"/>
                        <a:ext cx="2571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37707711"/>
              </p:ext>
            </p:extLst>
          </p:nvPr>
        </p:nvGraphicFramePr>
        <p:xfrm>
          <a:off x="5868144" y="2475809"/>
          <a:ext cx="266700" cy="447675"/>
        </p:xfrm>
        <a:graphic>
          <a:graphicData uri="http://schemas.openxmlformats.org/presentationml/2006/ole">
            <mc:AlternateContent xmlns:mc="http://schemas.openxmlformats.org/markup-compatibility/2006">
              <mc:Choice xmlns:v="urn:schemas-microsoft-com:vml" Requires="v">
                <p:oleObj name="Equation" r:id="rId11" imgW="266584" imgH="444307" progId="Equation.DSMT4">
                  <p:embed/>
                </p:oleObj>
              </mc:Choice>
              <mc:Fallback>
                <p:oleObj name="Equation" r:id="rId11" imgW="266584" imgH="444307" progId="Equation.DSMT4">
                  <p:embed/>
                  <p:pic>
                    <p:nvPicPr>
                      <p:cNvPr id="17" name="对象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8144" y="2475809"/>
                        <a:ext cx="2667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663506381"/>
              </p:ext>
            </p:extLst>
          </p:nvPr>
        </p:nvGraphicFramePr>
        <p:xfrm>
          <a:off x="3923928" y="2961749"/>
          <a:ext cx="1008112" cy="541197"/>
        </p:xfrm>
        <a:graphic>
          <a:graphicData uri="http://schemas.openxmlformats.org/presentationml/2006/ole">
            <mc:AlternateContent xmlns:mc="http://schemas.openxmlformats.org/markup-compatibility/2006">
              <mc:Choice xmlns:v="urn:schemas-microsoft-com:vml" Requires="v">
                <p:oleObj name="Equation" r:id="rId12" imgW="901700" imgH="482600" progId="Equation.DSMT4">
                  <p:embed/>
                </p:oleObj>
              </mc:Choice>
              <mc:Fallback>
                <p:oleObj name="Equation" r:id="rId12" imgW="901700" imgH="482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3928" y="2961749"/>
                        <a:ext cx="1008112" cy="541197"/>
                      </a:xfrm>
                      <a:prstGeom prst="rect">
                        <a:avLst/>
                      </a:prstGeom>
                      <a:noFill/>
                    </p:spPr>
                  </p:pic>
                </p:oleObj>
              </mc:Fallback>
            </mc:AlternateContent>
          </a:graphicData>
        </a:graphic>
      </p:graphicFrame>
      <p:sp>
        <p:nvSpPr>
          <p:cNvPr id="22" name="矩形 21"/>
          <p:cNvSpPr/>
          <p:nvPr/>
        </p:nvSpPr>
        <p:spPr>
          <a:xfrm>
            <a:off x="395536" y="3501008"/>
            <a:ext cx="8424936" cy="2308324"/>
          </a:xfrm>
          <a:prstGeom prst="rect">
            <a:avLst/>
          </a:prstGeom>
        </p:spPr>
        <p:txBody>
          <a:bodyPr wrap="square">
            <a:spAutoFit/>
          </a:bodyPr>
          <a:lstStyle/>
          <a:p>
            <a:pPr>
              <a:lnSpc>
                <a:spcPct val="150000"/>
              </a:lnSpc>
            </a:pPr>
            <a:r>
              <a:rPr lang="zh-CN" altLang="en-US" sz="2400" dirty="0"/>
              <a:t>若引起不确定度分量的各种因素与测量结果没有确定的函数关系，则应根据具体情况按</a:t>
            </a:r>
            <a:r>
              <a:rPr lang="en-US" altLang="zh-CN" sz="2400" dirty="0"/>
              <a:t>A</a:t>
            </a:r>
            <a:r>
              <a:rPr lang="zh-CN" altLang="en-US" sz="2400" dirty="0"/>
              <a:t>类或</a:t>
            </a:r>
            <a:r>
              <a:rPr lang="en-US" altLang="zh-CN" sz="2400" dirty="0"/>
              <a:t>B</a:t>
            </a:r>
            <a:r>
              <a:rPr lang="zh-CN" altLang="en-US" sz="2400" dirty="0"/>
              <a:t>类评定方法来确定各不确定度分量</a:t>
            </a:r>
            <a:r>
              <a:rPr lang="en-US" altLang="zh-CN" sz="2400" dirty="0"/>
              <a:t>u</a:t>
            </a:r>
            <a:r>
              <a:rPr lang="en-US" altLang="zh-CN" sz="2400" baseline="-25000" dirty="0"/>
              <a:t>i</a:t>
            </a:r>
            <a:r>
              <a:rPr lang="zh-CN" altLang="en-US" sz="2400" dirty="0"/>
              <a:t>的值，然后按照上述不确定度合成方法求得合成标准不确定度为：</a:t>
            </a:r>
            <a:endParaRPr lang="en-US" altLang="zh-CN" sz="2400" dirty="0"/>
          </a:p>
        </p:txBody>
      </p:sp>
      <p:sp>
        <p:nvSpPr>
          <p:cNvPr id="23"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941116600"/>
              </p:ext>
            </p:extLst>
          </p:nvPr>
        </p:nvGraphicFramePr>
        <p:xfrm>
          <a:off x="2308894" y="5229200"/>
          <a:ext cx="1976373" cy="597508"/>
        </p:xfrm>
        <a:graphic>
          <a:graphicData uri="http://schemas.openxmlformats.org/presentationml/2006/ole">
            <mc:AlternateContent xmlns:mc="http://schemas.openxmlformats.org/markup-compatibility/2006">
              <mc:Choice xmlns:v="urn:schemas-microsoft-com:vml" Requires="v">
                <p:oleObj name="Equation" r:id="rId14" imgW="1638300" imgH="495300" progId="Equation.DSMT4">
                  <p:embed/>
                </p:oleObj>
              </mc:Choice>
              <mc:Fallback>
                <p:oleObj name="Equation" r:id="rId14" imgW="1638300" imgH="4953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08894" y="5229200"/>
                        <a:ext cx="1976373" cy="597508"/>
                      </a:xfrm>
                      <a:prstGeom prst="rect">
                        <a:avLst/>
                      </a:prstGeom>
                      <a:noFill/>
                    </p:spPr>
                  </p:pic>
                </p:oleObj>
              </mc:Fallback>
            </mc:AlternateContent>
          </a:graphicData>
        </a:graphic>
      </p:graphicFrame>
    </p:spTree>
    <p:extLst>
      <p:ext uri="{BB962C8B-B14F-4D97-AF65-F5344CB8AC3E}">
        <p14:creationId xmlns:p14="http://schemas.microsoft.com/office/powerpoint/2010/main" val="152089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67544" y="404664"/>
            <a:ext cx="8424936" cy="6370975"/>
          </a:xfrm>
          <a:prstGeom prst="rect">
            <a:avLst/>
          </a:prstGeom>
        </p:spPr>
        <p:txBody>
          <a:bodyPr wrap="square">
            <a:spAutoFit/>
          </a:bodyPr>
          <a:lstStyle/>
          <a:p>
            <a:r>
              <a:rPr lang="zh-CN" altLang="zh-CN" sz="2400" b="1" dirty="0">
                <a:solidFill>
                  <a:srgbClr val="FF0000"/>
                </a:solidFill>
              </a:rPr>
              <a:t>二、实验原理</a:t>
            </a:r>
            <a:endParaRPr lang="zh-CN" altLang="zh-CN" sz="2400" dirty="0">
              <a:solidFill>
                <a:srgbClr val="FF0000"/>
              </a:solidFill>
            </a:endParaRPr>
          </a:p>
          <a:p>
            <a:r>
              <a:rPr lang="zh-CN" altLang="zh-CN" sz="2400" dirty="0">
                <a:solidFill>
                  <a:srgbClr val="7030A0"/>
                </a:solidFill>
              </a:rPr>
              <a:t>（</a:t>
            </a:r>
            <a:r>
              <a:rPr lang="en-US" altLang="zh-CN" sz="2400" dirty="0">
                <a:solidFill>
                  <a:srgbClr val="7030A0"/>
                </a:solidFill>
              </a:rPr>
              <a:t>4</a:t>
            </a:r>
            <a:r>
              <a:rPr lang="zh-CN" altLang="zh-CN" sz="2400" dirty="0">
                <a:solidFill>
                  <a:srgbClr val="7030A0"/>
                </a:solidFill>
              </a:rPr>
              <a:t>）测量不确定度计算步骤</a:t>
            </a:r>
            <a:endParaRPr lang="en-US" altLang="zh-CN" sz="2400" dirty="0">
              <a:solidFill>
                <a:srgbClr val="7030A0"/>
              </a:solidFill>
            </a:endParaRPr>
          </a:p>
          <a:p>
            <a:pPr>
              <a:lnSpc>
                <a:spcPct val="150000"/>
              </a:lnSpc>
            </a:pPr>
            <a:r>
              <a:rPr lang="zh-CN" altLang="en-US" sz="2400" dirty="0"/>
              <a:t>①</a:t>
            </a:r>
            <a:r>
              <a:rPr lang="zh-CN" altLang="zh-CN" sz="2400" dirty="0"/>
              <a:t>分析测量不确定度的来源，列出对测量结果影响显著的不确定度分量；</a:t>
            </a:r>
            <a:endParaRPr lang="en-US" altLang="zh-CN" sz="2400" dirty="0"/>
          </a:p>
          <a:p>
            <a:pPr>
              <a:lnSpc>
                <a:spcPct val="150000"/>
              </a:lnSpc>
            </a:pPr>
            <a:r>
              <a:rPr lang="zh-CN" altLang="en-US" sz="2400" dirty="0"/>
              <a:t>②</a:t>
            </a:r>
            <a:r>
              <a:rPr lang="zh-CN" altLang="zh-CN" sz="2400" dirty="0"/>
              <a:t>评定标准不确定度分量，并给出其数值</a:t>
            </a:r>
            <a:r>
              <a:rPr lang="en-US" altLang="zh-CN" sz="2400" dirty="0" err="1"/>
              <a:t>ui</a:t>
            </a:r>
            <a:r>
              <a:rPr lang="zh-CN" altLang="zh-CN" sz="2400" dirty="0"/>
              <a:t>和自由度ν</a:t>
            </a:r>
            <a:r>
              <a:rPr lang="en-US" altLang="zh-CN" sz="2400" dirty="0" err="1"/>
              <a:t>i</a:t>
            </a:r>
            <a:r>
              <a:rPr lang="zh-CN" altLang="zh-CN" sz="2400" dirty="0"/>
              <a:t>；</a:t>
            </a:r>
            <a:endParaRPr lang="en-US" altLang="zh-CN" sz="2400" dirty="0"/>
          </a:p>
          <a:p>
            <a:pPr>
              <a:lnSpc>
                <a:spcPct val="150000"/>
              </a:lnSpc>
            </a:pPr>
            <a:r>
              <a:rPr lang="zh-CN" altLang="en-US" sz="2400" dirty="0"/>
              <a:t>③</a:t>
            </a:r>
            <a:r>
              <a:rPr lang="zh-CN" altLang="zh-CN" sz="2400" dirty="0"/>
              <a:t>分析所有不确定度分量的相关性，确定各相关系数ρ</a:t>
            </a:r>
            <a:r>
              <a:rPr lang="en-US" altLang="zh-CN" sz="2400" dirty="0" err="1"/>
              <a:t>ij</a:t>
            </a:r>
            <a:r>
              <a:rPr lang="zh-CN" altLang="zh-CN" sz="2400" dirty="0"/>
              <a:t>；</a:t>
            </a:r>
            <a:endParaRPr lang="en-US" altLang="zh-CN" sz="2400" dirty="0"/>
          </a:p>
          <a:p>
            <a:pPr>
              <a:lnSpc>
                <a:spcPct val="150000"/>
              </a:lnSpc>
            </a:pPr>
            <a:r>
              <a:rPr lang="zh-CN" altLang="en-US" sz="2400" dirty="0"/>
              <a:t>④</a:t>
            </a:r>
            <a:r>
              <a:rPr lang="zh-CN" altLang="zh-CN" sz="2400" dirty="0"/>
              <a:t>求测量结果的合成标准不确定度</a:t>
            </a:r>
            <a:r>
              <a:rPr lang="en-US" altLang="zh-CN" sz="2400" dirty="0" err="1"/>
              <a:t>uc</a:t>
            </a:r>
            <a:r>
              <a:rPr lang="zh-CN" altLang="zh-CN" sz="2400" dirty="0"/>
              <a:t>及自由度ν；</a:t>
            </a:r>
            <a:endParaRPr lang="en-US" altLang="zh-CN" sz="2400" dirty="0"/>
          </a:p>
          <a:p>
            <a:pPr>
              <a:lnSpc>
                <a:spcPct val="150000"/>
              </a:lnSpc>
            </a:pPr>
            <a:r>
              <a:rPr lang="zh-CN" altLang="en-US" sz="2400" dirty="0"/>
              <a:t>⑤</a:t>
            </a:r>
            <a:r>
              <a:rPr lang="zh-CN" altLang="zh-CN" sz="2400" dirty="0"/>
              <a:t>若需要给出伸展不确定度，则将合成标准不确定度</a:t>
            </a:r>
            <a:r>
              <a:rPr lang="en-US" altLang="zh-CN" sz="2400" dirty="0" err="1"/>
              <a:t>uc</a:t>
            </a:r>
            <a:r>
              <a:rPr lang="zh-CN" altLang="zh-CN" sz="2400" dirty="0"/>
              <a:t>乘以包含因子</a:t>
            </a:r>
            <a:r>
              <a:rPr lang="en-US" altLang="zh-CN" sz="2400" dirty="0"/>
              <a:t>k</a:t>
            </a:r>
            <a:r>
              <a:rPr lang="zh-CN" altLang="zh-CN" sz="2400" dirty="0"/>
              <a:t>，得伸展不确定度</a:t>
            </a:r>
            <a:r>
              <a:rPr lang="en-US" altLang="zh-CN" sz="2400" dirty="0"/>
              <a:t>U=</a:t>
            </a:r>
            <a:r>
              <a:rPr lang="en-US" altLang="zh-CN" sz="2400" dirty="0" err="1"/>
              <a:t>kuc</a:t>
            </a:r>
            <a:r>
              <a:rPr lang="zh-CN" altLang="zh-CN" sz="2400" dirty="0"/>
              <a:t>；</a:t>
            </a:r>
            <a:endParaRPr lang="en-US" altLang="zh-CN" sz="2400" dirty="0"/>
          </a:p>
          <a:p>
            <a:pPr>
              <a:lnSpc>
                <a:spcPct val="150000"/>
              </a:lnSpc>
            </a:pPr>
            <a:r>
              <a:rPr lang="zh-CN" altLang="en-US" sz="2400" dirty="0"/>
              <a:t>⑥</a:t>
            </a:r>
            <a:r>
              <a:rPr lang="zh-CN" altLang="zh-CN" sz="2400" dirty="0"/>
              <a:t>给出不确定度的最后报告，以规定的方式报告被测量的估计值</a:t>
            </a:r>
            <a:r>
              <a:rPr lang="en-US" altLang="zh-CN" sz="2400" dirty="0"/>
              <a:t>y</a:t>
            </a:r>
            <a:r>
              <a:rPr lang="zh-CN" altLang="zh-CN" sz="2400" dirty="0"/>
              <a:t>及合成标准不确定度</a:t>
            </a:r>
            <a:r>
              <a:rPr lang="en-US" altLang="zh-CN" sz="2400" dirty="0" err="1"/>
              <a:t>uc</a:t>
            </a:r>
            <a:r>
              <a:rPr lang="zh-CN" altLang="zh-CN" sz="2400" dirty="0"/>
              <a:t>或伸展不确定度</a:t>
            </a:r>
            <a:r>
              <a:rPr lang="en-US" altLang="zh-CN" sz="2400" dirty="0"/>
              <a:t>U</a:t>
            </a:r>
            <a:r>
              <a:rPr lang="zh-CN" altLang="zh-CN" sz="2400" dirty="0"/>
              <a:t>，并说明它们的细节。</a:t>
            </a:r>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5235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3785652"/>
          </a:xfrm>
          <a:prstGeom prst="rect">
            <a:avLst/>
          </a:prstGeom>
        </p:spPr>
        <p:txBody>
          <a:bodyPr wrap="square">
            <a:spAutoFit/>
          </a:bodyPr>
          <a:lstStyle/>
          <a:p>
            <a:r>
              <a:rPr lang="zh-CN" altLang="en-US" sz="2400" b="1" dirty="0">
                <a:solidFill>
                  <a:srgbClr val="FF0000"/>
                </a:solidFill>
              </a:rPr>
              <a:t>三</a:t>
            </a:r>
            <a:r>
              <a:rPr lang="zh-CN" altLang="zh-CN" sz="2400" b="1" dirty="0">
                <a:solidFill>
                  <a:srgbClr val="FF0000"/>
                </a:solidFill>
              </a:rPr>
              <a:t>、</a:t>
            </a:r>
            <a:r>
              <a:rPr lang="zh-CN" altLang="en-US" sz="2400" b="1" dirty="0">
                <a:solidFill>
                  <a:srgbClr val="FF0000"/>
                </a:solidFill>
              </a:rPr>
              <a:t>例题分析</a:t>
            </a:r>
            <a:endParaRPr lang="en-US" altLang="zh-CN" sz="2400" b="1" dirty="0">
              <a:solidFill>
                <a:srgbClr val="FF0000"/>
              </a:solidFill>
            </a:endParaRPr>
          </a:p>
          <a:p>
            <a:pPr>
              <a:lnSpc>
                <a:spcPct val="150000"/>
              </a:lnSpc>
            </a:pPr>
            <a:r>
              <a:rPr lang="en-US" altLang="zh-CN" sz="2400" dirty="0"/>
              <a:t>1</a:t>
            </a:r>
            <a:r>
              <a:rPr lang="zh-CN" altLang="zh-CN" sz="2400" dirty="0"/>
              <a:t>．由分度值为</a:t>
            </a:r>
            <a:r>
              <a:rPr lang="en-US" altLang="zh-CN" sz="2400" dirty="0"/>
              <a:t>0 .01mm</a:t>
            </a:r>
            <a:r>
              <a:rPr lang="zh-CN" altLang="zh-CN" sz="2400" dirty="0"/>
              <a:t>的测微仪重复</a:t>
            </a:r>
            <a:r>
              <a:rPr lang="en-US" altLang="zh-CN" sz="2400" dirty="0"/>
              <a:t>6</a:t>
            </a:r>
            <a:r>
              <a:rPr lang="zh-CN" altLang="zh-CN" sz="2400" dirty="0"/>
              <a:t>次测量直径</a:t>
            </a:r>
            <a:r>
              <a:rPr lang="en-US" altLang="zh-CN" sz="2400" dirty="0"/>
              <a:t>D</a:t>
            </a:r>
            <a:r>
              <a:rPr lang="zh-CN" altLang="zh-CN" sz="2400" dirty="0"/>
              <a:t>和高度</a:t>
            </a:r>
            <a:r>
              <a:rPr lang="en-US" altLang="zh-CN" sz="2400" dirty="0"/>
              <a:t>h</a:t>
            </a:r>
            <a:r>
              <a:rPr lang="zh-CN" altLang="zh-CN" sz="2400" dirty="0"/>
              <a:t>，测得数据如下：</a:t>
            </a:r>
          </a:p>
          <a:p>
            <a:pPr>
              <a:lnSpc>
                <a:spcPct val="150000"/>
              </a:lnSpc>
            </a:pPr>
            <a:endParaRPr lang="en-US" altLang="zh-CN" sz="2400" dirty="0"/>
          </a:p>
          <a:p>
            <a:pPr>
              <a:lnSpc>
                <a:spcPct val="150000"/>
              </a:lnSpc>
            </a:pPr>
            <a:endParaRPr lang="en-US" altLang="zh-CN" sz="2400" dirty="0"/>
          </a:p>
          <a:p>
            <a:pPr>
              <a:lnSpc>
                <a:spcPct val="150000"/>
              </a:lnSpc>
            </a:pPr>
            <a:endParaRPr lang="zh-CN" altLang="zh-CN" sz="2400" dirty="0"/>
          </a:p>
          <a:p>
            <a:pPr>
              <a:lnSpc>
                <a:spcPct val="150000"/>
              </a:lnSpc>
            </a:pPr>
            <a:endParaRPr lang="zh-CN" altLang="zh-CN" sz="2400"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537529362"/>
              </p:ext>
            </p:extLst>
          </p:nvPr>
        </p:nvGraphicFramePr>
        <p:xfrm>
          <a:off x="1722556" y="2132856"/>
          <a:ext cx="6058927" cy="1847040"/>
        </p:xfrm>
        <a:graphic>
          <a:graphicData uri="http://schemas.openxmlformats.org/drawingml/2006/table">
            <a:tbl>
              <a:tblPr>
                <a:tableStyleId>{5C22544A-7EE6-4342-B048-85BDC9FD1C3A}</a:tableStyleId>
              </a:tblPr>
              <a:tblGrid>
                <a:gridCol w="865561">
                  <a:extLst>
                    <a:ext uri="{9D8B030D-6E8A-4147-A177-3AD203B41FA5}">
                      <a16:colId xmlns:a16="http://schemas.microsoft.com/office/drawing/2014/main" val="20000"/>
                    </a:ext>
                  </a:extLst>
                </a:gridCol>
                <a:gridCol w="865561">
                  <a:extLst>
                    <a:ext uri="{9D8B030D-6E8A-4147-A177-3AD203B41FA5}">
                      <a16:colId xmlns:a16="http://schemas.microsoft.com/office/drawing/2014/main" val="20001"/>
                    </a:ext>
                  </a:extLst>
                </a:gridCol>
                <a:gridCol w="865561">
                  <a:extLst>
                    <a:ext uri="{9D8B030D-6E8A-4147-A177-3AD203B41FA5}">
                      <a16:colId xmlns:a16="http://schemas.microsoft.com/office/drawing/2014/main" val="20002"/>
                    </a:ext>
                  </a:extLst>
                </a:gridCol>
                <a:gridCol w="865561">
                  <a:extLst>
                    <a:ext uri="{9D8B030D-6E8A-4147-A177-3AD203B41FA5}">
                      <a16:colId xmlns:a16="http://schemas.microsoft.com/office/drawing/2014/main" val="20003"/>
                    </a:ext>
                  </a:extLst>
                </a:gridCol>
                <a:gridCol w="865561">
                  <a:extLst>
                    <a:ext uri="{9D8B030D-6E8A-4147-A177-3AD203B41FA5}">
                      <a16:colId xmlns:a16="http://schemas.microsoft.com/office/drawing/2014/main" val="20004"/>
                    </a:ext>
                  </a:extLst>
                </a:gridCol>
                <a:gridCol w="865561">
                  <a:extLst>
                    <a:ext uri="{9D8B030D-6E8A-4147-A177-3AD203B41FA5}">
                      <a16:colId xmlns:a16="http://schemas.microsoft.com/office/drawing/2014/main" val="20005"/>
                    </a:ext>
                  </a:extLst>
                </a:gridCol>
                <a:gridCol w="865561">
                  <a:extLst>
                    <a:ext uri="{9D8B030D-6E8A-4147-A177-3AD203B41FA5}">
                      <a16:colId xmlns:a16="http://schemas.microsoft.com/office/drawing/2014/main" val="20006"/>
                    </a:ext>
                  </a:extLst>
                </a:gridCol>
              </a:tblGrid>
              <a:tr h="923520">
                <a:tc>
                  <a:txBody>
                    <a:bodyPr/>
                    <a:lstStyle/>
                    <a:p>
                      <a:pPr marL="1828800" indent="-1828800" algn="just">
                        <a:lnSpc>
                          <a:spcPct val="150000"/>
                        </a:lnSpc>
                        <a:spcAft>
                          <a:spcPts val="0"/>
                        </a:spcAft>
                      </a:pPr>
                      <a:r>
                        <a:rPr lang="en-US" sz="2000" kern="100" dirty="0">
                          <a:effectLst/>
                        </a:rPr>
                        <a:t>D</a:t>
                      </a:r>
                      <a:r>
                        <a:rPr lang="en-US" altLang="zh-CN" sz="2000" kern="100" dirty="0">
                          <a:effectLst/>
                        </a:rPr>
                        <a:t>i</a:t>
                      </a:r>
                      <a:r>
                        <a:rPr lang="en-US" sz="2000" kern="100" dirty="0">
                          <a:effectLst/>
                        </a:rPr>
                        <a:t>/mm</a:t>
                      </a:r>
                      <a:endParaRPr lang="zh-CN" sz="6600" kern="100" dirty="0">
                        <a:effectLst/>
                        <a:latin typeface="Times New Roman"/>
                        <a:ea typeface="宋体"/>
                      </a:endParaRPr>
                    </a:p>
                  </a:txBody>
                  <a:tcPr marL="68580" marR="68580" marT="0" marB="0"/>
                </a:tc>
                <a:tc>
                  <a:txBody>
                    <a:bodyPr/>
                    <a:lstStyle/>
                    <a:p>
                      <a:pPr algn="ctr">
                        <a:spcAft>
                          <a:spcPts val="0"/>
                        </a:spcAft>
                      </a:pPr>
                      <a:r>
                        <a:rPr lang="en-US" sz="2000" kern="100" dirty="0">
                          <a:effectLst/>
                        </a:rPr>
                        <a:t>8.075</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a:effectLst/>
                        </a:rPr>
                        <a:t>8.085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8.095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8.085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8.080</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8.060</a:t>
                      </a:r>
                      <a:endParaRPr lang="zh-CN" sz="20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923520">
                <a:tc>
                  <a:txBody>
                    <a:bodyPr/>
                    <a:lstStyle/>
                    <a:p>
                      <a:pPr marL="1828800" indent="-1828800" algn="just">
                        <a:lnSpc>
                          <a:spcPct val="150000"/>
                        </a:lnSpc>
                        <a:spcAft>
                          <a:spcPts val="0"/>
                        </a:spcAft>
                      </a:pPr>
                      <a:r>
                        <a:rPr lang="en-US" altLang="zh-CN" sz="2000" kern="100" dirty="0">
                          <a:effectLst/>
                        </a:rPr>
                        <a:t>hi</a:t>
                      </a:r>
                      <a:r>
                        <a:rPr lang="en-US" sz="2000" kern="100" dirty="0">
                          <a:effectLst/>
                        </a:rPr>
                        <a:t>/mm</a:t>
                      </a:r>
                      <a:endParaRPr lang="zh-CN" sz="6600" kern="100" dirty="0">
                        <a:effectLst/>
                        <a:latin typeface="Times New Roman"/>
                        <a:ea typeface="宋体"/>
                      </a:endParaRPr>
                    </a:p>
                  </a:txBody>
                  <a:tcPr marL="68580" marR="68580" marT="0" marB="0"/>
                </a:tc>
                <a:tc>
                  <a:txBody>
                    <a:bodyPr/>
                    <a:lstStyle/>
                    <a:p>
                      <a:pPr algn="ctr">
                        <a:spcAft>
                          <a:spcPts val="0"/>
                        </a:spcAft>
                      </a:pPr>
                      <a:r>
                        <a:rPr lang="en-US" sz="2000" kern="100">
                          <a:effectLst/>
                        </a:rPr>
                        <a:t>8.105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dirty="0">
                          <a:effectLst/>
                        </a:rPr>
                        <a:t>8.115</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a:effectLst/>
                        </a:rPr>
                        <a:t>8.115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8.110</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a:effectLst/>
                        </a:rPr>
                        <a:t>8.115</a:t>
                      </a:r>
                      <a:endParaRPr lang="zh-CN" sz="2000" kern="100">
                        <a:effectLst/>
                        <a:latin typeface="Times New Roman"/>
                        <a:ea typeface="宋体"/>
                      </a:endParaRPr>
                    </a:p>
                  </a:txBody>
                  <a:tcPr marL="68580" marR="68580" marT="0" marB="0" anchor="ctr"/>
                </a:tc>
                <a:tc>
                  <a:txBody>
                    <a:bodyPr/>
                    <a:lstStyle/>
                    <a:p>
                      <a:pPr algn="ctr">
                        <a:spcAft>
                          <a:spcPts val="0"/>
                        </a:spcAft>
                      </a:pPr>
                      <a:r>
                        <a:rPr lang="en-US" sz="2000" kern="100" dirty="0">
                          <a:effectLst/>
                        </a:rPr>
                        <a:t>8.110</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
        <p:nvSpPr>
          <p:cNvPr id="12" name="矩形 11"/>
          <p:cNvSpPr/>
          <p:nvPr/>
        </p:nvSpPr>
        <p:spPr>
          <a:xfrm>
            <a:off x="683568" y="4221088"/>
            <a:ext cx="8064896" cy="461665"/>
          </a:xfrm>
          <a:prstGeom prst="rect">
            <a:avLst/>
          </a:prstGeom>
        </p:spPr>
        <p:txBody>
          <a:bodyPr wrap="square">
            <a:spAutoFit/>
          </a:bodyPr>
          <a:lstStyle/>
          <a:p>
            <a:r>
              <a:rPr lang="zh-CN" altLang="zh-CN" sz="2400" dirty="0"/>
              <a:t>请按测量不确定度的一般计算步骤，完成不确定度分析。</a:t>
            </a:r>
          </a:p>
        </p:txBody>
      </p:sp>
    </p:spTree>
    <p:extLst>
      <p:ext uri="{BB962C8B-B14F-4D97-AF65-F5344CB8AC3E}">
        <p14:creationId xmlns:p14="http://schemas.microsoft.com/office/powerpoint/2010/main" val="70532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6047809"/>
          </a:xfrm>
          <a:prstGeom prst="rect">
            <a:avLst/>
          </a:prstGeom>
        </p:spPr>
        <p:txBody>
          <a:bodyPr wrap="square">
            <a:spAutoFit/>
          </a:bodyPr>
          <a:lstStyle/>
          <a:p>
            <a:r>
              <a:rPr lang="zh-CN" altLang="en-US" b="1" dirty="0"/>
              <a:t>三</a:t>
            </a:r>
            <a:r>
              <a:rPr lang="zh-CN" altLang="zh-CN" b="1" dirty="0"/>
              <a:t>、</a:t>
            </a:r>
            <a:r>
              <a:rPr lang="zh-CN" altLang="en-US" b="1" dirty="0"/>
              <a:t>例题分析</a:t>
            </a:r>
            <a:endParaRPr lang="en-US" altLang="zh-CN" b="1" dirty="0"/>
          </a:p>
          <a:p>
            <a:pPr>
              <a:lnSpc>
                <a:spcPct val="150000"/>
              </a:lnSpc>
            </a:pPr>
            <a:r>
              <a:rPr lang="en-US" altLang="zh-CN" dirty="0"/>
              <a:t>1</a:t>
            </a:r>
            <a:r>
              <a:rPr lang="zh-CN" altLang="zh-CN" dirty="0"/>
              <a:t>．由分度值为</a:t>
            </a:r>
            <a:r>
              <a:rPr lang="en-US" altLang="zh-CN" dirty="0"/>
              <a:t>0 .01mm</a:t>
            </a:r>
            <a:r>
              <a:rPr lang="zh-CN" altLang="zh-CN" dirty="0"/>
              <a:t>的测微仪重复</a:t>
            </a:r>
            <a:r>
              <a:rPr lang="en-US" altLang="zh-CN" dirty="0"/>
              <a:t>6</a:t>
            </a:r>
            <a:r>
              <a:rPr lang="zh-CN" altLang="zh-CN" dirty="0"/>
              <a:t>次测量直径</a:t>
            </a:r>
            <a:r>
              <a:rPr lang="en-US" altLang="zh-CN" dirty="0"/>
              <a:t>D</a:t>
            </a:r>
            <a:r>
              <a:rPr lang="zh-CN" altLang="zh-CN" dirty="0"/>
              <a:t>和高度</a:t>
            </a:r>
            <a:r>
              <a:rPr lang="en-US" altLang="zh-CN" dirty="0"/>
              <a:t>h</a:t>
            </a:r>
            <a:r>
              <a:rPr lang="zh-CN" altLang="zh-CN" dirty="0"/>
              <a:t>，测得数据如下：</a:t>
            </a:r>
          </a:p>
          <a:p>
            <a:r>
              <a:rPr lang="en-US" altLang="zh-CN" dirty="0"/>
              <a:t>MATLAB</a:t>
            </a:r>
            <a:r>
              <a:rPr lang="zh-CN" altLang="zh-CN" dirty="0"/>
              <a:t>程序及分析如下：</a:t>
            </a:r>
          </a:p>
          <a:p>
            <a:r>
              <a:rPr lang="en-US" altLang="zh-CN" dirty="0"/>
              <a:t>A=[8.075	8.085	8.095	8.085	8.080	8.060];</a:t>
            </a:r>
            <a:endParaRPr lang="zh-CN" altLang="zh-CN" dirty="0"/>
          </a:p>
          <a:p>
            <a:r>
              <a:rPr lang="en-US" altLang="zh-CN" dirty="0"/>
              <a:t>B=[8.105	8.115	8.115	8.110	8.115	8.110];</a:t>
            </a:r>
            <a:endParaRPr lang="zh-CN" altLang="zh-CN" dirty="0"/>
          </a:p>
          <a:p>
            <a:r>
              <a:rPr lang="en-US" altLang="zh-CN" dirty="0"/>
              <a:t>D=mean(A</a:t>
            </a:r>
            <a:r>
              <a:rPr lang="en-US" altLang="zh-CN" dirty="0">
                <a:solidFill>
                  <a:srgbClr val="FF0000"/>
                </a:solidFill>
              </a:rPr>
              <a:t>);%</a:t>
            </a:r>
            <a:r>
              <a:rPr lang="zh-CN" altLang="zh-CN" dirty="0">
                <a:solidFill>
                  <a:srgbClr val="FF0000"/>
                </a:solidFill>
              </a:rPr>
              <a:t>直径平均值</a:t>
            </a:r>
            <a:r>
              <a:rPr lang="en-US" altLang="zh-CN" dirty="0">
                <a:solidFill>
                  <a:srgbClr val="FF0000"/>
                </a:solidFill>
              </a:rPr>
              <a:t> </a:t>
            </a:r>
            <a:endParaRPr lang="zh-CN" altLang="zh-CN" dirty="0">
              <a:solidFill>
                <a:srgbClr val="FF0000"/>
              </a:solidFill>
            </a:endParaRPr>
          </a:p>
          <a:p>
            <a:r>
              <a:rPr lang="en-US" altLang="zh-CN" dirty="0"/>
              <a:t>    </a:t>
            </a:r>
            <a:r>
              <a:rPr lang="en-US" altLang="zh-CN" dirty="0" err="1"/>
              <a:t>disp</a:t>
            </a:r>
            <a:r>
              <a:rPr lang="en-US" altLang="zh-CN" dirty="0"/>
              <a:t>(['1.</a:t>
            </a:r>
            <a:r>
              <a:rPr lang="zh-CN" altLang="zh-CN" dirty="0"/>
              <a:t>直径平均值为：</a:t>
            </a:r>
            <a:r>
              <a:rPr lang="en-US" altLang="zh-CN" dirty="0"/>
              <a:t> ',num2str(D)]);</a:t>
            </a:r>
            <a:endParaRPr lang="zh-CN" altLang="zh-CN" dirty="0"/>
          </a:p>
          <a:p>
            <a:r>
              <a:rPr lang="en-US" altLang="zh-CN" dirty="0"/>
              <a:t>h=mean(B</a:t>
            </a:r>
            <a:r>
              <a:rPr lang="en-US" altLang="zh-CN" dirty="0">
                <a:solidFill>
                  <a:srgbClr val="FF0000"/>
                </a:solidFill>
              </a:rPr>
              <a:t>);%</a:t>
            </a:r>
            <a:r>
              <a:rPr lang="zh-CN" altLang="zh-CN" dirty="0">
                <a:solidFill>
                  <a:srgbClr val="FF0000"/>
                </a:solidFill>
              </a:rPr>
              <a:t>高度平均值</a:t>
            </a:r>
          </a:p>
          <a:p>
            <a:r>
              <a:rPr lang="en-US" altLang="zh-CN" dirty="0" err="1"/>
              <a:t>disp</a:t>
            </a:r>
            <a:r>
              <a:rPr lang="en-US" altLang="zh-CN" dirty="0"/>
              <a:t>(['2.</a:t>
            </a:r>
            <a:r>
              <a:rPr lang="zh-CN" altLang="zh-CN" dirty="0"/>
              <a:t>高度平均值为：</a:t>
            </a:r>
            <a:r>
              <a:rPr lang="en-US" altLang="zh-CN" dirty="0"/>
              <a:t> ',num2str(h)]);</a:t>
            </a:r>
            <a:endParaRPr lang="zh-CN" altLang="zh-CN" dirty="0"/>
          </a:p>
          <a:p>
            <a:r>
              <a:rPr lang="en-US" altLang="zh-CN" dirty="0"/>
              <a:t>V=pi*D*D*h/4</a:t>
            </a:r>
            <a:r>
              <a:rPr lang="en-US" altLang="zh-CN" dirty="0">
                <a:solidFill>
                  <a:srgbClr val="FF0000"/>
                </a:solidFill>
              </a:rPr>
              <a:t>;%</a:t>
            </a:r>
            <a:r>
              <a:rPr lang="zh-CN" altLang="zh-CN" dirty="0">
                <a:solidFill>
                  <a:srgbClr val="FF0000"/>
                </a:solidFill>
              </a:rPr>
              <a:t>体积测量结果估计值</a:t>
            </a:r>
          </a:p>
          <a:p>
            <a:r>
              <a:rPr lang="en-US" altLang="zh-CN" dirty="0" err="1"/>
              <a:t>disp</a:t>
            </a:r>
            <a:r>
              <a:rPr lang="en-US" altLang="zh-CN" dirty="0"/>
              <a:t>(['3.</a:t>
            </a:r>
            <a:r>
              <a:rPr lang="zh-CN" altLang="zh-CN" dirty="0"/>
              <a:t>体积测量结果估计值为：</a:t>
            </a:r>
            <a:r>
              <a:rPr lang="en-US" altLang="zh-CN" dirty="0"/>
              <a:t> ',num2str(V)]);</a:t>
            </a:r>
            <a:endParaRPr lang="zh-CN" altLang="zh-CN" dirty="0"/>
          </a:p>
          <a:p>
            <a:r>
              <a:rPr lang="en-US" altLang="zh-CN" dirty="0"/>
              <a:t>s1=std(A</a:t>
            </a:r>
            <a:r>
              <a:rPr lang="en-US" altLang="zh-CN" dirty="0">
                <a:solidFill>
                  <a:srgbClr val="FF0000"/>
                </a:solidFill>
              </a:rPr>
              <a:t>);%</a:t>
            </a:r>
            <a:r>
              <a:rPr lang="zh-CN" altLang="zh-CN" dirty="0">
                <a:solidFill>
                  <a:srgbClr val="FF0000"/>
                </a:solidFill>
              </a:rPr>
              <a:t>直径标准差</a:t>
            </a:r>
          </a:p>
          <a:p>
            <a:r>
              <a:rPr lang="en-US" altLang="zh-CN" dirty="0" err="1"/>
              <a:t>disp</a:t>
            </a:r>
            <a:r>
              <a:rPr lang="en-US" altLang="zh-CN" dirty="0"/>
              <a:t>(['4.</a:t>
            </a:r>
            <a:r>
              <a:rPr lang="zh-CN" altLang="zh-CN" dirty="0"/>
              <a:t>直径标准差为：</a:t>
            </a:r>
            <a:r>
              <a:rPr lang="en-US" altLang="zh-CN" dirty="0"/>
              <a:t> ',num2str(s1)]);</a:t>
            </a:r>
            <a:endParaRPr lang="zh-CN" altLang="zh-CN" dirty="0"/>
          </a:p>
          <a:p>
            <a:r>
              <a:rPr lang="en-US" altLang="zh-CN" dirty="0"/>
              <a:t>u1=pi*D*h*s1/2</a:t>
            </a:r>
            <a:r>
              <a:rPr lang="en-US" altLang="zh-CN" dirty="0">
                <a:solidFill>
                  <a:srgbClr val="FF0000"/>
                </a:solidFill>
              </a:rPr>
              <a:t>;%</a:t>
            </a:r>
            <a:r>
              <a:rPr lang="zh-CN" altLang="zh-CN" dirty="0">
                <a:solidFill>
                  <a:srgbClr val="FF0000"/>
                </a:solidFill>
              </a:rPr>
              <a:t>直径测量重复性引起的不确定度分量</a:t>
            </a:r>
            <a:r>
              <a:rPr lang="en-US" altLang="zh-CN" dirty="0">
                <a:solidFill>
                  <a:srgbClr val="FF0000"/>
                </a:solidFill>
              </a:rPr>
              <a:t> </a:t>
            </a:r>
            <a:endParaRPr lang="zh-CN" altLang="zh-CN" dirty="0">
              <a:solidFill>
                <a:srgbClr val="FF0000"/>
              </a:solidFill>
            </a:endParaRPr>
          </a:p>
          <a:p>
            <a:r>
              <a:rPr lang="en-US" altLang="zh-CN" dirty="0" err="1"/>
              <a:t>disp</a:t>
            </a:r>
            <a:r>
              <a:rPr lang="en-US" altLang="zh-CN" dirty="0"/>
              <a:t>(['5.</a:t>
            </a:r>
            <a:r>
              <a:rPr lang="zh-CN" altLang="zh-CN" dirty="0"/>
              <a:t>直径测量重复性引起的不确定度分量为：</a:t>
            </a:r>
            <a:r>
              <a:rPr lang="en-US" altLang="zh-CN" dirty="0"/>
              <a:t> ',num2str(u1)]);</a:t>
            </a:r>
            <a:endParaRPr lang="zh-CN" altLang="zh-CN" dirty="0"/>
          </a:p>
          <a:p>
            <a:r>
              <a:rPr lang="en-US" altLang="zh-CN" dirty="0"/>
              <a:t>v1=5</a:t>
            </a:r>
            <a:r>
              <a:rPr lang="en-US" altLang="zh-CN" dirty="0">
                <a:solidFill>
                  <a:srgbClr val="FF0000"/>
                </a:solidFill>
              </a:rPr>
              <a:t>;%</a:t>
            </a:r>
            <a:r>
              <a:rPr lang="zh-CN" altLang="zh-CN" dirty="0">
                <a:solidFill>
                  <a:srgbClr val="FF0000"/>
                </a:solidFill>
              </a:rPr>
              <a:t>自由度</a:t>
            </a:r>
          </a:p>
          <a:p>
            <a:r>
              <a:rPr lang="en-US" altLang="zh-CN" dirty="0"/>
              <a:t>s2=</a:t>
            </a:r>
            <a:r>
              <a:rPr lang="en-US" altLang="zh-CN" dirty="0" err="1"/>
              <a:t>std</a:t>
            </a:r>
            <a:r>
              <a:rPr lang="en-US" altLang="zh-CN" dirty="0"/>
              <a:t>(B</a:t>
            </a:r>
            <a:r>
              <a:rPr lang="en-US" altLang="zh-CN" dirty="0">
                <a:solidFill>
                  <a:srgbClr val="FF0000"/>
                </a:solidFill>
              </a:rPr>
              <a:t>);%</a:t>
            </a:r>
            <a:r>
              <a:rPr lang="zh-CN" altLang="zh-CN" dirty="0">
                <a:solidFill>
                  <a:srgbClr val="FF0000"/>
                </a:solidFill>
              </a:rPr>
              <a:t>高度标准差</a:t>
            </a:r>
            <a:r>
              <a:rPr lang="en-US" altLang="zh-CN" dirty="0">
                <a:solidFill>
                  <a:srgbClr val="FF0000"/>
                </a:solidFill>
              </a:rPr>
              <a:t> </a:t>
            </a:r>
            <a:endParaRPr lang="zh-CN" altLang="zh-CN" dirty="0">
              <a:solidFill>
                <a:srgbClr val="FF0000"/>
              </a:solidFill>
            </a:endParaRPr>
          </a:p>
          <a:p>
            <a:r>
              <a:rPr lang="en-US" altLang="zh-CN" dirty="0" err="1"/>
              <a:t>disp</a:t>
            </a:r>
            <a:r>
              <a:rPr lang="en-US" altLang="zh-CN" dirty="0"/>
              <a:t>(['6.</a:t>
            </a:r>
            <a:r>
              <a:rPr lang="zh-CN" altLang="zh-CN" dirty="0"/>
              <a:t>高度标准差为：</a:t>
            </a:r>
            <a:r>
              <a:rPr lang="en-US" altLang="zh-CN" dirty="0"/>
              <a:t> ',num2str(s2)]);</a:t>
            </a:r>
            <a:endParaRPr lang="zh-CN" altLang="zh-CN" dirty="0"/>
          </a:p>
          <a:p>
            <a:r>
              <a:rPr lang="en-US" altLang="zh-CN" dirty="0"/>
              <a:t>u2=pi*D*D*s2/4</a:t>
            </a:r>
            <a:r>
              <a:rPr lang="en-US" altLang="zh-CN" dirty="0">
                <a:solidFill>
                  <a:srgbClr val="FF0000"/>
                </a:solidFill>
              </a:rPr>
              <a:t>;%</a:t>
            </a:r>
            <a:r>
              <a:rPr lang="zh-CN" altLang="zh-CN" dirty="0">
                <a:solidFill>
                  <a:srgbClr val="FF0000"/>
                </a:solidFill>
              </a:rPr>
              <a:t>高度测量重复性引起的不确定度分量</a:t>
            </a:r>
            <a:r>
              <a:rPr lang="en-US" altLang="zh-CN" dirty="0">
                <a:solidFill>
                  <a:srgbClr val="FF0000"/>
                </a:solidFill>
              </a:rPr>
              <a:t> </a:t>
            </a:r>
            <a:endParaRPr lang="zh-CN" altLang="zh-CN" dirty="0">
              <a:solidFill>
                <a:srgbClr val="FF0000"/>
              </a:solidFill>
            </a:endParaRPr>
          </a:p>
          <a:p>
            <a:r>
              <a:rPr lang="en-US" altLang="zh-CN" dirty="0" err="1"/>
              <a:t>disp</a:t>
            </a:r>
            <a:r>
              <a:rPr lang="en-US" altLang="zh-CN" dirty="0"/>
              <a:t>(['7.</a:t>
            </a:r>
            <a:r>
              <a:rPr lang="zh-CN" altLang="zh-CN" dirty="0"/>
              <a:t>高度测量重复性引起的</a:t>
            </a:r>
            <a:r>
              <a:rPr lang="zh-CN" altLang="zh-CN" dirty="0">
                <a:solidFill>
                  <a:srgbClr val="FF0000"/>
                </a:solidFill>
              </a:rPr>
              <a:t>不确定度</a:t>
            </a:r>
            <a:r>
              <a:rPr lang="zh-CN" altLang="zh-CN" dirty="0"/>
              <a:t>分量为：</a:t>
            </a:r>
            <a:r>
              <a:rPr lang="en-US" altLang="zh-CN" dirty="0"/>
              <a:t> ',num2str(u2)]);</a:t>
            </a:r>
            <a:endParaRPr lang="zh-CN" altLang="zh-CN" dirty="0"/>
          </a:p>
          <a:p>
            <a:r>
              <a:rPr lang="en-US" altLang="zh-CN" dirty="0"/>
              <a:t>v2=5</a:t>
            </a:r>
            <a:r>
              <a:rPr lang="en-US" altLang="zh-CN" dirty="0">
                <a:solidFill>
                  <a:srgbClr val="FF0000"/>
                </a:solidFill>
              </a:rPr>
              <a:t>;%</a:t>
            </a:r>
            <a:r>
              <a:rPr lang="zh-CN" altLang="zh-CN" dirty="0">
                <a:solidFill>
                  <a:srgbClr val="FF0000"/>
                </a:solidFill>
              </a:rPr>
              <a:t>自由度</a:t>
            </a:r>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64793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3139321"/>
          </a:xfrm>
          <a:prstGeom prst="rect">
            <a:avLst/>
          </a:prstGeom>
        </p:spPr>
        <p:txBody>
          <a:bodyPr wrap="square">
            <a:spAutoFit/>
          </a:bodyPr>
          <a:lstStyle/>
          <a:p>
            <a:r>
              <a:rPr lang="zh-CN" altLang="en-US" b="1" dirty="0"/>
              <a:t>三</a:t>
            </a:r>
            <a:r>
              <a:rPr lang="zh-CN" altLang="zh-CN" b="1" dirty="0"/>
              <a:t>、</a:t>
            </a:r>
            <a:r>
              <a:rPr lang="zh-CN" altLang="en-US" b="1" dirty="0"/>
              <a:t>例题分析</a:t>
            </a:r>
            <a:endParaRPr lang="en-US" altLang="zh-CN" b="1" dirty="0"/>
          </a:p>
          <a:p>
            <a:r>
              <a:rPr lang="en-US" altLang="zh-CN" dirty="0" err="1"/>
              <a:t>ue</a:t>
            </a:r>
            <a:r>
              <a:rPr lang="en-US" altLang="zh-CN" dirty="0"/>
              <a:t>=0.01/(3^0.5</a:t>
            </a:r>
            <a:r>
              <a:rPr lang="en-US" altLang="zh-CN" dirty="0">
                <a:solidFill>
                  <a:srgbClr val="FF0000"/>
                </a:solidFill>
              </a:rPr>
              <a:t>);%</a:t>
            </a:r>
            <a:r>
              <a:rPr lang="zh-CN" altLang="zh-CN" dirty="0">
                <a:solidFill>
                  <a:srgbClr val="FF0000"/>
                </a:solidFill>
              </a:rPr>
              <a:t>均匀分布得到的测微仪示值标准不确定度</a:t>
            </a:r>
          </a:p>
          <a:p>
            <a:r>
              <a:rPr lang="en-US" altLang="zh-CN" dirty="0"/>
              <a:t>u3=(((pi*D*h/2)^2+(pi*D*D/4)^2)^0.5)*</a:t>
            </a:r>
            <a:r>
              <a:rPr lang="en-US" altLang="zh-CN" dirty="0" err="1"/>
              <a:t>ue</a:t>
            </a:r>
            <a:r>
              <a:rPr lang="en-US" altLang="zh-CN" dirty="0">
                <a:solidFill>
                  <a:srgbClr val="FF0000"/>
                </a:solidFill>
              </a:rPr>
              <a:t>;%</a:t>
            </a:r>
            <a:r>
              <a:rPr lang="zh-CN" altLang="zh-CN" dirty="0">
                <a:solidFill>
                  <a:srgbClr val="FF0000"/>
                </a:solidFill>
              </a:rPr>
              <a:t>示值引起的体积测量不确定度</a:t>
            </a:r>
            <a:r>
              <a:rPr lang="en-US" altLang="zh-CN" dirty="0">
                <a:solidFill>
                  <a:srgbClr val="FF0000"/>
                </a:solidFill>
              </a:rPr>
              <a:t> </a:t>
            </a:r>
            <a:endParaRPr lang="zh-CN" altLang="zh-CN" dirty="0">
              <a:solidFill>
                <a:srgbClr val="FF0000"/>
              </a:solidFill>
            </a:endParaRPr>
          </a:p>
          <a:p>
            <a:r>
              <a:rPr lang="en-US" altLang="zh-CN" dirty="0" err="1"/>
              <a:t>disp</a:t>
            </a:r>
            <a:r>
              <a:rPr lang="en-US" altLang="zh-CN" dirty="0"/>
              <a:t>(['8.</a:t>
            </a:r>
            <a:r>
              <a:rPr lang="zh-CN" altLang="zh-CN" dirty="0"/>
              <a:t>示值引起的体积测量不确定度为：</a:t>
            </a:r>
            <a:r>
              <a:rPr lang="en-US" altLang="zh-CN" dirty="0"/>
              <a:t> ',num2str(u3)]);</a:t>
            </a:r>
            <a:endParaRPr lang="zh-CN" altLang="zh-CN" dirty="0"/>
          </a:p>
          <a:p>
            <a:r>
              <a:rPr lang="en-US" altLang="zh-CN" dirty="0"/>
              <a:t>v3=1/(2*0.35^2</a:t>
            </a:r>
            <a:r>
              <a:rPr lang="en-US" altLang="zh-CN" dirty="0">
                <a:solidFill>
                  <a:srgbClr val="FF0000"/>
                </a:solidFill>
              </a:rPr>
              <a:t>);%</a:t>
            </a:r>
            <a:r>
              <a:rPr lang="zh-CN" altLang="zh-CN" dirty="0">
                <a:solidFill>
                  <a:srgbClr val="FF0000"/>
                </a:solidFill>
              </a:rPr>
              <a:t>取相对标准差为</a:t>
            </a:r>
            <a:r>
              <a:rPr lang="en-US" altLang="zh-CN" dirty="0">
                <a:solidFill>
                  <a:srgbClr val="FF0000"/>
                </a:solidFill>
              </a:rPr>
              <a:t>0.35</a:t>
            </a:r>
            <a:r>
              <a:rPr lang="zh-CN" altLang="zh-CN" dirty="0">
                <a:solidFill>
                  <a:srgbClr val="FF0000"/>
                </a:solidFill>
              </a:rPr>
              <a:t>时对应自由度</a:t>
            </a:r>
          </a:p>
          <a:p>
            <a:r>
              <a:rPr lang="en-US" altLang="zh-CN" dirty="0" err="1"/>
              <a:t>uc</a:t>
            </a:r>
            <a:r>
              <a:rPr lang="en-US" altLang="zh-CN" dirty="0"/>
              <a:t>=(u1^2+u2^2+u3^2)^0.5</a:t>
            </a:r>
            <a:r>
              <a:rPr lang="en-US" altLang="zh-CN" dirty="0">
                <a:solidFill>
                  <a:srgbClr val="FF0000"/>
                </a:solidFill>
              </a:rPr>
              <a:t>; %</a:t>
            </a:r>
            <a:r>
              <a:rPr lang="zh-CN" altLang="zh-CN" dirty="0">
                <a:solidFill>
                  <a:srgbClr val="FF0000"/>
                </a:solidFill>
              </a:rPr>
              <a:t>合成不确定度</a:t>
            </a:r>
          </a:p>
          <a:p>
            <a:r>
              <a:rPr lang="en-US" altLang="zh-CN" dirty="0" err="1"/>
              <a:t>disp</a:t>
            </a:r>
            <a:r>
              <a:rPr lang="en-US" altLang="zh-CN" dirty="0"/>
              <a:t>(['9.</a:t>
            </a:r>
            <a:r>
              <a:rPr lang="zh-CN" altLang="zh-CN" dirty="0"/>
              <a:t>合成不确定度为：</a:t>
            </a:r>
            <a:r>
              <a:rPr lang="en-US" altLang="zh-CN" dirty="0"/>
              <a:t> ',num2str(</a:t>
            </a:r>
            <a:r>
              <a:rPr lang="en-US" altLang="zh-CN" dirty="0" err="1"/>
              <a:t>uc</a:t>
            </a:r>
            <a:r>
              <a:rPr lang="en-US" altLang="zh-CN" dirty="0"/>
              <a:t>)]);</a:t>
            </a:r>
            <a:endParaRPr lang="zh-CN" altLang="zh-CN" dirty="0"/>
          </a:p>
          <a:p>
            <a:r>
              <a:rPr lang="en-US" altLang="zh-CN" dirty="0"/>
              <a:t>v=uc^4/(u1^4/v1+u2^4/v2+u3^4/v3</a:t>
            </a:r>
            <a:r>
              <a:rPr lang="en-US" altLang="zh-CN" dirty="0">
                <a:solidFill>
                  <a:srgbClr val="FF0000"/>
                </a:solidFill>
              </a:rPr>
              <a:t>);%v=7.9352</a:t>
            </a:r>
            <a:r>
              <a:rPr lang="zh-CN" altLang="zh-CN" dirty="0">
                <a:solidFill>
                  <a:srgbClr val="FF0000"/>
                </a:solidFill>
              </a:rPr>
              <a:t>取为</a:t>
            </a:r>
            <a:r>
              <a:rPr lang="en-US" altLang="zh-CN" dirty="0">
                <a:solidFill>
                  <a:srgbClr val="FF0000"/>
                </a:solidFill>
              </a:rPr>
              <a:t>7.94</a:t>
            </a:r>
            <a:endParaRPr lang="zh-CN" altLang="zh-CN" dirty="0">
              <a:solidFill>
                <a:srgbClr val="FF0000"/>
              </a:solidFill>
            </a:endParaRPr>
          </a:p>
          <a:p>
            <a:r>
              <a:rPr lang="en-US" altLang="zh-CN" dirty="0"/>
              <a:t>k=2.31;%</a:t>
            </a:r>
            <a:r>
              <a:rPr lang="zh-CN" altLang="zh-CN" dirty="0"/>
              <a:t>取置信概率</a:t>
            </a:r>
            <a:r>
              <a:rPr lang="en-US" altLang="zh-CN" dirty="0"/>
              <a:t>P=0.95</a:t>
            </a:r>
            <a:r>
              <a:rPr lang="zh-CN" altLang="zh-CN" dirty="0"/>
              <a:t>，</a:t>
            </a:r>
            <a:r>
              <a:rPr lang="en-US" altLang="zh-CN" dirty="0"/>
              <a:t>v=8</a:t>
            </a:r>
            <a:r>
              <a:rPr lang="zh-CN" altLang="zh-CN" dirty="0"/>
              <a:t>查</a:t>
            </a:r>
            <a:r>
              <a:rPr lang="en-US" altLang="zh-CN" dirty="0"/>
              <a:t>t</a:t>
            </a:r>
            <a:r>
              <a:rPr lang="zh-CN" altLang="zh-CN" dirty="0"/>
              <a:t>分布表得</a:t>
            </a:r>
            <a:r>
              <a:rPr lang="en-US" altLang="zh-CN" dirty="0"/>
              <a:t>2.31</a:t>
            </a:r>
            <a:endParaRPr lang="zh-CN" altLang="zh-CN" dirty="0"/>
          </a:p>
          <a:p>
            <a:r>
              <a:rPr lang="en-US" altLang="zh-CN" dirty="0"/>
              <a:t>U=k*</a:t>
            </a:r>
            <a:r>
              <a:rPr lang="en-US" altLang="zh-CN" dirty="0" err="1"/>
              <a:t>uc</a:t>
            </a:r>
            <a:r>
              <a:rPr lang="en-US" altLang="zh-CN" dirty="0"/>
              <a:t>;</a:t>
            </a:r>
            <a:endParaRPr lang="zh-CN" altLang="zh-CN" dirty="0"/>
          </a:p>
          <a:p>
            <a:r>
              <a:rPr lang="en-US" altLang="zh-CN" dirty="0" err="1"/>
              <a:t>disp</a:t>
            </a:r>
            <a:r>
              <a:rPr lang="en-US" altLang="zh-CN" dirty="0"/>
              <a:t>(['10.</a:t>
            </a:r>
            <a:r>
              <a:rPr lang="zh-CN" altLang="zh-CN" dirty="0"/>
              <a:t>运算结果为：</a:t>
            </a:r>
            <a:r>
              <a:rPr lang="en-US" altLang="zh-CN" dirty="0"/>
              <a:t> ',num2str(U)]);</a:t>
            </a:r>
            <a:endParaRPr lang="zh-CN" altLang="zh-CN"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0939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55576" y="620688"/>
            <a:ext cx="7992888" cy="1569660"/>
          </a:xfrm>
          <a:prstGeom prst="rect">
            <a:avLst/>
          </a:prstGeom>
        </p:spPr>
        <p:txBody>
          <a:bodyPr wrap="square">
            <a:spAutoFit/>
          </a:bodyPr>
          <a:lstStyle/>
          <a:p>
            <a:r>
              <a:rPr lang="zh-CN" altLang="zh-CN" sz="2400" b="1" dirty="0"/>
              <a:t>四、练习：</a:t>
            </a:r>
            <a:endParaRPr lang="en-US" altLang="zh-CN" sz="2400" b="1" dirty="0"/>
          </a:p>
          <a:p>
            <a:r>
              <a:rPr lang="en-US" altLang="zh-CN" sz="2400" b="1" dirty="0"/>
              <a:t>P91——</a:t>
            </a:r>
            <a:r>
              <a:rPr lang="zh-CN" altLang="zh-CN" sz="2400" b="1" dirty="0"/>
              <a:t>体积测量的不确定度计算</a:t>
            </a:r>
            <a:r>
              <a:rPr lang="zh-CN" altLang="en-US" sz="2400" b="1" dirty="0"/>
              <a:t>（一班）</a:t>
            </a:r>
            <a:endParaRPr lang="en-US" altLang="zh-CN" sz="2400" b="1" dirty="0"/>
          </a:p>
          <a:p>
            <a:r>
              <a:rPr lang="en-US" altLang="zh-CN" sz="2400" b="1" dirty="0"/>
              <a:t>P93——</a:t>
            </a:r>
            <a:r>
              <a:rPr lang="zh-CN" altLang="en-US" sz="2400" b="1" dirty="0"/>
              <a:t>湿度计</a:t>
            </a:r>
            <a:r>
              <a:rPr lang="zh-CN" altLang="zh-CN" sz="2400" b="1" dirty="0"/>
              <a:t>的不确定度计算</a:t>
            </a:r>
            <a:r>
              <a:rPr lang="zh-CN" altLang="en-US" sz="2400" b="1" dirty="0"/>
              <a:t>（二班）</a:t>
            </a:r>
            <a:endParaRPr lang="en-US" altLang="zh-CN" sz="2400" b="1" dirty="0"/>
          </a:p>
          <a:p>
            <a:r>
              <a:rPr lang="en-US" altLang="zh-CN" sz="2400" b="1" dirty="0"/>
              <a:t>P100——</a:t>
            </a:r>
            <a:r>
              <a:rPr lang="zh-CN" altLang="en-US" sz="2400" b="1" dirty="0"/>
              <a:t>习题</a:t>
            </a:r>
            <a:r>
              <a:rPr lang="en-US" altLang="zh-CN" sz="2400" b="1" dirty="0"/>
              <a:t>4-7</a:t>
            </a:r>
            <a:r>
              <a:rPr lang="zh-CN" altLang="en-US" sz="2400" b="1" dirty="0"/>
              <a:t>（三班）</a:t>
            </a:r>
            <a:endParaRPr lang="en-US" altLang="zh-CN" sz="2400" b="1" dirty="0"/>
          </a:p>
        </p:txBody>
      </p:sp>
      <p:sp>
        <p:nvSpPr>
          <p:cNvPr id="2"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120379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1093</Words>
  <Application>Microsoft Office PowerPoint</Application>
  <PresentationFormat>全屏显示(4:3)</PresentationFormat>
  <Paragraphs>89</Paragraphs>
  <Slides>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15" baseType="lpstr">
      <vt:lpstr>Arial</vt:lpstr>
      <vt:lpstr>Calibri</vt:lpstr>
      <vt:lpstr>Times New Roman</vt:lpstr>
      <vt:lpstr>Office 主题</vt:lpstr>
      <vt:lpstr>Equation</vt:lpstr>
      <vt:lpstr>MathType 6.0 Equation</vt:lpstr>
      <vt:lpstr>实验三 测量不确定度</vt:lpstr>
      <vt:lpstr>实验三 测量不确定度</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舍入误差与数值稳定性</dc:title>
  <dc:creator>HU</dc:creator>
  <cp:lastModifiedBy>2649128409@qq.com</cp:lastModifiedBy>
  <cp:revision>42</cp:revision>
  <dcterms:created xsi:type="dcterms:W3CDTF">2018-04-23T04:33:16Z</dcterms:created>
  <dcterms:modified xsi:type="dcterms:W3CDTF">2022-05-31T09:28:07Z</dcterms:modified>
</cp:coreProperties>
</file>