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5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2" y="46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22413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实验二 </a:t>
            </a:r>
            <a:r>
              <a:rPr lang="zh-CN" altLang="en-US" sz="4000" dirty="0">
                <a:solidFill>
                  <a:srgbClr val="FF0000"/>
                </a:solidFill>
              </a:rPr>
              <a:t>误差</a:t>
            </a:r>
            <a:r>
              <a:rPr lang="zh-CN" altLang="en-US" sz="4000" dirty="0" smtClean="0">
                <a:solidFill>
                  <a:srgbClr val="FF0000"/>
                </a:solidFill>
              </a:rPr>
              <a:t>的合成与分配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3787" y="1117193"/>
            <a:ext cx="7751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一、实验目的</a:t>
            </a:r>
            <a:endParaRPr lang="zh-CN" altLang="zh-CN" sz="2400" dirty="0">
              <a:solidFill>
                <a:srgbClr val="FF0000"/>
              </a:solidFill>
            </a:endParaRPr>
          </a:p>
          <a:p>
            <a:r>
              <a:rPr lang="zh-CN" altLang="zh-CN" sz="2400" dirty="0"/>
              <a:t> 通过实验掌握误差合成与分配的基本规律和基本方法。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2132856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二、实验原理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dirty="0" smtClean="0">
                <a:solidFill>
                  <a:srgbClr val="7030A0"/>
                </a:solidFill>
              </a:rPr>
              <a:t>1</a:t>
            </a:r>
            <a:r>
              <a:rPr lang="zh-CN" altLang="zh-CN" sz="2400" dirty="0">
                <a:solidFill>
                  <a:srgbClr val="7030A0"/>
                </a:solidFill>
              </a:rPr>
              <a:t>）误差</a:t>
            </a:r>
            <a:r>
              <a:rPr lang="zh-CN" altLang="zh-CN" sz="2400" dirty="0" smtClean="0">
                <a:solidFill>
                  <a:srgbClr val="7030A0"/>
                </a:solidFill>
              </a:rPr>
              <a:t>合成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若有</a:t>
            </a:r>
            <a:r>
              <a:rPr lang="en-US" altLang="zh-CN" sz="2400" dirty="0"/>
              <a:t>q</a:t>
            </a:r>
            <a:r>
              <a:rPr lang="zh-CN" altLang="en-US" sz="2400" dirty="0"/>
              <a:t>个单项随机误差，他们的标准差分别为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其</a:t>
            </a:r>
            <a:r>
              <a:rPr lang="zh-CN" altLang="en-US" sz="2400" dirty="0"/>
              <a:t>相应的误差传递系数为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根据</a:t>
            </a:r>
            <a:r>
              <a:rPr lang="zh-CN" altLang="en-US" sz="2400" dirty="0"/>
              <a:t>方和根的运算方法，各个标准差合成后的总标准差为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一般</a:t>
            </a:r>
            <a:r>
              <a:rPr lang="zh-CN" altLang="zh-CN" sz="2400" dirty="0"/>
              <a:t>情况下各个误差互不相关，相关系数</a:t>
            </a:r>
            <a:r>
              <a:rPr lang="en-US" altLang="zh-CN" sz="2400" dirty="0"/>
              <a:t> =0</a:t>
            </a:r>
            <a:r>
              <a:rPr lang="zh-CN" altLang="zh-CN" sz="2400" dirty="0"/>
              <a:t>，则</a:t>
            </a:r>
            <a:r>
              <a:rPr lang="zh-CN" altLang="zh-CN" sz="2400" dirty="0" smtClean="0"/>
              <a:t>有</a:t>
            </a:r>
            <a:endParaRPr lang="en-US" altLang="zh-CN" sz="24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2976"/>
            <a:ext cx="1801729" cy="35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53344"/>
            <a:ext cx="1731410" cy="39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96" y="4692607"/>
            <a:ext cx="3872512" cy="75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9" y="5949280"/>
            <a:ext cx="1835833" cy="73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8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99592" y="620688"/>
            <a:ext cx="73448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二、实验原理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dirty="0" smtClean="0">
                <a:solidFill>
                  <a:srgbClr val="7030A0"/>
                </a:solidFill>
              </a:rPr>
              <a:t>2</a:t>
            </a:r>
            <a:r>
              <a:rPr lang="zh-CN" altLang="zh-CN" sz="2400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dirty="0" smtClean="0">
                <a:solidFill>
                  <a:srgbClr val="7030A0"/>
                </a:solidFill>
              </a:rPr>
              <a:t>极限</a:t>
            </a:r>
            <a:r>
              <a:rPr lang="zh-CN" altLang="zh-CN" sz="2400" dirty="0" smtClean="0">
                <a:solidFill>
                  <a:srgbClr val="7030A0"/>
                </a:solidFill>
              </a:rPr>
              <a:t>误差合成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若已知个单项</a:t>
            </a:r>
            <a:r>
              <a:rPr lang="zh-CN" altLang="zh-CN" sz="2400" dirty="0" smtClean="0"/>
              <a:t>极限误差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且</a:t>
            </a:r>
            <a:r>
              <a:rPr lang="zh-CN" altLang="zh-CN" sz="2400" dirty="0"/>
              <a:t>置信概率相同，则按方和根合成的总极限误差</a:t>
            </a:r>
            <a:r>
              <a:rPr lang="zh-CN" altLang="zh-CN" sz="2400" dirty="0" smtClean="0"/>
              <a:t>为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dirty="0" smtClean="0">
                <a:solidFill>
                  <a:srgbClr val="7030A0"/>
                </a:solidFill>
              </a:rPr>
              <a:t>3</a:t>
            </a:r>
            <a:r>
              <a:rPr lang="zh-CN" altLang="zh-CN" sz="2400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dirty="0" smtClean="0">
                <a:solidFill>
                  <a:srgbClr val="7030A0"/>
                </a:solidFill>
              </a:rPr>
              <a:t>系统</a:t>
            </a:r>
            <a:r>
              <a:rPr lang="zh-CN" altLang="zh-CN" sz="2400" dirty="0" smtClean="0">
                <a:solidFill>
                  <a:srgbClr val="7030A0"/>
                </a:solidFill>
              </a:rPr>
              <a:t>误差合成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若有</a:t>
            </a:r>
            <a:r>
              <a:rPr lang="en-US" altLang="zh-CN" sz="2400" dirty="0"/>
              <a:t>r</a:t>
            </a:r>
            <a:r>
              <a:rPr lang="zh-CN" altLang="zh-CN" sz="2400" dirty="0"/>
              <a:t>个单项已定系统误差，其误差值</a:t>
            </a:r>
            <a:r>
              <a:rPr lang="zh-CN" altLang="zh-CN" sz="2400" dirty="0" smtClean="0"/>
              <a:t>分别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相应</a:t>
            </a:r>
            <a:r>
              <a:rPr lang="zh-CN" altLang="zh-CN" sz="2400" dirty="0"/>
              <a:t>的误差传递</a:t>
            </a:r>
            <a:r>
              <a:rPr lang="zh-CN" altLang="zh-CN" sz="2400" dirty="0" smtClean="0"/>
              <a:t>系数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则</a:t>
            </a:r>
            <a:r>
              <a:rPr lang="zh-CN" altLang="zh-CN" sz="2400" dirty="0"/>
              <a:t>代数和法进行合成，求得总的已定系统误差为：</a:t>
            </a:r>
            <a:endParaRPr lang="en-US" altLang="zh-CN" sz="2400" b="1" dirty="0"/>
          </a:p>
        </p:txBody>
      </p:sp>
      <p:pic>
        <p:nvPicPr>
          <p:cNvPr id="617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93" y="2666170"/>
            <a:ext cx="2924766" cy="67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3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95" y="1686167"/>
            <a:ext cx="1547823" cy="35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61048"/>
            <a:ext cx="1777561" cy="39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37112"/>
            <a:ext cx="1689162" cy="36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40476"/>
              </p:ext>
            </p:extLst>
          </p:nvPr>
        </p:nvGraphicFramePr>
        <p:xfrm>
          <a:off x="3635896" y="5514335"/>
          <a:ext cx="160177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7" imgW="737240" imgH="432175" progId="Equation.DSMT4">
                  <p:embed/>
                </p:oleObj>
              </mc:Choice>
              <mc:Fallback>
                <p:oleObj name="Equation" r:id="rId7" imgW="737240" imgH="432175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514335"/>
                        <a:ext cx="160177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6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三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、实验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（参考实验报告模板）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66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70311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、程序：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1</a:t>
            </a:r>
            <a:r>
              <a:rPr lang="zh-CN" altLang="zh-CN" sz="2400" dirty="0"/>
              <a:t>、弓高弦长法简介测量大直径。直接测得弓高</a:t>
            </a:r>
            <a:r>
              <a:rPr lang="en-US" altLang="zh-CN" sz="2400" dirty="0"/>
              <a:t>h</a:t>
            </a:r>
            <a:r>
              <a:rPr lang="zh-CN" altLang="zh-CN" sz="2400" dirty="0"/>
              <a:t>、弦长</a:t>
            </a:r>
            <a:r>
              <a:rPr lang="en-US" altLang="zh-CN" sz="2400" dirty="0"/>
              <a:t>s</a:t>
            </a:r>
            <a:r>
              <a:rPr lang="zh-CN" altLang="zh-CN" sz="2400" dirty="0"/>
              <a:t>，根据</a:t>
            </a:r>
            <a:r>
              <a:rPr lang="en-US" altLang="zh-CN" sz="2400" dirty="0"/>
              <a:t>h</a:t>
            </a:r>
            <a:r>
              <a:rPr lang="zh-CN" altLang="zh-CN" sz="2400" dirty="0"/>
              <a:t>，</a:t>
            </a:r>
            <a:r>
              <a:rPr lang="en-US" altLang="zh-CN" sz="2400" dirty="0"/>
              <a:t>s</a:t>
            </a:r>
            <a:r>
              <a:rPr lang="zh-CN" altLang="zh-CN" sz="2400" dirty="0"/>
              <a:t>间的函数关系利用熟悉的语言编程求解出直径</a:t>
            </a:r>
            <a:r>
              <a:rPr lang="en-US" altLang="zh-CN" sz="2400" dirty="0"/>
              <a:t>D</a:t>
            </a:r>
            <a:r>
              <a:rPr lang="zh-CN" altLang="zh-CN" sz="2400" dirty="0"/>
              <a:t>，以及直径的系统误差、随机误差和所求直径的最后结果。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h=50mm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△h=-</a:t>
            </a:r>
            <a:r>
              <a:rPr lang="en-US" altLang="zh-CN" sz="2400" dirty="0"/>
              <a:t>0.1mm, </a:t>
            </a:r>
            <a:r>
              <a:rPr lang="el-GR" altLang="zh-CN" sz="2400" dirty="0"/>
              <a:t>δ </a:t>
            </a:r>
            <a:r>
              <a:rPr lang="en-US" altLang="zh-CN" sz="2400" dirty="0" err="1" smtClean="0"/>
              <a:t>limh</a:t>
            </a:r>
            <a:r>
              <a:rPr lang="en-US" altLang="zh-CN" sz="2400" dirty="0" smtClean="0"/>
              <a:t>=0.05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s=500mm</a:t>
            </a:r>
            <a:r>
              <a:rPr lang="en-US" altLang="zh-CN" sz="2400" dirty="0"/>
              <a:t>, △ </a:t>
            </a:r>
            <a:r>
              <a:rPr lang="en-US" altLang="zh-CN" sz="2400" dirty="0" smtClean="0"/>
              <a:t>s=1mm,</a:t>
            </a:r>
            <a:r>
              <a:rPr lang="el-GR" altLang="zh-CN" sz="2400" dirty="0"/>
              <a:t> δ </a:t>
            </a:r>
            <a:r>
              <a:rPr lang="en-US" altLang="zh-CN" sz="2400" dirty="0" err="1" smtClean="0"/>
              <a:t>lim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0.1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b="1" dirty="0" smtClean="0"/>
              <a:t>	1</a:t>
            </a:r>
            <a:r>
              <a:rPr lang="zh-CN" altLang="zh-CN" sz="2400" b="1" dirty="0"/>
              <a:t>、实验程序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h=50</a:t>
            </a:r>
            <a:r>
              <a:rPr lang="en-US" altLang="zh-CN" sz="2400" dirty="0">
                <a:solidFill>
                  <a:srgbClr val="FF0000"/>
                </a:solidFill>
              </a:rPr>
              <a:t>;%</a:t>
            </a:r>
            <a:r>
              <a:rPr lang="zh-CN" altLang="zh-CN" sz="2400" dirty="0">
                <a:solidFill>
                  <a:srgbClr val="FF0000"/>
                </a:solidFill>
              </a:rPr>
              <a:t>弓高</a:t>
            </a:r>
            <a:r>
              <a:rPr lang="en-US" altLang="zh-CN" sz="2400" dirty="0">
                <a:solidFill>
                  <a:srgbClr val="FF0000"/>
                </a:solidFill>
              </a:rPr>
              <a:t>h=50mm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s=500</a:t>
            </a:r>
            <a:r>
              <a:rPr lang="en-US" altLang="zh-CN" sz="2400" dirty="0">
                <a:solidFill>
                  <a:srgbClr val="FF0000"/>
                </a:solidFill>
              </a:rPr>
              <a:t>;%</a:t>
            </a:r>
            <a:r>
              <a:rPr lang="zh-CN" altLang="zh-CN" sz="2400" dirty="0">
                <a:solidFill>
                  <a:srgbClr val="FF0000"/>
                </a:solidFill>
              </a:rPr>
              <a:t>弦长</a:t>
            </a:r>
            <a:r>
              <a:rPr lang="en-US" altLang="zh-CN" sz="2400" dirty="0">
                <a:solidFill>
                  <a:srgbClr val="FF0000"/>
                </a:solidFill>
              </a:rPr>
              <a:t>s=500mm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s1=1</a:t>
            </a:r>
            <a:r>
              <a:rPr lang="en-US" altLang="zh-CN" sz="2400" dirty="0">
                <a:solidFill>
                  <a:srgbClr val="FF0000"/>
                </a:solidFill>
              </a:rPr>
              <a:t>;%</a:t>
            </a:r>
            <a:r>
              <a:rPr lang="zh-CN" altLang="zh-CN" sz="2400" dirty="0">
                <a:solidFill>
                  <a:srgbClr val="FF0000"/>
                </a:solidFill>
              </a:rPr>
              <a:t>弦长的系统误差</a:t>
            </a:r>
            <a:r>
              <a:rPr lang="en-US" altLang="zh-CN" sz="2400" dirty="0">
                <a:solidFill>
                  <a:srgbClr val="FF0000"/>
                </a:solidFill>
              </a:rPr>
              <a:t>s1=1mm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h1</a:t>
            </a:r>
            <a:r>
              <a:rPr lang="en-US" altLang="zh-CN" sz="2400" dirty="0"/>
              <a:t>=-0.1</a:t>
            </a:r>
            <a:r>
              <a:rPr lang="en-US" altLang="zh-CN" sz="2400" dirty="0">
                <a:solidFill>
                  <a:srgbClr val="FF0000"/>
                </a:solidFill>
              </a:rPr>
              <a:t>;%</a:t>
            </a:r>
            <a:r>
              <a:rPr lang="zh-CN" altLang="zh-CN" sz="2400" dirty="0">
                <a:solidFill>
                  <a:srgbClr val="FF0000"/>
                </a:solidFill>
              </a:rPr>
              <a:t>弓高的系统误差</a:t>
            </a:r>
            <a:r>
              <a:rPr lang="en-US" altLang="zh-CN" sz="2400" dirty="0">
                <a:solidFill>
                  <a:srgbClr val="FF0000"/>
                </a:solidFill>
              </a:rPr>
              <a:t>h1=-0.1mm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D0</a:t>
            </a:r>
            <a:r>
              <a:rPr lang="en-US" altLang="zh-CN" sz="2400" dirty="0"/>
              <a:t>=(s.^2)/(4*h)+h;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	%</a:t>
            </a:r>
            <a:r>
              <a:rPr lang="zh-CN" altLang="zh-CN" sz="2400" dirty="0">
                <a:solidFill>
                  <a:srgbClr val="FF0000"/>
                </a:solidFill>
              </a:rPr>
              <a:t>不考虑测得值的系统误差测得直径</a:t>
            </a:r>
            <a:r>
              <a:rPr lang="en-US" altLang="zh-CN" sz="2400" dirty="0">
                <a:solidFill>
                  <a:srgbClr val="FF0000"/>
                </a:solidFill>
              </a:rPr>
              <a:t>D0=1300mm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	%</a:t>
            </a:r>
            <a:r>
              <a:rPr lang="en-US" altLang="zh-CN" sz="2400" dirty="0">
                <a:solidFill>
                  <a:srgbClr val="FF0000"/>
                </a:solidFill>
              </a:rPr>
              <a:t>D=f(</a:t>
            </a:r>
            <a:r>
              <a:rPr lang="en-US" altLang="zh-CN" sz="2400" dirty="0" err="1">
                <a:solidFill>
                  <a:srgbClr val="FF0000"/>
                </a:solidFill>
              </a:rPr>
              <a:t>s,h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70311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、程序：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1</a:t>
            </a:r>
            <a:r>
              <a:rPr lang="zh-CN" altLang="zh-CN" sz="2400" dirty="0"/>
              <a:t>、弓高弦长法简介测量大直径。直接测得弓高</a:t>
            </a:r>
            <a:r>
              <a:rPr lang="en-US" altLang="zh-CN" sz="2400" dirty="0"/>
              <a:t>h</a:t>
            </a:r>
            <a:r>
              <a:rPr lang="zh-CN" altLang="zh-CN" sz="2400" dirty="0"/>
              <a:t>、弦长</a:t>
            </a:r>
            <a:r>
              <a:rPr lang="en-US" altLang="zh-CN" sz="2400" dirty="0"/>
              <a:t>s</a:t>
            </a:r>
            <a:r>
              <a:rPr lang="zh-CN" altLang="zh-CN" sz="2400" dirty="0"/>
              <a:t>，根据</a:t>
            </a:r>
            <a:r>
              <a:rPr lang="en-US" altLang="zh-CN" sz="2400" dirty="0"/>
              <a:t>h</a:t>
            </a:r>
            <a:r>
              <a:rPr lang="zh-CN" altLang="zh-CN" sz="2400" dirty="0"/>
              <a:t>，</a:t>
            </a:r>
            <a:r>
              <a:rPr lang="en-US" altLang="zh-CN" sz="2400" dirty="0"/>
              <a:t>s</a:t>
            </a:r>
            <a:r>
              <a:rPr lang="zh-CN" altLang="zh-CN" sz="2400" dirty="0"/>
              <a:t>间的函数关系利用熟悉的语言编程求解出直径</a:t>
            </a:r>
            <a:r>
              <a:rPr lang="en-US" altLang="zh-CN" sz="2400" dirty="0"/>
              <a:t>D</a:t>
            </a:r>
            <a:r>
              <a:rPr lang="zh-CN" altLang="zh-CN" sz="2400" dirty="0"/>
              <a:t>，以及直径的系统误差、随机误差和所求直径的最后结果。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h=50mm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△h=-</a:t>
            </a:r>
            <a:r>
              <a:rPr lang="en-US" altLang="zh-CN" sz="2400" dirty="0"/>
              <a:t>0.1mm, </a:t>
            </a:r>
            <a:r>
              <a:rPr lang="el-GR" altLang="zh-CN" sz="2400" dirty="0"/>
              <a:t>δ </a:t>
            </a:r>
            <a:r>
              <a:rPr lang="en-US" altLang="zh-CN" sz="2400" dirty="0" err="1" smtClean="0"/>
              <a:t>limh</a:t>
            </a:r>
            <a:r>
              <a:rPr lang="en-US" altLang="zh-CN" sz="2400" dirty="0" smtClean="0"/>
              <a:t>=0.05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s=500mm</a:t>
            </a:r>
            <a:r>
              <a:rPr lang="en-US" altLang="zh-CN" sz="2400" dirty="0"/>
              <a:t>, △ </a:t>
            </a:r>
            <a:r>
              <a:rPr lang="en-US" altLang="zh-CN" sz="2400" dirty="0" smtClean="0"/>
              <a:t>s=1mm,</a:t>
            </a:r>
            <a:r>
              <a:rPr lang="el-GR" altLang="zh-CN" sz="2400" dirty="0"/>
              <a:t> δ </a:t>
            </a:r>
            <a:r>
              <a:rPr lang="en-US" altLang="zh-CN" sz="2400" dirty="0" err="1" smtClean="0"/>
              <a:t>lim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0.1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、实验程序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s2=s</a:t>
            </a:r>
            <a:r>
              <a:rPr lang="en-US" altLang="zh-CN" sz="2400" dirty="0"/>
              <a:t>/(2*h</a:t>
            </a:r>
            <a:r>
              <a:rPr lang="en-US" altLang="zh-CN" sz="2400" dirty="0">
                <a:solidFill>
                  <a:srgbClr val="FF0000"/>
                </a:solidFill>
              </a:rPr>
              <a:t>);%s</a:t>
            </a:r>
            <a:r>
              <a:rPr lang="zh-CN" altLang="zh-CN" sz="2400" dirty="0">
                <a:solidFill>
                  <a:srgbClr val="FF0000"/>
                </a:solidFill>
              </a:rPr>
              <a:t>误差传递系数</a:t>
            </a:r>
            <a:r>
              <a:rPr lang="en-US" altLang="zh-CN" sz="2400" dirty="0">
                <a:solidFill>
                  <a:srgbClr val="FF0000"/>
                </a:solidFill>
              </a:rPr>
              <a:t>=5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h2</a:t>
            </a:r>
            <a:r>
              <a:rPr lang="en-US" altLang="zh-CN" sz="2400" dirty="0"/>
              <a:t>=-(((s.^2)/(4*h.^2))-1</a:t>
            </a:r>
            <a:r>
              <a:rPr lang="en-US" altLang="zh-CN" sz="2400" dirty="0">
                <a:solidFill>
                  <a:srgbClr val="FF0000"/>
                </a:solidFill>
              </a:rPr>
              <a:t>);%h</a:t>
            </a:r>
            <a:r>
              <a:rPr lang="zh-CN" altLang="zh-CN" sz="2400" dirty="0">
                <a:solidFill>
                  <a:srgbClr val="FF0000"/>
                </a:solidFill>
              </a:rPr>
              <a:t>误差传递系数</a:t>
            </a:r>
            <a:r>
              <a:rPr lang="en-US" altLang="zh-CN" sz="2400" dirty="0">
                <a:solidFill>
                  <a:srgbClr val="FF0000"/>
                </a:solidFill>
              </a:rPr>
              <a:t>h2=-24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d</a:t>
            </a:r>
            <a:r>
              <a:rPr lang="en-US" altLang="zh-CN" sz="2400" dirty="0"/>
              <a:t>=(s2*s1)+(h2*h1</a:t>
            </a:r>
            <a:r>
              <a:rPr lang="en-US" altLang="zh-CN" sz="2400" dirty="0">
                <a:solidFill>
                  <a:srgbClr val="FF0000"/>
                </a:solidFill>
              </a:rPr>
              <a:t>)%</a:t>
            </a:r>
            <a:r>
              <a:rPr lang="zh-CN" altLang="zh-CN" sz="2400" dirty="0">
                <a:solidFill>
                  <a:srgbClr val="FF0000"/>
                </a:solidFill>
              </a:rPr>
              <a:t>系统误差</a:t>
            </a:r>
            <a:r>
              <a:rPr lang="en-US" altLang="zh-CN" sz="2400" dirty="0" smtClean="0">
                <a:solidFill>
                  <a:srgbClr val="FF0000"/>
                </a:solidFill>
              </a:rPr>
              <a:t>d=7.4000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Y=D0-d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%</a:t>
            </a:r>
            <a:r>
              <a:rPr lang="zh-CN" altLang="zh-CN" sz="2400" dirty="0">
                <a:solidFill>
                  <a:srgbClr val="FF0000"/>
                </a:solidFill>
              </a:rPr>
              <a:t>消除系统误差，测得直径的实际长度</a:t>
            </a:r>
            <a:r>
              <a:rPr lang="en-US" altLang="zh-CN" sz="2400" dirty="0">
                <a:solidFill>
                  <a:srgbClr val="FF0000"/>
                </a:solidFill>
              </a:rPr>
              <a:t>Y=1.2926e+03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	Y=</a:t>
            </a:r>
            <a:r>
              <a:rPr lang="en-US" altLang="zh-CN" sz="2400" dirty="0" err="1" smtClean="0"/>
              <a:t>vpa</a:t>
            </a:r>
            <a:r>
              <a:rPr lang="en-US" altLang="zh-CN" sz="2400" dirty="0" smtClean="0"/>
              <a:t>(Y,5</a:t>
            </a:r>
            <a:r>
              <a:rPr lang="en-US" altLang="zh-CN" sz="2400" dirty="0">
                <a:solidFill>
                  <a:srgbClr val="FF0000"/>
                </a:solidFill>
              </a:rPr>
              <a:t>)%</a:t>
            </a:r>
            <a:r>
              <a:rPr lang="zh-CN" altLang="zh-CN" sz="2400" dirty="0">
                <a:solidFill>
                  <a:srgbClr val="FF0000"/>
                </a:solidFill>
              </a:rPr>
              <a:t>最后结果</a:t>
            </a:r>
            <a:r>
              <a:rPr lang="en-US" altLang="zh-CN" sz="2400" dirty="0">
                <a:solidFill>
                  <a:srgbClr val="FF0000"/>
                </a:solidFill>
              </a:rPr>
              <a:t>Y=1292.6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052736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四</a:t>
            </a:r>
            <a:r>
              <a:rPr lang="zh-CN" altLang="zh-CN" sz="2400" b="1" dirty="0" smtClean="0"/>
              <a:t>、</a:t>
            </a:r>
            <a:r>
              <a:rPr lang="zh-CN" altLang="en-US" sz="2400" b="1" dirty="0" smtClean="0"/>
              <a:t>任务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、完成例题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、参考例题，完成</a:t>
            </a:r>
            <a:r>
              <a:rPr lang="en-US" altLang="zh-CN" sz="2400" dirty="0" smtClean="0"/>
              <a:t>P81 </a:t>
            </a:r>
            <a:r>
              <a:rPr lang="zh-CN" altLang="en-US" sz="2400" dirty="0" smtClean="0"/>
              <a:t>习题</a:t>
            </a:r>
            <a:r>
              <a:rPr lang="en-US" altLang="zh-CN" sz="2400" dirty="0" smtClean="0"/>
              <a:t>3-2</a:t>
            </a:r>
            <a:r>
              <a:rPr lang="zh-CN" altLang="en-US" sz="2400" dirty="0" smtClean="0"/>
              <a:t>（一班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参考例题，完成</a:t>
            </a:r>
            <a:r>
              <a:rPr lang="en-US" altLang="zh-CN" sz="2400" dirty="0" smtClean="0"/>
              <a:t>P82 </a:t>
            </a:r>
            <a:r>
              <a:rPr lang="zh-CN" altLang="en-US" sz="2400" dirty="0"/>
              <a:t>习题</a:t>
            </a:r>
            <a:r>
              <a:rPr lang="en-US" altLang="zh-CN" sz="2400" dirty="0" smtClean="0"/>
              <a:t>3-14</a:t>
            </a:r>
            <a:r>
              <a:rPr lang="zh-CN" altLang="en-US" sz="2400" dirty="0" smtClean="0"/>
              <a:t>（二班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参考例题，完成</a:t>
            </a:r>
            <a:r>
              <a:rPr lang="en-US" altLang="zh-CN" sz="2400" dirty="0"/>
              <a:t>P81 </a:t>
            </a:r>
            <a:r>
              <a:rPr lang="zh-CN" altLang="en-US" sz="2400" dirty="0"/>
              <a:t>习题</a:t>
            </a:r>
            <a:r>
              <a:rPr lang="en-US" altLang="zh-CN" sz="2400" dirty="0" smtClean="0"/>
              <a:t>3-15</a:t>
            </a:r>
            <a:r>
              <a:rPr lang="zh-CN" altLang="en-US" sz="2400" dirty="0" smtClean="0"/>
              <a:t>（三班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234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480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Equation</vt:lpstr>
      <vt:lpstr>实验二 误差的合成与分配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舍入误差与数值稳定性</dc:title>
  <dc:creator>HU</dc:creator>
  <cp:lastModifiedBy>汤戈</cp:lastModifiedBy>
  <cp:revision>36</cp:revision>
  <dcterms:created xsi:type="dcterms:W3CDTF">2018-04-23T04:33:16Z</dcterms:created>
  <dcterms:modified xsi:type="dcterms:W3CDTF">2022-05-21T00:49:55Z</dcterms:modified>
</cp:coreProperties>
</file>