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5" r:id="rId4"/>
    <p:sldId id="276" r:id="rId5"/>
    <p:sldId id="269" r:id="rId6"/>
    <p:sldId id="270" r:id="rId7"/>
    <p:sldId id="274"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14"/>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2022/5/21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7384"/>
            <a:ext cx="7772400" cy="1224136"/>
          </a:xfrm>
        </p:spPr>
        <p:txBody>
          <a:bodyPr>
            <a:normAutofit/>
          </a:bodyPr>
          <a:lstStyle/>
          <a:p>
            <a:r>
              <a:rPr lang="zh-CN" altLang="en-US" sz="4000" dirty="0" smtClean="0">
                <a:solidFill>
                  <a:srgbClr val="FF0000"/>
                </a:solidFill>
              </a:rPr>
              <a:t>实验五 回归分析</a:t>
            </a:r>
            <a:endParaRPr lang="zh-CN" altLang="en-US" sz="4000" dirty="0">
              <a:solidFill>
                <a:srgbClr val="FF0000"/>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503548" y="764704"/>
            <a:ext cx="8568952" cy="2308324"/>
          </a:xfrm>
          <a:prstGeom prst="rect">
            <a:avLst/>
          </a:prstGeom>
        </p:spPr>
        <p:txBody>
          <a:bodyPr wrap="square">
            <a:spAutoFit/>
          </a:bodyPr>
          <a:lstStyle/>
          <a:p>
            <a:pPr>
              <a:lnSpc>
                <a:spcPct val="150000"/>
              </a:lnSpc>
            </a:pPr>
            <a:r>
              <a:rPr lang="zh-CN" altLang="zh-CN" sz="2400" b="1" dirty="0">
                <a:solidFill>
                  <a:srgbClr val="FF0000"/>
                </a:solidFill>
              </a:rPr>
              <a:t>一、实验目的</a:t>
            </a:r>
            <a:endParaRPr lang="zh-CN" altLang="zh-CN" sz="2400" dirty="0">
              <a:solidFill>
                <a:srgbClr val="FF0000"/>
              </a:solidFill>
            </a:endParaRPr>
          </a:p>
          <a:p>
            <a:pPr>
              <a:lnSpc>
                <a:spcPct val="150000"/>
              </a:lnSpc>
            </a:pPr>
            <a:r>
              <a:rPr lang="zh-CN" altLang="en-US" sz="2400" dirty="0" smtClean="0"/>
              <a:t>回</a:t>
            </a:r>
            <a:r>
              <a:rPr lang="zh-CN" altLang="en-US" sz="2400" dirty="0"/>
              <a:t>归分析是数理统计中的一个重要分支，在工农业生产和科学研究中有着广泛的应用。通过本次实验要求掌握一元线性回归和一元非线性回归。</a:t>
            </a:r>
            <a:endParaRPr lang="zh-CN" altLang="zh-CN" sz="2400" dirty="0"/>
          </a:p>
        </p:txBody>
      </p:sp>
      <p:sp>
        <p:nvSpPr>
          <p:cNvPr id="9" name="矩形 8"/>
          <p:cNvSpPr/>
          <p:nvPr/>
        </p:nvSpPr>
        <p:spPr>
          <a:xfrm>
            <a:off x="565324" y="2924944"/>
            <a:ext cx="8327156" cy="2308324"/>
          </a:xfrm>
          <a:prstGeom prst="rect">
            <a:avLst/>
          </a:prstGeom>
        </p:spPr>
        <p:txBody>
          <a:bodyPr wrap="square">
            <a:spAutoFit/>
          </a:bodyPr>
          <a:lstStyle/>
          <a:p>
            <a:pPr>
              <a:lnSpc>
                <a:spcPct val="150000"/>
              </a:lnSpc>
            </a:pPr>
            <a:r>
              <a:rPr lang="zh-CN" altLang="zh-CN" sz="2400" b="1" dirty="0">
                <a:solidFill>
                  <a:srgbClr val="FF0000"/>
                </a:solidFill>
              </a:rPr>
              <a:t>二、实验原理</a:t>
            </a:r>
            <a:endParaRPr lang="zh-CN" altLang="zh-CN" sz="2400" dirty="0">
              <a:solidFill>
                <a:srgbClr val="FF0000"/>
              </a:solidFill>
            </a:endParaRPr>
          </a:p>
          <a:p>
            <a:pPr>
              <a:lnSpc>
                <a:spcPct val="150000"/>
              </a:lnSpc>
            </a:pPr>
            <a:r>
              <a:rPr lang="zh-CN" altLang="en-US" sz="2400" dirty="0" smtClean="0"/>
              <a:t>回</a:t>
            </a:r>
            <a:r>
              <a:rPr lang="zh-CN" altLang="en-US" sz="2400" dirty="0"/>
              <a:t>归分析是处理变量之间相关关系的一种数理统计方法。即用应用数学的方法，对大量的观测数据进行处理，从而得出比较符合事物内部规律的数学表达式。</a:t>
            </a:r>
            <a:endParaRPr lang="zh-CN" altLang="zh-CN" sz="2400" dirty="0"/>
          </a:p>
        </p:txBody>
      </p:sp>
    </p:spTree>
    <p:extLst>
      <p:ext uri="{BB962C8B-B14F-4D97-AF65-F5344CB8AC3E}">
        <p14:creationId xmlns:p14="http://schemas.microsoft.com/office/powerpoint/2010/main" val="2909801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7384"/>
            <a:ext cx="7772400" cy="1224136"/>
          </a:xfrm>
        </p:spPr>
        <p:txBody>
          <a:bodyPr>
            <a:normAutofit/>
          </a:bodyPr>
          <a:lstStyle/>
          <a:p>
            <a:r>
              <a:rPr lang="zh-CN" altLang="en-US" sz="4000" dirty="0">
                <a:solidFill>
                  <a:srgbClr val="FF0000"/>
                </a:solidFill>
              </a:rPr>
              <a:t>实验五 回归分析</a:t>
            </a:r>
          </a:p>
        </p:txBody>
      </p:sp>
      <p:sp>
        <p:nvSpPr>
          <p:cNvPr id="9" name="矩形 8"/>
          <p:cNvSpPr/>
          <p:nvPr/>
        </p:nvSpPr>
        <p:spPr>
          <a:xfrm>
            <a:off x="421308" y="1099765"/>
            <a:ext cx="8327156" cy="3231654"/>
          </a:xfrm>
          <a:prstGeom prst="rect">
            <a:avLst/>
          </a:prstGeom>
        </p:spPr>
        <p:txBody>
          <a:bodyPr wrap="square">
            <a:spAutoFit/>
          </a:bodyPr>
          <a:lstStyle/>
          <a:p>
            <a:r>
              <a:rPr lang="zh-CN" altLang="zh-CN" sz="2400" b="1" dirty="0">
                <a:solidFill>
                  <a:srgbClr val="FF0000"/>
                </a:solidFill>
              </a:rPr>
              <a:t>二、实验原理</a:t>
            </a:r>
            <a:endParaRPr lang="zh-CN" altLang="zh-CN" sz="2400" dirty="0">
              <a:solidFill>
                <a:srgbClr val="FF0000"/>
              </a:solidFill>
            </a:endParaRPr>
          </a:p>
          <a:p>
            <a:pPr>
              <a:lnSpc>
                <a:spcPct val="150000"/>
              </a:lnSpc>
            </a:pPr>
            <a:r>
              <a:rPr lang="zh-CN" altLang="zh-CN" sz="2400" dirty="0" smtClean="0">
                <a:solidFill>
                  <a:srgbClr val="7030A0"/>
                </a:solidFill>
              </a:rPr>
              <a:t>（</a:t>
            </a:r>
            <a:r>
              <a:rPr lang="en-US" altLang="zh-CN" sz="2400" dirty="0" smtClean="0">
                <a:solidFill>
                  <a:srgbClr val="7030A0"/>
                </a:solidFill>
              </a:rPr>
              <a:t>1</a:t>
            </a:r>
            <a:r>
              <a:rPr lang="zh-CN" altLang="zh-CN" sz="2400" dirty="0" smtClean="0">
                <a:solidFill>
                  <a:srgbClr val="7030A0"/>
                </a:solidFill>
              </a:rPr>
              <a:t>）</a:t>
            </a:r>
            <a:r>
              <a:rPr lang="zh-CN" altLang="en-US" sz="2400" dirty="0" smtClean="0">
                <a:solidFill>
                  <a:srgbClr val="7030A0"/>
                </a:solidFill>
              </a:rPr>
              <a:t>一</a:t>
            </a:r>
            <a:r>
              <a:rPr lang="zh-CN" altLang="en-US" sz="2400" dirty="0">
                <a:solidFill>
                  <a:srgbClr val="7030A0"/>
                </a:solidFill>
              </a:rPr>
              <a:t>元线形回归方程</a:t>
            </a:r>
            <a:endParaRPr lang="zh-CN" altLang="zh-CN" sz="2400" dirty="0" smtClean="0">
              <a:solidFill>
                <a:srgbClr val="7030A0"/>
              </a:solidFill>
            </a:endParaRPr>
          </a:p>
          <a:p>
            <a:pPr>
              <a:lnSpc>
                <a:spcPct val="150000"/>
              </a:lnSpc>
            </a:pPr>
            <a:r>
              <a:rPr lang="en-US" altLang="zh-CN" sz="2400" dirty="0" smtClean="0"/>
              <a:t>a</a:t>
            </a:r>
            <a:r>
              <a:rPr lang="zh-CN" altLang="en-US" sz="2400" dirty="0"/>
              <a:t>、回归方程的求</a:t>
            </a:r>
            <a:r>
              <a:rPr lang="zh-CN" altLang="en-US" sz="2400" dirty="0" smtClean="0"/>
              <a:t>法                      ，其中</a:t>
            </a:r>
            <a:endParaRPr lang="en-US" altLang="zh-CN" sz="2400" dirty="0" smtClean="0"/>
          </a:p>
          <a:p>
            <a:pPr>
              <a:lnSpc>
                <a:spcPct val="150000"/>
              </a:lnSpc>
            </a:pPr>
            <a:r>
              <a:rPr lang="en-US" altLang="zh-CN" sz="2400" dirty="0"/>
              <a:t>b</a:t>
            </a:r>
            <a:r>
              <a:rPr lang="zh-CN" altLang="en-US" sz="2400" dirty="0"/>
              <a:t>、回归方程的稳定性：回归方程的稳定性是指回归</a:t>
            </a:r>
            <a:r>
              <a:rPr lang="zh-CN" altLang="en-US" sz="2400" dirty="0" smtClean="0"/>
              <a:t>值的</a:t>
            </a:r>
            <a:r>
              <a:rPr lang="zh-CN" altLang="en-US" sz="2400" dirty="0"/>
              <a:t>波动大小。波动愈小，回归方程的稳定性愈好</a:t>
            </a:r>
            <a:r>
              <a:rPr lang="zh-CN" altLang="en-US" sz="2400" dirty="0" smtClean="0"/>
              <a:t>。</a:t>
            </a:r>
            <a:endParaRPr lang="en-US" altLang="zh-CN" sz="2400" dirty="0" smtClean="0"/>
          </a:p>
          <a:p>
            <a:pPr>
              <a:lnSpc>
                <a:spcPct val="150000"/>
              </a:lnSpc>
            </a:pPr>
            <a:endParaRPr lang="en-US" altLang="zh-CN" sz="2400" dirty="0" smtClean="0"/>
          </a:p>
        </p:txBody>
      </p:sp>
      <p:sp>
        <p:nvSpPr>
          <p:cNvPr id="5" name="Rectangle 4"/>
          <p:cNvSpPr>
            <a:spLocks noChangeArrowheads="1"/>
          </p:cNvSpPr>
          <p:nvPr/>
        </p:nvSpPr>
        <p:spPr bwMode="auto">
          <a:xfrm>
            <a:off x="2987824" y="2652881"/>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p>
        </p:txBody>
      </p:sp>
      <p:sp>
        <p:nvSpPr>
          <p:cNvPr id="3" name="Rectangle 16"/>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p>
        </p:txBody>
      </p:sp>
      <p:graphicFrame>
        <p:nvGraphicFramePr>
          <p:cNvPr id="4" name="对象 3"/>
          <p:cNvGraphicFramePr>
            <a:graphicFrameLocks noChangeAspect="1"/>
          </p:cNvGraphicFramePr>
          <p:nvPr>
            <p:extLst>
              <p:ext uri="{D42A27DB-BD31-4B8C-83A1-F6EECF244321}">
                <p14:modId xmlns:p14="http://schemas.microsoft.com/office/powerpoint/2010/main" val="248597655"/>
              </p:ext>
            </p:extLst>
          </p:nvPr>
        </p:nvGraphicFramePr>
        <p:xfrm>
          <a:off x="3131850" y="2168512"/>
          <a:ext cx="1512158" cy="396391"/>
        </p:xfrm>
        <a:graphic>
          <a:graphicData uri="http://schemas.openxmlformats.org/presentationml/2006/ole">
            <mc:AlternateContent xmlns:mc="http://schemas.openxmlformats.org/markup-compatibility/2006">
              <mc:Choice xmlns:v="urn:schemas-microsoft-com:vml" Requires="v">
                <p:oleObj spid="_x0000_s3147" name="Equation" r:id="rId3" imgW="977900" imgH="254000" progId="Equation.DSMT4">
                  <p:embed/>
                </p:oleObj>
              </mc:Choice>
              <mc:Fallback>
                <p:oleObj name="Equation" r:id="rId3" imgW="977900" imgH="2540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50" y="2168512"/>
                        <a:ext cx="1512158" cy="396391"/>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89293393"/>
              </p:ext>
            </p:extLst>
          </p:nvPr>
        </p:nvGraphicFramePr>
        <p:xfrm>
          <a:off x="5508104" y="2071886"/>
          <a:ext cx="936126" cy="533236"/>
        </p:xfrm>
        <a:graphic>
          <a:graphicData uri="http://schemas.openxmlformats.org/presentationml/2006/ole">
            <mc:AlternateContent xmlns:mc="http://schemas.openxmlformats.org/markup-compatibility/2006">
              <mc:Choice xmlns:v="urn:schemas-microsoft-com:vml" Requires="v">
                <p:oleObj spid="_x0000_s3148" name="Equation" r:id="rId5" imgW="749625" imgH="431987" progId="Equation.DSMT4">
                  <p:embed/>
                </p:oleObj>
              </mc:Choice>
              <mc:Fallback>
                <p:oleObj name="Equation" r:id="rId5" imgW="749625" imgH="431987"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2071886"/>
                        <a:ext cx="936126" cy="533236"/>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48073910"/>
              </p:ext>
            </p:extLst>
          </p:nvPr>
        </p:nvGraphicFramePr>
        <p:xfrm>
          <a:off x="6732240" y="2078851"/>
          <a:ext cx="864096" cy="486054"/>
        </p:xfrm>
        <a:graphic>
          <a:graphicData uri="http://schemas.openxmlformats.org/presentationml/2006/ole">
            <mc:AlternateContent xmlns:mc="http://schemas.openxmlformats.org/markup-compatibility/2006">
              <mc:Choice xmlns:v="urn:schemas-microsoft-com:vml" Requires="v">
                <p:oleObj spid="_x0000_s3149" name="Equation" r:id="rId7" imgW="762331" imgH="431987" progId="Equation.DSMT4">
                  <p:embed/>
                </p:oleObj>
              </mc:Choice>
              <mc:Fallback>
                <p:oleObj name="Equation" r:id="rId7" imgW="762331" imgH="431987"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240" y="2078851"/>
                        <a:ext cx="864096" cy="486054"/>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230358848"/>
              </p:ext>
            </p:extLst>
          </p:nvPr>
        </p:nvGraphicFramePr>
        <p:xfrm>
          <a:off x="708769" y="3884710"/>
          <a:ext cx="2279056" cy="408386"/>
        </p:xfrm>
        <a:graphic>
          <a:graphicData uri="http://schemas.openxmlformats.org/presentationml/2006/ole">
            <mc:AlternateContent xmlns:mc="http://schemas.openxmlformats.org/markup-compatibility/2006">
              <mc:Choice xmlns:v="urn:schemas-microsoft-com:vml" Requires="v">
                <p:oleObj spid="_x0000_s3150" name="Equation" r:id="rId9" imgW="1651000" imgH="292100" progId="Equation.DSMT4">
                  <p:embed/>
                </p:oleObj>
              </mc:Choice>
              <mc:Fallback>
                <p:oleObj name="Equation" r:id="rId9" imgW="1651000" imgH="29210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769" y="3884710"/>
                        <a:ext cx="2279056" cy="408386"/>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346186409"/>
              </p:ext>
            </p:extLst>
          </p:nvPr>
        </p:nvGraphicFramePr>
        <p:xfrm>
          <a:off x="3419872" y="3778736"/>
          <a:ext cx="1582087" cy="586368"/>
        </p:xfrm>
        <a:graphic>
          <a:graphicData uri="http://schemas.openxmlformats.org/presentationml/2006/ole">
            <mc:AlternateContent xmlns:mc="http://schemas.openxmlformats.org/markup-compatibility/2006">
              <mc:Choice xmlns:v="urn:schemas-microsoft-com:vml" Requires="v">
                <p:oleObj spid="_x0000_s3151" name="Equation" r:id="rId11" imgW="1360081" imgH="508441" progId="Equation.DSMT4">
                  <p:embed/>
                </p:oleObj>
              </mc:Choice>
              <mc:Fallback>
                <p:oleObj name="Equation" r:id="rId11" imgW="1360081" imgH="508441"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872" y="3778736"/>
                        <a:ext cx="1582087" cy="586368"/>
                      </a:xfrm>
                      <a:prstGeom prst="rect">
                        <a:avLst/>
                      </a:prstGeom>
                      <a:noFill/>
                    </p:spPr>
                  </p:pic>
                </p:oleObj>
              </mc:Fallback>
            </mc:AlternateContent>
          </a:graphicData>
        </a:graphic>
      </p:graphicFrame>
    </p:spTree>
    <p:extLst>
      <p:ext uri="{BB962C8B-B14F-4D97-AF65-F5344CB8AC3E}">
        <p14:creationId xmlns:p14="http://schemas.microsoft.com/office/powerpoint/2010/main" val="986060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7384"/>
            <a:ext cx="7772400" cy="1224136"/>
          </a:xfrm>
        </p:spPr>
        <p:txBody>
          <a:bodyPr>
            <a:normAutofit/>
          </a:bodyPr>
          <a:lstStyle/>
          <a:p>
            <a:r>
              <a:rPr lang="zh-CN" altLang="en-US" sz="4000" dirty="0">
                <a:solidFill>
                  <a:srgbClr val="FF0000"/>
                </a:solidFill>
              </a:rPr>
              <a:t>实验五 回归分析</a:t>
            </a:r>
          </a:p>
        </p:txBody>
      </p:sp>
      <p:sp>
        <p:nvSpPr>
          <p:cNvPr id="9" name="矩形 8"/>
          <p:cNvSpPr/>
          <p:nvPr/>
        </p:nvSpPr>
        <p:spPr>
          <a:xfrm>
            <a:off x="421308" y="883741"/>
            <a:ext cx="8327156" cy="461665"/>
          </a:xfrm>
          <a:prstGeom prst="rect">
            <a:avLst/>
          </a:prstGeom>
        </p:spPr>
        <p:txBody>
          <a:bodyPr wrap="square">
            <a:spAutoFit/>
          </a:bodyPr>
          <a:lstStyle/>
          <a:p>
            <a:r>
              <a:rPr lang="zh-CN" altLang="zh-CN" sz="2400" b="1" dirty="0">
                <a:solidFill>
                  <a:srgbClr val="FF0000"/>
                </a:solidFill>
              </a:rPr>
              <a:t>二、实验原</a:t>
            </a:r>
            <a:r>
              <a:rPr lang="zh-CN" altLang="zh-CN" sz="2400" b="1" dirty="0" smtClean="0">
                <a:solidFill>
                  <a:srgbClr val="FF0000"/>
                </a:solidFill>
              </a:rPr>
              <a:t>理</a:t>
            </a:r>
            <a:endParaRPr lang="en-US" altLang="zh-CN" sz="2400" dirty="0" smtClean="0"/>
          </a:p>
        </p:txBody>
      </p:sp>
      <p:sp>
        <p:nvSpPr>
          <p:cNvPr id="5" name="Rectangle 4"/>
          <p:cNvSpPr>
            <a:spLocks noChangeArrowheads="1"/>
          </p:cNvSpPr>
          <p:nvPr/>
        </p:nvSpPr>
        <p:spPr bwMode="auto">
          <a:xfrm>
            <a:off x="2987824" y="2436857"/>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p>
        </p:txBody>
      </p:sp>
      <p:sp>
        <p:nvSpPr>
          <p:cNvPr id="3" name="Rectangle 16"/>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p>
        </p:txBody>
      </p:sp>
      <p:sp>
        <p:nvSpPr>
          <p:cNvPr id="17" name="矩形 16"/>
          <p:cNvSpPr/>
          <p:nvPr/>
        </p:nvSpPr>
        <p:spPr>
          <a:xfrm>
            <a:off x="421308" y="1268760"/>
            <a:ext cx="8327156" cy="5078313"/>
          </a:xfrm>
          <a:prstGeom prst="rect">
            <a:avLst/>
          </a:prstGeom>
        </p:spPr>
        <p:txBody>
          <a:bodyPr wrap="square">
            <a:spAutoFit/>
          </a:bodyPr>
          <a:lstStyle/>
          <a:p>
            <a:pPr>
              <a:lnSpc>
                <a:spcPct val="150000"/>
              </a:lnSpc>
            </a:pPr>
            <a:r>
              <a:rPr lang="zh-CN" altLang="zh-CN" sz="2400" dirty="0" smtClean="0">
                <a:solidFill>
                  <a:srgbClr val="7030A0"/>
                </a:solidFill>
              </a:rPr>
              <a:t>（</a:t>
            </a:r>
            <a:r>
              <a:rPr lang="en-US" altLang="zh-CN" sz="2400" dirty="0">
                <a:solidFill>
                  <a:srgbClr val="7030A0"/>
                </a:solidFill>
              </a:rPr>
              <a:t>2</a:t>
            </a:r>
            <a:r>
              <a:rPr lang="zh-CN" altLang="zh-CN" sz="2400" dirty="0" smtClean="0">
                <a:solidFill>
                  <a:srgbClr val="7030A0"/>
                </a:solidFill>
              </a:rPr>
              <a:t>）</a:t>
            </a:r>
            <a:r>
              <a:rPr lang="zh-CN" altLang="en-US" sz="2400" dirty="0" smtClean="0">
                <a:solidFill>
                  <a:srgbClr val="7030A0"/>
                </a:solidFill>
              </a:rPr>
              <a:t>回</a:t>
            </a:r>
            <a:r>
              <a:rPr lang="zh-CN" altLang="en-US" sz="2400" dirty="0">
                <a:solidFill>
                  <a:srgbClr val="7030A0"/>
                </a:solidFill>
              </a:rPr>
              <a:t>归方程的方差分析及显著性检验</a:t>
            </a:r>
            <a:endParaRPr lang="zh-CN" altLang="zh-CN" sz="2400" dirty="0" smtClean="0">
              <a:solidFill>
                <a:srgbClr val="7030A0"/>
              </a:solidFill>
            </a:endParaRPr>
          </a:p>
          <a:p>
            <a:pPr>
              <a:lnSpc>
                <a:spcPct val="150000"/>
              </a:lnSpc>
            </a:pPr>
            <a:r>
              <a:rPr lang="en-US" altLang="zh-CN" sz="2400" dirty="0" smtClean="0"/>
              <a:t>N</a:t>
            </a:r>
            <a:r>
              <a:rPr lang="zh-CN" altLang="en-US" sz="2400" dirty="0" smtClean="0"/>
              <a:t>个观测值之间的变差，可用观测值</a:t>
            </a:r>
            <a:r>
              <a:rPr lang="en-US" altLang="zh-CN" sz="2400" dirty="0" smtClean="0"/>
              <a:t>y</a:t>
            </a:r>
            <a:r>
              <a:rPr lang="zh-CN" altLang="en-US" sz="2400" dirty="0" smtClean="0"/>
              <a:t>与其算术平均值的离差平方和来表示，称为总的离差平方和。记作                   ，其中：</a:t>
            </a:r>
            <a:endParaRPr lang="en-US" altLang="zh-CN" sz="2400" dirty="0" smtClean="0"/>
          </a:p>
          <a:p>
            <a:pPr>
              <a:lnSpc>
                <a:spcPct val="150000"/>
              </a:lnSpc>
            </a:pPr>
            <a:r>
              <a:rPr lang="en-US" altLang="zh-CN" sz="2400" dirty="0" smtClean="0"/>
              <a:t>                       </a:t>
            </a:r>
            <a:r>
              <a:rPr lang="zh-CN" altLang="en-US" sz="2400" dirty="0"/>
              <a:t>称</a:t>
            </a:r>
            <a:r>
              <a:rPr lang="zh-CN" altLang="en-US" sz="2400" dirty="0" smtClean="0"/>
              <a:t>为</a:t>
            </a:r>
            <a:r>
              <a:rPr lang="zh-CN" altLang="en-US" sz="2400" dirty="0" smtClean="0">
                <a:solidFill>
                  <a:srgbClr val="7030A0"/>
                </a:solidFill>
              </a:rPr>
              <a:t>回归平方</a:t>
            </a:r>
            <a:r>
              <a:rPr lang="zh-CN" altLang="en-US" sz="2400" dirty="0">
                <a:solidFill>
                  <a:srgbClr val="7030A0"/>
                </a:solidFill>
              </a:rPr>
              <a:t>和</a:t>
            </a:r>
            <a:r>
              <a:rPr lang="zh-CN" altLang="en-US" sz="2400" dirty="0"/>
              <a:t>，它反映了在</a:t>
            </a:r>
            <a:r>
              <a:rPr lang="en-US" altLang="zh-CN" sz="2400" dirty="0"/>
              <a:t>y</a:t>
            </a:r>
            <a:r>
              <a:rPr lang="zh-CN" altLang="en-US" sz="2400" dirty="0"/>
              <a:t>总的变差中由于</a:t>
            </a:r>
            <a:r>
              <a:rPr lang="en-US" altLang="zh-CN" sz="2400" dirty="0"/>
              <a:t>x</a:t>
            </a:r>
            <a:r>
              <a:rPr lang="zh-CN" altLang="en-US" sz="2400" dirty="0"/>
              <a:t>和</a:t>
            </a:r>
            <a:r>
              <a:rPr lang="en-US" altLang="zh-CN" sz="2400" dirty="0"/>
              <a:t>y</a:t>
            </a:r>
            <a:r>
              <a:rPr lang="zh-CN" altLang="en-US" sz="2400" dirty="0"/>
              <a:t>的线性关系而引起变化的部分。  </a:t>
            </a:r>
            <a:endParaRPr lang="en-US" altLang="zh-CN" sz="2400" dirty="0" smtClean="0"/>
          </a:p>
          <a:p>
            <a:pPr>
              <a:lnSpc>
                <a:spcPct val="150000"/>
              </a:lnSpc>
            </a:pPr>
            <a:r>
              <a:rPr lang="zh-CN" altLang="en-US" sz="2400" dirty="0" smtClean="0"/>
              <a:t>                       称</a:t>
            </a:r>
            <a:r>
              <a:rPr lang="zh-CN" altLang="en-US" sz="2400" dirty="0"/>
              <a:t>为</a:t>
            </a:r>
            <a:r>
              <a:rPr lang="zh-CN" altLang="en-US" sz="2400" dirty="0">
                <a:solidFill>
                  <a:srgbClr val="7030A0"/>
                </a:solidFill>
              </a:rPr>
              <a:t>残余平方和</a:t>
            </a:r>
            <a:r>
              <a:rPr lang="zh-CN" altLang="en-US" sz="2400" dirty="0"/>
              <a:t>，既所有观测点距回归直线的残余误差平方和。它是除了</a:t>
            </a:r>
            <a:r>
              <a:rPr lang="en-US" altLang="zh-CN" sz="2400" dirty="0"/>
              <a:t>x</a:t>
            </a:r>
            <a:r>
              <a:rPr lang="zh-CN" altLang="en-US" sz="2400" dirty="0"/>
              <a:t>对</a:t>
            </a:r>
            <a:r>
              <a:rPr lang="en-US" altLang="zh-CN" sz="2400" dirty="0"/>
              <a:t>y</a:t>
            </a:r>
            <a:r>
              <a:rPr lang="zh-CN" altLang="en-US" sz="2400" dirty="0"/>
              <a:t>的线性影响之外的一切因素对</a:t>
            </a:r>
            <a:r>
              <a:rPr lang="en-US" altLang="zh-CN" sz="2400" dirty="0"/>
              <a:t>y</a:t>
            </a:r>
            <a:r>
              <a:rPr lang="zh-CN" altLang="en-US" sz="2400" dirty="0"/>
              <a:t>的变差作用。</a:t>
            </a:r>
            <a:endParaRPr lang="en-US" altLang="zh-CN" sz="2400" dirty="0"/>
          </a:p>
          <a:p>
            <a:pPr>
              <a:lnSpc>
                <a:spcPct val="150000"/>
              </a:lnSpc>
            </a:pPr>
            <a:endParaRPr lang="en-US" altLang="zh-CN" sz="2400" dirty="0" smtClean="0"/>
          </a:p>
        </p:txBody>
      </p:sp>
      <p:graphicFrame>
        <p:nvGraphicFramePr>
          <p:cNvPr id="11" name="对象 10"/>
          <p:cNvGraphicFramePr>
            <a:graphicFrameLocks noChangeAspect="1"/>
          </p:cNvGraphicFramePr>
          <p:nvPr>
            <p:extLst>
              <p:ext uri="{D42A27DB-BD31-4B8C-83A1-F6EECF244321}">
                <p14:modId xmlns:p14="http://schemas.microsoft.com/office/powerpoint/2010/main" val="801959986"/>
              </p:ext>
            </p:extLst>
          </p:nvPr>
        </p:nvGraphicFramePr>
        <p:xfrm>
          <a:off x="6372200" y="2564904"/>
          <a:ext cx="1182991" cy="360040"/>
        </p:xfrm>
        <a:graphic>
          <a:graphicData uri="http://schemas.openxmlformats.org/presentationml/2006/ole">
            <mc:AlternateContent xmlns:mc="http://schemas.openxmlformats.org/markup-compatibility/2006">
              <mc:Choice xmlns:v="urn:schemas-microsoft-com:vml" Requires="v">
                <p:oleObj spid="_x0000_s5159" name="Equation" r:id="rId3" imgW="660687" imgH="203288" progId="Equation.DSMT4">
                  <p:embed/>
                </p:oleObj>
              </mc:Choice>
              <mc:Fallback>
                <p:oleObj name="Equation" r:id="rId3" imgW="660687" imgH="203288"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2564904"/>
                        <a:ext cx="1182991" cy="360040"/>
                      </a:xfrm>
                      <a:prstGeom prst="rect">
                        <a:avLst/>
                      </a:prstGeom>
                      <a:noFill/>
                    </p:spPr>
                  </p:pic>
                </p:oleObj>
              </mc:Fallback>
            </mc:AlternateContent>
          </a:graphicData>
        </a:graphic>
      </p:graphicFrame>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243831933"/>
              </p:ext>
            </p:extLst>
          </p:nvPr>
        </p:nvGraphicFramePr>
        <p:xfrm>
          <a:off x="587375" y="2996952"/>
          <a:ext cx="1416050" cy="647700"/>
        </p:xfrm>
        <a:graphic>
          <a:graphicData uri="http://schemas.openxmlformats.org/presentationml/2006/ole">
            <mc:AlternateContent xmlns:mc="http://schemas.openxmlformats.org/markup-compatibility/2006">
              <mc:Choice xmlns:v="urn:schemas-microsoft-com:vml" Requires="v">
                <p:oleObj spid="_x0000_s5160" name="Equation" r:id="rId5" imgW="939600" imgH="431640" progId="Equation.DSMT4">
                  <p:embed/>
                </p:oleObj>
              </mc:Choice>
              <mc:Fallback>
                <p:oleObj name="Equation" r:id="rId5" imgW="939600" imgH="431640" progId="Equation.DSMT4">
                  <p:embed/>
                  <p:pic>
                    <p:nvPicPr>
                      <p:cNvPr id="0" name="Object 5"/>
                      <p:cNvPicPr>
                        <a:picLocks noChangeAspect="1" noChangeArrowheads="1"/>
                      </p:cNvPicPr>
                      <p:nvPr/>
                    </p:nvPicPr>
                    <p:blipFill>
                      <a:blip r:embed="rId6"/>
                      <a:srcRect/>
                      <a:stretch>
                        <a:fillRect/>
                      </a:stretch>
                    </p:blipFill>
                    <p:spPr bwMode="auto">
                      <a:xfrm>
                        <a:off x="587375" y="2996952"/>
                        <a:ext cx="1416050" cy="647700"/>
                      </a:xfrm>
                      <a:prstGeom prst="rect">
                        <a:avLst/>
                      </a:prstGeom>
                      <a:noFill/>
                    </p:spPr>
                  </p:pic>
                </p:oleObj>
              </mc:Fallback>
            </mc:AlternateContent>
          </a:graphicData>
        </a:graphic>
      </p:graphicFrame>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137270486"/>
              </p:ext>
            </p:extLst>
          </p:nvPr>
        </p:nvGraphicFramePr>
        <p:xfrm>
          <a:off x="539552" y="4005064"/>
          <a:ext cx="1500188" cy="647700"/>
        </p:xfrm>
        <a:graphic>
          <a:graphicData uri="http://schemas.openxmlformats.org/presentationml/2006/ole">
            <mc:AlternateContent xmlns:mc="http://schemas.openxmlformats.org/markup-compatibility/2006">
              <mc:Choice xmlns:v="urn:schemas-microsoft-com:vml" Requires="v">
                <p:oleObj spid="_x0000_s5161" name="Equation" r:id="rId7" imgW="990360" imgH="431640" progId="Equation.DSMT4">
                  <p:embed/>
                </p:oleObj>
              </mc:Choice>
              <mc:Fallback>
                <p:oleObj name="Equation" r:id="rId7" imgW="990360" imgH="431640" progId="Equation.DSMT4">
                  <p:embed/>
                  <p:pic>
                    <p:nvPicPr>
                      <p:cNvPr id="0" name="Object 7"/>
                      <p:cNvPicPr>
                        <a:picLocks noChangeAspect="1" noChangeArrowheads="1"/>
                      </p:cNvPicPr>
                      <p:nvPr/>
                    </p:nvPicPr>
                    <p:blipFill>
                      <a:blip r:embed="rId8"/>
                      <a:srcRect/>
                      <a:stretch>
                        <a:fillRect/>
                      </a:stretch>
                    </p:blipFill>
                    <p:spPr bwMode="auto">
                      <a:xfrm>
                        <a:off x="539552" y="4005064"/>
                        <a:ext cx="1500188" cy="647700"/>
                      </a:xfrm>
                      <a:prstGeom prst="rect">
                        <a:avLst/>
                      </a:prstGeom>
                      <a:noFill/>
                    </p:spPr>
                  </p:pic>
                </p:oleObj>
              </mc:Fallback>
            </mc:AlternateContent>
          </a:graphicData>
        </a:graphic>
      </p:graphicFrame>
    </p:spTree>
    <p:extLst>
      <p:ext uri="{BB962C8B-B14F-4D97-AF65-F5344CB8AC3E}">
        <p14:creationId xmlns:p14="http://schemas.microsoft.com/office/powerpoint/2010/main" val="2017488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7384"/>
            <a:ext cx="7772400" cy="1224136"/>
          </a:xfrm>
        </p:spPr>
        <p:txBody>
          <a:bodyPr>
            <a:normAutofit/>
          </a:bodyPr>
          <a:lstStyle/>
          <a:p>
            <a:r>
              <a:rPr lang="zh-CN" altLang="en-US" sz="4000" dirty="0">
                <a:solidFill>
                  <a:srgbClr val="FF0000"/>
                </a:solidFill>
              </a:rPr>
              <a:t>实验五 回归分析</a:t>
            </a:r>
          </a:p>
        </p:txBody>
      </p:sp>
      <p:sp>
        <p:nvSpPr>
          <p:cNvPr id="9" name="矩形 8"/>
          <p:cNvSpPr/>
          <p:nvPr/>
        </p:nvSpPr>
        <p:spPr>
          <a:xfrm>
            <a:off x="421308" y="883741"/>
            <a:ext cx="8327156" cy="461665"/>
          </a:xfrm>
          <a:prstGeom prst="rect">
            <a:avLst/>
          </a:prstGeom>
        </p:spPr>
        <p:txBody>
          <a:bodyPr wrap="square">
            <a:spAutoFit/>
          </a:bodyPr>
          <a:lstStyle/>
          <a:p>
            <a:r>
              <a:rPr lang="zh-CN" altLang="zh-CN" sz="2400" b="1" dirty="0">
                <a:solidFill>
                  <a:srgbClr val="FF0000"/>
                </a:solidFill>
              </a:rPr>
              <a:t>二、实验原</a:t>
            </a:r>
            <a:r>
              <a:rPr lang="zh-CN" altLang="zh-CN" sz="2400" b="1" dirty="0" smtClean="0">
                <a:solidFill>
                  <a:srgbClr val="FF0000"/>
                </a:solidFill>
              </a:rPr>
              <a:t>理</a:t>
            </a:r>
            <a:endParaRPr lang="en-US" altLang="zh-CN" sz="2400" dirty="0" smtClean="0"/>
          </a:p>
        </p:txBody>
      </p:sp>
      <p:sp>
        <p:nvSpPr>
          <p:cNvPr id="5" name="Rectangle 4"/>
          <p:cNvSpPr>
            <a:spLocks noChangeArrowheads="1"/>
          </p:cNvSpPr>
          <p:nvPr/>
        </p:nvSpPr>
        <p:spPr bwMode="auto">
          <a:xfrm>
            <a:off x="2987824" y="2436857"/>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p>
        </p:txBody>
      </p:sp>
      <p:sp>
        <p:nvSpPr>
          <p:cNvPr id="3" name="Rectangle 16"/>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421308" y="1268760"/>
            <a:ext cx="8327156" cy="3970318"/>
          </a:xfrm>
          <a:prstGeom prst="rect">
            <a:avLst/>
          </a:prstGeom>
        </p:spPr>
        <p:txBody>
          <a:bodyPr wrap="square">
            <a:spAutoFit/>
          </a:bodyPr>
          <a:lstStyle/>
          <a:p>
            <a:pPr>
              <a:lnSpc>
                <a:spcPct val="150000"/>
              </a:lnSpc>
            </a:pPr>
            <a:r>
              <a:rPr lang="zh-CN" altLang="zh-CN" sz="2400" dirty="0" smtClean="0">
                <a:solidFill>
                  <a:srgbClr val="7030A0"/>
                </a:solidFill>
              </a:rPr>
              <a:t>（</a:t>
            </a:r>
            <a:r>
              <a:rPr lang="en-US" altLang="zh-CN" sz="2400" dirty="0">
                <a:solidFill>
                  <a:srgbClr val="7030A0"/>
                </a:solidFill>
              </a:rPr>
              <a:t>2</a:t>
            </a:r>
            <a:r>
              <a:rPr lang="zh-CN" altLang="zh-CN" sz="2400" dirty="0" smtClean="0">
                <a:solidFill>
                  <a:srgbClr val="7030A0"/>
                </a:solidFill>
              </a:rPr>
              <a:t>）</a:t>
            </a:r>
            <a:r>
              <a:rPr lang="zh-CN" altLang="en-US" sz="2400" dirty="0" smtClean="0">
                <a:solidFill>
                  <a:srgbClr val="7030A0"/>
                </a:solidFill>
              </a:rPr>
              <a:t>回</a:t>
            </a:r>
            <a:r>
              <a:rPr lang="zh-CN" altLang="en-US" sz="2400" dirty="0">
                <a:solidFill>
                  <a:srgbClr val="7030A0"/>
                </a:solidFill>
              </a:rPr>
              <a:t>归方程的方差分析及显著性检验</a:t>
            </a:r>
            <a:endParaRPr lang="zh-CN" altLang="zh-CN" sz="2400" dirty="0" smtClean="0">
              <a:solidFill>
                <a:srgbClr val="7030A0"/>
              </a:solidFill>
            </a:endParaRPr>
          </a:p>
          <a:p>
            <a:pPr>
              <a:lnSpc>
                <a:spcPct val="150000"/>
              </a:lnSpc>
            </a:pPr>
            <a:r>
              <a:rPr lang="en-US" altLang="zh-CN" sz="2400" dirty="0" smtClean="0"/>
              <a:t>b</a:t>
            </a:r>
            <a:r>
              <a:rPr lang="zh-CN" altLang="en-US" sz="2400" dirty="0"/>
              <a:t>、回归方程显著性检验：回归方程显著性检验通常采用</a:t>
            </a:r>
            <a:r>
              <a:rPr lang="en-US" altLang="zh-CN" sz="2400" dirty="0"/>
              <a:t>F</a:t>
            </a:r>
            <a:r>
              <a:rPr lang="zh-CN" altLang="en-US" sz="2400" dirty="0"/>
              <a:t>检验法：                  </a:t>
            </a:r>
            <a:r>
              <a:rPr lang="zh-CN" altLang="en-US" sz="2400" dirty="0" smtClean="0"/>
              <a:t>，为</a:t>
            </a:r>
            <a:r>
              <a:rPr lang="zh-CN" altLang="en-US" sz="2400" dirty="0"/>
              <a:t>了检验一个回归方程拟合得好坏，可以做重复实验，从而获得误差平方和和失拟平方和，用误差平方和对失拟平方和进行</a:t>
            </a:r>
            <a:r>
              <a:rPr lang="en-US" altLang="zh-CN" sz="2400" dirty="0"/>
              <a:t>F</a:t>
            </a:r>
            <a:r>
              <a:rPr lang="zh-CN" altLang="en-US" sz="2400" dirty="0"/>
              <a:t>检验，就可以确定回归方程拟合得好</a:t>
            </a:r>
            <a:r>
              <a:rPr lang="zh-CN" altLang="en-US" sz="2400" dirty="0" smtClean="0"/>
              <a:t>坏：</a:t>
            </a:r>
            <a:endParaRPr lang="zh-CN" altLang="en-US" sz="2400" dirty="0"/>
          </a:p>
          <a:p>
            <a:pPr>
              <a:lnSpc>
                <a:spcPct val="150000"/>
              </a:lnSpc>
            </a:pPr>
            <a:endParaRPr lang="en-US" altLang="zh-CN" sz="2400"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19217160"/>
              </p:ext>
            </p:extLst>
          </p:nvPr>
        </p:nvGraphicFramePr>
        <p:xfrm>
          <a:off x="1547664" y="2418600"/>
          <a:ext cx="938883" cy="604486"/>
        </p:xfrm>
        <a:graphic>
          <a:graphicData uri="http://schemas.openxmlformats.org/presentationml/2006/ole">
            <mc:AlternateContent xmlns:mc="http://schemas.openxmlformats.org/markup-compatibility/2006">
              <mc:Choice xmlns:v="urn:schemas-microsoft-com:vml" Requires="v">
                <p:oleObj spid="_x0000_s6178" name="Equation" r:id="rId3" imgW="698803" imgH="444693" progId="Equation.DSMT4">
                  <p:embed/>
                </p:oleObj>
              </mc:Choice>
              <mc:Fallback>
                <p:oleObj name="Equation" r:id="rId3" imgW="698803" imgH="44469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418600"/>
                        <a:ext cx="938883" cy="604486"/>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01852354"/>
              </p:ext>
            </p:extLst>
          </p:nvPr>
        </p:nvGraphicFramePr>
        <p:xfrm>
          <a:off x="1187625" y="4221088"/>
          <a:ext cx="1512168" cy="325045"/>
        </p:xfrm>
        <a:graphic>
          <a:graphicData uri="http://schemas.openxmlformats.org/presentationml/2006/ole">
            <mc:AlternateContent xmlns:mc="http://schemas.openxmlformats.org/markup-compatibility/2006">
              <mc:Choice xmlns:v="urn:schemas-microsoft-com:vml" Requires="v">
                <p:oleObj spid="_x0000_s6179" name="Equation" r:id="rId5" imgW="1015559" imgH="215806" progId="Equation.DSMT4">
                  <p:embed/>
                </p:oleObj>
              </mc:Choice>
              <mc:Fallback>
                <p:oleObj name="Equation" r:id="rId5" imgW="1015559" imgH="21580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5" y="4221088"/>
                        <a:ext cx="1512168" cy="325045"/>
                      </a:xfrm>
                      <a:prstGeom prst="rect">
                        <a:avLst/>
                      </a:prstGeom>
                      <a:noFill/>
                    </p:spPr>
                  </p:pic>
                </p:oleObj>
              </mc:Fallback>
            </mc:AlternateContent>
          </a:graphicData>
        </a:graphic>
      </p:graphicFrame>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218360457"/>
              </p:ext>
            </p:extLst>
          </p:nvPr>
        </p:nvGraphicFramePr>
        <p:xfrm>
          <a:off x="1146909" y="4632858"/>
          <a:ext cx="1984931" cy="1676462"/>
        </p:xfrm>
        <a:graphic>
          <a:graphicData uri="http://schemas.openxmlformats.org/presentationml/2006/ole">
            <mc:AlternateContent xmlns:mc="http://schemas.openxmlformats.org/markup-compatibility/2006">
              <mc:Choice xmlns:v="urn:schemas-microsoft-com:vml" Requires="v">
                <p:oleObj spid="_x0000_s6180" name="Equation" r:id="rId7" imgW="1410925" imgH="1194837" progId="Equation.DSMT4">
                  <p:embed/>
                </p:oleObj>
              </mc:Choice>
              <mc:Fallback>
                <p:oleObj name="Equation" r:id="rId7" imgW="1410925" imgH="1194837"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6909" y="4632858"/>
                        <a:ext cx="1984931" cy="1676462"/>
                      </a:xfrm>
                      <a:prstGeom prst="rect">
                        <a:avLst/>
                      </a:prstGeom>
                      <a:noFill/>
                    </p:spPr>
                  </p:pic>
                </p:oleObj>
              </mc:Fallback>
            </mc:AlternateContent>
          </a:graphicData>
        </a:graphic>
      </p:graphicFrame>
    </p:spTree>
    <p:extLst>
      <p:ext uri="{BB962C8B-B14F-4D97-AF65-F5344CB8AC3E}">
        <p14:creationId xmlns:p14="http://schemas.microsoft.com/office/powerpoint/2010/main" val="416381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620688"/>
            <a:ext cx="7992888" cy="4339650"/>
          </a:xfrm>
          <a:prstGeom prst="rect">
            <a:avLst/>
          </a:prstGeom>
        </p:spPr>
        <p:txBody>
          <a:bodyPr wrap="square">
            <a:spAutoFit/>
          </a:bodyPr>
          <a:lstStyle/>
          <a:p>
            <a:r>
              <a:rPr lang="zh-CN" altLang="en-US" sz="2400" b="1" dirty="0" smtClean="0">
                <a:solidFill>
                  <a:srgbClr val="FF0000"/>
                </a:solidFill>
              </a:rPr>
              <a:t>三</a:t>
            </a:r>
            <a:r>
              <a:rPr lang="zh-CN" altLang="zh-CN" sz="2400" b="1" dirty="0" smtClean="0">
                <a:solidFill>
                  <a:srgbClr val="FF0000"/>
                </a:solidFill>
              </a:rPr>
              <a:t>、</a:t>
            </a:r>
            <a:r>
              <a:rPr lang="zh-CN" altLang="en-US" sz="2400" b="1" dirty="0" smtClean="0">
                <a:solidFill>
                  <a:srgbClr val="FF0000"/>
                </a:solidFill>
              </a:rPr>
              <a:t>例题分析</a:t>
            </a:r>
            <a:endParaRPr lang="en-US" altLang="zh-CN" sz="2400" b="1" dirty="0" smtClean="0">
              <a:solidFill>
                <a:srgbClr val="FF0000"/>
              </a:solidFill>
            </a:endParaRPr>
          </a:p>
          <a:p>
            <a:pPr>
              <a:lnSpc>
                <a:spcPct val="150000"/>
              </a:lnSpc>
            </a:pPr>
            <a:r>
              <a:rPr lang="en-US" altLang="zh-CN" sz="2400" dirty="0"/>
              <a:t>1</a:t>
            </a:r>
            <a:r>
              <a:rPr lang="zh-CN" altLang="zh-CN" sz="2400" dirty="0" smtClean="0"/>
              <a:t>．</a:t>
            </a:r>
            <a:r>
              <a:rPr lang="zh-CN" altLang="en-US" sz="2400" dirty="0" smtClean="0"/>
              <a:t>材</a:t>
            </a:r>
            <a:r>
              <a:rPr lang="zh-CN" altLang="en-US" sz="2400" dirty="0"/>
              <a:t>料的抗剪强度与材料承受的正应力有关。对某种材料实验数据如下：</a:t>
            </a:r>
            <a:endParaRPr lang="zh-CN" altLang="zh-CN" sz="2400" dirty="0"/>
          </a:p>
          <a:p>
            <a:pPr>
              <a:lnSpc>
                <a:spcPct val="150000"/>
              </a:lnSpc>
            </a:pPr>
            <a:endParaRPr lang="en-US" altLang="zh-CN" sz="2400" dirty="0"/>
          </a:p>
          <a:p>
            <a:pPr>
              <a:lnSpc>
                <a:spcPct val="150000"/>
              </a:lnSpc>
            </a:pPr>
            <a:endParaRPr lang="en-US" altLang="zh-CN" sz="2400" dirty="0" smtClean="0"/>
          </a:p>
          <a:p>
            <a:pPr>
              <a:lnSpc>
                <a:spcPct val="150000"/>
              </a:lnSpc>
            </a:pPr>
            <a:r>
              <a:rPr lang="zh-CN" altLang="en-US" sz="2400" dirty="0"/>
              <a:t>假设正应力的数值是精确的，求①减抗强度与正应力之间的线性回归方程。②当正应力为</a:t>
            </a:r>
            <a:r>
              <a:rPr lang="en-US" altLang="zh-CN" sz="2400" dirty="0"/>
              <a:t>24.5pa</a:t>
            </a:r>
            <a:r>
              <a:rPr lang="zh-CN" altLang="en-US" sz="2400" dirty="0"/>
              <a:t>时，抗剪强度的估计值是多少</a:t>
            </a:r>
            <a:r>
              <a:rPr lang="zh-CN" altLang="en-US" sz="2400" dirty="0" smtClean="0"/>
              <a:t>？</a:t>
            </a:r>
            <a:endParaRPr lang="zh-CN" altLang="zh-CN" sz="2400" dirty="0"/>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51804296"/>
              </p:ext>
            </p:extLst>
          </p:nvPr>
        </p:nvGraphicFramePr>
        <p:xfrm>
          <a:off x="683568" y="2193474"/>
          <a:ext cx="8136901" cy="1019502"/>
        </p:xfrm>
        <a:graphic>
          <a:graphicData uri="http://schemas.openxmlformats.org/drawingml/2006/table">
            <a:tbl>
              <a:tblPr>
                <a:tableStyleId>{5C22544A-7EE6-4342-B048-85BDC9FD1C3A}</a:tableStyleId>
              </a:tblPr>
              <a:tblGrid>
                <a:gridCol w="1493962">
                  <a:extLst>
                    <a:ext uri="{9D8B030D-6E8A-4147-A177-3AD203B41FA5}">
                      <a16:colId xmlns:a16="http://schemas.microsoft.com/office/drawing/2014/main" val="185790852"/>
                    </a:ext>
                  </a:extLst>
                </a:gridCol>
                <a:gridCol w="560236">
                  <a:extLst>
                    <a:ext uri="{9D8B030D-6E8A-4147-A177-3AD203B41FA5}">
                      <a16:colId xmlns:a16="http://schemas.microsoft.com/office/drawing/2014/main" val="2321620080"/>
                    </a:ext>
                  </a:extLst>
                </a:gridCol>
                <a:gridCol w="573723">
                  <a:extLst>
                    <a:ext uri="{9D8B030D-6E8A-4147-A177-3AD203B41FA5}">
                      <a16:colId xmlns:a16="http://schemas.microsoft.com/office/drawing/2014/main" val="1721538546"/>
                    </a:ext>
                  </a:extLst>
                </a:gridCol>
                <a:gridCol w="550898">
                  <a:extLst>
                    <a:ext uri="{9D8B030D-6E8A-4147-A177-3AD203B41FA5}">
                      <a16:colId xmlns:a16="http://schemas.microsoft.com/office/drawing/2014/main" val="2516735203"/>
                    </a:ext>
                  </a:extLst>
                </a:gridCol>
                <a:gridCol w="550898">
                  <a:extLst>
                    <a:ext uri="{9D8B030D-6E8A-4147-A177-3AD203B41FA5}">
                      <a16:colId xmlns:a16="http://schemas.microsoft.com/office/drawing/2014/main" val="3714120313"/>
                    </a:ext>
                  </a:extLst>
                </a:gridCol>
                <a:gridCol w="550898">
                  <a:extLst>
                    <a:ext uri="{9D8B030D-6E8A-4147-A177-3AD203B41FA5}">
                      <a16:colId xmlns:a16="http://schemas.microsoft.com/office/drawing/2014/main" val="741619514"/>
                    </a:ext>
                  </a:extLst>
                </a:gridCol>
                <a:gridCol w="550898">
                  <a:extLst>
                    <a:ext uri="{9D8B030D-6E8A-4147-A177-3AD203B41FA5}">
                      <a16:colId xmlns:a16="http://schemas.microsoft.com/office/drawing/2014/main" val="1006964967"/>
                    </a:ext>
                  </a:extLst>
                </a:gridCol>
                <a:gridCol w="550898">
                  <a:extLst>
                    <a:ext uri="{9D8B030D-6E8A-4147-A177-3AD203B41FA5}">
                      <a16:colId xmlns:a16="http://schemas.microsoft.com/office/drawing/2014/main" val="1394090692"/>
                    </a:ext>
                  </a:extLst>
                </a:gridCol>
                <a:gridCol w="550898">
                  <a:extLst>
                    <a:ext uri="{9D8B030D-6E8A-4147-A177-3AD203B41FA5}">
                      <a16:colId xmlns:a16="http://schemas.microsoft.com/office/drawing/2014/main" val="2665012460"/>
                    </a:ext>
                  </a:extLst>
                </a:gridCol>
                <a:gridCol w="550898">
                  <a:extLst>
                    <a:ext uri="{9D8B030D-6E8A-4147-A177-3AD203B41FA5}">
                      <a16:colId xmlns:a16="http://schemas.microsoft.com/office/drawing/2014/main" val="430952780"/>
                    </a:ext>
                  </a:extLst>
                </a:gridCol>
                <a:gridCol w="550898">
                  <a:extLst>
                    <a:ext uri="{9D8B030D-6E8A-4147-A177-3AD203B41FA5}">
                      <a16:colId xmlns:a16="http://schemas.microsoft.com/office/drawing/2014/main" val="1887913214"/>
                    </a:ext>
                  </a:extLst>
                </a:gridCol>
                <a:gridCol w="550898">
                  <a:extLst>
                    <a:ext uri="{9D8B030D-6E8A-4147-A177-3AD203B41FA5}">
                      <a16:colId xmlns:a16="http://schemas.microsoft.com/office/drawing/2014/main" val="585344682"/>
                    </a:ext>
                  </a:extLst>
                </a:gridCol>
                <a:gridCol w="550898">
                  <a:extLst>
                    <a:ext uri="{9D8B030D-6E8A-4147-A177-3AD203B41FA5}">
                      <a16:colId xmlns:a16="http://schemas.microsoft.com/office/drawing/2014/main" val="2259435970"/>
                    </a:ext>
                  </a:extLst>
                </a:gridCol>
              </a:tblGrid>
              <a:tr h="509751">
                <a:tc>
                  <a:txBody>
                    <a:bodyPr/>
                    <a:lstStyle/>
                    <a:p>
                      <a:pPr algn="ctr">
                        <a:spcAft>
                          <a:spcPts val="0"/>
                        </a:spcAft>
                      </a:pPr>
                      <a:r>
                        <a:rPr lang="zh-CN" sz="1600" kern="100" dirty="0">
                          <a:effectLst/>
                        </a:rPr>
                        <a:t>正应力</a:t>
                      </a:r>
                      <a:r>
                        <a:rPr lang="en-US" sz="1600" kern="100" dirty="0">
                          <a:effectLst/>
                        </a:rPr>
                        <a:t>x/pa</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26.8</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25.4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28.9</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23.6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27.7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23.9</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24.7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28.1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26.9</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27.4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22.6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effectLst/>
                        </a:rPr>
                        <a:t>25.6</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40842695"/>
                  </a:ext>
                </a:extLst>
              </a:tr>
              <a:tr h="509751">
                <a:tc>
                  <a:txBody>
                    <a:bodyPr/>
                    <a:lstStyle/>
                    <a:p>
                      <a:pPr algn="ctr">
                        <a:spcAft>
                          <a:spcPts val="0"/>
                        </a:spcAft>
                      </a:pPr>
                      <a:r>
                        <a:rPr lang="zh-CN" sz="1600" kern="100">
                          <a:effectLst/>
                        </a:rPr>
                        <a:t>抗剪强度</a:t>
                      </a:r>
                      <a:r>
                        <a:rPr lang="en-US" sz="1600" kern="100">
                          <a:effectLst/>
                        </a:rPr>
                        <a:t>y/pa</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26.5</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27.3</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24.2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27.1</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23.6</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25.9</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26.3</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22.5</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21.7</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21.4</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25.8</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rPr>
                        <a:t>24.9</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0836946"/>
                  </a:ext>
                </a:extLst>
              </a:tr>
            </a:tbl>
          </a:graphicData>
        </a:graphic>
      </p:graphicFrame>
    </p:spTree>
    <p:extLst>
      <p:ext uri="{BB962C8B-B14F-4D97-AF65-F5344CB8AC3E}">
        <p14:creationId xmlns:p14="http://schemas.microsoft.com/office/powerpoint/2010/main" val="705328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620688"/>
            <a:ext cx="8136904" cy="3831818"/>
          </a:xfrm>
          <a:prstGeom prst="rect">
            <a:avLst/>
          </a:prstGeom>
        </p:spPr>
        <p:txBody>
          <a:bodyPr wrap="square">
            <a:spAutoFit/>
          </a:bodyPr>
          <a:lstStyle/>
          <a:p>
            <a:r>
              <a:rPr lang="zh-CN" altLang="en-US" b="1" dirty="0" smtClean="0"/>
              <a:t>三</a:t>
            </a:r>
            <a:r>
              <a:rPr lang="zh-CN" altLang="zh-CN" b="1" dirty="0" smtClean="0"/>
              <a:t>、</a:t>
            </a:r>
            <a:r>
              <a:rPr lang="zh-CN" altLang="en-US" b="1" dirty="0" smtClean="0"/>
              <a:t>例题分析</a:t>
            </a:r>
            <a:endParaRPr lang="en-US" altLang="zh-CN" b="1" dirty="0" smtClean="0"/>
          </a:p>
          <a:p>
            <a:pPr>
              <a:lnSpc>
                <a:spcPct val="150000"/>
              </a:lnSpc>
            </a:pPr>
            <a:r>
              <a:rPr lang="en-US" altLang="zh-CN" dirty="0"/>
              <a:t>1</a:t>
            </a:r>
            <a:r>
              <a:rPr lang="zh-CN" altLang="zh-CN" dirty="0" smtClean="0"/>
              <a:t>．</a:t>
            </a:r>
            <a:r>
              <a:rPr lang="en-US" altLang="zh-CN" dirty="0" smtClean="0"/>
              <a:t>MATLAB</a:t>
            </a:r>
            <a:r>
              <a:rPr lang="zh-CN" altLang="zh-CN" dirty="0"/>
              <a:t>程序及分析如下：</a:t>
            </a:r>
          </a:p>
          <a:p>
            <a:r>
              <a:rPr lang="en-US" altLang="zh-CN" dirty="0"/>
              <a:t>x=[26.8 25.4 28.9 23.6 27.7 23.9 24.7 28.1 26.9 27.4 22.6 25.6</a:t>
            </a:r>
            <a:r>
              <a:rPr lang="en-US" altLang="zh-CN" dirty="0" smtClean="0"/>
              <a:t>]</a:t>
            </a:r>
            <a:r>
              <a:rPr lang="zh-CN" altLang="en-US" dirty="0" smtClean="0"/>
              <a:t>；</a:t>
            </a:r>
            <a:r>
              <a:rPr lang="en-US" altLang="zh-CN" dirty="0" smtClean="0"/>
              <a:t> </a:t>
            </a:r>
            <a:r>
              <a:rPr lang="en-US" altLang="zh-CN" dirty="0">
                <a:solidFill>
                  <a:srgbClr val="FF0000"/>
                </a:solidFill>
              </a:rPr>
              <a:t>%</a:t>
            </a:r>
            <a:r>
              <a:rPr lang="zh-CN" altLang="en-US" dirty="0">
                <a:solidFill>
                  <a:srgbClr val="FF0000"/>
                </a:solidFill>
              </a:rPr>
              <a:t>自变量序列数据</a:t>
            </a:r>
            <a:endParaRPr lang="en-US" altLang="zh-CN" dirty="0" smtClean="0">
              <a:solidFill>
                <a:srgbClr val="FF0000"/>
              </a:solidFill>
            </a:endParaRPr>
          </a:p>
          <a:p>
            <a:r>
              <a:rPr lang="en-US" altLang="zh-CN" dirty="0"/>
              <a:t>y=[26.5 27.3 24.2 27.1 23.6 25.9 26.3 22.5 21.7 21.4 25.8 24.9</a:t>
            </a:r>
            <a:r>
              <a:rPr lang="en-US" altLang="zh-CN" dirty="0" smtClean="0"/>
              <a:t>]</a:t>
            </a:r>
            <a:r>
              <a:rPr lang="zh-CN" altLang="en-US" dirty="0"/>
              <a:t> </a:t>
            </a:r>
            <a:r>
              <a:rPr lang="en-US" altLang="zh-CN" dirty="0" smtClean="0"/>
              <a:t>; </a:t>
            </a:r>
            <a:r>
              <a:rPr lang="en-US" altLang="zh-CN" dirty="0" smtClean="0">
                <a:solidFill>
                  <a:srgbClr val="FF0000"/>
                </a:solidFill>
              </a:rPr>
              <a:t>%</a:t>
            </a:r>
            <a:r>
              <a:rPr lang="zh-CN" altLang="en-US" dirty="0" smtClean="0">
                <a:solidFill>
                  <a:srgbClr val="FF0000"/>
                </a:solidFill>
              </a:rPr>
              <a:t>因变</a:t>
            </a:r>
            <a:r>
              <a:rPr lang="zh-CN" altLang="en-US" dirty="0">
                <a:solidFill>
                  <a:srgbClr val="FF0000"/>
                </a:solidFill>
              </a:rPr>
              <a:t>量序列数</a:t>
            </a:r>
            <a:r>
              <a:rPr lang="zh-CN" altLang="en-US" dirty="0" smtClean="0">
                <a:solidFill>
                  <a:srgbClr val="FF0000"/>
                </a:solidFill>
              </a:rPr>
              <a:t>据</a:t>
            </a:r>
            <a:endParaRPr lang="en-US" altLang="zh-CN" dirty="0" smtClean="0">
              <a:solidFill>
                <a:srgbClr val="FF0000"/>
              </a:solidFill>
            </a:endParaRPr>
          </a:p>
          <a:p>
            <a:r>
              <a:rPr lang="en-US" altLang="zh-CN" dirty="0"/>
              <a:t>X=[</a:t>
            </a:r>
            <a:r>
              <a:rPr lang="en-US" altLang="zh-CN" dirty="0" smtClean="0"/>
              <a:t>ones(size(x</a:t>
            </a:r>
            <a:r>
              <a:rPr lang="en-US" altLang="zh-CN" dirty="0"/>
              <a:t>’</a:t>
            </a:r>
            <a:r>
              <a:rPr lang="en-US" altLang="zh-CN" dirty="0" smtClean="0"/>
              <a:t>)), x’]; </a:t>
            </a:r>
            <a:r>
              <a:rPr lang="en-US" altLang="zh-CN" dirty="0" smtClean="0">
                <a:solidFill>
                  <a:srgbClr val="FF0000"/>
                </a:solidFill>
              </a:rPr>
              <a:t>%ones(size(x‘))</a:t>
            </a:r>
            <a:r>
              <a:rPr lang="zh-CN" altLang="en-US" dirty="0" smtClean="0">
                <a:solidFill>
                  <a:srgbClr val="FF0000"/>
                </a:solidFill>
              </a:rPr>
              <a:t>用于生</a:t>
            </a:r>
            <a:r>
              <a:rPr lang="zh-CN" altLang="en-US" dirty="0">
                <a:solidFill>
                  <a:srgbClr val="FF0000"/>
                </a:solidFill>
              </a:rPr>
              <a:t>成一个</a:t>
            </a:r>
            <a:r>
              <a:rPr lang="zh-CN" altLang="en-US" dirty="0" smtClean="0">
                <a:solidFill>
                  <a:srgbClr val="FF0000"/>
                </a:solidFill>
              </a:rPr>
              <a:t>与</a:t>
            </a:r>
            <a:r>
              <a:rPr lang="en-US" altLang="zh-CN" dirty="0" smtClean="0">
                <a:solidFill>
                  <a:srgbClr val="FF0000"/>
                </a:solidFill>
              </a:rPr>
              <a:t>x’</a:t>
            </a:r>
            <a:r>
              <a:rPr lang="zh-CN" altLang="en-US" dirty="0" smtClean="0">
                <a:solidFill>
                  <a:srgbClr val="FF0000"/>
                </a:solidFill>
              </a:rPr>
              <a:t>大</a:t>
            </a:r>
            <a:r>
              <a:rPr lang="zh-CN" altLang="en-US" dirty="0">
                <a:solidFill>
                  <a:srgbClr val="FF0000"/>
                </a:solidFill>
              </a:rPr>
              <a:t>小一样的全</a:t>
            </a:r>
            <a:r>
              <a:rPr lang="en-US" altLang="zh-CN" dirty="0">
                <a:solidFill>
                  <a:srgbClr val="FF0000"/>
                </a:solidFill>
              </a:rPr>
              <a:t>1</a:t>
            </a:r>
            <a:r>
              <a:rPr lang="zh-CN" altLang="en-US" dirty="0">
                <a:solidFill>
                  <a:srgbClr val="FF0000"/>
                </a:solidFill>
              </a:rPr>
              <a:t>数</a:t>
            </a:r>
            <a:r>
              <a:rPr lang="zh-CN" altLang="en-US" dirty="0" smtClean="0">
                <a:solidFill>
                  <a:srgbClr val="FF0000"/>
                </a:solidFill>
              </a:rPr>
              <a:t>组</a:t>
            </a:r>
            <a:endParaRPr lang="en-US" altLang="zh-CN" dirty="0" smtClean="0">
              <a:solidFill>
                <a:srgbClr val="FF0000"/>
              </a:solidFill>
            </a:endParaRPr>
          </a:p>
          <a:p>
            <a:r>
              <a:rPr lang="en-US" altLang="zh-CN" dirty="0"/>
              <a:t>[b,bint,r,rint,stats]= </a:t>
            </a:r>
            <a:r>
              <a:rPr lang="en-US" altLang="zh-CN" dirty="0" smtClean="0"/>
              <a:t>regress(y</a:t>
            </a:r>
            <a:r>
              <a:rPr lang="en-US" altLang="zh-CN" dirty="0"/>
              <a:t>’</a:t>
            </a:r>
            <a:r>
              <a:rPr lang="en-US" altLang="zh-CN" dirty="0" smtClean="0"/>
              <a:t>,</a:t>
            </a:r>
            <a:r>
              <a:rPr lang="en-US" altLang="zh-CN" dirty="0"/>
              <a:t>X,0.05</a:t>
            </a:r>
            <a:r>
              <a:rPr lang="en-US" altLang="zh-CN" dirty="0" smtClean="0"/>
              <a:t>); </a:t>
            </a:r>
            <a:r>
              <a:rPr lang="en-US" altLang="zh-CN" dirty="0" smtClean="0">
                <a:solidFill>
                  <a:srgbClr val="FF0000"/>
                </a:solidFill>
              </a:rPr>
              <a:t>%</a:t>
            </a:r>
            <a:r>
              <a:rPr lang="zh-CN" altLang="en-US" dirty="0">
                <a:solidFill>
                  <a:srgbClr val="FF0000"/>
                </a:solidFill>
              </a:rPr>
              <a:t>调用一元回归分析函</a:t>
            </a:r>
            <a:r>
              <a:rPr lang="zh-CN" altLang="en-US" dirty="0" smtClean="0">
                <a:solidFill>
                  <a:srgbClr val="FF0000"/>
                </a:solidFill>
              </a:rPr>
              <a:t>数</a:t>
            </a:r>
            <a:r>
              <a:rPr lang="en-US" altLang="zh-CN" dirty="0" smtClean="0">
                <a:solidFill>
                  <a:srgbClr val="FF0000"/>
                </a:solidFill>
              </a:rPr>
              <a:t>regress,</a:t>
            </a:r>
            <a:r>
              <a:rPr lang="zh-CN" altLang="en-US" dirty="0">
                <a:solidFill>
                  <a:srgbClr val="FF0000"/>
                </a:solidFill>
              </a:rPr>
              <a:t> </a:t>
            </a:r>
            <a:r>
              <a:rPr lang="en-US" altLang="zh-CN" dirty="0" smtClean="0">
                <a:solidFill>
                  <a:srgbClr val="FF0000"/>
                </a:solidFill>
              </a:rPr>
              <a:t>b</a:t>
            </a:r>
            <a:r>
              <a:rPr lang="zh-CN" altLang="en-US" dirty="0" smtClean="0">
                <a:solidFill>
                  <a:srgbClr val="FF0000"/>
                </a:solidFill>
              </a:rPr>
              <a:t>为参</a:t>
            </a:r>
            <a:r>
              <a:rPr lang="zh-CN" altLang="en-US" dirty="0">
                <a:solidFill>
                  <a:srgbClr val="FF0000"/>
                </a:solidFill>
              </a:rPr>
              <a:t>数估计值；</a:t>
            </a:r>
            <a:r>
              <a:rPr lang="en-US" altLang="zh-CN" dirty="0" smtClean="0">
                <a:solidFill>
                  <a:srgbClr val="FF0000"/>
                </a:solidFill>
              </a:rPr>
              <a:t>bint</a:t>
            </a:r>
            <a:r>
              <a:rPr lang="zh-CN" altLang="en-US" dirty="0" smtClean="0">
                <a:solidFill>
                  <a:srgbClr val="FF0000"/>
                </a:solidFill>
              </a:rPr>
              <a:t>为</a:t>
            </a:r>
            <a:r>
              <a:rPr lang="en-US" altLang="zh-CN" dirty="0" smtClean="0">
                <a:solidFill>
                  <a:srgbClr val="FF0000"/>
                </a:solidFill>
              </a:rPr>
              <a:t>b</a:t>
            </a:r>
            <a:r>
              <a:rPr lang="zh-CN" altLang="en-US" dirty="0">
                <a:solidFill>
                  <a:srgbClr val="FF0000"/>
                </a:solidFill>
              </a:rPr>
              <a:t>的置</a:t>
            </a:r>
            <a:r>
              <a:rPr lang="zh-CN" altLang="en-US" dirty="0" smtClean="0">
                <a:solidFill>
                  <a:srgbClr val="FF0000"/>
                </a:solidFill>
              </a:rPr>
              <a:t>信区</a:t>
            </a:r>
            <a:r>
              <a:rPr lang="zh-CN" altLang="en-US" dirty="0">
                <a:solidFill>
                  <a:srgbClr val="FF0000"/>
                </a:solidFill>
              </a:rPr>
              <a:t>间；</a:t>
            </a:r>
            <a:r>
              <a:rPr lang="en-US" altLang="zh-CN" dirty="0" smtClean="0">
                <a:solidFill>
                  <a:srgbClr val="FF0000"/>
                </a:solidFill>
              </a:rPr>
              <a:t>r</a:t>
            </a:r>
            <a:r>
              <a:rPr lang="zh-CN" altLang="en-US" dirty="0" smtClean="0">
                <a:solidFill>
                  <a:srgbClr val="FF0000"/>
                </a:solidFill>
              </a:rPr>
              <a:t>为残</a:t>
            </a:r>
            <a:r>
              <a:rPr lang="zh-CN" altLang="en-US" dirty="0">
                <a:solidFill>
                  <a:srgbClr val="FF0000"/>
                </a:solidFill>
              </a:rPr>
              <a:t>差向</a:t>
            </a:r>
            <a:r>
              <a:rPr lang="zh-CN" altLang="en-US" dirty="0" smtClean="0">
                <a:solidFill>
                  <a:srgbClr val="FF0000"/>
                </a:solidFill>
              </a:rPr>
              <a:t>量；</a:t>
            </a:r>
            <a:r>
              <a:rPr lang="en-US" altLang="zh-CN" dirty="0" smtClean="0">
                <a:solidFill>
                  <a:srgbClr val="FF0000"/>
                </a:solidFill>
              </a:rPr>
              <a:t>rint</a:t>
            </a:r>
            <a:r>
              <a:rPr lang="zh-CN" altLang="en-US" dirty="0" smtClean="0">
                <a:solidFill>
                  <a:srgbClr val="FF0000"/>
                </a:solidFill>
              </a:rPr>
              <a:t>为</a:t>
            </a:r>
            <a:r>
              <a:rPr lang="en-US" altLang="zh-CN" dirty="0" smtClean="0">
                <a:solidFill>
                  <a:srgbClr val="FF0000"/>
                </a:solidFill>
              </a:rPr>
              <a:t>r</a:t>
            </a:r>
            <a:r>
              <a:rPr lang="zh-CN" altLang="en-US" dirty="0">
                <a:solidFill>
                  <a:srgbClr val="FF0000"/>
                </a:solidFill>
              </a:rPr>
              <a:t>的置信区间；</a:t>
            </a:r>
            <a:r>
              <a:rPr lang="en-US" altLang="zh-CN" dirty="0" smtClean="0">
                <a:solidFill>
                  <a:srgbClr val="FF0000"/>
                </a:solidFill>
              </a:rPr>
              <a:t>stats</a:t>
            </a:r>
            <a:r>
              <a:rPr lang="zh-CN" altLang="en-US" dirty="0" smtClean="0">
                <a:solidFill>
                  <a:srgbClr val="FF0000"/>
                </a:solidFill>
              </a:rPr>
              <a:t>为检</a:t>
            </a:r>
            <a:r>
              <a:rPr lang="zh-CN" altLang="en-US" dirty="0">
                <a:solidFill>
                  <a:srgbClr val="FF0000"/>
                </a:solidFill>
              </a:rPr>
              <a:t>验统计</a:t>
            </a:r>
            <a:r>
              <a:rPr lang="zh-CN" altLang="en-US" dirty="0" smtClean="0">
                <a:solidFill>
                  <a:srgbClr val="FF0000"/>
                </a:solidFill>
              </a:rPr>
              <a:t>量，</a:t>
            </a:r>
            <a:r>
              <a:rPr lang="en-US" altLang="zh-CN" dirty="0" smtClean="0">
                <a:solidFill>
                  <a:srgbClr val="FF0000"/>
                </a:solidFill>
              </a:rPr>
              <a:t>0.05</a:t>
            </a:r>
            <a:r>
              <a:rPr lang="zh-CN" altLang="en-US" dirty="0" smtClean="0">
                <a:solidFill>
                  <a:srgbClr val="FF0000"/>
                </a:solidFill>
              </a:rPr>
              <a:t>为显</a:t>
            </a:r>
            <a:r>
              <a:rPr lang="zh-CN" altLang="en-US" dirty="0">
                <a:solidFill>
                  <a:srgbClr val="FF0000"/>
                </a:solidFill>
              </a:rPr>
              <a:t>著性水平，</a:t>
            </a:r>
            <a:r>
              <a:rPr lang="zh-CN" altLang="en-US" dirty="0" smtClean="0">
                <a:solidFill>
                  <a:srgbClr val="FF0000"/>
                </a:solidFill>
              </a:rPr>
              <a:t>缺省时候的值</a:t>
            </a:r>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r>
              <a:rPr lang="zh-CN" altLang="zh-CN" dirty="0" smtClean="0"/>
              <a:t>由以上程序运行的结果得到减抗强度与正应力之间的线性回归方程为</a:t>
            </a:r>
            <a:endParaRPr lang="en-US" altLang="zh-CN" dirty="0" smtClean="0"/>
          </a:p>
          <a:p>
            <a:r>
              <a:rPr lang="en-US" altLang="zh-CN" dirty="0" smtClean="0"/>
              <a:t>y=42.5818-0.6861x, </a:t>
            </a:r>
            <a:r>
              <a:rPr lang="zh-CN" altLang="zh-CN" dirty="0" smtClean="0"/>
              <a:t>当正应力</a:t>
            </a:r>
            <a:r>
              <a:rPr lang="en-US" altLang="zh-CN" dirty="0" smtClean="0"/>
              <a:t>x</a:t>
            </a:r>
            <a:r>
              <a:rPr lang="zh-CN" altLang="zh-CN" dirty="0" smtClean="0"/>
              <a:t>为</a:t>
            </a:r>
            <a:r>
              <a:rPr lang="en-US" altLang="zh-CN" dirty="0" smtClean="0"/>
              <a:t>24.5pa</a:t>
            </a:r>
            <a:r>
              <a:rPr lang="zh-CN" altLang="zh-CN" dirty="0" smtClean="0"/>
              <a:t>时，抗剪强度的估计值</a:t>
            </a:r>
            <a:r>
              <a:rPr lang="en-US" altLang="zh-CN" dirty="0" smtClean="0"/>
              <a:t>y=25.8pa</a:t>
            </a:r>
            <a:r>
              <a:rPr lang="zh-CN" altLang="zh-CN" dirty="0" smtClean="0"/>
              <a:t>。</a:t>
            </a:r>
          </a:p>
          <a:p>
            <a:endParaRPr lang="en-US" altLang="zh-CN" dirty="0">
              <a:solidFill>
                <a:srgbClr val="FF0000"/>
              </a:solidFill>
            </a:endParaRPr>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64793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620688"/>
            <a:ext cx="7992888" cy="461665"/>
          </a:xfrm>
          <a:prstGeom prst="rect">
            <a:avLst/>
          </a:prstGeom>
        </p:spPr>
        <p:txBody>
          <a:bodyPr wrap="square">
            <a:spAutoFit/>
          </a:bodyPr>
          <a:lstStyle/>
          <a:p>
            <a:r>
              <a:rPr lang="zh-CN" altLang="zh-CN" sz="2400" b="1" dirty="0"/>
              <a:t>四、</a:t>
            </a:r>
            <a:r>
              <a:rPr lang="zh-CN" altLang="zh-CN" sz="2400" b="1" dirty="0" smtClean="0"/>
              <a:t>练习</a:t>
            </a:r>
            <a:r>
              <a:rPr lang="zh-CN" altLang="en-US" sz="2400" b="1" dirty="0" smtClean="0"/>
              <a:t>（一班、二班、三班均需完成以下三个练习）</a:t>
            </a:r>
            <a:r>
              <a:rPr lang="zh-CN" altLang="zh-CN" sz="2400" b="1" dirty="0" smtClean="0"/>
              <a:t>：</a:t>
            </a:r>
            <a:endParaRPr lang="zh-CN" altLang="zh-CN" sz="2400" dirty="0"/>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755576" y="980728"/>
            <a:ext cx="7992888" cy="2308324"/>
          </a:xfrm>
          <a:prstGeom prst="rect">
            <a:avLst/>
          </a:prstGeom>
        </p:spPr>
        <p:txBody>
          <a:bodyPr wrap="square">
            <a:spAutoFit/>
          </a:bodyPr>
          <a:lstStyle/>
          <a:p>
            <a:pPr algn="just">
              <a:spcAft>
                <a:spcPts val="0"/>
              </a:spcAft>
            </a:pPr>
            <a:r>
              <a:rPr lang="zh-CN" altLang="en-US" kern="100" dirty="0" smtClean="0">
                <a:latin typeface="Times New Roman" panose="02020603050405020304" pitchFamily="18" charset="0"/>
              </a:rPr>
              <a:t>（</a:t>
            </a:r>
            <a:r>
              <a:rPr lang="en-US" altLang="zh-CN" kern="100" dirty="0" smtClean="0">
                <a:latin typeface="Times New Roman" panose="02020603050405020304" pitchFamily="18" charset="0"/>
              </a:rPr>
              <a:t>1</a:t>
            </a:r>
            <a:r>
              <a:rPr lang="zh-CN" altLang="en-US" kern="100" dirty="0" smtClean="0">
                <a:latin typeface="Times New Roman" panose="02020603050405020304" pitchFamily="18" charset="0"/>
              </a:rPr>
              <a:t>）</a:t>
            </a:r>
            <a:r>
              <a:rPr lang="zh-CN" altLang="zh-CN" kern="100" dirty="0" smtClean="0">
                <a:latin typeface="Times New Roman" panose="02020603050405020304" pitchFamily="18" charset="0"/>
              </a:rPr>
              <a:t>在</a:t>
            </a:r>
            <a:r>
              <a:rPr lang="zh-CN" altLang="zh-CN" kern="100" dirty="0">
                <a:latin typeface="Times New Roman" panose="02020603050405020304" pitchFamily="18" charset="0"/>
              </a:rPr>
              <a:t>制定公差标准时，必须掌握加工的极限误差随工件尺寸变化的规律。例如，对用普通车床切削外圆进行了大量实验，得到加工极限误差Δ与工件直径</a:t>
            </a:r>
            <a:r>
              <a:rPr lang="en-US" altLang="zh-CN" kern="100" dirty="0">
                <a:latin typeface="Times New Roman" panose="02020603050405020304" pitchFamily="18" charset="0"/>
              </a:rPr>
              <a:t>D</a:t>
            </a:r>
            <a:r>
              <a:rPr lang="zh-CN" altLang="zh-CN" kern="100" dirty="0">
                <a:latin typeface="Times New Roman" panose="02020603050405020304" pitchFamily="18" charset="0"/>
              </a:rPr>
              <a:t>的统计资料如下</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algn="just">
              <a:spcAft>
                <a:spcPts val="0"/>
              </a:spcAft>
            </a:pPr>
            <a:endParaRPr lang="en-US" altLang="zh-CN" kern="100" dirty="0">
              <a:latin typeface="Times New Roman" panose="02020603050405020304" pitchFamily="18" charset="0"/>
            </a:endParaRPr>
          </a:p>
          <a:p>
            <a:pPr algn="just">
              <a:spcAft>
                <a:spcPts val="0"/>
              </a:spcAft>
            </a:pPr>
            <a:endParaRPr lang="en-US" altLang="zh-CN" kern="100" dirty="0" smtClean="0">
              <a:latin typeface="Times New Roman" panose="02020603050405020304" pitchFamily="18" charset="0"/>
            </a:endParaRPr>
          </a:p>
          <a:p>
            <a:pPr algn="just">
              <a:spcAft>
                <a:spcPts val="0"/>
              </a:spcAft>
            </a:pPr>
            <a:endParaRPr lang="en-US" altLang="zh-CN" kern="100" dirty="0">
              <a:latin typeface="Times New Roman" panose="02020603050405020304" pitchFamily="18" charset="0"/>
            </a:endParaRPr>
          </a:p>
          <a:p>
            <a:pPr algn="just">
              <a:spcAft>
                <a:spcPts val="0"/>
              </a:spcAft>
            </a:pPr>
            <a:endParaRPr lang="en-US" altLang="zh-CN" kern="100" dirty="0" smtClean="0">
              <a:latin typeface="Times New Roman" panose="02020603050405020304" pitchFamily="18" charset="0"/>
            </a:endParaRPr>
          </a:p>
          <a:p>
            <a:pPr algn="just"/>
            <a:r>
              <a:rPr lang="zh-CN" altLang="zh-CN" dirty="0"/>
              <a:t>求极限误差Δ与工件直径</a:t>
            </a:r>
            <a:r>
              <a:rPr lang="en-US" altLang="zh-CN" dirty="0"/>
              <a:t>D0</a:t>
            </a:r>
            <a:r>
              <a:rPr lang="zh-CN" altLang="zh-CN" dirty="0"/>
              <a:t>关系的经验公式</a:t>
            </a:r>
            <a:r>
              <a:rPr lang="zh-CN" altLang="zh-CN" dirty="0" smtClean="0"/>
              <a:t>？</a:t>
            </a:r>
            <a:endParaRPr lang="zh-CN" altLang="zh-CN" kern="100" dirty="0">
              <a:latin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09966332"/>
              </p:ext>
            </p:extLst>
          </p:nvPr>
        </p:nvGraphicFramePr>
        <p:xfrm>
          <a:off x="1043610" y="1872209"/>
          <a:ext cx="6768748" cy="901826"/>
        </p:xfrm>
        <a:graphic>
          <a:graphicData uri="http://schemas.openxmlformats.org/drawingml/2006/table">
            <a:tbl>
              <a:tblPr>
                <a:tableStyleId>{5C22544A-7EE6-4342-B048-85BDC9FD1C3A}</a:tableStyleId>
              </a:tblPr>
              <a:tblGrid>
                <a:gridCol w="788744">
                  <a:extLst>
                    <a:ext uri="{9D8B030D-6E8A-4147-A177-3AD203B41FA5}">
                      <a16:colId xmlns:a16="http://schemas.microsoft.com/office/drawing/2014/main" val="1626530330"/>
                    </a:ext>
                  </a:extLst>
                </a:gridCol>
                <a:gridCol w="489170">
                  <a:extLst>
                    <a:ext uri="{9D8B030D-6E8A-4147-A177-3AD203B41FA5}">
                      <a16:colId xmlns:a16="http://schemas.microsoft.com/office/drawing/2014/main" val="1700475125"/>
                    </a:ext>
                  </a:extLst>
                </a:gridCol>
                <a:gridCol w="556207">
                  <a:extLst>
                    <a:ext uri="{9D8B030D-6E8A-4147-A177-3AD203B41FA5}">
                      <a16:colId xmlns:a16="http://schemas.microsoft.com/office/drawing/2014/main" val="1638102152"/>
                    </a:ext>
                  </a:extLst>
                </a:gridCol>
                <a:gridCol w="557254">
                  <a:extLst>
                    <a:ext uri="{9D8B030D-6E8A-4147-A177-3AD203B41FA5}">
                      <a16:colId xmlns:a16="http://schemas.microsoft.com/office/drawing/2014/main" val="3266308750"/>
                    </a:ext>
                  </a:extLst>
                </a:gridCol>
                <a:gridCol w="625339">
                  <a:extLst>
                    <a:ext uri="{9D8B030D-6E8A-4147-A177-3AD203B41FA5}">
                      <a16:colId xmlns:a16="http://schemas.microsoft.com/office/drawing/2014/main" val="357751103"/>
                    </a:ext>
                  </a:extLst>
                </a:gridCol>
                <a:gridCol w="625339">
                  <a:extLst>
                    <a:ext uri="{9D8B030D-6E8A-4147-A177-3AD203B41FA5}">
                      <a16:colId xmlns:a16="http://schemas.microsoft.com/office/drawing/2014/main" val="1883104018"/>
                    </a:ext>
                  </a:extLst>
                </a:gridCol>
                <a:gridCol w="625339">
                  <a:extLst>
                    <a:ext uri="{9D8B030D-6E8A-4147-A177-3AD203B41FA5}">
                      <a16:colId xmlns:a16="http://schemas.microsoft.com/office/drawing/2014/main" val="617356970"/>
                    </a:ext>
                  </a:extLst>
                </a:gridCol>
                <a:gridCol w="625339">
                  <a:extLst>
                    <a:ext uri="{9D8B030D-6E8A-4147-A177-3AD203B41FA5}">
                      <a16:colId xmlns:a16="http://schemas.microsoft.com/office/drawing/2014/main" val="1479319912"/>
                    </a:ext>
                  </a:extLst>
                </a:gridCol>
                <a:gridCol w="625339">
                  <a:extLst>
                    <a:ext uri="{9D8B030D-6E8A-4147-A177-3AD203B41FA5}">
                      <a16:colId xmlns:a16="http://schemas.microsoft.com/office/drawing/2014/main" val="2816698038"/>
                    </a:ext>
                  </a:extLst>
                </a:gridCol>
                <a:gridCol w="625339">
                  <a:extLst>
                    <a:ext uri="{9D8B030D-6E8A-4147-A177-3AD203B41FA5}">
                      <a16:colId xmlns:a16="http://schemas.microsoft.com/office/drawing/2014/main" val="1673851103"/>
                    </a:ext>
                  </a:extLst>
                </a:gridCol>
                <a:gridCol w="625339">
                  <a:extLst>
                    <a:ext uri="{9D8B030D-6E8A-4147-A177-3AD203B41FA5}">
                      <a16:colId xmlns:a16="http://schemas.microsoft.com/office/drawing/2014/main" val="2823818650"/>
                    </a:ext>
                  </a:extLst>
                </a:gridCol>
              </a:tblGrid>
              <a:tr h="601217">
                <a:tc>
                  <a:txBody>
                    <a:bodyPr/>
                    <a:lstStyle/>
                    <a:p>
                      <a:pPr algn="just">
                        <a:spcAft>
                          <a:spcPts val="0"/>
                        </a:spcAft>
                      </a:pPr>
                      <a:r>
                        <a:rPr lang="en-US" sz="1800" kern="100">
                          <a:effectLst/>
                        </a:rPr>
                        <a:t>D/mm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100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300</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350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400</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58166397"/>
                  </a:ext>
                </a:extLst>
              </a:tr>
              <a:tr h="300609">
                <a:tc>
                  <a:txBody>
                    <a:bodyPr/>
                    <a:lstStyle/>
                    <a:p>
                      <a:pPr algn="just">
                        <a:spcAft>
                          <a:spcPts val="0"/>
                        </a:spcAft>
                      </a:pPr>
                      <a:r>
                        <a:rPr lang="zh-CN" sz="1800" kern="100">
                          <a:effectLst/>
                        </a:rPr>
                        <a:t>Δ</a:t>
                      </a:r>
                      <a:r>
                        <a:rPr lang="en-US" sz="1800" kern="100">
                          <a:effectLst/>
                        </a:rPr>
                        <a:t>/µm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19</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27</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29</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32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33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35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37</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590155"/>
                  </a:ext>
                </a:extLst>
              </a:tr>
            </a:tbl>
          </a:graphicData>
        </a:graphic>
      </p:graphicFrame>
      <p:sp>
        <p:nvSpPr>
          <p:cNvPr id="10" name="矩形 9"/>
          <p:cNvSpPr/>
          <p:nvPr/>
        </p:nvSpPr>
        <p:spPr>
          <a:xfrm>
            <a:off x="827584" y="3212976"/>
            <a:ext cx="7920880" cy="646331"/>
          </a:xfrm>
          <a:prstGeom prst="rect">
            <a:avLst/>
          </a:prstGeom>
        </p:spPr>
        <p:txBody>
          <a:bodyPr wrap="square">
            <a:spAutoFit/>
          </a:bodyPr>
          <a:lstStyle/>
          <a:p>
            <a:pPr algn="just">
              <a:spcAft>
                <a:spcPts val="0"/>
              </a:spcAft>
            </a:pPr>
            <a:r>
              <a:rPr lang="zh-CN" altLang="en-US" kern="100" dirty="0" smtClean="0">
                <a:latin typeface="Times New Roman" panose="02020603050405020304" pitchFamily="18" charset="0"/>
              </a:rPr>
              <a:t>（</a:t>
            </a:r>
            <a:r>
              <a:rPr lang="en-US" altLang="zh-CN" kern="100" dirty="0">
                <a:latin typeface="Times New Roman" panose="02020603050405020304" pitchFamily="18" charset="0"/>
              </a:rPr>
              <a:t>2</a:t>
            </a:r>
            <a:r>
              <a:rPr lang="zh-CN" altLang="en-US" kern="100" dirty="0" smtClean="0">
                <a:latin typeface="Times New Roman" panose="02020603050405020304" pitchFamily="18" charset="0"/>
              </a:rPr>
              <a:t>）</a:t>
            </a:r>
            <a:r>
              <a:rPr lang="zh-CN" altLang="zh-CN" kern="100" dirty="0" smtClean="0">
                <a:latin typeface="Times New Roman" panose="02020603050405020304" pitchFamily="18" charset="0"/>
              </a:rPr>
              <a:t>在</a:t>
            </a:r>
            <a:r>
              <a:rPr lang="en-US" altLang="zh-CN" kern="100" dirty="0">
                <a:latin typeface="Times New Roman" panose="02020603050405020304" pitchFamily="18" charset="0"/>
              </a:rPr>
              <a:t>4</a:t>
            </a:r>
            <a:r>
              <a:rPr lang="zh-CN" altLang="zh-CN" kern="100" dirty="0">
                <a:latin typeface="Times New Roman" panose="02020603050405020304" pitchFamily="18" charset="0"/>
              </a:rPr>
              <a:t>种不同温度下观测某化学反应生成物含量的百分数，每种在同一温度下重复观测</a:t>
            </a:r>
            <a:r>
              <a:rPr lang="en-US" altLang="zh-CN" kern="100" dirty="0">
                <a:latin typeface="Times New Roman" panose="02020603050405020304" pitchFamily="18" charset="0"/>
              </a:rPr>
              <a:t>3</a:t>
            </a:r>
            <a:r>
              <a:rPr lang="zh-CN" altLang="zh-CN" kern="100" dirty="0">
                <a:latin typeface="Times New Roman" panose="02020603050405020304" pitchFamily="18" charset="0"/>
              </a:rPr>
              <a:t>次，数据如下：</a:t>
            </a:r>
          </a:p>
        </p:txBody>
      </p:sp>
      <p:graphicFrame>
        <p:nvGraphicFramePr>
          <p:cNvPr id="14" name="表格 13"/>
          <p:cNvGraphicFramePr>
            <a:graphicFrameLocks noGrp="1"/>
          </p:cNvGraphicFramePr>
          <p:nvPr>
            <p:extLst>
              <p:ext uri="{D42A27DB-BD31-4B8C-83A1-F6EECF244321}">
                <p14:modId xmlns:p14="http://schemas.microsoft.com/office/powerpoint/2010/main" val="1746896140"/>
              </p:ext>
            </p:extLst>
          </p:nvPr>
        </p:nvGraphicFramePr>
        <p:xfrm>
          <a:off x="179512" y="3789040"/>
          <a:ext cx="8856984" cy="1032996"/>
        </p:xfrm>
        <a:graphic>
          <a:graphicData uri="http://schemas.openxmlformats.org/drawingml/2006/table">
            <a:tbl>
              <a:tblPr>
                <a:tableStyleId>{5C22544A-7EE6-4342-B048-85BDC9FD1C3A}</a:tableStyleId>
              </a:tblPr>
              <a:tblGrid>
                <a:gridCol w="1286580">
                  <a:extLst>
                    <a:ext uri="{9D8B030D-6E8A-4147-A177-3AD203B41FA5}">
                      <a16:colId xmlns:a16="http://schemas.microsoft.com/office/drawing/2014/main" val="4218110759"/>
                    </a:ext>
                  </a:extLst>
                </a:gridCol>
                <a:gridCol w="630867">
                  <a:extLst>
                    <a:ext uri="{9D8B030D-6E8A-4147-A177-3AD203B41FA5}">
                      <a16:colId xmlns:a16="http://schemas.microsoft.com/office/drawing/2014/main" val="752359642"/>
                    </a:ext>
                  </a:extLst>
                </a:gridCol>
                <a:gridCol w="630867">
                  <a:extLst>
                    <a:ext uri="{9D8B030D-6E8A-4147-A177-3AD203B41FA5}">
                      <a16:colId xmlns:a16="http://schemas.microsoft.com/office/drawing/2014/main" val="3859075049"/>
                    </a:ext>
                  </a:extLst>
                </a:gridCol>
                <a:gridCol w="630867">
                  <a:extLst>
                    <a:ext uri="{9D8B030D-6E8A-4147-A177-3AD203B41FA5}">
                      <a16:colId xmlns:a16="http://schemas.microsoft.com/office/drawing/2014/main" val="1534415525"/>
                    </a:ext>
                  </a:extLst>
                </a:gridCol>
                <a:gridCol w="630867">
                  <a:extLst>
                    <a:ext uri="{9D8B030D-6E8A-4147-A177-3AD203B41FA5}">
                      <a16:colId xmlns:a16="http://schemas.microsoft.com/office/drawing/2014/main" val="1346045350"/>
                    </a:ext>
                  </a:extLst>
                </a:gridCol>
                <a:gridCol w="630867">
                  <a:extLst>
                    <a:ext uri="{9D8B030D-6E8A-4147-A177-3AD203B41FA5}">
                      <a16:colId xmlns:a16="http://schemas.microsoft.com/office/drawing/2014/main" val="3817815694"/>
                    </a:ext>
                  </a:extLst>
                </a:gridCol>
                <a:gridCol w="630867">
                  <a:extLst>
                    <a:ext uri="{9D8B030D-6E8A-4147-A177-3AD203B41FA5}">
                      <a16:colId xmlns:a16="http://schemas.microsoft.com/office/drawing/2014/main" val="737905793"/>
                    </a:ext>
                  </a:extLst>
                </a:gridCol>
                <a:gridCol w="630867">
                  <a:extLst>
                    <a:ext uri="{9D8B030D-6E8A-4147-A177-3AD203B41FA5}">
                      <a16:colId xmlns:a16="http://schemas.microsoft.com/office/drawing/2014/main" val="3013277435"/>
                    </a:ext>
                  </a:extLst>
                </a:gridCol>
                <a:gridCol w="630867">
                  <a:extLst>
                    <a:ext uri="{9D8B030D-6E8A-4147-A177-3AD203B41FA5}">
                      <a16:colId xmlns:a16="http://schemas.microsoft.com/office/drawing/2014/main" val="3782976278"/>
                    </a:ext>
                  </a:extLst>
                </a:gridCol>
                <a:gridCol w="630867">
                  <a:extLst>
                    <a:ext uri="{9D8B030D-6E8A-4147-A177-3AD203B41FA5}">
                      <a16:colId xmlns:a16="http://schemas.microsoft.com/office/drawing/2014/main" val="3334361770"/>
                    </a:ext>
                  </a:extLst>
                </a:gridCol>
                <a:gridCol w="630867">
                  <a:extLst>
                    <a:ext uri="{9D8B030D-6E8A-4147-A177-3AD203B41FA5}">
                      <a16:colId xmlns:a16="http://schemas.microsoft.com/office/drawing/2014/main" val="75033499"/>
                    </a:ext>
                  </a:extLst>
                </a:gridCol>
                <a:gridCol w="630867">
                  <a:extLst>
                    <a:ext uri="{9D8B030D-6E8A-4147-A177-3AD203B41FA5}">
                      <a16:colId xmlns:a16="http://schemas.microsoft.com/office/drawing/2014/main" val="557604052"/>
                    </a:ext>
                  </a:extLst>
                </a:gridCol>
                <a:gridCol w="630867">
                  <a:extLst>
                    <a:ext uri="{9D8B030D-6E8A-4147-A177-3AD203B41FA5}">
                      <a16:colId xmlns:a16="http://schemas.microsoft.com/office/drawing/2014/main" val="1262564959"/>
                    </a:ext>
                  </a:extLst>
                </a:gridCol>
              </a:tblGrid>
              <a:tr h="344333">
                <a:tc>
                  <a:txBody>
                    <a:bodyPr/>
                    <a:lstStyle/>
                    <a:p>
                      <a:pPr algn="ctr">
                        <a:spcAft>
                          <a:spcPts val="0"/>
                        </a:spcAft>
                      </a:pPr>
                      <a:r>
                        <a:rPr lang="zh-CN" sz="1800" kern="100">
                          <a:effectLst/>
                        </a:rPr>
                        <a:t>温度</a:t>
                      </a:r>
                      <a:r>
                        <a:rPr lang="en-US" sz="1800" kern="100">
                          <a:effectLst/>
                        </a:rPr>
                        <a:t>x/ </a:t>
                      </a:r>
                      <a:endParaRPr lang="zh-CN" sz="2400"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ctr">
                        <a:spcAft>
                          <a:spcPts val="0"/>
                        </a:spcAft>
                      </a:pPr>
                      <a:r>
                        <a:rPr lang="en-US" sz="1800" kern="100">
                          <a:effectLst/>
                        </a:rPr>
                        <a:t>150</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800" kern="100" dirty="0">
                          <a:effectLst/>
                        </a:rPr>
                        <a:t>200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800" kern="100">
                          <a:effectLst/>
                        </a:rPr>
                        <a:t>250</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800" kern="100" dirty="0">
                          <a:effectLst/>
                        </a:rPr>
                        <a:t>300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3203473"/>
                  </a:ext>
                </a:extLst>
              </a:tr>
              <a:tr h="688663">
                <a:tc>
                  <a:txBody>
                    <a:bodyPr/>
                    <a:lstStyle/>
                    <a:p>
                      <a:pPr algn="ctr">
                        <a:spcAft>
                          <a:spcPts val="0"/>
                        </a:spcAft>
                      </a:pPr>
                      <a:r>
                        <a:rPr lang="zh-CN" sz="1800" kern="100">
                          <a:effectLst/>
                        </a:rPr>
                        <a:t>生成物含量的百分数</a:t>
                      </a:r>
                      <a:r>
                        <a:rPr lang="en-US" sz="1800" kern="100">
                          <a:effectLst/>
                        </a:rPr>
                        <a:t>y</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77.4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76.7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78.2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84.1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84.5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83.7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88.9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89.2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89.7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94.8</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a:effectLst/>
                        </a:rPr>
                        <a:t>94.7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800" kern="100" dirty="0">
                          <a:effectLst/>
                        </a:rPr>
                        <a:t>95.9</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47233820"/>
                  </a:ext>
                </a:extLst>
              </a:tr>
            </a:tbl>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649810624"/>
              </p:ext>
            </p:extLst>
          </p:nvPr>
        </p:nvGraphicFramePr>
        <p:xfrm>
          <a:off x="1141162" y="3824832"/>
          <a:ext cx="262486" cy="324248"/>
        </p:xfrm>
        <a:graphic>
          <a:graphicData uri="http://schemas.openxmlformats.org/presentationml/2006/ole">
            <mc:AlternateContent xmlns:mc="http://schemas.openxmlformats.org/markup-compatibility/2006">
              <mc:Choice xmlns:v="urn:schemas-microsoft-com:vml" Requires="v">
                <p:oleObj spid="_x0000_s8205" name="Equation" r:id="rId3" imgW="165459" imgH="203642" progId="Equation.DSMT4">
                  <p:embed/>
                </p:oleObj>
              </mc:Choice>
              <mc:Fallback>
                <p:oleObj name="Equation" r:id="rId3" imgW="165459" imgH="20364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162" y="3824832"/>
                        <a:ext cx="262486" cy="324248"/>
                      </a:xfrm>
                      <a:prstGeom prst="rect">
                        <a:avLst/>
                      </a:prstGeom>
                      <a:noFill/>
                    </p:spPr>
                  </p:pic>
                </p:oleObj>
              </mc:Fallback>
            </mc:AlternateContent>
          </a:graphicData>
        </a:graphic>
      </p:graphicFrame>
      <p:sp>
        <p:nvSpPr>
          <p:cNvPr id="16" name="矩形 15"/>
          <p:cNvSpPr/>
          <p:nvPr/>
        </p:nvSpPr>
        <p:spPr>
          <a:xfrm>
            <a:off x="611560" y="4869160"/>
            <a:ext cx="8136904" cy="923330"/>
          </a:xfrm>
          <a:prstGeom prst="rect">
            <a:avLst/>
          </a:prstGeom>
        </p:spPr>
        <p:txBody>
          <a:bodyPr wrap="square">
            <a:spAutoFit/>
          </a:bodyPr>
          <a:lstStyle/>
          <a:p>
            <a:pPr algn="just">
              <a:spcAft>
                <a:spcPts val="0"/>
              </a:spcAft>
            </a:pPr>
            <a:r>
              <a:rPr lang="zh-CN" altLang="en-US" kern="100" dirty="0" smtClean="0">
                <a:latin typeface="Times New Roman" panose="02020603050405020304" pitchFamily="18" charset="0"/>
              </a:rPr>
              <a:t>（</a:t>
            </a:r>
            <a:r>
              <a:rPr lang="en-US" altLang="zh-CN" kern="100" dirty="0" smtClean="0">
                <a:latin typeface="Times New Roman" panose="02020603050405020304" pitchFamily="18" charset="0"/>
              </a:rPr>
              <a:t>3</a:t>
            </a:r>
            <a:r>
              <a:rPr lang="zh-CN" altLang="en-US" kern="100" dirty="0" smtClean="0">
                <a:latin typeface="Times New Roman" panose="02020603050405020304" pitchFamily="18" charset="0"/>
              </a:rPr>
              <a:t>）</a:t>
            </a:r>
            <a:r>
              <a:rPr lang="zh-CN" altLang="zh-CN" kern="100" dirty="0" smtClean="0">
                <a:latin typeface="Times New Roman" panose="02020603050405020304" pitchFamily="18" charset="0"/>
              </a:rPr>
              <a:t>用</a:t>
            </a:r>
            <a:r>
              <a:rPr lang="en-US" altLang="zh-CN" kern="100" dirty="0">
                <a:latin typeface="Times New Roman" panose="02020603050405020304" pitchFamily="18" charset="0"/>
              </a:rPr>
              <a:t>x</a:t>
            </a:r>
            <a:r>
              <a:rPr lang="zh-CN" altLang="zh-CN" kern="100" dirty="0">
                <a:latin typeface="Times New Roman" panose="02020603050405020304" pitchFamily="18" charset="0"/>
              </a:rPr>
              <a:t>光机检查镁合金铸件内部缺陷时，为了获得最佳的灵敏度，透视电压</a:t>
            </a:r>
            <a:r>
              <a:rPr lang="en-US" altLang="zh-CN" kern="100" dirty="0">
                <a:latin typeface="Times New Roman" panose="02020603050405020304" pitchFamily="18" charset="0"/>
              </a:rPr>
              <a:t>y</a:t>
            </a:r>
            <a:r>
              <a:rPr lang="zh-CN" altLang="zh-CN" kern="100" dirty="0">
                <a:latin typeface="Times New Roman" panose="02020603050405020304" pitchFamily="18" charset="0"/>
              </a:rPr>
              <a:t>应随透视件的厚度</a:t>
            </a:r>
            <a:r>
              <a:rPr lang="en-US" altLang="zh-CN" kern="100" dirty="0">
                <a:latin typeface="Times New Roman" panose="02020603050405020304" pitchFamily="18" charset="0"/>
              </a:rPr>
              <a:t>x</a:t>
            </a:r>
            <a:r>
              <a:rPr lang="zh-CN" altLang="zh-CN" kern="100" dirty="0">
                <a:latin typeface="Times New Roman" panose="02020603050405020304" pitchFamily="18" charset="0"/>
              </a:rPr>
              <a:t>而改变，经实验获得下表所示一组数据，假设透视件的厚度</a:t>
            </a:r>
            <a:r>
              <a:rPr lang="en-US" altLang="zh-CN" kern="100" dirty="0">
                <a:latin typeface="Times New Roman" panose="02020603050405020304" pitchFamily="18" charset="0"/>
              </a:rPr>
              <a:t>x</a:t>
            </a:r>
            <a:r>
              <a:rPr lang="zh-CN" altLang="zh-CN" kern="100" dirty="0">
                <a:latin typeface="Times New Roman" panose="02020603050405020304" pitchFamily="18" charset="0"/>
              </a:rPr>
              <a:t>无误差，试求透视电压</a:t>
            </a:r>
            <a:r>
              <a:rPr lang="en-US" altLang="zh-CN" kern="100" dirty="0">
                <a:latin typeface="Times New Roman" panose="02020603050405020304" pitchFamily="18" charset="0"/>
              </a:rPr>
              <a:t>y</a:t>
            </a:r>
            <a:r>
              <a:rPr lang="zh-CN" altLang="zh-CN" kern="100" dirty="0">
                <a:latin typeface="Times New Roman" panose="02020603050405020304" pitchFamily="18" charset="0"/>
              </a:rPr>
              <a:t>随厚度</a:t>
            </a:r>
            <a:r>
              <a:rPr lang="en-US" altLang="zh-CN" kern="100" dirty="0">
                <a:latin typeface="Times New Roman" panose="02020603050405020304" pitchFamily="18" charset="0"/>
              </a:rPr>
              <a:t>x</a:t>
            </a:r>
            <a:r>
              <a:rPr lang="zh-CN" altLang="zh-CN" kern="100" dirty="0">
                <a:latin typeface="Times New Roman" panose="02020603050405020304" pitchFamily="18" charset="0"/>
              </a:rPr>
              <a:t>变化的经验公式。</a:t>
            </a:r>
          </a:p>
        </p:txBody>
      </p:sp>
      <p:graphicFrame>
        <p:nvGraphicFramePr>
          <p:cNvPr id="17" name="表格 16"/>
          <p:cNvGraphicFramePr>
            <a:graphicFrameLocks noGrp="1"/>
          </p:cNvGraphicFramePr>
          <p:nvPr>
            <p:extLst>
              <p:ext uri="{D42A27DB-BD31-4B8C-83A1-F6EECF244321}">
                <p14:modId xmlns:p14="http://schemas.microsoft.com/office/powerpoint/2010/main" val="3133407090"/>
              </p:ext>
            </p:extLst>
          </p:nvPr>
        </p:nvGraphicFramePr>
        <p:xfrm>
          <a:off x="1331640" y="5839612"/>
          <a:ext cx="6840764" cy="962730"/>
        </p:xfrm>
        <a:graphic>
          <a:graphicData uri="http://schemas.openxmlformats.org/drawingml/2006/table">
            <a:tbl>
              <a:tblPr>
                <a:tableStyleId>{5C22544A-7EE6-4342-B048-85BDC9FD1C3A}</a:tableStyleId>
              </a:tblPr>
              <a:tblGrid>
                <a:gridCol w="738724">
                  <a:extLst>
                    <a:ext uri="{9D8B030D-6E8A-4147-A177-3AD203B41FA5}">
                      <a16:colId xmlns:a16="http://schemas.microsoft.com/office/drawing/2014/main" val="235423127"/>
                    </a:ext>
                  </a:extLst>
                </a:gridCol>
                <a:gridCol w="610204">
                  <a:extLst>
                    <a:ext uri="{9D8B030D-6E8A-4147-A177-3AD203B41FA5}">
                      <a16:colId xmlns:a16="http://schemas.microsoft.com/office/drawing/2014/main" val="2150750300"/>
                    </a:ext>
                  </a:extLst>
                </a:gridCol>
                <a:gridCol w="610204">
                  <a:extLst>
                    <a:ext uri="{9D8B030D-6E8A-4147-A177-3AD203B41FA5}">
                      <a16:colId xmlns:a16="http://schemas.microsoft.com/office/drawing/2014/main" val="787592291"/>
                    </a:ext>
                  </a:extLst>
                </a:gridCol>
                <a:gridCol w="610204">
                  <a:extLst>
                    <a:ext uri="{9D8B030D-6E8A-4147-A177-3AD203B41FA5}">
                      <a16:colId xmlns:a16="http://schemas.microsoft.com/office/drawing/2014/main" val="898739090"/>
                    </a:ext>
                  </a:extLst>
                </a:gridCol>
                <a:gridCol w="610204">
                  <a:extLst>
                    <a:ext uri="{9D8B030D-6E8A-4147-A177-3AD203B41FA5}">
                      <a16:colId xmlns:a16="http://schemas.microsoft.com/office/drawing/2014/main" val="3148012353"/>
                    </a:ext>
                  </a:extLst>
                </a:gridCol>
                <a:gridCol w="610204">
                  <a:extLst>
                    <a:ext uri="{9D8B030D-6E8A-4147-A177-3AD203B41FA5}">
                      <a16:colId xmlns:a16="http://schemas.microsoft.com/office/drawing/2014/main" val="1114127106"/>
                    </a:ext>
                  </a:extLst>
                </a:gridCol>
                <a:gridCol w="610204">
                  <a:extLst>
                    <a:ext uri="{9D8B030D-6E8A-4147-A177-3AD203B41FA5}">
                      <a16:colId xmlns:a16="http://schemas.microsoft.com/office/drawing/2014/main" val="3037860237"/>
                    </a:ext>
                  </a:extLst>
                </a:gridCol>
                <a:gridCol w="610204">
                  <a:extLst>
                    <a:ext uri="{9D8B030D-6E8A-4147-A177-3AD203B41FA5}">
                      <a16:colId xmlns:a16="http://schemas.microsoft.com/office/drawing/2014/main" val="1339578510"/>
                    </a:ext>
                  </a:extLst>
                </a:gridCol>
                <a:gridCol w="610204">
                  <a:extLst>
                    <a:ext uri="{9D8B030D-6E8A-4147-A177-3AD203B41FA5}">
                      <a16:colId xmlns:a16="http://schemas.microsoft.com/office/drawing/2014/main" val="2822752203"/>
                    </a:ext>
                  </a:extLst>
                </a:gridCol>
                <a:gridCol w="610204">
                  <a:extLst>
                    <a:ext uri="{9D8B030D-6E8A-4147-A177-3AD203B41FA5}">
                      <a16:colId xmlns:a16="http://schemas.microsoft.com/office/drawing/2014/main" val="1445346024"/>
                    </a:ext>
                  </a:extLst>
                </a:gridCol>
                <a:gridCol w="610204">
                  <a:extLst>
                    <a:ext uri="{9D8B030D-6E8A-4147-A177-3AD203B41FA5}">
                      <a16:colId xmlns:a16="http://schemas.microsoft.com/office/drawing/2014/main" val="1116137882"/>
                    </a:ext>
                  </a:extLst>
                </a:gridCol>
              </a:tblGrid>
              <a:tr h="481365">
                <a:tc>
                  <a:txBody>
                    <a:bodyPr/>
                    <a:lstStyle/>
                    <a:p>
                      <a:pPr algn="just">
                        <a:spcAft>
                          <a:spcPts val="0"/>
                        </a:spcAft>
                      </a:pPr>
                      <a:r>
                        <a:rPr lang="en-US" sz="1800" kern="100">
                          <a:effectLst/>
                        </a:rPr>
                        <a:t>x/mm</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16</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22</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26</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9799629"/>
                  </a:ext>
                </a:extLst>
              </a:tr>
              <a:tr h="481365">
                <a:tc>
                  <a:txBody>
                    <a:bodyPr/>
                    <a:lstStyle/>
                    <a:p>
                      <a:pPr algn="just">
                        <a:spcAft>
                          <a:spcPts val="0"/>
                        </a:spcAft>
                      </a:pPr>
                      <a:r>
                        <a:rPr lang="en-US" sz="1800" kern="100">
                          <a:effectLst/>
                        </a:rPr>
                        <a:t>y/kv</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52.0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55.0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58.0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61.0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65.0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70.0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75.0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80.0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85.0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91.0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34177801"/>
                  </a:ext>
                </a:extLst>
              </a:tr>
            </a:tbl>
          </a:graphicData>
        </a:graphic>
      </p:graphicFrame>
    </p:spTree>
    <p:extLst>
      <p:ext uri="{BB962C8B-B14F-4D97-AF65-F5344CB8AC3E}">
        <p14:creationId xmlns:p14="http://schemas.microsoft.com/office/powerpoint/2010/main" val="141203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786</Words>
  <Application>Microsoft Office PowerPoint</Application>
  <PresentationFormat>全屏显示(4:3)</PresentationFormat>
  <Paragraphs>132</Paragraphs>
  <Slides>7</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3" baseType="lpstr">
      <vt:lpstr>宋体</vt:lpstr>
      <vt:lpstr>Arial</vt:lpstr>
      <vt:lpstr>Calibri</vt:lpstr>
      <vt:lpstr>Times New Roman</vt:lpstr>
      <vt:lpstr>Office 主题</vt:lpstr>
      <vt:lpstr>Equation</vt:lpstr>
      <vt:lpstr>实验五 回归分析</vt:lpstr>
      <vt:lpstr>实验五 回归分析</vt:lpstr>
      <vt:lpstr>实验五 回归分析</vt:lpstr>
      <vt:lpstr>实验五 回归分析</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  舍入误差与数值稳定性</dc:title>
  <dc:creator>HU</dc:creator>
  <cp:lastModifiedBy>汤戈</cp:lastModifiedBy>
  <cp:revision>50</cp:revision>
  <dcterms:created xsi:type="dcterms:W3CDTF">2018-04-23T04:33:16Z</dcterms:created>
  <dcterms:modified xsi:type="dcterms:W3CDTF">2022-05-21T01:50:58Z</dcterms:modified>
</cp:coreProperties>
</file>