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1106" r:id="rId7"/>
    <p:sldId id="263" r:id="rId8"/>
    <p:sldId id="264" r:id="rId9"/>
    <p:sldId id="265" r:id="rId10"/>
    <p:sldId id="1107" r:id="rId11"/>
    <p:sldId id="267" r:id="rId12"/>
    <p:sldId id="268" r:id="rId13"/>
    <p:sldId id="266" r:id="rId14"/>
    <p:sldId id="269" r:id="rId15"/>
    <p:sldId id="2753" r:id="rId16"/>
    <p:sldId id="270" r:id="rId17"/>
    <p:sldId id="2754" r:id="rId18"/>
    <p:sldId id="271" r:id="rId19"/>
    <p:sldId id="272" r:id="rId20"/>
    <p:sldId id="273" r:id="rId21"/>
    <p:sldId id="274" r:id="rId22"/>
    <p:sldId id="275" r:id="rId23"/>
    <p:sldId id="2755" r:id="rId24"/>
    <p:sldId id="2756" r:id="rId25"/>
    <p:sldId id="278" r:id="rId26"/>
    <p:sldId id="279" r:id="rId27"/>
    <p:sldId id="276" r:id="rId28"/>
    <p:sldId id="2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025A-2FB3-4180-AC70-BA248B72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4B85A0-5BDC-4DB9-B516-B07D3526A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323-2CA1-4127-B4BA-29D5F30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F0D8B-9F84-4594-889E-1D45321D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14FD9-83E1-47D2-8EA5-3C153277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538FA-01E2-48BD-8393-547C90FD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8BF74-7225-4F89-A1F0-87150441B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74776-6483-479B-A647-D5BEF9B7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3314E-6679-4945-8795-26AD8467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96859-DF87-45BB-899A-0915DF99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7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E00784-647A-4BC6-864A-BD1A0B97C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D8F99C-67AD-4FE6-B884-DCE084E61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C047F-F194-447C-9700-32EF43BD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04DE0-E220-44BE-B001-0C183F60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73209-9053-43AF-A2EE-279A05C9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B39FA-8186-4F18-A720-4A371FCD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83EE1-1605-4520-A219-C80EF579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0FDF3-62EC-48F7-B9D4-FC083FC8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5FFDF-FB04-4423-8E9D-90D0A87D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17A2B-EFE2-423A-8CF8-7860BC19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DAF97-1111-4CAD-A2D6-BFEAABB7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3B241-5CC6-4913-90D8-E7065734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373AE-B94B-4C50-B4E0-F1C9AE0F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913C4-8E1F-4633-B60C-FB317F18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43FFC-E514-4B5E-ACBF-2AEB4E3B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5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57194-B237-43D0-AE31-062F9631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0B7E1-F433-4EDE-BE73-9C5896A6D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F3C00A-C5C9-42D7-90B1-E7B9E955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708B2-DA8C-4E0C-8BF0-0787604B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D05C2-233D-4D70-AB60-BCA007B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4FEDB-05E0-4C5E-B029-C7666195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25489-4B81-4CF4-88EA-C8021483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4E59D-D727-4E05-8050-45BE190ED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FC861-0584-421E-A23D-2C2276B8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1C4ED4-A8A7-471B-A261-CF23337C2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A0F48A-2D6E-4D43-BF56-0E79A01D8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8C52FF-D842-425D-AE03-A6347E40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32A783-1512-4654-8C81-4BE31FF9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D22A89-04DF-4BCC-8383-45223CEE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5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6A82-979D-47E0-B5F7-388A2C9D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985F08-DAAB-4340-B60A-DEF16EBB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43315D-D21A-4EFF-824F-1596B10D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8A0019-AD7C-49AD-9362-D461144C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9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B4F6F-ADB0-4F51-A060-73B03265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70209-FACB-4F1F-AD0D-A6CAAEFA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DAA99D-9410-44D5-B42A-F902C990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17E9-78EF-43E4-A395-84C07B1D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CB541-6D68-463D-9C09-B11E6D934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77222-12EB-4A77-B74D-117192F27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C9F38-BDD3-4ADD-8A4D-439B854E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D450B-57F2-498D-90D1-54DF7DCC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9D69F-6945-4F55-9AB1-6D848893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1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4AD66-CBD4-4B22-8B34-797BA4E8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DD6361-DB29-4CB9-AB4F-502D9BFE4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81E15-852C-4CD9-9E3E-CFFDF382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969CF-24DF-405B-8F36-06171B8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ADD32-E609-4C9A-8C9A-B76BA4CE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C7D78-2B8C-4D86-9B18-7EAC8D10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4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67E542-7D3B-4375-8736-56CD5BB1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6D1CB-19C8-46D8-BEC9-3D63BA6C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D6C0D-48C9-43A0-B861-56762C7CE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B826-46C5-46DA-8B6C-F8AA2CC7AE15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C9116-D136-4367-85B4-DACECC75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B31B5-96C3-4F52-B6D6-5CA3A9BC4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92DF-942B-4D42-AB16-D69BE63E8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8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6937E2-267E-47D4-ADEB-8542CB1E7109}"/>
              </a:ext>
            </a:extLst>
          </p:cNvPr>
          <p:cNvSpPr/>
          <p:nvPr/>
        </p:nvSpPr>
        <p:spPr>
          <a:xfrm>
            <a:off x="426719" y="1104207"/>
            <a:ext cx="12688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000000000401614 &lt;phase_1&gt;:   </a:t>
            </a:r>
            <a:r>
              <a:rPr lang="zh-CN" altLang="en-US" b="1" dirty="0">
                <a:solidFill>
                  <a:srgbClr val="FF0000"/>
                </a:solidFill>
              </a:rPr>
              <a:t>字符串比较</a:t>
            </a:r>
          </a:p>
          <a:p>
            <a:r>
              <a:rPr lang="zh-CN" altLang="en-US" dirty="0"/>
              <a:t>  401614:	f3 0f 1e fa                    	 endbr64 </a:t>
            </a:r>
          </a:p>
          <a:p>
            <a:r>
              <a:rPr lang="zh-CN" altLang="en-US" dirty="0"/>
              <a:t>  401618:	48 83 ec 08                 	 sub    $0x8,%rsp</a:t>
            </a:r>
          </a:p>
          <a:p>
            <a:r>
              <a:rPr lang="zh-CN" altLang="en-US" dirty="0"/>
              <a:t>  40161c:	48 8d 35 2d 1b 00 00 	 lea    0x1b2d(%rip),%rsi        # 403150 &lt;_IO_stdin_used+0x150&gt; ；内定符串地址在</a:t>
            </a:r>
            <a:r>
              <a:rPr lang="en-US" altLang="zh-CN" dirty="0" err="1"/>
              <a:t>rsi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  401623:	e8 16 05 00 00       	 call   401b3e &lt;strings_not_equal&gt;</a:t>
            </a:r>
          </a:p>
          <a:p>
            <a:r>
              <a:rPr lang="zh-CN" altLang="en-US" dirty="0"/>
              <a:t>  401628:	85 c0                	                test   %eax,%eax              ；测试返回值</a:t>
            </a:r>
          </a:p>
          <a:p>
            <a:r>
              <a:rPr lang="zh-CN" altLang="en-US" dirty="0"/>
              <a:t>  40162a:	75 05                	                jne    401631 &lt;phase_1+0x1d&gt;       ；返回值等于</a:t>
            </a:r>
            <a:r>
              <a:rPr lang="en-US" altLang="zh-CN" dirty="0"/>
              <a:t>1 </a:t>
            </a:r>
            <a:r>
              <a:rPr lang="zh-CN" altLang="en-US" dirty="0"/>
              <a:t>跳转引发炸弹</a:t>
            </a:r>
          </a:p>
          <a:p>
            <a:r>
              <a:rPr lang="zh-CN" altLang="en-US" dirty="0"/>
              <a:t>  40162c:	48 83 c4 08                     	 add    $0x8,%rsp</a:t>
            </a:r>
          </a:p>
          <a:p>
            <a:r>
              <a:rPr lang="zh-CN" altLang="en-US" dirty="0"/>
              <a:t>  401630:	c3                   	                ret    </a:t>
            </a:r>
          </a:p>
          <a:p>
            <a:r>
              <a:rPr lang="zh-CN" altLang="en-US" dirty="0"/>
              <a:t>  401631:	e8 28 08 00 00       	 call   401e5e &lt;explode_bomb&gt;</a:t>
            </a:r>
          </a:p>
          <a:p>
            <a:r>
              <a:rPr lang="zh-CN" altLang="en-US" dirty="0"/>
              <a:t>  401636:	eb f4                	                jmp    40162c &lt;phase_1+0x18&gt;</a:t>
            </a:r>
          </a:p>
        </p:txBody>
      </p:sp>
    </p:spTree>
    <p:extLst>
      <p:ext uri="{BB962C8B-B14F-4D97-AF65-F5344CB8AC3E}">
        <p14:creationId xmlns:p14="http://schemas.microsoft.com/office/powerpoint/2010/main" val="25661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FD619D-191A-404B-B939-DF13ABB9E1A5}"/>
              </a:ext>
            </a:extLst>
          </p:cNvPr>
          <p:cNvSpPr/>
          <p:nvPr/>
        </p:nvSpPr>
        <p:spPr>
          <a:xfrm>
            <a:off x="618308" y="232548"/>
            <a:ext cx="10067109" cy="639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dirty="0"/>
              <a:t>void phase_3(char *input)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{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int index, sum, x = 0;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int numScanned = 0;</a:t>
            </a:r>
          </a:p>
          <a:p>
            <a:pPr>
              <a:lnSpc>
                <a:spcPts val="1400"/>
              </a:lnSpc>
            </a:pPr>
            <a:endParaRPr lang="zh-CN" altLang="en-US" dirty="0"/>
          </a:p>
          <a:p>
            <a:pPr>
              <a:lnSpc>
                <a:spcPts val="1400"/>
              </a:lnSpc>
            </a:pPr>
            <a:r>
              <a:rPr lang="zh-CN" altLang="en-US" dirty="0"/>
              <a:t>    numScanned = sscanf(input, "%d %d", &amp;index, &amp;sum);</a:t>
            </a:r>
          </a:p>
          <a:p>
            <a:pPr>
              <a:lnSpc>
                <a:spcPts val="1400"/>
              </a:lnSpc>
            </a:pPr>
            <a:endParaRPr lang="zh-CN" altLang="en-US" dirty="0"/>
          </a:p>
          <a:p>
            <a:pPr>
              <a:lnSpc>
                <a:spcPts val="1400"/>
              </a:lnSpc>
            </a:pPr>
            <a:r>
              <a:rPr lang="zh-CN" altLang="en-US" dirty="0"/>
              <a:t>    if (numScanned &lt; 2)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explode_bomb();</a:t>
            </a:r>
          </a:p>
          <a:p>
            <a:pPr>
              <a:lnSpc>
                <a:spcPts val="1400"/>
              </a:lnSpc>
            </a:pPr>
            <a:endParaRPr lang="zh-CN" altLang="en-US" dirty="0"/>
          </a:p>
          <a:p>
            <a:pPr>
              <a:lnSpc>
                <a:spcPts val="1400"/>
              </a:lnSpc>
            </a:pPr>
            <a:r>
              <a:rPr lang="zh-CN" altLang="en-US" dirty="0"/>
              <a:t>    switch(index) {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case 0: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x = x + </a:t>
            </a:r>
            <a:r>
              <a:rPr lang="en-US" altLang="zh-CN" dirty="0"/>
              <a:t>0x288</a:t>
            </a:r>
            <a:r>
              <a:rPr lang="zh-CN" altLang="en-US" dirty="0"/>
              <a:t>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case 1: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x = x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0x3b9</a:t>
            </a:r>
            <a:r>
              <a:rPr lang="zh-CN" altLang="en-US" dirty="0"/>
              <a:t>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case 2: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x = x + </a:t>
            </a:r>
            <a:r>
              <a:rPr lang="en-US" altLang="zh-CN" dirty="0"/>
              <a:t>0x97</a:t>
            </a:r>
            <a:r>
              <a:rPr lang="zh-CN" altLang="en-US" dirty="0"/>
              <a:t>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case 3: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x = x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0x92</a:t>
            </a:r>
            <a:r>
              <a:rPr lang="zh-CN" altLang="en-US" dirty="0"/>
              <a:t>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case 4: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x = x + </a:t>
            </a:r>
            <a:r>
              <a:rPr lang="en-US" altLang="zh-CN" dirty="0"/>
              <a:t>0x92</a:t>
            </a:r>
            <a:r>
              <a:rPr lang="zh-CN" altLang="en-US" dirty="0"/>
              <a:t>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case 5: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x = x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0x92</a:t>
            </a:r>
            <a:r>
              <a:rPr lang="zh-CN" altLang="en-US" dirty="0"/>
              <a:t>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case 6: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x = x + </a:t>
            </a:r>
            <a:r>
              <a:rPr lang="en-US" altLang="zh-CN" dirty="0"/>
              <a:t>0x92</a:t>
            </a:r>
            <a:r>
              <a:rPr lang="zh-CN" altLang="en-US" dirty="0"/>
              <a:t>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case 7: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x = x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0x92</a:t>
            </a:r>
            <a:r>
              <a:rPr lang="zh-CN" altLang="en-US" dirty="0"/>
              <a:t>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break;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default: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explode_bomb();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    }</a:t>
            </a:r>
          </a:p>
          <a:p>
            <a:pPr>
              <a:lnSpc>
                <a:spcPts val="1400"/>
              </a:lnSpc>
            </a:pPr>
            <a:endParaRPr lang="zh-CN" altLang="en-US" dirty="0"/>
          </a:p>
          <a:p>
            <a:pPr>
              <a:lnSpc>
                <a:spcPts val="1400"/>
              </a:lnSpc>
            </a:pPr>
            <a:r>
              <a:rPr lang="zh-CN" altLang="en-US" dirty="0"/>
              <a:t>    if ((index &gt; 5) || (x != sum))</a:t>
            </a:r>
          </a:p>
          <a:p>
            <a:pPr>
              <a:lnSpc>
                <a:spcPts val="1400"/>
              </a:lnSpc>
            </a:pPr>
            <a:r>
              <a:rPr lang="zh-CN" altLang="en-US" dirty="0"/>
              <a:t>	explode_bomb();</a:t>
            </a:r>
            <a:endParaRPr lang="en-US" altLang="zh-CN" dirty="0"/>
          </a:p>
          <a:p>
            <a:pPr>
              <a:lnSpc>
                <a:spcPts val="14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90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DA68AF-21DC-4FB2-A5E6-3F99074B315C}"/>
              </a:ext>
            </a:extLst>
          </p:cNvPr>
          <p:cNvSpPr/>
          <p:nvPr/>
        </p:nvSpPr>
        <p:spPr>
          <a:xfrm>
            <a:off x="560935" y="400919"/>
            <a:ext cx="135940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00000000004017c8 &lt;phase_4&gt;: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子程序递归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4017c8:	f3 0f 1e fa          	endbr64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4017cc:	48 83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18          	 sub    $0x18,%rsp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4017d0:	64 48 8b 04 25 28 00 mov    %fs:0x28,%rax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4017d7:	00 00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4017d9:	48 89 44 24 08      mov    %rax,0x8(%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4017de:	31 c0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4017e0:	48 8d 4c 24 04      	lea    0x4(%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rcx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4017e5:	48 89 e2             	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4017e8:	48 8d 35 51 1c 00 00 	lea    0x1c51(%rip),%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# 403440 &lt;array.0+0x280&gt;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4017ef:	e8 2c fb ff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	call   401320 &lt;__isoc99_sscanf@plt&gt;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；读输入值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4017f4:	83 f8 02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$0x2,%eax           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；比较返回值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4017f7:	75 06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4017ff &lt;phase_4+0x37&gt;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；不等于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，爆炸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4017f9:	83 3c 24 0e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cmpl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$0xe,(%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          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；比较输入的第一个值，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14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4017fd:	76 05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jbe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401804 &lt;phase_4+0x3c&gt;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&lt;=14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继续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4017ff:	e8 1e 06 00 00       call   401e22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        ;&gt;14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爆炸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401804: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0e 00 00 00       mov    $0xe,%edx               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0xe-&gt;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401809:	be 00 00 00 00       mov    $0x0,%esi                                                  ;0-&gt;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40180e:	8b 3c 24             	mov    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;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第一个值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401811:	e8 7c ff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	call   401792 &lt;func4&gt;           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；调用子程序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func4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401816:	83 f8 0f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$0xf,%eax                    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子程序返回值和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比较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401819:	75 07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401822 &lt;phase_4+0x5a&gt;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；不等于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15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爆炸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40181b:	83 7c 24 04 0f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cmpl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$0xf,0x4(%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             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；比较输入的第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个值和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15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28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56B2D8-0E91-49D5-BC1E-858654F194D3}"/>
              </a:ext>
            </a:extLst>
          </p:cNvPr>
          <p:cNvSpPr/>
          <p:nvPr/>
        </p:nvSpPr>
        <p:spPr>
          <a:xfrm>
            <a:off x="505096" y="674975"/>
            <a:ext cx="104067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401820:	74 05                	je     401827 &lt;phase_4+0x5f&gt;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等于继续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401822:	e8 fb 05 00 00      	call   401e22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不等于爆炸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401827:	48 8b 44 24 08     	mov    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40182c:	64 48 2b 04 25 28 00  sub    %fs:0x28,%rax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401833:	00 00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401835:	75 05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40183c &lt;phase_4+0x74&gt;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401837:	48 83 c4 18          	add    $0x18,%rsp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40183b:	c3                   	ret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40183c:	e8 2f fa ff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	call   401270 &lt;__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stack_chk_fail@plt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8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004E7D-EF87-47C8-B0CA-B47501A86030}"/>
              </a:ext>
            </a:extLst>
          </p:cNvPr>
          <p:cNvSpPr/>
          <p:nvPr/>
        </p:nvSpPr>
        <p:spPr>
          <a:xfrm>
            <a:off x="775062" y="203891"/>
            <a:ext cx="1162594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000000000401792 &lt;func4&gt;: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401792:	f3 0f 1e fa          	endbr64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401796:	53                   	push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401797:	89 d0                	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401799:	29 f0                	sub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40179b:	89 c3                	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40179d:	c1 eb 1f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shr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$0x1f,%ebx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4017a0:	01 c3                	add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4017a2:	d1 fb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sar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4017a4:	01 f3                	add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4017a6:	39 fb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4017a8:	7f 06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4017b0 &lt;func4+0x1e&gt;   ;7&gt;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val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4017aa:	7c 10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jl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4017bc &lt;func4+0x2a&gt;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4017ac:	89 d8                	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；相等  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ebc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;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返回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4017ae:	5b                   	pop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4017af:	c3                   	ret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4017b0:	8d 53 ff             	lea    -0x1(%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;rbx-1-&gt;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4017b3:	e8 da ff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	call   401792 &lt;func4&gt;          ;call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func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4017b8:	01 c3                	add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4017ba:	eb f0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4017ac &lt;func4+0x1a&gt;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4017bc:	8d 73 01             	lea    0x1(%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;rbx+1-&gt;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4017bf:	e8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ff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	call   401792 &lt;func4&gt;           ;call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4017c4:	01 c3                	add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4017c6:	eb e4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4017ac &lt;func4+0x1a&gt;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8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7A41B8-8489-43F7-BA0C-EEB95537DABF}"/>
              </a:ext>
            </a:extLst>
          </p:cNvPr>
          <p:cNvSpPr/>
          <p:nvPr/>
        </p:nvSpPr>
        <p:spPr>
          <a:xfrm>
            <a:off x="4960085" y="554413"/>
            <a:ext cx="31316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=14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=14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=14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=0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=14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=7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=7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7&gt;4  ebx-1-&gt;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1CE20-4E16-4F02-8E1B-3CBA71A988A7}"/>
              </a:ext>
            </a:extLst>
          </p:cNvPr>
          <p:cNvSpPr/>
          <p:nvPr/>
        </p:nvSpPr>
        <p:spPr>
          <a:xfrm>
            <a:off x="775062" y="203891"/>
            <a:ext cx="1162594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000000000401792 &lt;func4&gt;: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push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sub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shr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$0x1f,%ebx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add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sar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add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4017b0 &lt;func4+0x1e&gt;   ;7&gt;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val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jl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4017bc &lt;func4+0x2a&gt;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；相等  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;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返回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pop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ret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lea    -0x1(%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;rbx-1-&gt;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call   401792 &lt;func4&gt;          ;call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func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add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4017ac &lt;func4+0x1a&gt;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lea    0x1(%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;rbx+1-&gt;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call   401792 &lt;func4&gt;           ;call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add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4017ac &lt;func4+0x1a&gt;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F9BBA-BB1D-465C-897F-30D30E85468B}"/>
              </a:ext>
            </a:extLst>
          </p:cNvPr>
          <p:cNvSpPr/>
          <p:nvPr/>
        </p:nvSpPr>
        <p:spPr>
          <a:xfrm>
            <a:off x="7458124" y="566678"/>
            <a:ext cx="31316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=6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=6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=6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=0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=6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=3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=3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3&lt;4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AEE84C-05BE-4324-A29B-BE6AC12BBCBE}"/>
              </a:ext>
            </a:extLst>
          </p:cNvPr>
          <p:cNvSpPr/>
          <p:nvPr/>
        </p:nvSpPr>
        <p:spPr>
          <a:xfrm>
            <a:off x="4435393" y="370506"/>
            <a:ext cx="2502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4-&gt;edi,0-&gt;esi,14-&gt;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656DD0-3374-4221-AF84-4CB8E0A2D2F6}"/>
              </a:ext>
            </a:extLst>
          </p:cNvPr>
          <p:cNvSpPr/>
          <p:nvPr/>
        </p:nvSpPr>
        <p:spPr>
          <a:xfrm>
            <a:off x="7104524" y="394455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4-&gt;edi,0-&gt;esi,6-&gt;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84EC60-5E4D-4A02-B9ED-57940AC06F7F}"/>
              </a:ext>
            </a:extLst>
          </p:cNvPr>
          <p:cNvSpPr/>
          <p:nvPr/>
        </p:nvSpPr>
        <p:spPr>
          <a:xfrm>
            <a:off x="9609344" y="394455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4-&gt;edi,4-&gt;esi,6-&gt;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CB831F-D2DD-4F01-A443-2F5CCE42731A}"/>
              </a:ext>
            </a:extLst>
          </p:cNvPr>
          <p:cNvSpPr/>
          <p:nvPr/>
        </p:nvSpPr>
        <p:spPr>
          <a:xfrm>
            <a:off x="10125608" y="394455"/>
            <a:ext cx="31316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=6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=2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=6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=0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=2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=1</a:t>
            </a:r>
          </a:p>
          <a:p>
            <a:pPr algn="just"/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=5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5=5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1C7A68-9715-4CF3-8EE1-05129BC43DD8}"/>
              </a:ext>
            </a:extLst>
          </p:cNvPr>
          <p:cNvSpPr/>
          <p:nvPr/>
        </p:nvSpPr>
        <p:spPr>
          <a:xfrm>
            <a:off x="8054747" y="3053136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ebx+1-&gt;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A3008-CDB5-46B8-8E97-2A29D3862F83}"/>
              </a:ext>
            </a:extLst>
          </p:cNvPr>
          <p:cNvSpPr/>
          <p:nvPr/>
        </p:nvSpPr>
        <p:spPr>
          <a:xfrm>
            <a:off x="7466695" y="73983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ebx:7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压栈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2033C1-AF2E-4E25-B224-5C42404EA20F}"/>
              </a:ext>
            </a:extLst>
          </p:cNvPr>
          <p:cNvSpPr/>
          <p:nvPr/>
        </p:nvSpPr>
        <p:spPr>
          <a:xfrm>
            <a:off x="10018460" y="674524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ebx:3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压栈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1E81D-E851-4CF6-B710-B0B9626A3FFA}"/>
              </a:ext>
            </a:extLst>
          </p:cNvPr>
          <p:cNvSpPr/>
          <p:nvPr/>
        </p:nvSpPr>
        <p:spPr>
          <a:xfrm>
            <a:off x="10018460" y="3541072"/>
            <a:ext cx="2071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eax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dirty="0" err="1"/>
              <a:t>ebx</a:t>
            </a:r>
            <a:r>
              <a:rPr lang="en-US" altLang="zh-CN" dirty="0"/>
              <a:t>=5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出栈</a:t>
            </a:r>
            <a:r>
              <a:rPr lang="en-US" altLang="zh-CN" dirty="0"/>
              <a:t>ebx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92A63F6-17AB-4162-A2F5-764F6B4E7BFC}"/>
              </a:ext>
            </a:extLst>
          </p:cNvPr>
          <p:cNvCxnSpPr/>
          <p:nvPr/>
        </p:nvCxnSpPr>
        <p:spPr>
          <a:xfrm flipH="1">
            <a:off x="9645661" y="3890363"/>
            <a:ext cx="372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2B44E93-75A1-4328-A13D-D7F94AF21881}"/>
              </a:ext>
            </a:extLst>
          </p:cNvPr>
          <p:cNvSpPr/>
          <p:nvPr/>
        </p:nvSpPr>
        <p:spPr>
          <a:xfrm>
            <a:off x="4926339" y="674524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压栈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138E22-C50F-4B24-A1AB-9670A83F2377}"/>
              </a:ext>
            </a:extLst>
          </p:cNvPr>
          <p:cNvCxnSpPr/>
          <p:nvPr/>
        </p:nvCxnSpPr>
        <p:spPr>
          <a:xfrm>
            <a:off x="6156826" y="1893620"/>
            <a:ext cx="1134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BB2856-CF8F-478E-8AFF-45DE5FB2289D}"/>
              </a:ext>
            </a:extLst>
          </p:cNvPr>
          <p:cNvCxnSpPr/>
          <p:nvPr/>
        </p:nvCxnSpPr>
        <p:spPr>
          <a:xfrm>
            <a:off x="8728169" y="1906699"/>
            <a:ext cx="1134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301E62C-C22C-4A21-8815-8DE208929BBE}"/>
              </a:ext>
            </a:extLst>
          </p:cNvPr>
          <p:cNvSpPr/>
          <p:nvPr/>
        </p:nvSpPr>
        <p:spPr>
          <a:xfrm>
            <a:off x="7701008" y="3530993"/>
            <a:ext cx="20714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ebx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dirty="0" err="1"/>
              <a:t>ebx+eax</a:t>
            </a:r>
            <a:r>
              <a:rPr lang="en-US" altLang="zh-CN" dirty="0"/>
              <a:t>=8</a:t>
            </a:r>
          </a:p>
          <a:p>
            <a:r>
              <a:rPr lang="en-US" altLang="zh-CN" dirty="0" err="1"/>
              <a:t>eax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dirty="0" err="1"/>
              <a:t>ebx</a:t>
            </a:r>
            <a:r>
              <a:rPr lang="en-US" altLang="zh-CN" dirty="0"/>
              <a:t>=8</a:t>
            </a:r>
            <a:r>
              <a:rPr lang="zh-CN" altLang="en-US" dirty="0"/>
              <a:t>返回值</a:t>
            </a:r>
            <a:endParaRPr lang="en-US" altLang="zh-CN" dirty="0"/>
          </a:p>
          <a:p>
            <a:r>
              <a:rPr lang="zh-CN" altLang="en-US" dirty="0"/>
              <a:t>出栈</a:t>
            </a:r>
            <a:r>
              <a:rPr lang="en-US" altLang="zh-CN" dirty="0"/>
              <a:t>ebx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dirty="0"/>
              <a:t>7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17EAA5-A3C6-464F-AB26-92254F7652AD}"/>
              </a:ext>
            </a:extLst>
          </p:cNvPr>
          <p:cNvSpPr/>
          <p:nvPr/>
        </p:nvSpPr>
        <p:spPr>
          <a:xfrm>
            <a:off x="-242827" y="3794701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0x4017ac: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4866FA-9844-448C-A422-86AA2F73B428}"/>
              </a:ext>
            </a:extLst>
          </p:cNvPr>
          <p:cNvSpPr/>
          <p:nvPr/>
        </p:nvSpPr>
        <p:spPr>
          <a:xfrm>
            <a:off x="-316734" y="4569725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0x4017b0: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8A7AD6-713D-4C3B-A343-933B58C12DB1}"/>
              </a:ext>
            </a:extLst>
          </p:cNvPr>
          <p:cNvSpPr/>
          <p:nvPr/>
        </p:nvSpPr>
        <p:spPr>
          <a:xfrm>
            <a:off x="-299101" y="5664628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0x4017bc: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423D64-1E3C-414A-991D-D0DD7CF13659}"/>
              </a:ext>
            </a:extLst>
          </p:cNvPr>
          <p:cNvCxnSpPr/>
          <p:nvPr/>
        </p:nvCxnSpPr>
        <p:spPr>
          <a:xfrm flipH="1">
            <a:off x="7271724" y="3932912"/>
            <a:ext cx="372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C10C31C-952C-429D-AAD4-85E9996DF072}"/>
              </a:ext>
            </a:extLst>
          </p:cNvPr>
          <p:cNvSpPr/>
          <p:nvPr/>
        </p:nvSpPr>
        <p:spPr>
          <a:xfrm>
            <a:off x="5366984" y="3541071"/>
            <a:ext cx="20072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ebx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dirty="0" err="1"/>
              <a:t>ebx+eax</a:t>
            </a:r>
            <a:r>
              <a:rPr lang="en-US" altLang="zh-CN" dirty="0"/>
              <a:t>=15</a:t>
            </a:r>
          </a:p>
          <a:p>
            <a:r>
              <a:rPr lang="en-US" altLang="zh-CN" dirty="0" err="1"/>
              <a:t>eax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dirty="0" err="1"/>
              <a:t>ebx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D876C8-6C85-4605-95B6-2A48273D4A29}"/>
              </a:ext>
            </a:extLst>
          </p:cNvPr>
          <p:cNvSpPr/>
          <p:nvPr/>
        </p:nvSpPr>
        <p:spPr>
          <a:xfrm>
            <a:off x="5425834" y="4538474"/>
            <a:ext cx="6096000" cy="23597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dirty="0"/>
              <a:t>int func4(int val, int low, int high)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{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    int mid;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    mid = low + (high - low) / 2;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    if (mid &gt; val)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	return func4(val, low, mid-1) + mid;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    else if (mid &lt; val)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	return func4(val, mid+1, high) + mid;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    else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	return mid;</a:t>
            </a:r>
          </a:p>
          <a:p>
            <a:pPr>
              <a:lnSpc>
                <a:spcPts val="1600"/>
              </a:lnSpc>
            </a:pPr>
            <a:r>
              <a:rPr lang="zh-CN" altLang="en-US" dirty="0"/>
              <a:t>}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9E40AD7-086B-4194-A911-1335B3E63311}"/>
              </a:ext>
            </a:extLst>
          </p:cNvPr>
          <p:cNvCxnSpPr>
            <a:cxnSpLocks/>
          </p:cNvCxnSpPr>
          <p:nvPr/>
        </p:nvCxnSpPr>
        <p:spPr>
          <a:xfrm flipV="1">
            <a:off x="4206034" y="674524"/>
            <a:ext cx="279978" cy="50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C474AA6-42A1-4B80-BF41-B495F07E3AEB}"/>
              </a:ext>
            </a:extLst>
          </p:cNvPr>
          <p:cNvSpPr/>
          <p:nvPr/>
        </p:nvSpPr>
        <p:spPr>
          <a:xfrm>
            <a:off x="3072947" y="1207161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输入的第一个值</a:t>
            </a:r>
          </a:p>
        </p:txBody>
      </p:sp>
    </p:spTree>
    <p:extLst>
      <p:ext uri="{BB962C8B-B14F-4D97-AF65-F5344CB8AC3E}">
        <p14:creationId xmlns:p14="http://schemas.microsoft.com/office/powerpoint/2010/main" val="210125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735C44-EDC0-41E2-A108-D8877CDED71D}"/>
              </a:ext>
            </a:extLst>
          </p:cNvPr>
          <p:cNvSpPr/>
          <p:nvPr/>
        </p:nvSpPr>
        <p:spPr>
          <a:xfrm>
            <a:off x="591670" y="368984"/>
            <a:ext cx="81668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</a:t>
            </a:r>
            <a:r>
              <a:rPr lang="zh-CN" altLang="en-US" dirty="0"/>
              <a:t>oid phase_4(char *input) {</a:t>
            </a:r>
          </a:p>
          <a:p>
            <a:r>
              <a:rPr lang="zh-CN" altLang="en-US" dirty="0"/>
              <a:t>    int user_val, user_sum, result, target_sum, numScanned;</a:t>
            </a:r>
          </a:p>
          <a:p>
            <a:r>
              <a:rPr lang="zh-CN" altLang="en-US" dirty="0"/>
              <a:t>    numScanned = sscanf(input, "%d %d", &amp;user_val, &amp;user_sum);</a:t>
            </a:r>
          </a:p>
          <a:p>
            <a:r>
              <a:rPr lang="zh-CN" altLang="en-US" dirty="0"/>
              <a:t>    if ((numScanned != 2) || user_val &lt; 0 || user_val &gt; 14) {</a:t>
            </a:r>
          </a:p>
          <a:p>
            <a:r>
              <a:rPr lang="zh-CN" altLang="en-US" dirty="0"/>
              <a:t>	explode_bomb();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target_sum = </a:t>
            </a:r>
            <a:r>
              <a:rPr lang="en-US" altLang="zh-CN" dirty="0"/>
              <a:t>15</a:t>
            </a:r>
            <a:r>
              <a:rPr lang="zh-CN" altLang="en-US" dirty="0"/>
              <a:t>; </a:t>
            </a:r>
          </a:p>
          <a:p>
            <a:r>
              <a:rPr lang="zh-CN" altLang="en-US" dirty="0"/>
              <a:t>    result = func4(user_val, 0, 14);</a:t>
            </a:r>
          </a:p>
          <a:p>
            <a:endParaRPr lang="zh-CN" altLang="en-US" dirty="0"/>
          </a:p>
          <a:p>
            <a:r>
              <a:rPr lang="zh-CN" altLang="en-US" dirty="0"/>
              <a:t>    if (result != target_sum || user_sum != target_sum) {</a:t>
            </a:r>
          </a:p>
          <a:p>
            <a:r>
              <a:rPr lang="zh-CN" altLang="en-US" dirty="0"/>
              <a:t>	explode_bomb();</a:t>
            </a:r>
          </a:p>
          <a:p>
            <a:r>
              <a:rPr lang="zh-CN" altLang="en-US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23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969019-7CC3-441E-8906-97FF0AE376A3}"/>
              </a:ext>
            </a:extLst>
          </p:cNvPr>
          <p:cNvSpPr/>
          <p:nvPr/>
        </p:nvSpPr>
        <p:spPr>
          <a:xfrm>
            <a:off x="949234" y="0"/>
            <a:ext cx="1074970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0000000000401841 &lt;phase_5&gt;: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数组元素循环累加和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401841:	f3 0f 1e fa          	endbr64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401845:	53                   	push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401846:	48 89 fb             	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401849:	e8 93 02 00 00      	call   401ae1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string_length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40184e:	83 f8 06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$0x6,%eax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；字符串长度和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比较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“64:46?”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401851:	75 2c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40187f &lt;phase_5+0x3e&gt;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不等于爆炸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401853:	48 89 d8             	mov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；数组起始地址，即第一个字符的地址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401856:	48 8d 7b 06          	lea    0x6(%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；数组最后一个字符的地址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40185a:	b9 00 00 00 00     	mov    $0x0,%ecx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40185f:	48 8d 35 5a 19 00 00 	lea    0x195a(%rip),%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# 4031c0 &lt;array.0&gt;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401866:	0f b6 10            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movzbl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(%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取出第一个字符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-&gt;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401869:	83 e2 0f             	and    $0xf,%edx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=edx&amp;0xf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40186c:	03 0c 96             	add    (%rsi,%rdx,4),%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edx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索引取出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首址数组中元素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40186f:	48 83 c0 01          	add    $0x1,%rax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；地址加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401873:	48 39 f8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；是否循环到最后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401876:	75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	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401866 &lt;phase_5+0x25&gt; 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；不是，继续循环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401878:	83 f9 33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$0x45,%ecx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计算累加和是否等于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0x45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40187b:	75 09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401886 &lt;phase_5+0x45&gt;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不等于爆炸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40187d:	5b                   	pop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40187e:	c3                   	ret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40187f:	e8 9e 05 00 00      	call   401e22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401884:	eb cd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401853 &lt;phase_5+0x12&gt;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401886:	e8 97 05 00 00       	call   401e22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40188b:	eb f0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40187d &lt;phase_5+0x3c&gt;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859DAC-4BBA-4D2A-B774-970F3B6529AB}"/>
              </a:ext>
            </a:extLst>
          </p:cNvPr>
          <p:cNvSpPr/>
          <p:nvPr/>
        </p:nvSpPr>
        <p:spPr>
          <a:xfrm>
            <a:off x="8923156" y="3295238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2 a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5 b 8 f d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3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64E1C-F2A7-4864-824E-FA8390CCB06A}"/>
              </a:ext>
            </a:extLst>
          </p:cNvPr>
          <p:cNvSpPr/>
          <p:nvPr/>
        </p:nvSpPr>
        <p:spPr>
          <a:xfrm>
            <a:off x="518415" y="224740"/>
            <a:ext cx="104677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void phase_5(char *input)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static int array[] = {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13}</a:t>
            </a:r>
            <a:r>
              <a:rPr lang="zh-CN" altLang="en-US" b="1" kern="100" dirty="0">
                <a:solidFill>
                  <a:srgbClr val="00206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b="1" dirty="0">
              <a:solidFill>
                <a:srgbClr val="002060"/>
              </a:solidFill>
            </a:endParaRPr>
          </a:p>
          <a:p>
            <a:r>
              <a:rPr lang="en-US" altLang="zh-CN" dirty="0"/>
              <a:t> int </a:t>
            </a:r>
            <a:r>
              <a:rPr lang="en-US" altLang="zh-CN" dirty="0" err="1"/>
              <a:t>i</a:t>
            </a:r>
            <a:r>
              <a:rPr lang="en-US" altLang="zh-CN" dirty="0"/>
              <a:t>, sum;</a:t>
            </a:r>
          </a:p>
          <a:p>
            <a:r>
              <a:rPr lang="en-US" altLang="zh-CN" dirty="0"/>
              <a:t>  int length;</a:t>
            </a:r>
          </a:p>
          <a:p>
            <a:endParaRPr lang="en-US" altLang="zh-CN" dirty="0"/>
          </a:p>
          <a:p>
            <a:r>
              <a:rPr lang="en-US" altLang="zh-CN" dirty="0"/>
              <a:t>    length = </a:t>
            </a:r>
            <a:r>
              <a:rPr lang="en-US" altLang="zh-CN" dirty="0" err="1"/>
              <a:t>string_length</a:t>
            </a:r>
            <a:r>
              <a:rPr lang="en-US" altLang="zh-CN" dirty="0"/>
              <a:t>(input);</a:t>
            </a:r>
          </a:p>
          <a:p>
            <a:r>
              <a:rPr lang="en-US" altLang="zh-CN" dirty="0"/>
              <a:t>    if (length != 6)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explode_bomb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sum = 0;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6;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sum += array[ (input[</a:t>
            </a:r>
            <a:r>
              <a:rPr lang="en-US" altLang="zh-CN" dirty="0" err="1"/>
              <a:t>i</a:t>
            </a:r>
            <a:r>
              <a:rPr lang="en-US" altLang="zh-CN" dirty="0"/>
              <a:t>] &amp; 0x0f) ];</a:t>
            </a:r>
          </a:p>
          <a:p>
            <a:endParaRPr lang="en-US" altLang="zh-CN" dirty="0"/>
          </a:p>
          <a:p>
            <a:r>
              <a:rPr lang="en-US" altLang="zh-CN" dirty="0"/>
              <a:t>    if (sum != 0x45)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explode_bomb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54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0DD493-61DC-4867-B5AD-BDC954C8E7A3}"/>
              </a:ext>
            </a:extLst>
          </p:cNvPr>
          <p:cNvSpPr/>
          <p:nvPr/>
        </p:nvSpPr>
        <p:spPr>
          <a:xfrm>
            <a:off x="783771" y="0"/>
            <a:ext cx="116582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000000000040188d &lt;phase_6&gt;: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40188d:	f3 0f 1e fa          	endbr64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401891:	41 56                	push   %r14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401893:	41 55                	push   %r13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401895:	41 54                	push   %r12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401897:	55                   	push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rbp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401898:	53                   	push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401899:	48 83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60          	sub    $0x60,%rsp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40189d:	64 48 8b 04 25 28 00 mov    %fs:0x28,%rax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4018a4:	00 00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4018a6:	48 89 44 24 58       mov    %rax,0x58(%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4018ab:	31 c0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xor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4018ad:	49 89 e5             	mov    %rsp,%r13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4018b0:	4c 89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	mov    %r13,%rsi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4018b3:	e8 ac 05 00 00       call   401e64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read_six_numbers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；读入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个元素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4018b8:	41 be 01 00 00 00  mov    $0x1,%r14d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4018be:	49 89 e4             	mov    %rsp,%r12                                 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4018c1:	eb 28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4018eb &lt;phase_6+0x5e&gt;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下面首先检查是否每个元素都不相等，且</a:t>
            </a:r>
            <a:r>
              <a:rPr lang="en-US" altLang="zh-CN" kern="100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&lt;=6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4018c3:	e8 5a 05 00 00       call   401e22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4018c8:	eb 30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4018fa &lt;phase_6+0x6d&gt;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4018ca:	48 83 c3 01          	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add    $0x1,%rbx             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rbx+1  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4018ce:	83 fb 05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$0x5,%ebx             ;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4018d1:	7f 10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4018e3 &lt;phase_6+0x56&gt;    ;&gt;5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跳出循环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4018d3:	41 8b 04 9c          	mov    (%r12,%rbx,4),%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检查下一个元素的值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6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5AC91E-17F4-4FAC-9A8E-4DBE3E23D77A}"/>
              </a:ext>
            </a:extLst>
          </p:cNvPr>
          <p:cNvSpPr/>
          <p:nvPr/>
        </p:nvSpPr>
        <p:spPr>
          <a:xfrm>
            <a:off x="796834" y="0"/>
            <a:ext cx="11737638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4018d7:	39 45 00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%eax,0x0(%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和内循环的第一个元素相比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4018da:	75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	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4018ca &lt;phase_6+0x3d&gt;     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不等于继续循环</a:t>
            </a:r>
            <a:endParaRPr lang="zh-CN" altLang="zh-CN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4018dc:	e8 41 05 00 00      	call   401e22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相等爆炸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4018e1:	eb e7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4018ca &lt;phase_6+0x3d&gt;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4018e3:	49 83 c6 01          	add    $0x1,%r14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r14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重新赋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4018e7:	49 83 c5 04          	add    $0x4,%r13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；地址加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4018eb:	4c 89 ed             	mov    %r13,%rbp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下一个元素的值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4018ee:	41 8b 45 00          	mov    0x0(%r13),%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；取每一个元素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4018f2:	83 e8 01             	sub    $0x1,%eax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；减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4018f5:	83 f8 05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$0x5,%eax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&gt;5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4018f8:	77 c9                	ja     4018c3 &lt;phase_6+0x36&gt;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 爆炸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4018fa:	41 83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05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$0x5,%r14d                       ;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比较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r14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，看看是否外循环最后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4018fe:	7f 05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401905 &lt;phase_6+0x78&gt;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；大于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，跳出循环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401900:	4c 89 f3             	mov    %r14,%rbx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下一个元素的地址，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401903:	eb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4018d3 &lt;phase_6+0x46&gt;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跳到下一个内循环开始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401905:	be 00 00 00 00     	mov    $0x0,%esi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=0  </a:t>
            </a:r>
            <a:r>
              <a:rPr lang="zh-CN" altLang="en-US" kern="100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开始按照输入的</a:t>
            </a:r>
            <a:r>
              <a:rPr lang="en-US" altLang="zh-CN" kern="100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个元素的大小对进行排序</a:t>
            </a:r>
            <a:endParaRPr lang="zh-CN" altLang="zh-CN" kern="100" dirty="0">
              <a:solidFill>
                <a:srgbClr val="C0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40190a:	8b 0c b4             	</a:t>
            </a:r>
            <a:r>
              <a:rPr lang="en-US" altLang="zh-CN" kern="100" dirty="0">
                <a:solidFill>
                  <a:srgbClr val="7030A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mov    (%rsp,%rsi,4),%</a:t>
            </a:r>
            <a:r>
              <a:rPr lang="en-US" altLang="zh-CN" kern="100" dirty="0" err="1">
                <a:solidFill>
                  <a:srgbClr val="7030A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kern="100" dirty="0">
                <a:solidFill>
                  <a:srgbClr val="7030A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取每一个元素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40190d:	b8 01 00 00 00     	mov    $0x1,%eax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=1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401912:	48 8d 15 17 3a 00 00 lea    0x3a17(%rip),%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# 405330 &lt;node1&gt;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链表首地址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401919:	83 f9 01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$0x1,%ecx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比较每一个元素和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40191c:	7e 0b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jle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401929 &lt;phase_6+0x9c&gt;       &lt;=1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40191e:	48 8b 52 08          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mov    0x8(%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取链表中的下一个节点地址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401922:	83 c0 01             	add    $0x1,%eax                             ;eax+1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401925:	39 c8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;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比较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是否等于元素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401927:	75 f5                	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40191e &lt;phase_6+0x91&gt;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；不等继续内循环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48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29088-2DAF-4C21-99FE-6219FAE53D77}"/>
              </a:ext>
            </a:extLst>
          </p:cNvPr>
          <p:cNvSpPr/>
          <p:nvPr/>
        </p:nvSpPr>
        <p:spPr>
          <a:xfrm>
            <a:off x="261257" y="639145"/>
            <a:ext cx="12009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0000000000401b3e &lt;</a:t>
            </a:r>
            <a:r>
              <a:rPr lang="en-US" altLang="zh-CN" dirty="0" err="1"/>
              <a:t>strings_not_equal</a:t>
            </a:r>
            <a:r>
              <a:rPr lang="en-US" altLang="zh-CN" dirty="0"/>
              <a:t>&gt;: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  401b3e:	f3 0f 1e fa          	endbr64 </a:t>
            </a:r>
          </a:p>
          <a:p>
            <a:r>
              <a:rPr lang="zh-CN" altLang="en-US" dirty="0"/>
              <a:t>  401b42:	41 54                	push   %r12                        ； 保护现场</a:t>
            </a:r>
          </a:p>
          <a:p>
            <a:r>
              <a:rPr lang="zh-CN" altLang="en-US" dirty="0"/>
              <a:t>  401b44:	55                   	push   %rbp</a:t>
            </a:r>
          </a:p>
          <a:p>
            <a:r>
              <a:rPr lang="zh-CN" altLang="en-US" dirty="0"/>
              <a:t>  401b45:	53                   	push   %rbx</a:t>
            </a:r>
          </a:p>
          <a:p>
            <a:r>
              <a:rPr lang="zh-CN" altLang="en-US" dirty="0"/>
              <a:t>  401b46:	48 89 fb             	mov    %rdi,%rbx                ； </a:t>
            </a:r>
            <a:r>
              <a:rPr lang="en-US" altLang="zh-CN" dirty="0" err="1"/>
              <a:t>rdi</a:t>
            </a:r>
            <a:r>
              <a:rPr lang="en-US" altLang="zh-CN" dirty="0"/>
              <a:t>-&gt;</a:t>
            </a:r>
            <a:r>
              <a:rPr lang="en-US" altLang="zh-CN" dirty="0" err="1"/>
              <a:t>rbx</a:t>
            </a:r>
            <a:r>
              <a:rPr lang="en-US" altLang="zh-CN" dirty="0"/>
              <a:t>=</a:t>
            </a:r>
            <a:r>
              <a:rPr lang="zh-CN" altLang="en-US" dirty="0"/>
              <a:t>输入字符串的首地址</a:t>
            </a:r>
          </a:p>
          <a:p>
            <a:r>
              <a:rPr lang="zh-CN" altLang="en-US" dirty="0"/>
              <a:t>  401b49:	48 89 f5             	mov    %rsi,%rbp                 ；</a:t>
            </a:r>
            <a:r>
              <a:rPr lang="en-US" altLang="zh-CN" dirty="0" err="1"/>
              <a:t>rsi</a:t>
            </a:r>
            <a:r>
              <a:rPr lang="en-US" altLang="zh-CN" dirty="0"/>
              <a:t>-&gt;</a:t>
            </a:r>
            <a:r>
              <a:rPr lang="en-US" altLang="zh-CN" dirty="0" err="1"/>
              <a:t>rbp</a:t>
            </a:r>
            <a:r>
              <a:rPr lang="en-US" altLang="zh-CN" dirty="0"/>
              <a:t>=</a:t>
            </a:r>
            <a:r>
              <a:rPr lang="zh-CN" altLang="en-US" dirty="0"/>
              <a:t>内定字符串的首地址</a:t>
            </a:r>
          </a:p>
          <a:p>
            <a:r>
              <a:rPr lang="zh-CN" altLang="en-US" dirty="0"/>
              <a:t>  401b4c:	e8 cc ff ff ff       	call   401b1d &lt;string_length&gt;</a:t>
            </a:r>
          </a:p>
          <a:p>
            <a:r>
              <a:rPr lang="zh-CN" altLang="en-US" dirty="0"/>
              <a:t>  401b51:	41 89 c4             	mov    %eax,%r12d              ；   </a:t>
            </a:r>
            <a:r>
              <a:rPr lang="en-US" altLang="zh-CN" dirty="0" err="1"/>
              <a:t>eax</a:t>
            </a:r>
            <a:r>
              <a:rPr lang="en-US" altLang="zh-CN" dirty="0"/>
              <a:t>-&gt;r12d=</a:t>
            </a:r>
            <a:r>
              <a:rPr lang="zh-CN" altLang="en-US" dirty="0"/>
              <a:t>输入字符串长度</a:t>
            </a:r>
          </a:p>
          <a:p>
            <a:r>
              <a:rPr lang="zh-CN" altLang="en-US" dirty="0"/>
              <a:t>  401b54:	48 89 ef             	mov    %rbp,%rdi                       </a:t>
            </a:r>
          </a:p>
          <a:p>
            <a:r>
              <a:rPr lang="zh-CN" altLang="en-US" dirty="0"/>
              <a:t>  401b57:	e8 c1 ff ff ff       	call   401b1d &lt;string_length&gt;</a:t>
            </a:r>
          </a:p>
          <a:p>
            <a:r>
              <a:rPr lang="zh-CN" altLang="en-US" dirty="0"/>
              <a:t>  401b5c:	89 c2                	mov    %eax,%edx                ；</a:t>
            </a:r>
            <a:r>
              <a:rPr lang="en-US" altLang="zh-CN" dirty="0"/>
              <a:t>  </a:t>
            </a:r>
            <a:r>
              <a:rPr lang="en-US" altLang="zh-CN" dirty="0" err="1"/>
              <a:t>eax</a:t>
            </a:r>
            <a:r>
              <a:rPr lang="en-US" altLang="zh-CN" dirty="0"/>
              <a:t>-&gt;</a:t>
            </a:r>
            <a:r>
              <a:rPr lang="en-US" altLang="zh-CN" dirty="0" err="1"/>
              <a:t>edx</a:t>
            </a:r>
            <a:r>
              <a:rPr lang="en-US" altLang="zh-CN" dirty="0"/>
              <a:t>=</a:t>
            </a:r>
            <a:r>
              <a:rPr lang="zh-CN" altLang="en-US" dirty="0"/>
              <a:t>输入字符串长度</a:t>
            </a:r>
          </a:p>
          <a:p>
            <a:r>
              <a:rPr lang="zh-CN" altLang="en-US" dirty="0"/>
              <a:t>  401b5e:	b8 01 00 00 00     	mov    $0x1,%eax               </a:t>
            </a:r>
          </a:p>
          <a:p>
            <a:r>
              <a:rPr lang="zh-CN" altLang="en-US" dirty="0"/>
              <a:t>  401b63:	41 39 d4             	cmp    %edx,%r12d               ；两个字符串长度比较</a:t>
            </a:r>
          </a:p>
          <a:p>
            <a:r>
              <a:rPr lang="zh-CN" altLang="en-US" dirty="0"/>
              <a:t>  401b66:	75 31                	jne    401b99 &lt;strings_not_equal+0x5b&gt;  不等跳转          </a:t>
            </a:r>
          </a:p>
          <a:p>
            <a:r>
              <a:rPr lang="zh-CN" altLang="en-US" dirty="0"/>
              <a:t>  401b68:	0f b6 13             	movzbl (%rbx),%edx                         若相等  从输入字符串中取字符</a:t>
            </a:r>
            <a:endParaRPr lang="en-US" altLang="zh-CN" dirty="0"/>
          </a:p>
          <a:p>
            <a:r>
              <a:rPr lang="zh-CN" altLang="en-US" dirty="0"/>
              <a:t>  401b6b:84 d2                	test   %dl,%dl                                    测试是否等于</a:t>
            </a:r>
            <a:r>
              <a:rPr lang="en-US" altLang="zh-CN" dirty="0"/>
              <a:t>0</a:t>
            </a:r>
            <a:r>
              <a:rPr lang="zh-CN" altLang="en-US" dirty="0"/>
              <a:t>  </a:t>
            </a:r>
          </a:p>
          <a:p>
            <a:r>
              <a:rPr lang="zh-CN" altLang="en-US" dirty="0"/>
              <a:t>  401b6d:74 1e                	je     401b8d &lt;strings_not_equal+0x4f&gt;           如果等于</a:t>
            </a:r>
            <a:r>
              <a:rPr lang="en-US" altLang="zh-CN" dirty="0"/>
              <a:t>0</a:t>
            </a:r>
            <a:r>
              <a:rPr lang="zh-CN" altLang="en-US" dirty="0"/>
              <a:t>字符串最后字符</a:t>
            </a:r>
            <a:r>
              <a:rPr lang="en-US" altLang="zh-CN" dirty="0"/>
              <a:t> </a:t>
            </a:r>
            <a:r>
              <a:rPr lang="zh-CN" altLang="en-US" dirty="0"/>
              <a:t>跳转相等</a:t>
            </a:r>
            <a:endParaRPr lang="en-US" altLang="zh-CN" dirty="0"/>
          </a:p>
          <a:p>
            <a:r>
              <a:rPr lang="zh-CN" altLang="en-US" dirty="0"/>
              <a:t>  401b6f:	b8 00 00 00 00     	mov    $0x0,%eax                                              </a:t>
            </a:r>
            <a:r>
              <a:rPr lang="en-US" altLang="zh-CN" dirty="0"/>
              <a:t>0-&gt;</a:t>
            </a:r>
            <a:r>
              <a:rPr lang="en-US" altLang="zh-CN" dirty="0" err="1"/>
              <a:t>eax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545AB2-C6CF-406D-98D5-1ED8C55449DB}"/>
              </a:ext>
            </a:extLst>
          </p:cNvPr>
          <p:cNvSpPr/>
          <p:nvPr/>
        </p:nvSpPr>
        <p:spPr>
          <a:xfrm>
            <a:off x="505097" y="171395"/>
            <a:ext cx="1132114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401929:	48 89 54 f4 20       mov    %rdx,0x20(%rsp,%rsi,8)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；将该节点地址存到堆栈中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40192e:	48 83 c6 01          	add    $0x1,%rsi  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rsi+1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401932:	48 83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06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$0x6,%rsi                                  ;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比较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   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401936:	75 d2                	</a:t>
            </a:r>
            <a:r>
              <a:rPr lang="en-US" altLang="zh-CN" kern="100" dirty="0" err="1">
                <a:solidFill>
                  <a:srgbClr val="7030A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solidFill>
                  <a:srgbClr val="7030A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40190a &lt;phase_6+0x7d&gt;          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不等于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，继续外循环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401938:	48 8b 5c 24 20      	mov    0x20(%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；将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个节点按照输入的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个元素顺序重新链接起来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40193d:	48 8b 44 24 28     	mov    0x28(%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401942:	48 89 43 08          	mov    %rax,0x8(%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401946:	48 8b 54 24 30     	mov    0x30(%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40194b:	48 89 50 08          	mov    %rdx,0x8(%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40194f:	48 8b 44 24 38     	mov    0x38(%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401954:	48 89 42 08          	mov    %rax,0x8(%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401958:	48 8b 54 24 40     	mov    0x40(%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40195d:	48 89 50 08          	mov    %rdx,0x8(%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401961:	48 8b 44 24 48     	mov    0x48(%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401966:	48 89 42 08          	mov    %rax,0x8(%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40196a:	48 c7 40 08 00 00 00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$0x0,0x8(%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401971:	00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401972:	bd 05 00 00 00       mov    $0x5,%ebp                               </a:t>
            </a:r>
            <a:r>
              <a:rPr lang="zh-CN" altLang="en-US" kern="100">
                <a:latin typeface="等线" panose="02010600030101010101" pitchFamily="2" charset="-122"/>
                <a:cs typeface="Times New Roman" panose="02020603050405020304" pitchFamily="18" charset="0"/>
              </a:rPr>
              <a:t>开始比较重新排序后的每个节点的值是否递减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401977:	eb 09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401982 &lt;phase_6+0xf5&gt;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401979:	48 8b 5b 08          	</a:t>
            </a:r>
            <a:r>
              <a:rPr lang="en-US" altLang="zh-CN" kern="100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mov    0x8(%</a:t>
            </a:r>
            <a:r>
              <a:rPr lang="en-US" altLang="zh-CN" kern="100" dirty="0" err="1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solidFill>
                  <a:srgbClr val="C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</a:t>
            </a:r>
            <a:endParaRPr lang="zh-CN" altLang="zh-CN" kern="100" dirty="0">
              <a:solidFill>
                <a:srgbClr val="C0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40197d:	83 ed 01             	sub    $0x1,%ebp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5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B15208-9704-469C-A996-071C8458E5E4}"/>
              </a:ext>
            </a:extLst>
          </p:cNvPr>
          <p:cNvSpPr/>
          <p:nvPr/>
        </p:nvSpPr>
        <p:spPr>
          <a:xfrm>
            <a:off x="522514" y="536143"/>
            <a:ext cx="101106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401980:	74 11                	je     401993 &lt;phase_6+0x106&gt;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；等于跳出循环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401982:	48 8b 43 08          	mov    0x8(%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；取下一个节点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401986:	8b 00                	mov    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    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；将下一个节点的值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401988:	39 03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                                   ;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和当前节点值比较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40198a:	7d ed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jge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401979 &lt;phase_6+0xec&gt;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；大于等于继续循环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40198c:	e8 91 04 00 00      	call   401e22 &lt;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         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；小于爆炸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401991:	eb e6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401979 &lt;phase_6+0xec&gt;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401993:	48 8b 44 24 58     	mov    0x58(%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rsp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401998:	64 48 2b 04 25 28 00 	sub    %fs:0x28,%rax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40199f:	00 00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4019a1:	75 0d                	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4019b0 &lt;phase_6+0x123&gt;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4019a3:	48 83 c4 60          	add    $0x60,%rsp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4019a7:	5b                   	pop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rbx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4019a8:	5d                   	pop    %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rbp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4019a9:	41 5c                	pop    %r12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4019ab:	41 5d                	pop    %r13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4019ad:	41 5e                	pop    %r14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4019af:	c3                   	ret   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4019b0:	e8 bb f8 ff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	call   401270 &lt;__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stack_chk_fail@plt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24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3CA9F0-3B7F-483A-95DE-F63D6D05D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07493"/>
              </p:ext>
            </p:extLst>
          </p:nvPr>
        </p:nvGraphicFramePr>
        <p:xfrm>
          <a:off x="1907177" y="1222586"/>
          <a:ext cx="8252823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052">
                  <a:extLst>
                    <a:ext uri="{9D8B030D-6E8A-4147-A177-3AD203B41FA5}">
                      <a16:colId xmlns:a16="http://schemas.microsoft.com/office/drawing/2014/main" val="707332577"/>
                    </a:ext>
                  </a:extLst>
                </a:gridCol>
                <a:gridCol w="1676971">
                  <a:extLst>
                    <a:ext uri="{9D8B030D-6E8A-4147-A177-3AD203B41FA5}">
                      <a16:colId xmlns:a16="http://schemas.microsoft.com/office/drawing/2014/main" val="14945765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40443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1528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6736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节点的地址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节点的值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节点的序号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      下一个节点的地址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0x00405210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0x00000113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0x00000006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0x00405330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95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0x00405330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0x00000112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43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0x00405340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0x0000029b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0x00405210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5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0x00405350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0x000002ec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0x00405340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7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0x00405360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0x000003af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0x00405370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28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0x00405370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0x00000316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0x00405350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0x00000000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4085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B5F1E09-4E2A-4DAC-B229-843FBE91965B}"/>
              </a:ext>
            </a:extLst>
          </p:cNvPr>
          <p:cNvSpPr/>
          <p:nvPr/>
        </p:nvSpPr>
        <p:spPr>
          <a:xfrm>
            <a:off x="4783941" y="413818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dirty="0"/>
              <a:t>4   5   3   2   6    1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78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8FD6D8-F5DC-4242-866E-444C23E94EF8}"/>
              </a:ext>
            </a:extLst>
          </p:cNvPr>
          <p:cNvSpPr/>
          <p:nvPr/>
        </p:nvSpPr>
        <p:spPr>
          <a:xfrm>
            <a:off x="470262" y="252285"/>
            <a:ext cx="1165206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void phase_6(char *input)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listNode *start = &amp;node1;</a:t>
            </a:r>
          </a:p>
          <a:p>
            <a:r>
              <a:rPr lang="zh-CN" altLang="en-US" dirty="0"/>
              <a:t>    listNode *p;</a:t>
            </a:r>
          </a:p>
          <a:p>
            <a:r>
              <a:rPr lang="zh-CN" altLang="en-US" dirty="0"/>
              <a:t>    int indices[6];</a:t>
            </a:r>
          </a:p>
          <a:p>
            <a:r>
              <a:rPr lang="zh-CN" altLang="en-US" dirty="0"/>
              <a:t>    listNode *pointers[6];</a:t>
            </a:r>
          </a:p>
          <a:p>
            <a:r>
              <a:rPr lang="zh-CN" altLang="en-US" dirty="0"/>
              <a:t>    int i, j;</a:t>
            </a:r>
          </a:p>
          <a:p>
            <a:endParaRPr lang="zh-CN" altLang="en-US" dirty="0"/>
          </a:p>
          <a:p>
            <a:r>
              <a:rPr lang="zh-CN" altLang="en-US" dirty="0"/>
              <a:t>    read_six_numbers(input, indices);</a:t>
            </a:r>
          </a:p>
          <a:p>
            <a:endParaRPr lang="zh-CN" altLang="en-US" dirty="0"/>
          </a:p>
          <a:p>
            <a:r>
              <a:rPr lang="zh-CN" altLang="en-US" dirty="0"/>
              <a:t>    /* Check the range of the indices and whether or not any repeat */</a:t>
            </a:r>
          </a:p>
          <a:p>
            <a:r>
              <a:rPr lang="zh-CN" altLang="en-US" dirty="0"/>
              <a:t>    for (i = 0; i &lt; 6; i++) {</a:t>
            </a:r>
          </a:p>
          <a:p>
            <a:r>
              <a:rPr lang="zh-CN" altLang="en-US" dirty="0"/>
              <a:t>	if ((indices[i] &lt; 1) || (indices[i] &gt; 6))</a:t>
            </a:r>
          </a:p>
          <a:p>
            <a:r>
              <a:rPr lang="zh-CN" altLang="en-US" dirty="0"/>
              <a:t>	    explode_bomb();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for (j = i + 1; j &lt; 6; j++) {</a:t>
            </a:r>
          </a:p>
          <a:p>
            <a:r>
              <a:rPr lang="zh-CN" altLang="en-US" dirty="0"/>
              <a:t>	    if (indices[i] == indices[j])</a:t>
            </a:r>
          </a:p>
          <a:p>
            <a:r>
              <a:rPr lang="zh-CN" altLang="en-US" dirty="0"/>
              <a:t>		explode_bomb();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497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A3B1FC-6BBA-47EC-9B64-F68DA47B4C64}"/>
              </a:ext>
            </a:extLst>
          </p:cNvPr>
          <p:cNvSpPr/>
          <p:nvPr/>
        </p:nvSpPr>
        <p:spPr>
          <a:xfrm>
            <a:off x="853440" y="209804"/>
            <a:ext cx="91962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/* Rearrange the list according to the user input */</a:t>
            </a:r>
          </a:p>
          <a:p>
            <a:r>
              <a:rPr lang="zh-CN" altLang="en-US" dirty="0"/>
              <a:t>    for (i = 0; i &lt; 6; i++) {</a:t>
            </a:r>
          </a:p>
          <a:p>
            <a:r>
              <a:rPr lang="zh-CN" altLang="en-US" dirty="0"/>
              <a:t>	p = start;</a:t>
            </a:r>
          </a:p>
          <a:p>
            <a:r>
              <a:rPr lang="zh-CN" altLang="en-US" dirty="0"/>
              <a:t>	for (j = 1; j &lt; indices[i]; j++)</a:t>
            </a:r>
          </a:p>
          <a:p>
            <a:r>
              <a:rPr lang="zh-CN" altLang="en-US" dirty="0"/>
              <a:t>	    p = p -&gt; next;</a:t>
            </a:r>
          </a:p>
          <a:p>
            <a:r>
              <a:rPr lang="zh-CN" altLang="en-US" dirty="0"/>
              <a:t>	pointers[i] = p;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start = pointers[0];</a:t>
            </a:r>
          </a:p>
          <a:p>
            <a:r>
              <a:rPr lang="zh-CN" altLang="en-US" dirty="0"/>
              <a:t>    p = start;</a:t>
            </a:r>
          </a:p>
          <a:p>
            <a:endParaRPr lang="zh-CN" altLang="en-US" dirty="0"/>
          </a:p>
          <a:p>
            <a:r>
              <a:rPr lang="zh-CN" altLang="en-US" dirty="0"/>
              <a:t>    for (i = 1; i &lt; 6; i++) {</a:t>
            </a:r>
          </a:p>
          <a:p>
            <a:r>
              <a:rPr lang="zh-CN" altLang="en-US" dirty="0"/>
              <a:t>	p-&gt;next = pointers[i];</a:t>
            </a:r>
          </a:p>
          <a:p>
            <a:r>
              <a:rPr lang="zh-CN" altLang="en-US" dirty="0"/>
              <a:t>	p = p-&gt;next;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p-&gt;next = NULL;</a:t>
            </a:r>
          </a:p>
          <a:p>
            <a:endParaRPr lang="zh-CN" altLang="en-US" dirty="0"/>
          </a:p>
          <a:p>
            <a:r>
              <a:rPr lang="zh-CN" altLang="en-US" dirty="0"/>
              <a:t>    /* Now see if the list is sorted in ascending order*/</a:t>
            </a:r>
          </a:p>
          <a:p>
            <a:r>
              <a:rPr lang="zh-CN" altLang="en-US" dirty="0"/>
              <a:t>    p = start;</a:t>
            </a:r>
          </a:p>
          <a:p>
            <a:r>
              <a:rPr lang="zh-CN" altLang="en-US" dirty="0"/>
              <a:t>    for (i = 0; i &lt; 5; i++) {</a:t>
            </a:r>
          </a:p>
          <a:p>
            <a:r>
              <a:rPr lang="zh-CN" altLang="en-US" dirty="0"/>
              <a:t>	if (p-&gt;value &gt; p-&gt;next-&gt;value)</a:t>
            </a:r>
          </a:p>
          <a:p>
            <a:r>
              <a:rPr lang="zh-CN" altLang="en-US" dirty="0"/>
              <a:t>	    explode_bomb();</a:t>
            </a:r>
          </a:p>
          <a:p>
            <a:r>
              <a:rPr lang="zh-CN" altLang="en-US" dirty="0"/>
              <a:t>	p = p-&gt;next;</a:t>
            </a:r>
          </a:p>
          <a:p>
            <a:r>
              <a:rPr lang="zh-CN" alt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8187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0EE6E-B880-4139-BD16-93171E38F066}"/>
              </a:ext>
            </a:extLst>
          </p:cNvPr>
          <p:cNvSpPr/>
          <p:nvPr/>
        </p:nvSpPr>
        <p:spPr>
          <a:xfrm>
            <a:off x="478972" y="117693"/>
            <a:ext cx="124358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000000000401ff5 &lt;phase_defused&gt;:</a:t>
            </a:r>
          </a:p>
          <a:p>
            <a:r>
              <a:rPr lang="zh-CN" altLang="en-US" dirty="0"/>
              <a:t>  401ff5:       f3 0f 1e fa                    endbr64</a:t>
            </a:r>
          </a:p>
          <a:p>
            <a:r>
              <a:rPr lang="zh-CN" altLang="en-US" dirty="0"/>
              <a:t>  401ff9:       48 83 ec 78                  sub    $0x78,%rsp</a:t>
            </a:r>
          </a:p>
          <a:p>
            <a:r>
              <a:rPr lang="zh-CN" altLang="en-US" dirty="0"/>
              <a:t>  401ffd:       64 48 8b 04 25 28 00    mov    %fs:0x28,%rax</a:t>
            </a:r>
          </a:p>
          <a:p>
            <a:r>
              <a:rPr lang="zh-CN" altLang="en-US" dirty="0"/>
              <a:t>  402004:       00 00</a:t>
            </a:r>
          </a:p>
          <a:p>
            <a:r>
              <a:rPr lang="zh-CN" altLang="en-US" dirty="0"/>
              <a:t>  402006:       48 89 44 24 68          mov    %rax,0x68(%rsp)</a:t>
            </a:r>
          </a:p>
          <a:p>
            <a:r>
              <a:rPr lang="zh-CN" altLang="en-US" dirty="0"/>
              <a:t>  40200b:       31 c0                         xor    %eax,%eax</a:t>
            </a:r>
          </a:p>
          <a:p>
            <a:r>
              <a:rPr lang="zh-CN" altLang="en-US" dirty="0"/>
              <a:t>  40200d:       bf 01 00 00 00          mov    $0x1,%edi</a:t>
            </a:r>
          </a:p>
          <a:p>
            <a:r>
              <a:rPr lang="zh-CN" altLang="en-US" dirty="0"/>
              <a:t>  402012:       e8 2d fd ff ff             call   401d44 &lt;send_msg&gt;</a:t>
            </a:r>
          </a:p>
          <a:p>
            <a:r>
              <a:rPr lang="zh-CN" altLang="en-US" dirty="0"/>
              <a:t>  402017:       83 3d f2 37 00 00 06    cmpl   $0x6,0x37f2(%rip)        # 405810 &lt;num_input_strings&gt;</a:t>
            </a:r>
          </a:p>
          <a:p>
            <a:r>
              <a:rPr lang="zh-CN" altLang="en-US" dirty="0"/>
              <a:t>  40201e:       74 19                           je     402039 &lt;phase_defused+0x44&gt;</a:t>
            </a:r>
          </a:p>
          <a:p>
            <a:r>
              <a:rPr lang="zh-CN" altLang="en-US" dirty="0"/>
              <a:t>  402020:       48 8b 44 24 68          mov    0x68(%rsp),%rax</a:t>
            </a:r>
          </a:p>
          <a:p>
            <a:r>
              <a:rPr lang="zh-CN" altLang="en-US" dirty="0"/>
              <a:t>  402025:       64 48 2b 04 25 28 00    sub    %fs:0x28,%rax</a:t>
            </a:r>
          </a:p>
          <a:p>
            <a:r>
              <a:rPr lang="zh-CN" altLang="en-US" dirty="0"/>
              <a:t>  40202c:       00 00</a:t>
            </a:r>
          </a:p>
          <a:p>
            <a:r>
              <a:rPr lang="zh-CN" altLang="en-US" dirty="0"/>
              <a:t>  40202e:       0f 85 84 00 00 00       jne    4020b8 &lt;phase_defused+0xc3&gt;</a:t>
            </a:r>
          </a:p>
          <a:p>
            <a:r>
              <a:rPr lang="zh-CN" altLang="en-US" dirty="0"/>
              <a:t>  402034:       48 83 c4 78                add    $0x78,%rsp</a:t>
            </a:r>
          </a:p>
          <a:p>
            <a:r>
              <a:rPr lang="zh-CN" altLang="en-US" dirty="0"/>
              <a:t>  402038:       c3                              ret</a:t>
            </a:r>
          </a:p>
          <a:p>
            <a:r>
              <a:rPr lang="zh-CN" altLang="en-US" dirty="0"/>
              <a:t>  402039:       48 8d 4c 24 0c              lea    0xc(%rsp),%rcx</a:t>
            </a:r>
          </a:p>
          <a:p>
            <a:r>
              <a:rPr lang="zh-CN" altLang="en-US" dirty="0"/>
              <a:t>  40203e:       48 8d 54 24 08             lea    0x8(%rsp),%rdx</a:t>
            </a:r>
          </a:p>
          <a:p>
            <a:r>
              <a:rPr lang="zh-CN" altLang="en-US" dirty="0"/>
              <a:t>  402043:       4c 8d 44 24 10              lea    0x10(%rsp),%r8</a:t>
            </a:r>
          </a:p>
          <a:p>
            <a:r>
              <a:rPr lang="zh-CN" altLang="en-US" dirty="0"/>
              <a:t>  402048:       48 8d 35 00 14 00 00    lea    0x1400(%rip),%rsi        # 40344f &lt;array.0+0x27f&gt;</a:t>
            </a:r>
          </a:p>
          <a:p>
            <a:r>
              <a:rPr lang="zh-CN" altLang="en-US" dirty="0"/>
              <a:t>  40204f:       48 8d 3d ba 38 00 00    lea    0x38ba(%rip),%rdi        # 405910 &lt;input_strings+0xf0&gt;</a:t>
            </a:r>
          </a:p>
          <a:p>
            <a:r>
              <a:rPr lang="zh-CN" altLang="en-US" dirty="0"/>
              <a:t>  402056:       b8 00 00 00 00             mov    $0x0,%eax</a:t>
            </a:r>
          </a:p>
          <a:p>
            <a:r>
              <a:rPr lang="zh-CN" altLang="en-US" dirty="0"/>
              <a:t>  40205b:       e8 c0 f2 ff ff                 call   401320 &lt;__isoc99_sscanf@plt&gt;读取</a:t>
            </a:r>
            <a:r>
              <a:rPr lang="en-US" altLang="zh-CN" dirty="0"/>
              <a:t>phase_4</a:t>
            </a:r>
            <a:r>
              <a:rPr lang="zh-CN" altLang="en-US" dirty="0"/>
              <a:t>输入字符串</a:t>
            </a:r>
          </a:p>
        </p:txBody>
      </p:sp>
    </p:spTree>
    <p:extLst>
      <p:ext uri="{BB962C8B-B14F-4D97-AF65-F5344CB8AC3E}">
        <p14:creationId xmlns:p14="http://schemas.microsoft.com/office/powerpoint/2010/main" val="297402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2A75E6-A6E6-4B04-8E21-A45E359F537C}"/>
              </a:ext>
            </a:extLst>
          </p:cNvPr>
          <p:cNvSpPr/>
          <p:nvPr/>
        </p:nvSpPr>
        <p:spPr>
          <a:xfrm>
            <a:off x="409303" y="535811"/>
            <a:ext cx="110511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402060:       83 f8 03                cmp    $0x3,%eax            ；比较读入的字符串个数</a:t>
            </a:r>
          </a:p>
          <a:p>
            <a:r>
              <a:rPr lang="zh-CN" altLang="en-US" dirty="0"/>
              <a:t>  402063:       74 1a                   je     40207f &lt;phase_defused+0x8a&gt;   如果等于</a:t>
            </a:r>
            <a:r>
              <a:rPr lang="en-US" altLang="zh-CN" dirty="0"/>
              <a:t>3</a:t>
            </a:r>
            <a:r>
              <a:rPr lang="zh-CN" altLang="en-US" dirty="0"/>
              <a:t>，继续</a:t>
            </a:r>
          </a:p>
          <a:p>
            <a:r>
              <a:rPr lang="zh-CN" altLang="en-US" dirty="0"/>
              <a:t>  402065:       48 8d 3d a4 12 00 00    lea    0x12a4(%rip),%rdi        # 403310 &lt;array.0+0x140&gt;</a:t>
            </a:r>
          </a:p>
          <a:p>
            <a:r>
              <a:rPr lang="zh-CN" altLang="en-US" dirty="0"/>
              <a:t>  40206c:       e8 cf f1 ff ff          call   401240 &lt;puts@plt&gt;</a:t>
            </a:r>
          </a:p>
          <a:p>
            <a:r>
              <a:rPr lang="zh-CN" altLang="en-US" dirty="0"/>
              <a:t>  402071:       48 8d 3d c8 12 00 00    lea    0x12c8(%rip),%rdi        # 403340 &lt;array.0+0x170&gt;</a:t>
            </a:r>
          </a:p>
          <a:p>
            <a:r>
              <a:rPr lang="zh-CN" altLang="en-US" dirty="0"/>
              <a:t>  402078:       e8 c3 f1 ff ff          call   401240 &lt;puts@plt&gt;</a:t>
            </a:r>
          </a:p>
          <a:p>
            <a:r>
              <a:rPr lang="zh-CN" altLang="en-US" dirty="0"/>
              <a:t>  40207d:       eb a1                   jmp    402020 &lt;phase_defused+0x2b&gt;</a:t>
            </a:r>
          </a:p>
          <a:p>
            <a:r>
              <a:rPr lang="zh-CN" altLang="en-US" dirty="0"/>
              <a:t>  40207f:       48 8d 7c 24 10          lea    0x10(%rsp),%rdi              </a:t>
            </a:r>
          </a:p>
          <a:p>
            <a:r>
              <a:rPr lang="zh-CN" altLang="en-US" dirty="0"/>
              <a:t>  402084:       48 8d 35 cd 13 00 00    lea    0x13cd(%rip),%rsi        # 403458 &lt;array.0+0x288&gt;</a:t>
            </a:r>
          </a:p>
          <a:p>
            <a:r>
              <a:rPr lang="zh-CN" altLang="en-US" dirty="0"/>
              <a:t>  40208b:       e8 b7 fa ff ff          call   401b47 &lt;strings_not_equal&gt;     ；读入的第三个字符串和预定值比较</a:t>
            </a:r>
          </a:p>
          <a:p>
            <a:r>
              <a:rPr lang="zh-CN" altLang="en-US" dirty="0"/>
              <a:t>  402090:       85 c0                   test   %eax,%eax</a:t>
            </a:r>
          </a:p>
          <a:p>
            <a:r>
              <a:rPr lang="zh-CN" altLang="en-US" dirty="0"/>
              <a:t>  402092:       75 d1                   jne    402065 &lt;phase_defused+0x70&gt;           </a:t>
            </a:r>
          </a:p>
          <a:p>
            <a:r>
              <a:rPr lang="zh-CN" altLang="en-US" dirty="0"/>
              <a:t>  402094:       48 8d 3d 15 12 00 00    lea    0x1215(%rip),%rdi        # 4032b0 &lt;array.0+0xe0&gt;；相等继续</a:t>
            </a:r>
            <a:r>
              <a:rPr lang="en-US" altLang="zh-CN" dirty="0"/>
              <a:t>phase_7</a:t>
            </a:r>
            <a:endParaRPr lang="zh-CN" altLang="en-US" dirty="0"/>
          </a:p>
          <a:p>
            <a:r>
              <a:rPr lang="zh-CN" altLang="en-US" dirty="0"/>
              <a:t>  40209b:       e8 a0 f1 ff ff          call   401240 &lt;puts@plt&gt;</a:t>
            </a:r>
          </a:p>
          <a:p>
            <a:r>
              <a:rPr lang="zh-CN" altLang="en-US" dirty="0"/>
              <a:t>  4020a0:       48 8d 3d 31 12 00 00    lea    0x1231(%rip),%rdi        # 4032d8 &lt;array.0+0x108&gt;</a:t>
            </a:r>
          </a:p>
          <a:p>
            <a:r>
              <a:rPr lang="zh-CN" altLang="en-US" dirty="0"/>
              <a:t>  4020a7:       e8 94 f1 ff ff          call   401240 &lt;puts@plt&gt;</a:t>
            </a:r>
          </a:p>
          <a:p>
            <a:r>
              <a:rPr lang="zh-CN" altLang="en-US" dirty="0"/>
              <a:t>  4020ac:       b8 00 00 00 00          mov    $0x0,%eax</a:t>
            </a:r>
          </a:p>
          <a:p>
            <a:r>
              <a:rPr lang="zh-CN" altLang="en-US" dirty="0"/>
              <a:t>  4020b1:       e8 85 f9 ff ff          call   401a3b &lt;secret_phase&gt;                </a:t>
            </a:r>
            <a:r>
              <a:rPr lang="en-US" altLang="zh-CN" dirty="0"/>
              <a:t>;</a:t>
            </a:r>
            <a:r>
              <a:rPr lang="zh-CN" altLang="en-US" dirty="0"/>
              <a:t>调用子程序</a:t>
            </a:r>
          </a:p>
          <a:p>
            <a:r>
              <a:rPr lang="zh-CN" altLang="en-US" dirty="0"/>
              <a:t>  4020b6:       eb ad                   jmp    402065 &lt;phase_defused+0x70&gt;</a:t>
            </a:r>
          </a:p>
          <a:p>
            <a:r>
              <a:rPr lang="zh-CN" altLang="en-US" dirty="0"/>
              <a:t>  4020b8:       e8 b3 f1 ff ff          call   401270 &lt;__stack_chk_fail@plt&gt;</a:t>
            </a:r>
          </a:p>
        </p:txBody>
      </p:sp>
    </p:spTree>
    <p:extLst>
      <p:ext uri="{BB962C8B-B14F-4D97-AF65-F5344CB8AC3E}">
        <p14:creationId xmlns:p14="http://schemas.microsoft.com/office/powerpoint/2010/main" val="376010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0DC893-541F-4B93-90E8-96B021319CE9}"/>
              </a:ext>
            </a:extLst>
          </p:cNvPr>
          <p:cNvSpPr/>
          <p:nvPr/>
        </p:nvSpPr>
        <p:spPr>
          <a:xfrm>
            <a:off x="687976" y="0"/>
            <a:ext cx="1006710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dirty="0"/>
              <a:t>000000000401a3b &lt;secret_phase&gt;:</a:t>
            </a:r>
          </a:p>
          <a:p>
            <a:r>
              <a:rPr lang="zh-CN" altLang="en-US" sz="1700" dirty="0"/>
              <a:t>  401a3b:       f3 0f 1e fa             endbr64</a:t>
            </a:r>
          </a:p>
          <a:p>
            <a:r>
              <a:rPr lang="zh-CN" altLang="en-US" sz="1700" dirty="0"/>
              <a:t>  401a3f:       53                           push   %rbx</a:t>
            </a:r>
          </a:p>
          <a:p>
            <a:r>
              <a:rPr lang="zh-CN" altLang="en-US" sz="1700" dirty="0"/>
              <a:t>  401a40:       e8 78 04 00 00      call   401ebd &lt;read_line&gt;          ；读取最后一个输入字符串</a:t>
            </a:r>
          </a:p>
          <a:p>
            <a:r>
              <a:rPr lang="zh-CN" altLang="en-US" sz="1700" dirty="0"/>
              <a:t>  401a45:       48 89 c7                mov    %rax,%rdi</a:t>
            </a:r>
          </a:p>
          <a:p>
            <a:r>
              <a:rPr lang="zh-CN" altLang="en-US" sz="1700" dirty="0"/>
              <a:t>  401a48:       ba 0a 00 00 00      mov    $0xa,%edx</a:t>
            </a:r>
          </a:p>
          <a:p>
            <a:r>
              <a:rPr lang="zh-CN" altLang="en-US" sz="1700" dirty="0"/>
              <a:t>  401a4d:       be 00 00 00 00      mov    $0x0,%esi</a:t>
            </a:r>
          </a:p>
          <a:p>
            <a:r>
              <a:rPr lang="zh-CN" altLang="en-US" sz="1700" dirty="0"/>
              <a:t>  401a52:       e8 a9 f8 ff ff          call   401300 &lt;strtol@plt&gt;          ；</a:t>
            </a:r>
          </a:p>
          <a:p>
            <a:r>
              <a:rPr lang="zh-CN" altLang="en-US" sz="1700" dirty="0"/>
              <a:t>  401a57:       89 c3                    mov    %eax,%ebx</a:t>
            </a:r>
          </a:p>
          <a:p>
            <a:r>
              <a:rPr lang="zh-CN" altLang="en-US" sz="1700" dirty="0"/>
              <a:t>  401a59:       83 e8 01                sub    $0x1,%eax</a:t>
            </a:r>
          </a:p>
          <a:p>
            <a:r>
              <a:rPr lang="zh-CN" altLang="en-US" sz="1700" dirty="0"/>
              <a:t>  401a5c:       3d e8 03 00 00      cmp    $0x3e8,%eax                  ；和</a:t>
            </a:r>
            <a:r>
              <a:rPr lang="en-US" altLang="zh-CN" sz="1700" dirty="0"/>
              <a:t>0x3e8</a:t>
            </a:r>
            <a:r>
              <a:rPr lang="zh-CN" altLang="en-US" sz="1700" dirty="0"/>
              <a:t>比较</a:t>
            </a:r>
          </a:p>
          <a:p>
            <a:r>
              <a:rPr lang="zh-CN" altLang="en-US" sz="1700" dirty="0"/>
              <a:t>  401a61:       77 26                   ja     401a89 &lt;secret_phase+0x4e&gt;  ；大于爆炸        </a:t>
            </a:r>
          </a:p>
          <a:p>
            <a:r>
              <a:rPr lang="zh-CN" altLang="en-US" sz="1700" dirty="0"/>
              <a:t>  401a63:       89 de                   mov    %ebx,%esi                                          </a:t>
            </a:r>
          </a:p>
          <a:p>
            <a:r>
              <a:rPr lang="zh-CN" altLang="en-US" sz="1700" dirty="0"/>
              <a:t>  401a65:       48 8d 3d d4 37 00 00    lea    0x37d4(%rip),%rdi        # 405240 &lt;n1&gt;   ；双向链表头</a:t>
            </a:r>
          </a:p>
          <a:p>
            <a:r>
              <a:rPr lang="zh-CN" altLang="en-US" sz="1700" dirty="0"/>
              <a:t>  401a6c:       e8 89 ff ff ff          call   4019fa &lt;fun7&gt;                      </a:t>
            </a:r>
            <a:r>
              <a:rPr lang="en-US" altLang="zh-CN" sz="1700" dirty="0"/>
              <a:t>;</a:t>
            </a:r>
            <a:r>
              <a:rPr lang="zh-CN" altLang="en-US" sz="1700" dirty="0"/>
              <a:t>递归调用</a:t>
            </a:r>
            <a:r>
              <a:rPr lang="en-US" altLang="zh-CN" sz="1700" dirty="0"/>
              <a:t>fun7</a:t>
            </a:r>
            <a:endParaRPr lang="zh-CN" altLang="en-US" sz="1700" dirty="0"/>
          </a:p>
          <a:p>
            <a:r>
              <a:rPr lang="zh-CN" altLang="en-US" sz="1700" dirty="0"/>
              <a:t>  401a71:       83 f8 05                cmp    $0x5,%eax                           </a:t>
            </a:r>
            <a:r>
              <a:rPr lang="en-US" altLang="zh-CN" sz="1700" dirty="0"/>
              <a:t>;</a:t>
            </a:r>
            <a:r>
              <a:rPr lang="zh-CN" altLang="en-US" sz="1700" dirty="0"/>
              <a:t>返回值和</a:t>
            </a:r>
            <a:r>
              <a:rPr lang="en-US" altLang="zh-CN" sz="1700" dirty="0"/>
              <a:t>5</a:t>
            </a:r>
            <a:r>
              <a:rPr lang="zh-CN" altLang="en-US" sz="1700" dirty="0"/>
              <a:t>比较</a:t>
            </a:r>
          </a:p>
          <a:p>
            <a:r>
              <a:rPr lang="zh-CN" altLang="en-US" sz="1700" dirty="0"/>
              <a:t>  401a74:       75 1a                   jne    401a90 &lt;secret_phase+0x55&gt;          不等于爆炸</a:t>
            </a:r>
          </a:p>
          <a:p>
            <a:r>
              <a:rPr lang="zh-CN" altLang="en-US" sz="1700" dirty="0"/>
              <a:t>  401a76:       48 8d 3d 03 17 00 00    lea    0x1703(%rip),%rdi        # 403180 &lt;_IO_stdin_used+0x180&gt;</a:t>
            </a:r>
          </a:p>
          <a:p>
            <a:r>
              <a:rPr lang="zh-CN" altLang="en-US" sz="1700" dirty="0"/>
              <a:t>  401a7d:       e8 be f7 ff ff          call   401240 &lt;puts@plt&gt;</a:t>
            </a:r>
          </a:p>
          <a:p>
            <a:r>
              <a:rPr lang="zh-CN" altLang="en-US" sz="1700" dirty="0"/>
              <a:t>  401a82:       e8 6e 05 00 00     call   401ff5 &lt;phase_defused&gt;</a:t>
            </a:r>
          </a:p>
          <a:p>
            <a:r>
              <a:rPr lang="zh-CN" altLang="en-US" sz="1700" dirty="0"/>
              <a:t>  401a87:       5b                         pop    %rbx</a:t>
            </a:r>
          </a:p>
          <a:p>
            <a:r>
              <a:rPr lang="zh-CN" altLang="en-US" sz="1700" dirty="0"/>
              <a:t>  401a88:       c3                          ret</a:t>
            </a:r>
          </a:p>
          <a:p>
            <a:r>
              <a:rPr lang="zh-CN" altLang="en-US" sz="1700" dirty="0"/>
              <a:t>  401a89:       e8 a8 03 00 00      call   401e36 &lt;explode_bomb&gt;</a:t>
            </a:r>
          </a:p>
          <a:p>
            <a:r>
              <a:rPr lang="zh-CN" altLang="en-US" sz="1700" dirty="0"/>
              <a:t>  401a8e:       eb d3                   jmp    401a63 &lt;secret_phase+0x28&gt;</a:t>
            </a:r>
          </a:p>
          <a:p>
            <a:r>
              <a:rPr lang="zh-CN" altLang="en-US" sz="1700" dirty="0"/>
              <a:t>  401a90:       e8 a1 03 00 00    call   401e36 &lt;explode_bomb&gt;</a:t>
            </a:r>
          </a:p>
          <a:p>
            <a:r>
              <a:rPr lang="zh-CN" altLang="en-US" sz="1700" dirty="0"/>
              <a:t>  401a95:       eb df                   jmp    401a76 &lt;secret_phase+0x3b&gt;</a:t>
            </a:r>
          </a:p>
        </p:txBody>
      </p:sp>
    </p:spTree>
    <p:extLst>
      <p:ext uri="{BB962C8B-B14F-4D97-AF65-F5344CB8AC3E}">
        <p14:creationId xmlns:p14="http://schemas.microsoft.com/office/powerpoint/2010/main" val="3975043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E51793-40C8-44D8-B145-6B4D7E993F4A}"/>
              </a:ext>
            </a:extLst>
          </p:cNvPr>
          <p:cNvSpPr/>
          <p:nvPr/>
        </p:nvSpPr>
        <p:spPr>
          <a:xfrm>
            <a:off x="348343" y="310557"/>
            <a:ext cx="112863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0000000004019fa &lt;fun7&gt;:</a:t>
            </a:r>
          </a:p>
          <a:p>
            <a:r>
              <a:rPr lang="zh-CN" altLang="en-US" dirty="0"/>
              <a:t>  4019fa:       f3 0f 1e fa             endbr64</a:t>
            </a:r>
          </a:p>
          <a:p>
            <a:r>
              <a:rPr lang="zh-CN" altLang="en-US" dirty="0"/>
              <a:t>  4019fe:       48 85 ff                test   %rdi,%rdi</a:t>
            </a:r>
          </a:p>
          <a:p>
            <a:r>
              <a:rPr lang="zh-CN" altLang="en-US" dirty="0"/>
              <a:t>  401a01:       74 32                   je     401a35 &lt;fun7+0x3b&gt;</a:t>
            </a:r>
          </a:p>
          <a:p>
            <a:r>
              <a:rPr lang="zh-CN" altLang="en-US" dirty="0"/>
              <a:t>  401a03:       48 83 ec 08         sub    $0x8,%rsp</a:t>
            </a:r>
          </a:p>
          <a:p>
            <a:r>
              <a:rPr lang="zh-CN" altLang="en-US" dirty="0"/>
              <a:t>  401a07:       8b 17                   mov    (%rdi),%edx</a:t>
            </a:r>
          </a:p>
          <a:p>
            <a:r>
              <a:rPr lang="zh-CN" altLang="en-US" dirty="0"/>
              <a:t>  401a09:       39 f2                   cmp    %esi,%edx</a:t>
            </a:r>
          </a:p>
          <a:p>
            <a:r>
              <a:rPr lang="zh-CN" altLang="en-US" dirty="0"/>
              <a:t>  401a0b:       7f 0c                   jg     401a19 &lt;fun7+0x1f&gt;</a:t>
            </a:r>
          </a:p>
          <a:p>
            <a:r>
              <a:rPr lang="zh-CN" altLang="en-US" dirty="0"/>
              <a:t>  401a0d:       b8 00 00 00 00   mov    $0x0,%eax</a:t>
            </a:r>
          </a:p>
          <a:p>
            <a:r>
              <a:rPr lang="zh-CN" altLang="en-US" dirty="0"/>
              <a:t>  401a12:       75 12                   jne    401a26 &lt;fun7+0x2c&gt;</a:t>
            </a:r>
          </a:p>
          <a:p>
            <a:r>
              <a:rPr lang="zh-CN" altLang="en-US" dirty="0"/>
              <a:t>  401a14:       48 83 c4 08        add    $0x8,%rsp</a:t>
            </a:r>
          </a:p>
          <a:p>
            <a:r>
              <a:rPr lang="zh-CN" altLang="en-US" dirty="0"/>
              <a:t>  401a18:       c3                        ret</a:t>
            </a:r>
          </a:p>
          <a:p>
            <a:r>
              <a:rPr lang="zh-CN" altLang="en-US" dirty="0"/>
              <a:t>  401a19:       48 8b 7f 08          mov    0x8(%rdi),%rdi</a:t>
            </a:r>
          </a:p>
          <a:p>
            <a:r>
              <a:rPr lang="zh-CN" altLang="en-US" dirty="0"/>
              <a:t>  401a1d:       e8 d8 ff ff ff        call   4019fa &lt;fun7&gt;</a:t>
            </a:r>
          </a:p>
          <a:p>
            <a:r>
              <a:rPr lang="zh-CN" altLang="en-US" dirty="0"/>
              <a:t>  401a22:       01 c0                  add    %eax,%eax</a:t>
            </a:r>
          </a:p>
          <a:p>
            <a:r>
              <a:rPr lang="zh-CN" altLang="en-US" dirty="0"/>
              <a:t>  401a24:       eb ee                   jmp    401a14 &lt;fun7+0x1a&gt;</a:t>
            </a:r>
          </a:p>
          <a:p>
            <a:r>
              <a:rPr lang="zh-CN" altLang="en-US" dirty="0"/>
              <a:t>  401a26:       48 8b 7f 10         mov    0x10(%rdi),%rdi</a:t>
            </a:r>
          </a:p>
          <a:p>
            <a:r>
              <a:rPr lang="zh-CN" altLang="en-US" dirty="0"/>
              <a:t>  401a2a:       e8 cb ff ff ff         call   4019fa &lt;fun7&gt;</a:t>
            </a:r>
          </a:p>
          <a:p>
            <a:r>
              <a:rPr lang="zh-CN" altLang="en-US" dirty="0"/>
              <a:t>  401a2f:       8d 44 00 01          lea    0x1(%rax,%rax,1),%eax</a:t>
            </a:r>
          </a:p>
          <a:p>
            <a:r>
              <a:rPr lang="zh-CN" altLang="en-US" dirty="0"/>
              <a:t>  401a33:       eb df                   jmp    401a14 &lt;fun7+0x1a&gt;</a:t>
            </a:r>
          </a:p>
          <a:p>
            <a:r>
              <a:rPr lang="zh-CN" altLang="en-US" dirty="0"/>
              <a:t>  401a35:       b8 ff ff ff ff          mov    $0xffffffff,%eax</a:t>
            </a:r>
          </a:p>
          <a:p>
            <a:r>
              <a:rPr lang="zh-CN" altLang="en-US" dirty="0"/>
              <a:t>  401a3a:       c3                        ret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72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2A122E-4A2A-410B-ACE0-B4B5FC0873EF}"/>
              </a:ext>
            </a:extLst>
          </p:cNvPr>
          <p:cNvSpPr/>
          <p:nvPr/>
        </p:nvSpPr>
        <p:spPr>
          <a:xfrm>
            <a:off x="319144" y="786525"/>
            <a:ext cx="127524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401b74:38 54 05 00          	</a:t>
            </a:r>
            <a:r>
              <a:rPr lang="zh-CN" altLang="en-US" dirty="0">
                <a:solidFill>
                  <a:srgbClr val="FF0000"/>
                </a:solidFill>
              </a:rPr>
              <a:t>cmp    %dl,0x0(%rbp,%rax,1)</a:t>
            </a:r>
            <a:r>
              <a:rPr lang="zh-CN" altLang="en-US" dirty="0"/>
              <a:t>           从内定字符串取一字符和输入字符串的字符比较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401b78:	75 1a                	jne    401b94 &lt;strings_not_equal+0x56&gt;   跳转到不等</a:t>
            </a:r>
          </a:p>
          <a:p>
            <a:r>
              <a:rPr lang="zh-CN" altLang="en-US" dirty="0"/>
              <a:t>  401b7a:	48 83 c0 01          	add    $0x1,%rax               </a:t>
            </a:r>
            <a:r>
              <a:rPr lang="en-US" altLang="zh-CN" dirty="0"/>
              <a:t>(</a:t>
            </a:r>
            <a:r>
              <a:rPr lang="en-US" altLang="zh-CN" dirty="0" err="1"/>
              <a:t>rax</a:t>
            </a:r>
            <a:r>
              <a:rPr lang="en-US" altLang="zh-CN" dirty="0"/>
              <a:t>)+1</a:t>
            </a:r>
            <a:endParaRPr lang="zh-CN" altLang="en-US" dirty="0"/>
          </a:p>
          <a:p>
            <a:r>
              <a:rPr lang="zh-CN" altLang="en-US" dirty="0"/>
              <a:t>  401b7e:	0f b6 14 03          	movzbl (%rbx,%rax,1),%edx         准备取下一个字符</a:t>
            </a:r>
          </a:p>
          <a:p>
            <a:r>
              <a:rPr lang="zh-CN" altLang="en-US" dirty="0"/>
              <a:t>  401b82:	84 d2                	test   %dl,%dl                               测试是否等于</a:t>
            </a:r>
            <a:r>
              <a:rPr lang="en-US" altLang="zh-CN" dirty="0"/>
              <a:t>0</a:t>
            </a:r>
            <a:endParaRPr lang="zh-CN" altLang="en-US" dirty="0"/>
          </a:p>
          <a:p>
            <a:r>
              <a:rPr lang="zh-CN" altLang="en-US" dirty="0"/>
              <a:t>  401b84:	75 ee                	</a:t>
            </a:r>
            <a:r>
              <a:rPr lang="zh-CN" altLang="en-US" dirty="0">
                <a:solidFill>
                  <a:srgbClr val="FF0000"/>
                </a:solidFill>
              </a:rPr>
              <a:t>jne    401b74 &lt;strings_not_equal+0x3</a:t>
            </a:r>
            <a:r>
              <a:rPr lang="zh-CN" altLang="en-US" dirty="0"/>
              <a:t>6&gt;  不等于</a:t>
            </a:r>
            <a:r>
              <a:rPr lang="en-US" altLang="zh-CN" dirty="0"/>
              <a:t>0 </a:t>
            </a:r>
            <a:r>
              <a:rPr lang="zh-CN" altLang="en-US" dirty="0"/>
              <a:t>循环</a:t>
            </a:r>
          </a:p>
          <a:p>
            <a:r>
              <a:rPr lang="zh-CN" altLang="en-US" dirty="0"/>
              <a:t>  401b86:	b8 00 00 00 00     	mov    $0x0,%eax                           </a:t>
            </a:r>
            <a:r>
              <a:rPr lang="en-US" altLang="zh-CN" dirty="0"/>
              <a:t>0</a:t>
            </a:r>
            <a:r>
              <a:rPr lang="en-US" altLang="zh-CN" dirty="0">
                <a:sym typeface="Wingdings" panose="05000000000000000000" pitchFamily="2" charset="2"/>
              </a:rPr>
              <a:t>eax</a:t>
            </a:r>
            <a:endParaRPr lang="zh-CN" altLang="en-US" dirty="0"/>
          </a:p>
          <a:p>
            <a:r>
              <a:rPr lang="zh-CN" altLang="en-US" dirty="0"/>
              <a:t>  401b8b:eb 0c                	jmp    401b99 &lt;strings_not_equal+0x5b&gt;</a:t>
            </a:r>
          </a:p>
          <a:p>
            <a:r>
              <a:rPr lang="zh-CN" altLang="en-US" dirty="0"/>
              <a:t>  401b8d:b8 00 00 00 00     	mov    $0x0,%eax             返回值等于</a:t>
            </a:r>
            <a:r>
              <a:rPr lang="en-US" altLang="zh-CN" dirty="0"/>
              <a:t>0</a:t>
            </a:r>
            <a:r>
              <a:rPr lang="zh-CN" altLang="en-US" dirty="0"/>
              <a:t>，相等</a:t>
            </a:r>
          </a:p>
          <a:p>
            <a:r>
              <a:rPr lang="zh-CN" altLang="en-US" dirty="0"/>
              <a:t>  401b92:	eb 05                	jmp    401b99 &lt;strings_not_equal+0x5b&gt;</a:t>
            </a:r>
          </a:p>
          <a:p>
            <a:r>
              <a:rPr lang="zh-CN" altLang="en-US" dirty="0"/>
              <a:t>  401b94:	b8 01 00 00 00     	mov    $0x1,%eax</a:t>
            </a:r>
          </a:p>
          <a:p>
            <a:r>
              <a:rPr lang="zh-CN" altLang="en-US" dirty="0"/>
              <a:t>  401b99:	5b                   	pop    %rbx</a:t>
            </a:r>
          </a:p>
          <a:p>
            <a:r>
              <a:rPr lang="zh-CN" altLang="en-US" dirty="0"/>
              <a:t>  401b9a:	5d                   	pop    %rbp</a:t>
            </a:r>
          </a:p>
          <a:p>
            <a:r>
              <a:rPr lang="zh-CN" altLang="en-US" dirty="0"/>
              <a:t>  401b9b:41 5c                	pop    %r12</a:t>
            </a:r>
          </a:p>
          <a:p>
            <a:r>
              <a:rPr lang="zh-CN" altLang="en-US" dirty="0"/>
              <a:t>  401b9d:c3                   	ret </a:t>
            </a:r>
          </a:p>
        </p:txBody>
      </p:sp>
    </p:spTree>
    <p:extLst>
      <p:ext uri="{BB962C8B-B14F-4D97-AF65-F5344CB8AC3E}">
        <p14:creationId xmlns:p14="http://schemas.microsoft.com/office/powerpoint/2010/main" val="155035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A144C3-1748-49F2-9E74-4ED50A11D0A3}"/>
              </a:ext>
            </a:extLst>
          </p:cNvPr>
          <p:cNvSpPr/>
          <p:nvPr/>
        </p:nvSpPr>
        <p:spPr>
          <a:xfrm>
            <a:off x="740229" y="316928"/>
            <a:ext cx="97710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0000000000401638 &lt;phase_2&gt;:       </a:t>
            </a:r>
            <a:r>
              <a:rPr lang="zh-CN" altLang="en-US" b="1" dirty="0">
                <a:solidFill>
                  <a:srgbClr val="FF0000"/>
                </a:solidFill>
              </a:rPr>
              <a:t>数组循环</a:t>
            </a:r>
          </a:p>
          <a:p>
            <a:r>
              <a:rPr lang="zh-CN" altLang="en-US" dirty="0"/>
              <a:t>  401638:	f3 0f 1e fa          	endbr64 </a:t>
            </a:r>
          </a:p>
          <a:p>
            <a:r>
              <a:rPr lang="zh-CN" altLang="en-US" dirty="0"/>
              <a:t>  40163c:	55                   	push   %rbp</a:t>
            </a:r>
          </a:p>
          <a:p>
            <a:r>
              <a:rPr lang="zh-CN" altLang="en-US" dirty="0"/>
              <a:t>  40163d:	53                   	push   %rbx</a:t>
            </a:r>
          </a:p>
          <a:p>
            <a:r>
              <a:rPr lang="zh-CN" altLang="en-US" dirty="0"/>
              <a:t>  40163e:	48 83 ec 28          	sub    $0x28,%rsp</a:t>
            </a:r>
          </a:p>
          <a:p>
            <a:r>
              <a:rPr lang="zh-CN" altLang="en-US" dirty="0"/>
              <a:t>  401642:	64 48 8b 04 25 28 00 mov    %fs:0x28,%rax</a:t>
            </a:r>
          </a:p>
          <a:p>
            <a:r>
              <a:rPr lang="zh-CN" altLang="en-US" dirty="0"/>
              <a:t>  401649:	00 00 </a:t>
            </a:r>
          </a:p>
          <a:p>
            <a:r>
              <a:rPr lang="zh-CN" altLang="en-US" dirty="0"/>
              <a:t>  40164b:	48 89 44 24 18       mov    %rax,0x18(%rsp)</a:t>
            </a:r>
          </a:p>
          <a:p>
            <a:r>
              <a:rPr lang="zh-CN" altLang="en-US" dirty="0"/>
              <a:t>  401650:	31 c0                	xor    %eax,%eax                           </a:t>
            </a:r>
          </a:p>
          <a:p>
            <a:r>
              <a:rPr lang="zh-CN" altLang="en-US" dirty="0"/>
              <a:t>  401652:	48 89 e6             	mov    %rsp,%rsi</a:t>
            </a:r>
          </a:p>
          <a:p>
            <a:r>
              <a:rPr lang="zh-CN" altLang="en-US" dirty="0"/>
              <a:t>  401655:	e8 0a 08 00 00       call   401e64 &lt;read_six_numbers&gt;       ； 从输入字符中读取</a:t>
            </a:r>
            <a:r>
              <a:rPr lang="en-US" altLang="zh-CN" dirty="0"/>
              <a:t>6</a:t>
            </a:r>
            <a:r>
              <a:rPr lang="zh-CN" altLang="en-US" dirty="0"/>
              <a:t>个数字</a:t>
            </a:r>
          </a:p>
          <a:p>
            <a:r>
              <a:rPr lang="zh-CN" altLang="en-US" dirty="0"/>
              <a:t>  40165a:	83 3c 24 00          	cmpl   $0x0,(%rsp)      ；第</a:t>
            </a:r>
            <a:r>
              <a:rPr lang="en-US" altLang="zh-CN" dirty="0"/>
              <a:t>1</a:t>
            </a:r>
            <a:r>
              <a:rPr lang="zh-CN" altLang="en-US" dirty="0"/>
              <a:t>个数字是否是</a:t>
            </a:r>
            <a:r>
              <a:rPr lang="en-US" altLang="zh-CN" dirty="0"/>
              <a:t>0</a:t>
            </a:r>
            <a:r>
              <a:rPr lang="zh-CN" altLang="en-US" dirty="0"/>
              <a:t>                 </a:t>
            </a:r>
          </a:p>
          <a:p>
            <a:r>
              <a:rPr lang="zh-CN" altLang="en-US" dirty="0"/>
              <a:t>  40165e:	75 07                	jne    401667 &lt;phase_2+0x2f&gt; &gt;         </a:t>
            </a:r>
            <a:r>
              <a:rPr lang="en-US" altLang="zh-CN" dirty="0"/>
              <a:t>;</a:t>
            </a:r>
            <a:r>
              <a:rPr lang="zh-CN" altLang="en-US" dirty="0"/>
              <a:t>不是</a:t>
            </a:r>
            <a:r>
              <a:rPr lang="en-US" altLang="zh-CN" dirty="0"/>
              <a:t>0 </a:t>
            </a:r>
            <a:r>
              <a:rPr lang="zh-CN" altLang="en-US" dirty="0"/>
              <a:t>，跳转爆炸</a:t>
            </a:r>
          </a:p>
          <a:p>
            <a:r>
              <a:rPr lang="zh-CN" altLang="en-US" dirty="0"/>
              <a:t>  401660:	83 7c 24 04 01       cmpl   $0x1,0x4(%rsp)      ；第</a:t>
            </a:r>
            <a:r>
              <a:rPr lang="en-US" altLang="zh-CN" dirty="0"/>
              <a:t>2</a:t>
            </a:r>
            <a:r>
              <a:rPr lang="zh-CN" altLang="en-US" dirty="0"/>
              <a:t>个数字是否是</a:t>
            </a:r>
            <a:r>
              <a:rPr lang="en-US" altLang="zh-CN" dirty="0"/>
              <a:t>1</a:t>
            </a:r>
            <a:r>
              <a:rPr lang="zh-CN" altLang="en-US" dirty="0"/>
              <a:t>           </a:t>
            </a:r>
          </a:p>
          <a:p>
            <a:r>
              <a:rPr lang="zh-CN" altLang="en-US" dirty="0"/>
              <a:t>  401665:	74 05                	je     40166c &lt;phase_2+0x34&gt;      ；等于</a:t>
            </a:r>
            <a:r>
              <a:rPr lang="en-US" altLang="zh-CN" dirty="0"/>
              <a:t>1</a:t>
            </a:r>
            <a:r>
              <a:rPr lang="zh-CN" altLang="en-US" dirty="0"/>
              <a:t>进入循环 </a:t>
            </a:r>
          </a:p>
          <a:p>
            <a:r>
              <a:rPr lang="zh-CN" altLang="en-US" dirty="0"/>
              <a:t>  401667:	e8 b6 07 00 00       call   401e22 &lt;explode_bomb&gt;      ；不等于</a:t>
            </a:r>
            <a:r>
              <a:rPr lang="en-US" altLang="zh-CN" dirty="0"/>
              <a:t>1</a:t>
            </a:r>
            <a:r>
              <a:rPr lang="zh-CN" altLang="en-US" dirty="0"/>
              <a:t>爆炸 </a:t>
            </a:r>
          </a:p>
          <a:p>
            <a:r>
              <a:rPr lang="zh-CN" altLang="en-US" dirty="0"/>
              <a:t>  40166c:	48 89 e3             	mov    %rsp,%rbx              </a:t>
            </a:r>
            <a:r>
              <a:rPr lang="en-US" altLang="zh-CN" dirty="0"/>
              <a:t>;</a:t>
            </a:r>
            <a:r>
              <a:rPr lang="en-US" altLang="zh-CN" dirty="0" err="1"/>
              <a:t>rsp</a:t>
            </a:r>
            <a:r>
              <a:rPr lang="en-US" altLang="zh-CN" dirty="0"/>
              <a:t>-&gt;</a:t>
            </a:r>
            <a:r>
              <a:rPr lang="en-US" altLang="zh-CN" dirty="0" err="1"/>
              <a:t>rbx</a:t>
            </a:r>
            <a:r>
              <a:rPr lang="zh-CN" altLang="en-US" dirty="0"/>
              <a:t>   循环开始地址</a:t>
            </a:r>
          </a:p>
          <a:p>
            <a:r>
              <a:rPr lang="zh-CN" altLang="en-US" dirty="0"/>
              <a:t>  40166f:	48 8d 6c 24 10      	lea    0x10(%rsp),%rbp       </a:t>
            </a:r>
            <a:r>
              <a:rPr lang="en-US" altLang="zh-CN" dirty="0"/>
              <a:t>;rsp+16-&gt;</a:t>
            </a:r>
            <a:r>
              <a:rPr lang="en-US" altLang="zh-CN" dirty="0" err="1"/>
              <a:t>rbp</a:t>
            </a:r>
            <a:r>
              <a:rPr lang="zh-CN" altLang="en-US" dirty="0"/>
              <a:t>       循环结束地址         </a:t>
            </a:r>
          </a:p>
          <a:p>
            <a:r>
              <a:rPr lang="zh-CN" altLang="en-US" dirty="0"/>
              <a:t>  401674:	eb 09                	jmp    40167f &lt;phase_2+0x47&gt;</a:t>
            </a:r>
          </a:p>
          <a:p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302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6CCFA1-B6A5-4F5D-9782-6AA395F72D66}"/>
              </a:ext>
            </a:extLst>
          </p:cNvPr>
          <p:cNvSpPr/>
          <p:nvPr/>
        </p:nvSpPr>
        <p:spPr>
          <a:xfrm>
            <a:off x="235130" y="697418"/>
            <a:ext cx="120613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401676:	48 83 c3 04          </a:t>
            </a:r>
            <a:r>
              <a:rPr lang="zh-CN" altLang="en-US" dirty="0">
                <a:solidFill>
                  <a:srgbClr val="FF0000"/>
                </a:solidFill>
              </a:rPr>
              <a:t>	add    $0x4,%rbx                            ；地址</a:t>
            </a:r>
            <a:r>
              <a:rPr lang="en-US" altLang="zh-CN" dirty="0">
                <a:solidFill>
                  <a:srgbClr val="FF0000"/>
                </a:solidFill>
              </a:rPr>
              <a:t>+4</a:t>
            </a:r>
            <a:r>
              <a:rPr lang="zh-CN" altLang="en-US" dirty="0">
                <a:solidFill>
                  <a:srgbClr val="FF0000"/>
                </a:solidFill>
              </a:rPr>
              <a:t>    </a:t>
            </a:r>
          </a:p>
          <a:p>
            <a:r>
              <a:rPr lang="zh-CN" altLang="en-US" dirty="0"/>
              <a:t>  40167a:	48 39 eb             	cmp    %rbp,%rbx                            ；是否第</a:t>
            </a:r>
            <a:r>
              <a:rPr lang="en-US" altLang="zh-CN" dirty="0"/>
              <a:t>4</a:t>
            </a:r>
            <a:r>
              <a:rPr lang="zh-CN" altLang="en-US" dirty="0"/>
              <a:t>个数字的地址 </a:t>
            </a:r>
          </a:p>
          <a:p>
            <a:r>
              <a:rPr lang="zh-CN" altLang="en-US" dirty="0"/>
              <a:t>  40167d:	74 11                	je     401690 &lt;phase_2+0x58&gt;      ；是循环结束 </a:t>
            </a:r>
          </a:p>
          <a:p>
            <a:r>
              <a:rPr lang="zh-CN" altLang="en-US" dirty="0"/>
              <a:t>  40167f:	8b 43 04             	mov    0x4(%rbx),%eax                ；取下一个数字</a:t>
            </a:r>
          </a:p>
          <a:p>
            <a:r>
              <a:rPr lang="zh-CN" altLang="en-US" dirty="0"/>
              <a:t>  401682:	03 03                	add    (%rbx),%eax                      ； 第</a:t>
            </a:r>
            <a:r>
              <a:rPr lang="en-US" altLang="zh-CN" dirty="0"/>
              <a:t>1</a:t>
            </a:r>
            <a:r>
              <a:rPr lang="zh-CN" altLang="en-US" dirty="0"/>
              <a:t>数字</a:t>
            </a:r>
            <a:r>
              <a:rPr lang="en-US" altLang="zh-CN" dirty="0"/>
              <a:t>+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个数字</a:t>
            </a:r>
          </a:p>
          <a:p>
            <a:r>
              <a:rPr lang="zh-CN" altLang="en-US" dirty="0"/>
              <a:t>  401684:	39 43 08             	cmp    %eax,0x8(%rbx)                 ；比较第</a:t>
            </a:r>
            <a:r>
              <a:rPr lang="en-US" altLang="zh-CN" dirty="0"/>
              <a:t>1</a:t>
            </a:r>
            <a:r>
              <a:rPr lang="zh-CN" altLang="en-US" dirty="0"/>
              <a:t>数字</a:t>
            </a:r>
            <a:r>
              <a:rPr lang="en-US" altLang="zh-CN" dirty="0"/>
              <a:t>+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个数字是否等于第</a:t>
            </a:r>
            <a:r>
              <a:rPr lang="en-US" altLang="zh-CN" dirty="0"/>
              <a:t>3</a:t>
            </a:r>
            <a:r>
              <a:rPr lang="zh-CN" altLang="en-US" dirty="0"/>
              <a:t>个数字</a:t>
            </a:r>
          </a:p>
          <a:p>
            <a:r>
              <a:rPr lang="zh-CN" altLang="en-US" dirty="0"/>
              <a:t>  401687:	74 ed                	</a:t>
            </a:r>
            <a:r>
              <a:rPr lang="zh-CN" altLang="en-US" dirty="0">
                <a:solidFill>
                  <a:srgbClr val="FF0000"/>
                </a:solidFill>
              </a:rPr>
              <a:t>je     401676 &lt;phase_2+0x3e&gt;      相等继续循环</a:t>
            </a:r>
          </a:p>
          <a:p>
            <a:r>
              <a:rPr lang="zh-CN" altLang="en-US" dirty="0"/>
              <a:t>  401689:	e8 94 07 00 00      	call   401e22 &lt;explode_bomb&gt;</a:t>
            </a:r>
          </a:p>
          <a:p>
            <a:r>
              <a:rPr lang="zh-CN" altLang="en-US" dirty="0"/>
              <a:t>  40168e:	eb e6                	jmp    401676 &lt;phase_2+0x3e&gt;</a:t>
            </a:r>
          </a:p>
          <a:p>
            <a:r>
              <a:rPr lang="zh-CN" altLang="en-US" dirty="0"/>
              <a:t>  401690:	48 8b 44 24 18       	mov    0x18(%rsp),%rax</a:t>
            </a:r>
          </a:p>
          <a:p>
            <a:r>
              <a:rPr lang="zh-CN" altLang="en-US" dirty="0"/>
              <a:t>  401695:	64 48 2b 04 25 28 00 	sub    %fs:0x28,%rax</a:t>
            </a:r>
          </a:p>
          <a:p>
            <a:r>
              <a:rPr lang="zh-CN" altLang="en-US" dirty="0"/>
              <a:t>  40169c:	00 00 </a:t>
            </a:r>
          </a:p>
          <a:p>
            <a:r>
              <a:rPr lang="zh-CN" altLang="en-US" dirty="0"/>
              <a:t>  40169e:	75 07                	jne    4016a7 &lt;phase_2+0x6f&gt;</a:t>
            </a:r>
          </a:p>
          <a:p>
            <a:r>
              <a:rPr lang="zh-CN" altLang="en-US" dirty="0"/>
              <a:t>  4016a0:	48 83 c4 28          	add    $0x28,%rsp</a:t>
            </a:r>
          </a:p>
          <a:p>
            <a:r>
              <a:rPr lang="zh-CN" altLang="en-US" dirty="0"/>
              <a:t>  4016a4:	5b                   	pop    %rbx</a:t>
            </a:r>
          </a:p>
          <a:p>
            <a:r>
              <a:rPr lang="zh-CN" altLang="en-US" dirty="0"/>
              <a:t>  4016a5:	5d                   	pop    %rbp</a:t>
            </a:r>
          </a:p>
          <a:p>
            <a:r>
              <a:rPr lang="zh-CN" altLang="en-US" dirty="0"/>
              <a:t>  4016a6:	c3                   	ret    </a:t>
            </a:r>
          </a:p>
          <a:p>
            <a:r>
              <a:rPr lang="zh-CN" altLang="en-US" dirty="0"/>
              <a:t>  4016a7:	e8 c4 fb ff ff       	call   401270 &lt;__stack_chk_fail@plt&gt;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1D64FA-74E0-467D-932C-6B599472A304}"/>
              </a:ext>
            </a:extLst>
          </p:cNvPr>
          <p:cNvSpPr/>
          <p:nvPr/>
        </p:nvSpPr>
        <p:spPr>
          <a:xfrm>
            <a:off x="502451" y="597591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答案：0 1 1 2 3 5</a:t>
            </a:r>
          </a:p>
        </p:txBody>
      </p:sp>
    </p:spTree>
    <p:extLst>
      <p:ext uri="{BB962C8B-B14F-4D97-AF65-F5344CB8AC3E}">
        <p14:creationId xmlns:p14="http://schemas.microsoft.com/office/powerpoint/2010/main" val="237750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CBD4098-D5D0-433F-99E1-0F2E0B79D95F}"/>
              </a:ext>
            </a:extLst>
          </p:cNvPr>
          <p:cNvSpPr/>
          <p:nvPr/>
        </p:nvSpPr>
        <p:spPr>
          <a:xfrm>
            <a:off x="1280159" y="686196"/>
            <a:ext cx="87869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void phase_2(char *input)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int numbers[6];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read_six_numbers</a:t>
            </a:r>
            <a:r>
              <a:rPr lang="en-US" altLang="zh-CN" dirty="0"/>
              <a:t>(input, numbers);</a:t>
            </a:r>
          </a:p>
          <a:p>
            <a:endParaRPr lang="en-US" altLang="zh-CN" dirty="0"/>
          </a:p>
          <a:p>
            <a:r>
              <a:rPr lang="en-US" altLang="zh-CN" dirty="0"/>
              <a:t>    if (numbers[0] != 0 || numbers[1] != 1)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explode_bomb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&lt; 6;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if (numbers[</a:t>
            </a:r>
            <a:r>
              <a:rPr lang="en-US" altLang="zh-CN" dirty="0" err="1"/>
              <a:t>i</a:t>
            </a:r>
            <a:r>
              <a:rPr lang="en-US" altLang="zh-CN" dirty="0"/>
              <a:t>] != numbers[i-2] + numbers[i-1]) </a:t>
            </a:r>
          </a:p>
          <a:p>
            <a:r>
              <a:rPr lang="en-US" altLang="zh-CN" dirty="0"/>
              <a:t>	    </a:t>
            </a:r>
            <a:r>
              <a:rPr lang="en-US" altLang="zh-CN" dirty="0" err="1"/>
              <a:t>explode_bomb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7A860E-B2B5-4F02-939D-19AA755D24C9}"/>
              </a:ext>
            </a:extLst>
          </p:cNvPr>
          <p:cNvSpPr/>
          <p:nvPr/>
        </p:nvSpPr>
        <p:spPr>
          <a:xfrm>
            <a:off x="1207846" y="5296647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答案：0 1 1 2 3 5</a:t>
            </a:r>
          </a:p>
        </p:txBody>
      </p:sp>
    </p:spTree>
    <p:extLst>
      <p:ext uri="{BB962C8B-B14F-4D97-AF65-F5344CB8AC3E}">
        <p14:creationId xmlns:p14="http://schemas.microsoft.com/office/powerpoint/2010/main" val="27214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0929B3-96AE-421C-A9E7-5C3C5688430D}"/>
              </a:ext>
            </a:extLst>
          </p:cNvPr>
          <p:cNvSpPr/>
          <p:nvPr/>
        </p:nvSpPr>
        <p:spPr>
          <a:xfrm>
            <a:off x="792480" y="688725"/>
            <a:ext cx="116037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0000000004016ac &lt;phase_3&gt;:    </a:t>
            </a:r>
            <a:r>
              <a:rPr lang="en-US" altLang="zh-CN" sz="2400" dirty="0">
                <a:solidFill>
                  <a:srgbClr val="FF0000"/>
                </a:solidFill>
              </a:rPr>
              <a:t>switch</a:t>
            </a:r>
            <a:r>
              <a:rPr lang="zh-CN" altLang="en-US" sz="2400" dirty="0">
                <a:solidFill>
                  <a:srgbClr val="FF0000"/>
                </a:solidFill>
              </a:rPr>
              <a:t>语句</a:t>
            </a:r>
          </a:p>
          <a:p>
            <a:r>
              <a:rPr lang="zh-CN" altLang="en-US" dirty="0"/>
              <a:t>  4016ac:	f3 0f 1e fa          	   endbr64 </a:t>
            </a:r>
          </a:p>
          <a:p>
            <a:r>
              <a:rPr lang="zh-CN" altLang="en-US" dirty="0"/>
              <a:t>  4016b0:	48 83 ec 18          	   sub    $0x18,%rsp</a:t>
            </a:r>
          </a:p>
          <a:p>
            <a:r>
              <a:rPr lang="zh-CN" altLang="en-US" dirty="0"/>
              <a:t>  4016b4:	64 48 8b 04 25 28 00 mov    %fs:0x28,%rax</a:t>
            </a:r>
          </a:p>
          <a:p>
            <a:r>
              <a:rPr lang="zh-CN" altLang="en-US" dirty="0"/>
              <a:t>  4016bb:00 00 </a:t>
            </a:r>
          </a:p>
          <a:p>
            <a:r>
              <a:rPr lang="zh-CN" altLang="en-US" dirty="0"/>
              <a:t>  4016bd:48 89 44 24 08     	mov    %rax,0x8(%rsp)</a:t>
            </a:r>
          </a:p>
          <a:p>
            <a:r>
              <a:rPr lang="zh-CN" altLang="en-US" dirty="0"/>
              <a:t>  4016c2:	31 c0                	xor    %eax,%eax</a:t>
            </a:r>
          </a:p>
          <a:p>
            <a:r>
              <a:rPr lang="zh-CN" altLang="en-US" dirty="0"/>
              <a:t>  4016c4:	48 8d 4c 24 04      	lea    0x4(%rsp),%rcx</a:t>
            </a:r>
          </a:p>
          <a:p>
            <a:r>
              <a:rPr lang="zh-CN" altLang="en-US" dirty="0"/>
              <a:t>  4016c9:	48 89 e2             	mov    %rsp,%rdx</a:t>
            </a:r>
          </a:p>
          <a:p>
            <a:r>
              <a:rPr lang="zh-CN" altLang="en-US" dirty="0"/>
              <a:t>  4016cc:	48 8d 35 6d 1d 00 00 	lea    0x1d6d(%rip),%rsi        # 403440 &lt;array.0+0x280&gt;</a:t>
            </a:r>
          </a:p>
          <a:p>
            <a:r>
              <a:rPr lang="zh-CN" altLang="en-US" dirty="0"/>
              <a:t>  4016d3:	e8 48 fc ff ff       	call   401320 &lt;__isoc99_sscanf@plt&gt;     从输入字符串中读输入的两个值</a:t>
            </a:r>
          </a:p>
          <a:p>
            <a:r>
              <a:rPr lang="zh-CN" altLang="en-US" dirty="0"/>
              <a:t>  4016d8:	83 f8 01             	cmp    $0x1,%eax            ；比较输入值的个数</a:t>
            </a:r>
          </a:p>
          <a:p>
            <a:r>
              <a:rPr lang="zh-CN" altLang="en-US" dirty="0"/>
              <a:t>  4016db:7e 1e              	jle    4016fb &lt;phase_3+0x4f&gt;  </a:t>
            </a:r>
            <a:r>
              <a:rPr lang="en-US" altLang="zh-CN" dirty="0"/>
              <a:t>&lt;=1 </a:t>
            </a:r>
            <a:r>
              <a:rPr lang="zh-CN" altLang="en-US" dirty="0"/>
              <a:t>；跳转爆炸</a:t>
            </a:r>
          </a:p>
          <a:p>
            <a:r>
              <a:rPr lang="zh-CN" altLang="en-US" dirty="0"/>
              <a:t>  4016dd:83 3c 24 07          	cmpl   $0x7,(%rsp)               比较第一个数</a:t>
            </a:r>
            <a:r>
              <a:rPr lang="en-US" altLang="zh-CN" dirty="0" err="1"/>
              <a:t>val</a:t>
            </a:r>
            <a:r>
              <a:rPr lang="zh-CN" altLang="en-US" dirty="0"/>
              <a:t>（</a:t>
            </a:r>
            <a:r>
              <a:rPr lang="en-US" altLang="zh-CN" dirty="0"/>
              <a:t>%</a:t>
            </a:r>
            <a:r>
              <a:rPr lang="en-US" altLang="zh-CN" dirty="0" err="1"/>
              <a:t>rsp</a:t>
            </a:r>
            <a:r>
              <a:rPr lang="zh-CN" altLang="en-US" dirty="0"/>
              <a:t>）和</a:t>
            </a:r>
            <a:r>
              <a:rPr lang="en-US" altLang="zh-CN" dirty="0"/>
              <a:t>7</a:t>
            </a:r>
            <a:endParaRPr lang="zh-CN" altLang="en-US" dirty="0"/>
          </a:p>
          <a:p>
            <a:r>
              <a:rPr lang="zh-CN" altLang="en-US" dirty="0"/>
              <a:t>  4016e1:	0f 87 9a 00 00 00  	ja     401781 &lt;phase_3+0xd5&gt;      </a:t>
            </a:r>
            <a:r>
              <a:rPr lang="en-US" altLang="zh-CN" dirty="0"/>
              <a:t>&gt;7</a:t>
            </a:r>
            <a:r>
              <a:rPr lang="zh-CN" altLang="en-US" dirty="0"/>
              <a:t>爆炸  </a:t>
            </a:r>
          </a:p>
          <a:p>
            <a:r>
              <a:rPr lang="zh-CN" altLang="en-US" dirty="0"/>
              <a:t>  4016e7:	8b 04 24             	mov    (%rsp),%eax                           </a:t>
            </a:r>
            <a:r>
              <a:rPr lang="en-US" altLang="zh-CN" dirty="0"/>
              <a:t>&lt;=7  </a:t>
            </a:r>
            <a:r>
              <a:rPr lang="en-US" altLang="zh-CN" dirty="0" err="1"/>
              <a:t>rsp</a:t>
            </a:r>
            <a:r>
              <a:rPr lang="en-US" altLang="zh-CN" dirty="0"/>
              <a:t>-&gt;</a:t>
            </a:r>
            <a:r>
              <a:rPr lang="en-US" altLang="zh-CN" dirty="0" err="1"/>
              <a:t>eax</a:t>
            </a:r>
            <a:r>
              <a:rPr lang="zh-CN" altLang="en-US" dirty="0"/>
              <a:t>   </a:t>
            </a:r>
          </a:p>
          <a:p>
            <a:r>
              <a:rPr lang="zh-CN" altLang="en-US" dirty="0"/>
              <a:t>  4016ea:	48 8d 15 af 1a 00 00 lea    0x1aaf(%rip),%rdx        # 4031a0 &lt;_IO_stdin_used+0x1a0&gt; 跳转表</a:t>
            </a:r>
          </a:p>
          <a:p>
            <a:r>
              <a:rPr lang="zh-CN" altLang="en-US" dirty="0"/>
              <a:t>  4016f1:	48 63 04 82          	movslq (%rdx,%rax,4),%rax           </a:t>
            </a:r>
            <a:r>
              <a:rPr lang="en-US" altLang="zh-CN" dirty="0"/>
              <a:t>(rdx+4*</a:t>
            </a:r>
            <a:r>
              <a:rPr lang="en-US" altLang="zh-CN" dirty="0" err="1"/>
              <a:t>rax</a:t>
            </a:r>
            <a:r>
              <a:rPr lang="en-US" altLang="zh-CN" dirty="0"/>
              <a:t>)-&gt;</a:t>
            </a:r>
            <a:r>
              <a:rPr lang="en-US" altLang="zh-CN" dirty="0" err="1"/>
              <a:t>rax</a:t>
            </a:r>
            <a:r>
              <a:rPr lang="en-US" altLang="zh-CN" dirty="0"/>
              <a:t>   </a:t>
            </a:r>
            <a:r>
              <a:rPr lang="zh-CN" altLang="en-US" dirty="0"/>
              <a:t>；根据</a:t>
            </a:r>
            <a:r>
              <a:rPr lang="en-US" altLang="zh-CN" dirty="0" err="1"/>
              <a:t>val</a:t>
            </a:r>
            <a:r>
              <a:rPr lang="zh-CN" altLang="en-US" dirty="0"/>
              <a:t>跳转表取值</a:t>
            </a:r>
          </a:p>
          <a:p>
            <a:r>
              <a:rPr lang="zh-CN" altLang="en-US" dirty="0"/>
              <a:t>  4016f5:	48 01 d0             	add    %rdx,%rax              </a:t>
            </a:r>
            <a:r>
              <a:rPr lang="en-US" altLang="zh-CN" dirty="0" err="1"/>
              <a:t>rdx+rax</a:t>
            </a:r>
            <a:r>
              <a:rPr lang="en-US" altLang="zh-CN" dirty="0"/>
              <a:t>-&gt;</a:t>
            </a:r>
            <a:r>
              <a:rPr lang="en-US" altLang="zh-CN" dirty="0" err="1"/>
              <a:t>rax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4016f8:	3e ff e0             	notrack jmp *%rax          根据</a:t>
            </a:r>
            <a:r>
              <a:rPr lang="en-US" altLang="zh-CN" dirty="0" err="1"/>
              <a:t>rax</a:t>
            </a:r>
            <a:r>
              <a:rPr lang="zh-CN" altLang="en-US" dirty="0"/>
              <a:t>跳转到不同子程序</a:t>
            </a:r>
          </a:p>
          <a:p>
            <a:r>
              <a:rPr lang="zh-CN" altLang="en-US" dirty="0"/>
              <a:t>  4016fb:	e8 22 07 00 00      	call   401e22 &lt;explode_bomb&gt;</a:t>
            </a:r>
          </a:p>
          <a:p>
            <a:r>
              <a:rPr lang="zh-CN" altLang="en-US" dirty="0"/>
              <a:t>  401700:	eb db                	jmp    4016dd &lt;phase_3+0x31&gt;</a:t>
            </a:r>
          </a:p>
          <a:p>
            <a:r>
              <a:rPr lang="zh-CN" altLang="en-US" dirty="0"/>
              <a:t>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E11C48-9CBA-4CEA-8564-3162883C7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5" b="29967"/>
          <a:stretch/>
        </p:blipFill>
        <p:spPr>
          <a:xfrm>
            <a:off x="6476105" y="688725"/>
            <a:ext cx="5715895" cy="20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AF291E-8BEE-48BA-98C6-B820CC7C81B6}"/>
              </a:ext>
            </a:extLst>
          </p:cNvPr>
          <p:cNvSpPr/>
          <p:nvPr/>
        </p:nvSpPr>
        <p:spPr>
          <a:xfrm>
            <a:off x="592183" y="140575"/>
            <a:ext cx="114115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401702:	b8 88 02 00 00     	mov    $0x288,%eax      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case0   </a:t>
            </a:r>
            <a:r>
              <a:rPr lang="zh-CN" altLang="en-US" dirty="0"/>
              <a:t>地址：</a:t>
            </a:r>
            <a:r>
              <a:rPr lang="en-US" altLang="zh-CN" dirty="0"/>
              <a:t> 0x4031c0+ffffffffffffe542 </a:t>
            </a:r>
            <a:r>
              <a:rPr lang="en-US" altLang="zh-CN" dirty="0" err="1"/>
              <a:t>eax</a:t>
            </a:r>
            <a:r>
              <a:rPr lang="en-US" altLang="zh-CN" dirty="0"/>
              <a:t>=0x288</a:t>
            </a:r>
            <a:endParaRPr lang="zh-CN" altLang="en-US" dirty="0"/>
          </a:p>
          <a:p>
            <a:r>
              <a:rPr lang="zh-CN" altLang="en-US" dirty="0"/>
              <a:t>  401707:	2d b9 03 00 00     	sub    $0x3b9,%eax       </a:t>
            </a:r>
            <a:r>
              <a:rPr lang="en-US" altLang="zh-CN" dirty="0"/>
              <a:t>;case 1    </a:t>
            </a:r>
            <a:r>
              <a:rPr lang="en-US" altLang="zh-CN" dirty="0" err="1"/>
              <a:t>eax</a:t>
            </a:r>
            <a:r>
              <a:rPr lang="en-US" altLang="zh-CN" dirty="0"/>
              <a:t>=eax-0x3b9</a:t>
            </a:r>
            <a:endParaRPr lang="zh-CN" altLang="en-US" dirty="0"/>
          </a:p>
          <a:p>
            <a:r>
              <a:rPr lang="zh-CN" altLang="en-US" dirty="0"/>
              <a:t>  40170c:	05 97 00 00 00      	add    $0x97,%eax         </a:t>
            </a:r>
            <a:r>
              <a:rPr lang="en-US" altLang="zh-CN" dirty="0"/>
              <a:t>;case 2    </a:t>
            </a:r>
            <a:r>
              <a:rPr lang="en-US" altLang="zh-CN" dirty="0" err="1"/>
              <a:t>eax</a:t>
            </a:r>
            <a:r>
              <a:rPr lang="en-US" altLang="zh-CN" dirty="0"/>
              <a:t>=eax-0x97</a:t>
            </a:r>
            <a:endParaRPr lang="zh-CN" altLang="en-US" dirty="0"/>
          </a:p>
          <a:p>
            <a:r>
              <a:rPr lang="zh-CN" altLang="en-US" dirty="0"/>
              <a:t>  401711:	2d 92 00 00 00     	sub    $0x92,%eax          </a:t>
            </a:r>
            <a:r>
              <a:rPr lang="en-US" altLang="zh-CN" dirty="0"/>
              <a:t>;case 3     </a:t>
            </a:r>
            <a:r>
              <a:rPr lang="en-US" altLang="zh-CN" dirty="0" err="1"/>
              <a:t>eax</a:t>
            </a:r>
            <a:r>
              <a:rPr lang="en-US" altLang="zh-CN" dirty="0"/>
              <a:t>=eax-0x92</a:t>
            </a:r>
            <a:endParaRPr lang="zh-CN" altLang="en-US" dirty="0"/>
          </a:p>
          <a:p>
            <a:r>
              <a:rPr lang="zh-CN" altLang="en-US" dirty="0"/>
              <a:t>  401716:	05 92 00 00 00      	add    $0x92,%eax          </a:t>
            </a:r>
            <a:r>
              <a:rPr lang="en-US" altLang="zh-CN" dirty="0"/>
              <a:t>;case 4    </a:t>
            </a:r>
            <a:r>
              <a:rPr lang="en-US" altLang="zh-CN" dirty="0" err="1"/>
              <a:t>eax</a:t>
            </a:r>
            <a:r>
              <a:rPr lang="en-US" altLang="zh-CN" dirty="0"/>
              <a:t>=eax+0x92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40171b:	2d 92 00 00 00     	sub    $0x92,%eax           </a:t>
            </a:r>
            <a:r>
              <a:rPr lang="en-US" altLang="zh-CN" dirty="0"/>
              <a:t>;case 5    </a:t>
            </a:r>
            <a:r>
              <a:rPr lang="en-US" altLang="zh-CN" dirty="0" err="1"/>
              <a:t>eax</a:t>
            </a:r>
            <a:r>
              <a:rPr lang="en-US" altLang="zh-CN" dirty="0"/>
              <a:t>=eax-0x92</a:t>
            </a:r>
            <a:r>
              <a:rPr lang="zh-CN" altLang="en-US" dirty="0"/>
              <a:t>        </a:t>
            </a:r>
          </a:p>
          <a:p>
            <a:r>
              <a:rPr lang="zh-CN" altLang="en-US" dirty="0"/>
              <a:t>  401720:	05 92 00 00 00      	add    $0x92,%eax          </a:t>
            </a:r>
            <a:r>
              <a:rPr lang="en-US" altLang="zh-CN" dirty="0"/>
              <a:t>;case 6   </a:t>
            </a:r>
            <a:r>
              <a:rPr lang="en-US" altLang="zh-CN" dirty="0" err="1"/>
              <a:t>eax</a:t>
            </a:r>
            <a:r>
              <a:rPr lang="en-US" altLang="zh-CN" dirty="0"/>
              <a:t>=eax+0x92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401725:	2d 92 00 00 00     	sub    $0x92,%eax            </a:t>
            </a:r>
            <a:r>
              <a:rPr lang="en-US" altLang="zh-CN" dirty="0"/>
              <a:t>;case7    </a:t>
            </a:r>
            <a:r>
              <a:rPr lang="en-US" altLang="zh-CN" dirty="0" err="1"/>
              <a:t>eax</a:t>
            </a:r>
            <a:r>
              <a:rPr lang="en-US" altLang="zh-CN" dirty="0"/>
              <a:t>=eax-0x92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40172a:	83 3c 24 05          	cmpl   $0x5,(%rsp)         ；比较</a:t>
            </a:r>
            <a:r>
              <a:rPr lang="en-US" altLang="zh-CN" dirty="0" err="1"/>
              <a:t>val</a:t>
            </a:r>
            <a:r>
              <a:rPr lang="zh-CN" altLang="en-US" dirty="0"/>
              <a:t>值和</a:t>
            </a:r>
            <a:r>
              <a:rPr lang="en-US" altLang="zh-CN" dirty="0"/>
              <a:t>5  </a:t>
            </a:r>
            <a:endParaRPr lang="zh-CN" altLang="en-US" dirty="0"/>
          </a:p>
          <a:p>
            <a:r>
              <a:rPr lang="zh-CN" altLang="en-US" dirty="0"/>
              <a:t>  40172e:	7f 06                	jg     401736 &lt;phase_3+0x8a&gt;   ； </a:t>
            </a:r>
            <a:r>
              <a:rPr lang="en-US" altLang="zh-CN" dirty="0" err="1"/>
              <a:t>val</a:t>
            </a:r>
            <a:r>
              <a:rPr lang="zh-CN" altLang="en-US" dirty="0"/>
              <a:t> </a:t>
            </a:r>
            <a:r>
              <a:rPr lang="en-US" altLang="zh-CN" dirty="0"/>
              <a:t>&gt;5</a:t>
            </a:r>
            <a:r>
              <a:rPr lang="zh-CN" altLang="en-US" dirty="0"/>
              <a:t>爆炸 </a:t>
            </a:r>
          </a:p>
          <a:p>
            <a:r>
              <a:rPr lang="zh-CN" altLang="en-US" dirty="0"/>
              <a:t>  401730:	39 44 24 04          	cmp    %eax,0x4(%rsp)                  ；比较输入的第</a:t>
            </a:r>
            <a:r>
              <a:rPr lang="en-US" altLang="zh-CN" dirty="0"/>
              <a:t>2</a:t>
            </a:r>
            <a:r>
              <a:rPr lang="zh-CN" altLang="en-US" dirty="0"/>
              <a:t>个数和</a:t>
            </a:r>
            <a:r>
              <a:rPr lang="en-US" altLang="zh-CN" dirty="0" err="1"/>
              <a:t>eax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401734:	74 05                	je     40173b &lt;phase_3+0x8f&gt;      </a:t>
            </a:r>
            <a:r>
              <a:rPr lang="en-US" altLang="zh-CN" dirty="0"/>
              <a:t>;</a:t>
            </a:r>
            <a:r>
              <a:rPr lang="zh-CN" altLang="en-US" dirty="0"/>
              <a:t>相等返回     </a:t>
            </a:r>
            <a:endParaRPr lang="en-US" altLang="zh-CN" dirty="0"/>
          </a:p>
          <a:p>
            <a:r>
              <a:rPr lang="zh-CN" altLang="en-US" dirty="0"/>
              <a:t>401736:	e8 e7 06 00 00       call   401e22 &lt;explode_bomb&gt;   </a:t>
            </a:r>
            <a:r>
              <a:rPr lang="en-US" altLang="zh-CN" dirty="0"/>
              <a:t>;</a:t>
            </a:r>
            <a:r>
              <a:rPr lang="zh-CN" altLang="en-US" dirty="0"/>
              <a:t>不等爆炸</a:t>
            </a:r>
          </a:p>
          <a:p>
            <a:r>
              <a:rPr lang="zh-CN" altLang="en-US" dirty="0"/>
              <a:t>  40173b:	48 8b 44 24 08       mov    0x8(%rsp),%rax</a:t>
            </a:r>
          </a:p>
          <a:p>
            <a:r>
              <a:rPr lang="zh-CN" altLang="en-US" dirty="0"/>
              <a:t>  401740:	64 48 2b 04 25 28 00 sub    %fs:0x28,%rax</a:t>
            </a:r>
          </a:p>
          <a:p>
            <a:r>
              <a:rPr lang="zh-CN" altLang="en-US" dirty="0"/>
              <a:t>  401747:	00 00 </a:t>
            </a:r>
          </a:p>
          <a:p>
            <a:r>
              <a:rPr lang="zh-CN" altLang="en-US" dirty="0"/>
              <a:t>  401749:	75 42                	jne    40178d &lt;phase_3+0xe1&gt;</a:t>
            </a:r>
          </a:p>
          <a:p>
            <a:r>
              <a:rPr lang="zh-CN" altLang="en-US" dirty="0"/>
              <a:t>  40174b:	48 83 c4 18          	add    $0x18,%rsp</a:t>
            </a:r>
          </a:p>
          <a:p>
            <a:r>
              <a:rPr lang="zh-CN" altLang="en-US" dirty="0"/>
              <a:t>  40174f:	c3                   	ret    </a:t>
            </a:r>
          </a:p>
          <a:p>
            <a:r>
              <a:rPr lang="zh-CN" altLang="en-US" dirty="0"/>
              <a:t>  401750:	b8 00 00 00 00      mov    $0x0,%eax                         </a:t>
            </a:r>
            <a:r>
              <a:rPr lang="en-US" altLang="zh-CN" dirty="0"/>
              <a:t>;</a:t>
            </a:r>
            <a:r>
              <a:rPr lang="zh-CN" altLang="en-US" dirty="0"/>
              <a:t>  </a:t>
            </a:r>
            <a:r>
              <a:rPr lang="en-US" altLang="zh-CN" dirty="0"/>
              <a:t>case01  </a:t>
            </a:r>
            <a:r>
              <a:rPr lang="zh-CN" altLang="en-US" dirty="0"/>
              <a:t>地址：</a:t>
            </a:r>
            <a:r>
              <a:rPr lang="en-US" altLang="zh-CN" dirty="0"/>
              <a:t> 0x4031c0+ffffffffffffe542</a:t>
            </a:r>
            <a:endParaRPr lang="zh-CN" altLang="en-US" dirty="0"/>
          </a:p>
          <a:p>
            <a:r>
              <a:rPr lang="zh-CN" altLang="en-US" dirty="0"/>
              <a:t>  401755:	eb b0                	jmp    401707 &lt;phase_3+0x5b&gt;</a:t>
            </a:r>
          </a:p>
          <a:p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7663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5A559B-07BD-4707-AF47-D3F38CF6F4D7}"/>
              </a:ext>
            </a:extLst>
          </p:cNvPr>
          <p:cNvSpPr/>
          <p:nvPr/>
        </p:nvSpPr>
        <p:spPr>
          <a:xfrm>
            <a:off x="487680" y="428289"/>
            <a:ext cx="11765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401757:	b8 00 00 00 00      mov    $0x0,%eax                             </a:t>
            </a:r>
            <a:r>
              <a:rPr lang="en-US" altLang="zh-CN" dirty="0"/>
              <a:t>;</a:t>
            </a:r>
            <a:r>
              <a:rPr lang="zh-CN" altLang="en-US" dirty="0"/>
              <a:t>  </a:t>
            </a:r>
            <a:r>
              <a:rPr lang="en-US" altLang="zh-CN" dirty="0"/>
              <a:t>case2   </a:t>
            </a:r>
            <a:r>
              <a:rPr lang="zh-CN" altLang="en-US" dirty="0"/>
              <a:t>地址：</a:t>
            </a:r>
            <a:r>
              <a:rPr lang="en-US" altLang="zh-CN" dirty="0"/>
              <a:t> 0x4031c0+ffffffffffffe597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40175c:	eb ae                	jmp    40170c &lt;phase_3+0x60&gt;           </a:t>
            </a:r>
          </a:p>
          <a:p>
            <a:r>
              <a:rPr lang="zh-CN" altLang="en-US" dirty="0"/>
              <a:t>  40175e:	b8 00 00 00 00       mov    $0x0,%eax                       </a:t>
            </a:r>
            <a:r>
              <a:rPr lang="en-US" altLang="zh-CN" dirty="0"/>
              <a:t>;</a:t>
            </a:r>
            <a:r>
              <a:rPr lang="zh-CN" altLang="en-US" dirty="0"/>
              <a:t>  </a:t>
            </a:r>
            <a:r>
              <a:rPr lang="en-US" altLang="zh-CN" dirty="0"/>
              <a:t>case3  </a:t>
            </a:r>
            <a:r>
              <a:rPr lang="zh-CN" altLang="en-US" dirty="0"/>
              <a:t>地址：</a:t>
            </a:r>
            <a:r>
              <a:rPr lang="en-US" altLang="zh-CN" dirty="0"/>
              <a:t> 0x4031c0+ffffffffffffe59e</a:t>
            </a:r>
            <a:r>
              <a:rPr lang="zh-CN" altLang="en-US" dirty="0"/>
              <a:t>                 </a:t>
            </a:r>
          </a:p>
          <a:p>
            <a:r>
              <a:rPr lang="zh-CN" altLang="en-US" dirty="0"/>
              <a:t>  401763:	eb ac                	jmp    401711 &lt;phase_3+0x65&gt;</a:t>
            </a:r>
          </a:p>
          <a:p>
            <a:r>
              <a:rPr lang="zh-CN" altLang="en-US" dirty="0"/>
              <a:t>  401765:	b8 00 00 00 00       mov    $0x0,%eax                         </a:t>
            </a:r>
            <a:r>
              <a:rPr lang="en-US" altLang="zh-CN" dirty="0"/>
              <a:t>; case4   </a:t>
            </a:r>
            <a:r>
              <a:rPr lang="zh-CN" altLang="en-US" dirty="0"/>
              <a:t>地址：</a:t>
            </a:r>
            <a:r>
              <a:rPr lang="en-US" altLang="zh-CN" dirty="0"/>
              <a:t> 0x4031c0+ffffffffffffe5a5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40176a:	eb aa                	jmp    401716 &lt;phase_3+0x6a&gt;</a:t>
            </a:r>
          </a:p>
          <a:p>
            <a:r>
              <a:rPr lang="zh-CN" altLang="en-US" dirty="0"/>
              <a:t>  40176c:	b8 00 00 00 00       mov    $0x0,%eax                       </a:t>
            </a:r>
            <a:r>
              <a:rPr lang="en-US" altLang="zh-CN" dirty="0"/>
              <a:t>; case5   </a:t>
            </a:r>
            <a:r>
              <a:rPr lang="zh-CN" altLang="en-US" dirty="0"/>
              <a:t>地址：</a:t>
            </a:r>
            <a:r>
              <a:rPr lang="en-US" altLang="zh-CN" dirty="0"/>
              <a:t> 0x4031c0+ffffffffffffe5ac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401771:	eb a8                	jmp    40171b &lt;phase_3+0x6f&gt;</a:t>
            </a:r>
          </a:p>
          <a:p>
            <a:r>
              <a:rPr lang="zh-CN" altLang="en-US" dirty="0"/>
              <a:t>  401773:	b8 00 00 00 00       mov    $0x0,%eax                       </a:t>
            </a:r>
            <a:r>
              <a:rPr lang="en-US" altLang="zh-CN" dirty="0"/>
              <a:t>; case6   </a:t>
            </a:r>
            <a:r>
              <a:rPr lang="zh-CN" altLang="en-US" dirty="0"/>
              <a:t>地址：</a:t>
            </a:r>
            <a:r>
              <a:rPr lang="en-US" altLang="zh-CN" dirty="0"/>
              <a:t> 0x4031c0+ffffffffffffe5b3</a:t>
            </a:r>
            <a:endParaRPr lang="zh-CN" altLang="en-US" dirty="0"/>
          </a:p>
          <a:p>
            <a:r>
              <a:rPr lang="zh-CN" altLang="en-US" dirty="0"/>
              <a:t>  401778:	eb a6                	jmp    401720 &lt;phase_3+0x74&gt;</a:t>
            </a:r>
          </a:p>
          <a:p>
            <a:r>
              <a:rPr lang="zh-CN" altLang="en-US" dirty="0"/>
              <a:t>  40177a:	b8 00 00 00 00       mov    $0x0,%eax                     </a:t>
            </a:r>
            <a:r>
              <a:rPr lang="en-US" altLang="zh-CN" dirty="0"/>
              <a:t>; case7   </a:t>
            </a:r>
            <a:r>
              <a:rPr lang="zh-CN" altLang="en-US" dirty="0"/>
              <a:t>地址：</a:t>
            </a:r>
            <a:r>
              <a:rPr lang="en-US" altLang="zh-CN" dirty="0"/>
              <a:t> 0x4031c0+ffffffffffffe5ba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40177f:	eb a4                	jmp    401725 &lt;phase_3+0x79&gt;</a:t>
            </a:r>
          </a:p>
          <a:p>
            <a:r>
              <a:rPr lang="zh-CN" altLang="en-US" dirty="0"/>
              <a:t>  401781:	e8 9c 06 00 00       call   401e22 &lt;explode_bomb&gt;</a:t>
            </a:r>
          </a:p>
          <a:p>
            <a:r>
              <a:rPr lang="zh-CN" altLang="en-US" dirty="0"/>
              <a:t>  401786:	b8 00 00 00 00       mov    $0x0,%eax</a:t>
            </a:r>
          </a:p>
          <a:p>
            <a:r>
              <a:rPr lang="zh-CN" altLang="en-US" dirty="0"/>
              <a:t>  40178b:	eb 9d                	jmp    40172a &lt;phase_3+0x7e&gt;</a:t>
            </a:r>
          </a:p>
          <a:p>
            <a:r>
              <a:rPr lang="zh-CN" altLang="en-US" dirty="0"/>
              <a:t>  40178d:	e8 de fa ff ff       	call   401270 &lt;__stack_chk_fail@plt&gt;</a:t>
            </a:r>
          </a:p>
        </p:txBody>
      </p:sp>
    </p:spTree>
    <p:extLst>
      <p:ext uri="{BB962C8B-B14F-4D97-AF65-F5344CB8AC3E}">
        <p14:creationId xmlns:p14="http://schemas.microsoft.com/office/powerpoint/2010/main" val="87044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2730</Words>
  <Application>Microsoft Office PowerPoint</Application>
  <PresentationFormat>宽屏</PresentationFormat>
  <Paragraphs>655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chenyanli</dc:creator>
  <cp:lastModifiedBy>chenyanli</cp:lastModifiedBy>
  <cp:revision>78</cp:revision>
  <dcterms:created xsi:type="dcterms:W3CDTF">2024-04-12T12:25:27Z</dcterms:created>
  <dcterms:modified xsi:type="dcterms:W3CDTF">2024-05-19T11:36:56Z</dcterms:modified>
</cp:coreProperties>
</file>