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9" r:id="rId2"/>
    <p:sldId id="340" r:id="rId3"/>
    <p:sldId id="342" r:id="rId4"/>
    <p:sldId id="343" r:id="rId5"/>
    <p:sldId id="349" r:id="rId6"/>
    <p:sldId id="379" r:id="rId7"/>
    <p:sldId id="380" r:id="rId8"/>
    <p:sldId id="364" r:id="rId9"/>
    <p:sldId id="381" r:id="rId10"/>
    <p:sldId id="382" r:id="rId11"/>
    <p:sldId id="383" r:id="rId12"/>
    <p:sldId id="388" r:id="rId13"/>
    <p:sldId id="384" r:id="rId14"/>
    <p:sldId id="385" r:id="rId15"/>
    <p:sldId id="386" r:id="rId16"/>
    <p:sldId id="387" r:id="rId17"/>
    <p:sldId id="389" r:id="rId18"/>
    <p:sldId id="365" r:id="rId19"/>
    <p:sldId id="390" r:id="rId20"/>
    <p:sldId id="391" r:id="rId21"/>
    <p:sldId id="368" r:id="rId22"/>
    <p:sldId id="392" r:id="rId23"/>
    <p:sldId id="396" r:id="rId24"/>
    <p:sldId id="394" r:id="rId25"/>
    <p:sldId id="397" r:id="rId26"/>
    <p:sldId id="39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EE4F9-1AE3-46AE-92B1-D856CCA93A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E4CED56-05AC-4A09-AAE2-0B125A1FE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3A46E8-79D7-45E1-859E-54FA64925D25}"/>
              </a:ext>
            </a:extLst>
          </p:cNvPr>
          <p:cNvSpPr>
            <a:spLocks noGrp="1"/>
          </p:cNvSpPr>
          <p:nvPr>
            <p:ph type="dt" sz="half" idx="10"/>
          </p:nvPr>
        </p:nvSpPr>
        <p:spPr/>
        <p:txBody>
          <a:bodyPr/>
          <a:lstStyle/>
          <a:p>
            <a:fld id="{05DA1423-F121-402A-8A1E-712A9105D854}" type="datetimeFigureOut">
              <a:rPr lang="zh-CN" altLang="en-US" smtClean="0"/>
              <a:t>2024/6/10</a:t>
            </a:fld>
            <a:endParaRPr lang="zh-CN" altLang="en-US"/>
          </a:p>
        </p:txBody>
      </p:sp>
      <p:sp>
        <p:nvSpPr>
          <p:cNvPr id="5" name="页脚占位符 4">
            <a:extLst>
              <a:ext uri="{FF2B5EF4-FFF2-40B4-BE49-F238E27FC236}">
                <a16:creationId xmlns:a16="http://schemas.microsoft.com/office/drawing/2014/main" id="{ED6BBBFA-74F4-4A87-984A-0FFAB0B343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92B604-8113-4733-B878-B10D6AC503A7}"/>
              </a:ext>
            </a:extLst>
          </p:cNvPr>
          <p:cNvSpPr>
            <a:spLocks noGrp="1"/>
          </p:cNvSpPr>
          <p:nvPr>
            <p:ph type="sldNum" sz="quarter" idx="12"/>
          </p:nvPr>
        </p:nvSpPr>
        <p:spPr/>
        <p:txBody>
          <a:body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339919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BBEDA-9807-4FB3-AF1D-0D24974EA2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744F5F-B264-4924-AC2A-2A60E6559A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C94365-4B34-4607-ADED-6A59E5C3FA42}"/>
              </a:ext>
            </a:extLst>
          </p:cNvPr>
          <p:cNvSpPr>
            <a:spLocks noGrp="1"/>
          </p:cNvSpPr>
          <p:nvPr>
            <p:ph type="dt" sz="half" idx="10"/>
          </p:nvPr>
        </p:nvSpPr>
        <p:spPr/>
        <p:txBody>
          <a:bodyPr/>
          <a:lstStyle/>
          <a:p>
            <a:fld id="{05DA1423-F121-402A-8A1E-712A9105D854}" type="datetimeFigureOut">
              <a:rPr lang="zh-CN" altLang="en-US" smtClean="0"/>
              <a:t>2024/6/10</a:t>
            </a:fld>
            <a:endParaRPr lang="zh-CN" altLang="en-US"/>
          </a:p>
        </p:txBody>
      </p:sp>
      <p:sp>
        <p:nvSpPr>
          <p:cNvPr id="5" name="页脚占位符 4">
            <a:extLst>
              <a:ext uri="{FF2B5EF4-FFF2-40B4-BE49-F238E27FC236}">
                <a16:creationId xmlns:a16="http://schemas.microsoft.com/office/drawing/2014/main" id="{3FA8B4AB-71F3-40FC-98B4-906EB0142E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887F5-E1FB-413E-AF25-8A06B41E2BEF}"/>
              </a:ext>
            </a:extLst>
          </p:cNvPr>
          <p:cNvSpPr>
            <a:spLocks noGrp="1"/>
          </p:cNvSpPr>
          <p:nvPr>
            <p:ph type="sldNum" sz="quarter" idx="12"/>
          </p:nvPr>
        </p:nvSpPr>
        <p:spPr/>
        <p:txBody>
          <a:body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169561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76A1D2-3923-45EB-ADDA-D7763F2B3F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7114C3-A18B-49BE-807D-B14F7327D44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7F62E5-739A-4FEF-B511-3ED88D81E720}"/>
              </a:ext>
            </a:extLst>
          </p:cNvPr>
          <p:cNvSpPr>
            <a:spLocks noGrp="1"/>
          </p:cNvSpPr>
          <p:nvPr>
            <p:ph type="dt" sz="half" idx="10"/>
          </p:nvPr>
        </p:nvSpPr>
        <p:spPr/>
        <p:txBody>
          <a:bodyPr/>
          <a:lstStyle/>
          <a:p>
            <a:fld id="{05DA1423-F121-402A-8A1E-712A9105D854}" type="datetimeFigureOut">
              <a:rPr lang="zh-CN" altLang="en-US" smtClean="0"/>
              <a:t>2024/6/10</a:t>
            </a:fld>
            <a:endParaRPr lang="zh-CN" altLang="en-US"/>
          </a:p>
        </p:txBody>
      </p:sp>
      <p:sp>
        <p:nvSpPr>
          <p:cNvPr id="5" name="页脚占位符 4">
            <a:extLst>
              <a:ext uri="{FF2B5EF4-FFF2-40B4-BE49-F238E27FC236}">
                <a16:creationId xmlns:a16="http://schemas.microsoft.com/office/drawing/2014/main" id="{07E7A8B1-7E46-4BF3-9542-0EF8D49461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8076C3-F6D2-40B4-85EA-778D0A8DEC4A}"/>
              </a:ext>
            </a:extLst>
          </p:cNvPr>
          <p:cNvSpPr>
            <a:spLocks noGrp="1"/>
          </p:cNvSpPr>
          <p:nvPr>
            <p:ph type="sldNum" sz="quarter" idx="12"/>
          </p:nvPr>
        </p:nvSpPr>
        <p:spPr/>
        <p:txBody>
          <a:body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212813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70DB3-DDBB-4619-8A75-BA64907327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EF5196-8AD2-4128-8469-A897AC6F26F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B02001-0557-4506-B873-916FF386CFE5}"/>
              </a:ext>
            </a:extLst>
          </p:cNvPr>
          <p:cNvSpPr>
            <a:spLocks noGrp="1"/>
          </p:cNvSpPr>
          <p:nvPr>
            <p:ph type="dt" sz="half" idx="10"/>
          </p:nvPr>
        </p:nvSpPr>
        <p:spPr/>
        <p:txBody>
          <a:bodyPr/>
          <a:lstStyle/>
          <a:p>
            <a:fld id="{05DA1423-F121-402A-8A1E-712A9105D854}" type="datetimeFigureOut">
              <a:rPr lang="zh-CN" altLang="en-US" smtClean="0"/>
              <a:t>2024/6/10</a:t>
            </a:fld>
            <a:endParaRPr lang="zh-CN" altLang="en-US"/>
          </a:p>
        </p:txBody>
      </p:sp>
      <p:sp>
        <p:nvSpPr>
          <p:cNvPr id="5" name="页脚占位符 4">
            <a:extLst>
              <a:ext uri="{FF2B5EF4-FFF2-40B4-BE49-F238E27FC236}">
                <a16:creationId xmlns:a16="http://schemas.microsoft.com/office/drawing/2014/main" id="{33EF1672-02D4-4E14-AF3C-1819D6EFF7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2F2B06-B70E-46B0-85A6-B236C1122B2B}"/>
              </a:ext>
            </a:extLst>
          </p:cNvPr>
          <p:cNvSpPr>
            <a:spLocks noGrp="1"/>
          </p:cNvSpPr>
          <p:nvPr>
            <p:ph type="sldNum" sz="quarter" idx="12"/>
          </p:nvPr>
        </p:nvSpPr>
        <p:spPr/>
        <p:txBody>
          <a:body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401905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CD587-C889-4798-90FA-235A135C62F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BFFF7B2-FA8E-4239-98BC-3DDF0446E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B13F2B8-B574-44AB-9166-D8CC54E96FA5}"/>
              </a:ext>
            </a:extLst>
          </p:cNvPr>
          <p:cNvSpPr>
            <a:spLocks noGrp="1"/>
          </p:cNvSpPr>
          <p:nvPr>
            <p:ph type="dt" sz="half" idx="10"/>
          </p:nvPr>
        </p:nvSpPr>
        <p:spPr/>
        <p:txBody>
          <a:bodyPr/>
          <a:lstStyle/>
          <a:p>
            <a:fld id="{05DA1423-F121-402A-8A1E-712A9105D854}" type="datetimeFigureOut">
              <a:rPr lang="zh-CN" altLang="en-US" smtClean="0"/>
              <a:t>2024/6/10</a:t>
            </a:fld>
            <a:endParaRPr lang="zh-CN" altLang="en-US"/>
          </a:p>
        </p:txBody>
      </p:sp>
      <p:sp>
        <p:nvSpPr>
          <p:cNvPr id="5" name="页脚占位符 4">
            <a:extLst>
              <a:ext uri="{FF2B5EF4-FFF2-40B4-BE49-F238E27FC236}">
                <a16:creationId xmlns:a16="http://schemas.microsoft.com/office/drawing/2014/main" id="{42FF8ABF-DE56-4845-8C46-22DF8B9AE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64B50B-6BCB-4197-BAA9-DF56197F82D4}"/>
              </a:ext>
            </a:extLst>
          </p:cNvPr>
          <p:cNvSpPr>
            <a:spLocks noGrp="1"/>
          </p:cNvSpPr>
          <p:nvPr>
            <p:ph type="sldNum" sz="quarter" idx="12"/>
          </p:nvPr>
        </p:nvSpPr>
        <p:spPr/>
        <p:txBody>
          <a:body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227978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68BB3-212C-4F45-A23B-9F44596B08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4B65A2-C3C6-4CF8-B22B-1A2443E90FF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319F9AE-FFA9-47D3-B112-2CA71C4737E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072D9FE-A603-4BEB-AAC7-5C30CFCC7174}"/>
              </a:ext>
            </a:extLst>
          </p:cNvPr>
          <p:cNvSpPr>
            <a:spLocks noGrp="1"/>
          </p:cNvSpPr>
          <p:nvPr>
            <p:ph type="dt" sz="half" idx="10"/>
          </p:nvPr>
        </p:nvSpPr>
        <p:spPr/>
        <p:txBody>
          <a:bodyPr/>
          <a:lstStyle/>
          <a:p>
            <a:fld id="{05DA1423-F121-402A-8A1E-712A9105D854}" type="datetimeFigureOut">
              <a:rPr lang="zh-CN" altLang="en-US" smtClean="0"/>
              <a:t>2024/6/10</a:t>
            </a:fld>
            <a:endParaRPr lang="zh-CN" altLang="en-US"/>
          </a:p>
        </p:txBody>
      </p:sp>
      <p:sp>
        <p:nvSpPr>
          <p:cNvPr id="6" name="页脚占位符 5">
            <a:extLst>
              <a:ext uri="{FF2B5EF4-FFF2-40B4-BE49-F238E27FC236}">
                <a16:creationId xmlns:a16="http://schemas.microsoft.com/office/drawing/2014/main" id="{4927FCBC-2F41-425D-823E-4C1C3665A0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E31608-EF42-483C-9E45-618D7BB118DC}"/>
              </a:ext>
            </a:extLst>
          </p:cNvPr>
          <p:cNvSpPr>
            <a:spLocks noGrp="1"/>
          </p:cNvSpPr>
          <p:nvPr>
            <p:ph type="sldNum" sz="quarter" idx="12"/>
          </p:nvPr>
        </p:nvSpPr>
        <p:spPr/>
        <p:txBody>
          <a:body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142080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F1041-2FAC-4FB8-A24F-1EDB8739CD9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163E481-7D7E-46E2-A42A-0B92823A7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E0C83F9-02B6-467E-88C3-57BBDCFB96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878D33C-A92D-4340-A536-6052D3638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C470F0E-4CED-41D0-A6F7-2072E17A0D5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8A0CABE-D75D-4E13-9DA5-499A48626CA6}"/>
              </a:ext>
            </a:extLst>
          </p:cNvPr>
          <p:cNvSpPr>
            <a:spLocks noGrp="1"/>
          </p:cNvSpPr>
          <p:nvPr>
            <p:ph type="dt" sz="half" idx="10"/>
          </p:nvPr>
        </p:nvSpPr>
        <p:spPr/>
        <p:txBody>
          <a:bodyPr/>
          <a:lstStyle/>
          <a:p>
            <a:fld id="{05DA1423-F121-402A-8A1E-712A9105D854}" type="datetimeFigureOut">
              <a:rPr lang="zh-CN" altLang="en-US" smtClean="0"/>
              <a:t>2024/6/10</a:t>
            </a:fld>
            <a:endParaRPr lang="zh-CN" altLang="en-US"/>
          </a:p>
        </p:txBody>
      </p:sp>
      <p:sp>
        <p:nvSpPr>
          <p:cNvPr id="8" name="页脚占位符 7">
            <a:extLst>
              <a:ext uri="{FF2B5EF4-FFF2-40B4-BE49-F238E27FC236}">
                <a16:creationId xmlns:a16="http://schemas.microsoft.com/office/drawing/2014/main" id="{4F0A3FE3-066F-4BE6-92B6-4AB44ABA7F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F8A2B7-3482-46E7-BD86-5D96920C01F0}"/>
              </a:ext>
            </a:extLst>
          </p:cNvPr>
          <p:cNvSpPr>
            <a:spLocks noGrp="1"/>
          </p:cNvSpPr>
          <p:nvPr>
            <p:ph type="sldNum" sz="quarter" idx="12"/>
          </p:nvPr>
        </p:nvSpPr>
        <p:spPr/>
        <p:txBody>
          <a:body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409807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9A466-D178-43E4-AD44-2ED56CF052C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8DAD16-AD14-4BA2-8037-AF30015E9D87}"/>
              </a:ext>
            </a:extLst>
          </p:cNvPr>
          <p:cNvSpPr>
            <a:spLocks noGrp="1"/>
          </p:cNvSpPr>
          <p:nvPr>
            <p:ph type="dt" sz="half" idx="10"/>
          </p:nvPr>
        </p:nvSpPr>
        <p:spPr/>
        <p:txBody>
          <a:bodyPr/>
          <a:lstStyle/>
          <a:p>
            <a:fld id="{05DA1423-F121-402A-8A1E-712A9105D854}" type="datetimeFigureOut">
              <a:rPr lang="zh-CN" altLang="en-US" smtClean="0"/>
              <a:t>2024/6/10</a:t>
            </a:fld>
            <a:endParaRPr lang="zh-CN" altLang="en-US"/>
          </a:p>
        </p:txBody>
      </p:sp>
      <p:sp>
        <p:nvSpPr>
          <p:cNvPr id="4" name="页脚占位符 3">
            <a:extLst>
              <a:ext uri="{FF2B5EF4-FFF2-40B4-BE49-F238E27FC236}">
                <a16:creationId xmlns:a16="http://schemas.microsoft.com/office/drawing/2014/main" id="{385F9301-5995-48DD-B3BA-F004D6966F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6FBBEE-2285-44CF-92F8-D06C423640B1}"/>
              </a:ext>
            </a:extLst>
          </p:cNvPr>
          <p:cNvSpPr>
            <a:spLocks noGrp="1"/>
          </p:cNvSpPr>
          <p:nvPr>
            <p:ph type="sldNum" sz="quarter" idx="12"/>
          </p:nvPr>
        </p:nvSpPr>
        <p:spPr/>
        <p:txBody>
          <a:body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216995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72E7EF-5501-4A6A-86D2-1BF6FDB7148B}"/>
              </a:ext>
            </a:extLst>
          </p:cNvPr>
          <p:cNvSpPr>
            <a:spLocks noGrp="1"/>
          </p:cNvSpPr>
          <p:nvPr>
            <p:ph type="dt" sz="half" idx="10"/>
          </p:nvPr>
        </p:nvSpPr>
        <p:spPr/>
        <p:txBody>
          <a:bodyPr/>
          <a:lstStyle/>
          <a:p>
            <a:fld id="{05DA1423-F121-402A-8A1E-712A9105D854}" type="datetimeFigureOut">
              <a:rPr lang="zh-CN" altLang="en-US" smtClean="0"/>
              <a:t>2024/6/10</a:t>
            </a:fld>
            <a:endParaRPr lang="zh-CN" altLang="en-US"/>
          </a:p>
        </p:txBody>
      </p:sp>
      <p:sp>
        <p:nvSpPr>
          <p:cNvPr id="3" name="页脚占位符 2">
            <a:extLst>
              <a:ext uri="{FF2B5EF4-FFF2-40B4-BE49-F238E27FC236}">
                <a16:creationId xmlns:a16="http://schemas.microsoft.com/office/drawing/2014/main" id="{650379A1-D684-451B-866E-09E06A760B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BC2D07-ACF6-422B-A6F1-54DC2C733611}"/>
              </a:ext>
            </a:extLst>
          </p:cNvPr>
          <p:cNvSpPr>
            <a:spLocks noGrp="1"/>
          </p:cNvSpPr>
          <p:nvPr>
            <p:ph type="sldNum" sz="quarter" idx="12"/>
          </p:nvPr>
        </p:nvSpPr>
        <p:spPr/>
        <p:txBody>
          <a:body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209559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5AABF-CEB6-4F36-9E71-21AFE7AE85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47276C-96CE-4766-943B-CB2BB2E6E1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BFEE3DF-7490-49A3-9065-9709BC7EA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F5DEF09-6BEE-4427-817D-E162B6013A00}"/>
              </a:ext>
            </a:extLst>
          </p:cNvPr>
          <p:cNvSpPr>
            <a:spLocks noGrp="1"/>
          </p:cNvSpPr>
          <p:nvPr>
            <p:ph type="dt" sz="half" idx="10"/>
          </p:nvPr>
        </p:nvSpPr>
        <p:spPr/>
        <p:txBody>
          <a:bodyPr/>
          <a:lstStyle/>
          <a:p>
            <a:fld id="{05DA1423-F121-402A-8A1E-712A9105D854}" type="datetimeFigureOut">
              <a:rPr lang="zh-CN" altLang="en-US" smtClean="0"/>
              <a:t>2024/6/10</a:t>
            </a:fld>
            <a:endParaRPr lang="zh-CN" altLang="en-US"/>
          </a:p>
        </p:txBody>
      </p:sp>
      <p:sp>
        <p:nvSpPr>
          <p:cNvPr id="6" name="页脚占位符 5">
            <a:extLst>
              <a:ext uri="{FF2B5EF4-FFF2-40B4-BE49-F238E27FC236}">
                <a16:creationId xmlns:a16="http://schemas.microsoft.com/office/drawing/2014/main" id="{8B6DD375-CC77-49E3-8640-A4100A86A4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B2B3BD-2C36-4FA8-B292-C4D843EB5D2C}"/>
              </a:ext>
            </a:extLst>
          </p:cNvPr>
          <p:cNvSpPr>
            <a:spLocks noGrp="1"/>
          </p:cNvSpPr>
          <p:nvPr>
            <p:ph type="sldNum" sz="quarter" idx="12"/>
          </p:nvPr>
        </p:nvSpPr>
        <p:spPr/>
        <p:txBody>
          <a:body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213835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F0082-FBB5-43E5-8466-89018F8FCC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557C478-79E2-4FC1-8104-CD72A859B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8B5B8EA-70DF-4459-A9D0-D0CCE418A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4FBECF8-1DEB-4D36-AA6A-F742213CA5D3}"/>
              </a:ext>
            </a:extLst>
          </p:cNvPr>
          <p:cNvSpPr>
            <a:spLocks noGrp="1"/>
          </p:cNvSpPr>
          <p:nvPr>
            <p:ph type="dt" sz="half" idx="10"/>
          </p:nvPr>
        </p:nvSpPr>
        <p:spPr/>
        <p:txBody>
          <a:bodyPr/>
          <a:lstStyle/>
          <a:p>
            <a:fld id="{05DA1423-F121-402A-8A1E-712A9105D854}" type="datetimeFigureOut">
              <a:rPr lang="zh-CN" altLang="en-US" smtClean="0"/>
              <a:t>2024/6/10</a:t>
            </a:fld>
            <a:endParaRPr lang="zh-CN" altLang="en-US"/>
          </a:p>
        </p:txBody>
      </p:sp>
      <p:sp>
        <p:nvSpPr>
          <p:cNvPr id="6" name="页脚占位符 5">
            <a:extLst>
              <a:ext uri="{FF2B5EF4-FFF2-40B4-BE49-F238E27FC236}">
                <a16:creationId xmlns:a16="http://schemas.microsoft.com/office/drawing/2014/main" id="{EEEBCCF8-5909-4511-8D4C-4D6652846E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A3F0B9-6894-4D7C-9515-A2A23812CF25}"/>
              </a:ext>
            </a:extLst>
          </p:cNvPr>
          <p:cNvSpPr>
            <a:spLocks noGrp="1"/>
          </p:cNvSpPr>
          <p:nvPr>
            <p:ph type="sldNum" sz="quarter" idx="12"/>
          </p:nvPr>
        </p:nvSpPr>
        <p:spPr/>
        <p:txBody>
          <a:body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39302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4BADA8-7FD2-41B3-9B1E-25DA10FFA5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48D19C4-C99C-420A-B05D-C152A8748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2339FB-D340-41E9-A581-33070DB9E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A1423-F121-402A-8A1E-712A9105D854}" type="datetimeFigureOut">
              <a:rPr lang="zh-CN" altLang="en-US" smtClean="0"/>
              <a:t>2024/6/10</a:t>
            </a:fld>
            <a:endParaRPr lang="zh-CN" altLang="en-US"/>
          </a:p>
        </p:txBody>
      </p:sp>
      <p:sp>
        <p:nvSpPr>
          <p:cNvPr id="5" name="页脚占位符 4">
            <a:extLst>
              <a:ext uri="{FF2B5EF4-FFF2-40B4-BE49-F238E27FC236}">
                <a16:creationId xmlns:a16="http://schemas.microsoft.com/office/drawing/2014/main" id="{2BD39AE5-1789-4958-B6CC-7F86CD1324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BD73CA-5B27-4B28-A4D1-627E0CDBA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9DEEC-90B6-4A56-B9AC-C83A11346078}" type="slidenum">
              <a:rPr lang="zh-CN" altLang="en-US" smtClean="0"/>
              <a:t>‹#›</a:t>
            </a:fld>
            <a:endParaRPr lang="zh-CN" altLang="en-US"/>
          </a:p>
        </p:txBody>
      </p:sp>
    </p:spTree>
    <p:extLst>
      <p:ext uri="{BB962C8B-B14F-4D97-AF65-F5344CB8AC3E}">
        <p14:creationId xmlns:p14="http://schemas.microsoft.com/office/powerpoint/2010/main" val="3051496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a:pPr algn="r" eaLnBrk="1" hangingPunct="1">
                <a:spcBef>
                  <a:spcPct val="0"/>
                </a:spcBef>
                <a:buClrTx/>
                <a:buSzTx/>
                <a:buFontTx/>
                <a:buNone/>
              </a:pPr>
              <a:t>1</a:t>
            </a:fld>
            <a:endParaRPr lang="en-US" altLang="zh-CN" sz="1000"/>
          </a:p>
        </p:txBody>
      </p:sp>
      <p:sp>
        <p:nvSpPr>
          <p:cNvPr id="6147" name="Rectangle 2"/>
          <p:cNvSpPr>
            <a:spLocks noGrp="1" noChangeArrowheads="1"/>
          </p:cNvSpPr>
          <p:nvPr>
            <p:ph type="title" idx="4294967295"/>
          </p:nvPr>
        </p:nvSpPr>
        <p:spPr/>
        <p:txBody>
          <a:bodyPr/>
          <a:lstStyle/>
          <a:p>
            <a:pPr eaLnBrk="1" hangingPunct="1"/>
            <a:r>
              <a:rPr lang="zh-CN" altLang="en-US" dirty="0"/>
              <a:t>实验内容</a:t>
            </a:r>
          </a:p>
        </p:txBody>
      </p:sp>
      <p:sp>
        <p:nvSpPr>
          <p:cNvPr id="6148" name="Rectangle 3"/>
          <p:cNvSpPr>
            <a:spLocks noGrp="1" noChangeArrowheads="1"/>
          </p:cNvSpPr>
          <p:nvPr>
            <p:ph type="body" idx="4294967295"/>
          </p:nvPr>
        </p:nvSpPr>
        <p:spPr>
          <a:xfrm>
            <a:off x="1981200" y="1719264"/>
            <a:ext cx="8229600" cy="4806081"/>
          </a:xfrm>
        </p:spPr>
        <p:txBody>
          <a:bodyPr/>
          <a:lstStyle/>
          <a:p>
            <a:pPr>
              <a:spcBef>
                <a:spcPts val="0"/>
              </a:spcBef>
              <a:spcAft>
                <a:spcPts val="1800"/>
              </a:spcAft>
              <a:buFont typeface="Wingdings" panose="05000000000000000000" pitchFamily="2" charset="2"/>
              <a:buChar char="p"/>
            </a:pPr>
            <a:r>
              <a:rPr lang="zh-CN" altLang="en-US" sz="2400" b="1" dirty="0"/>
              <a:t>每个实验阶段（共</a:t>
            </a:r>
            <a:r>
              <a:rPr lang="en-US" altLang="zh-CN" sz="2400" b="1" dirty="0"/>
              <a:t>3</a:t>
            </a:r>
            <a:r>
              <a:rPr lang="zh-CN" altLang="en-US" sz="2400" b="1" dirty="0"/>
              <a:t>个）考察</a:t>
            </a:r>
            <a:r>
              <a:rPr lang="en-US" altLang="zh-CN" sz="2400" b="1" dirty="0"/>
              <a:t>ELF</a:t>
            </a:r>
            <a:r>
              <a:rPr lang="zh-CN" altLang="en-US" sz="2400" b="1" dirty="0"/>
              <a:t>文件组成与程序链接过程的不同方面知识</a:t>
            </a:r>
          </a:p>
          <a:p>
            <a:pPr lvl="1">
              <a:spcBef>
                <a:spcPts val="0"/>
              </a:spcBef>
              <a:spcAft>
                <a:spcPts val="1800"/>
              </a:spcAft>
              <a:buFont typeface="Wingdings" panose="05000000000000000000" pitchFamily="2" charset="2"/>
              <a:buChar char="n"/>
            </a:pPr>
            <a:r>
              <a:rPr lang="zh-CN" altLang="en-US" sz="2000" b="1" dirty="0"/>
              <a:t>阶段</a:t>
            </a:r>
            <a:r>
              <a:rPr lang="en-US" altLang="zh-CN" sz="2000" b="1" dirty="0"/>
              <a:t>1</a:t>
            </a:r>
            <a:r>
              <a:rPr lang="zh-CN" altLang="en-US" sz="2000" b="1" dirty="0"/>
              <a:t>：全局变量</a:t>
            </a:r>
            <a:r>
              <a:rPr lang="en-US" altLang="zh-CN" sz="2000" b="1" dirty="0">
                <a:sym typeface="Wingdings" panose="05000000000000000000" pitchFamily="2" charset="2"/>
              </a:rPr>
              <a:t></a:t>
            </a:r>
            <a:r>
              <a:rPr lang="zh-CN" altLang="en-US" sz="2000" b="1" dirty="0"/>
              <a:t>数据节</a:t>
            </a:r>
          </a:p>
          <a:p>
            <a:pPr lvl="1">
              <a:spcBef>
                <a:spcPts val="0"/>
              </a:spcBef>
              <a:spcAft>
                <a:spcPts val="1800"/>
              </a:spcAft>
              <a:buFont typeface="Wingdings" panose="05000000000000000000" pitchFamily="2" charset="2"/>
              <a:buChar char="n"/>
            </a:pPr>
            <a:r>
              <a:rPr lang="zh-CN" altLang="en-US" sz="2000" b="1" dirty="0"/>
              <a:t>阶段</a:t>
            </a:r>
            <a:r>
              <a:rPr lang="en-US" altLang="zh-CN" sz="2000" b="1" dirty="0"/>
              <a:t>2</a:t>
            </a:r>
            <a:r>
              <a:rPr lang="zh-CN" altLang="en-US" sz="2000" b="1" dirty="0"/>
              <a:t>：符号解析</a:t>
            </a:r>
          </a:p>
          <a:p>
            <a:pPr lvl="1">
              <a:spcBef>
                <a:spcPts val="0"/>
              </a:spcBef>
              <a:spcAft>
                <a:spcPts val="1800"/>
              </a:spcAft>
              <a:buFont typeface="Wingdings" panose="05000000000000000000" pitchFamily="2" charset="2"/>
              <a:buChar char="n"/>
            </a:pPr>
            <a:r>
              <a:rPr lang="zh-CN" altLang="en-US" sz="2000" b="1" dirty="0"/>
              <a:t>阶段</a:t>
            </a:r>
            <a:r>
              <a:rPr lang="en-US" altLang="zh-CN" sz="2000" b="1" dirty="0"/>
              <a:t>3</a:t>
            </a:r>
            <a:r>
              <a:rPr lang="zh-CN" altLang="en-US" sz="2000" b="1" dirty="0"/>
              <a:t>：</a:t>
            </a:r>
            <a:r>
              <a:rPr lang="en-US" altLang="zh-CN" sz="2000" b="1" dirty="0">
                <a:sym typeface="Wingdings" panose="05000000000000000000" pitchFamily="2" charset="2"/>
              </a:rPr>
              <a:t>switch</a:t>
            </a:r>
            <a:r>
              <a:rPr lang="zh-CN" altLang="en-US" sz="2000" b="1" dirty="0">
                <a:sym typeface="Wingdings" panose="05000000000000000000" pitchFamily="2" charset="2"/>
              </a:rPr>
              <a:t>语句与重定位</a:t>
            </a:r>
            <a:endParaRPr lang="en-US" altLang="zh-CN" sz="2000" b="1" dirty="0"/>
          </a:p>
          <a:p>
            <a:pPr marL="457200" lvl="1" indent="0">
              <a:spcBef>
                <a:spcPts val="0"/>
              </a:spcBef>
              <a:spcAft>
                <a:spcPts val="1800"/>
              </a:spcAft>
              <a:buNone/>
            </a:pPr>
            <a:endParaRPr lang="en-US" altLang="zh-CN" sz="2000" b="1" dirty="0"/>
          </a:p>
        </p:txBody>
      </p:sp>
    </p:spTree>
    <p:extLst>
      <p:ext uri="{BB962C8B-B14F-4D97-AF65-F5344CB8AC3E}">
        <p14:creationId xmlns:p14="http://schemas.microsoft.com/office/powerpoint/2010/main" val="293852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ECC82F-C8CD-4D74-8471-7FEA952E7C78}"/>
              </a:ext>
            </a:extLst>
          </p:cNvPr>
          <p:cNvSpPr/>
          <p:nvPr/>
        </p:nvSpPr>
        <p:spPr>
          <a:xfrm>
            <a:off x="518160" y="669003"/>
            <a:ext cx="12283440" cy="6186309"/>
          </a:xfrm>
          <a:prstGeom prst="rect">
            <a:avLst/>
          </a:prstGeom>
        </p:spPr>
        <p:txBody>
          <a:bodyPr wrap="square">
            <a:spAutoFit/>
          </a:bodyPr>
          <a:lstStyle/>
          <a:p>
            <a:r>
              <a:rPr lang="zh-CN" altLang="en-US" b="1" dirty="0"/>
              <a:t> </a:t>
            </a:r>
            <a:r>
              <a:rPr lang="en-US" altLang="zh-CN" b="1" dirty="0"/>
              <a:t> 47:	0f b6 80 00 00 00 00 	</a:t>
            </a:r>
            <a:r>
              <a:rPr lang="en-US" altLang="zh-CN" b="1" dirty="0" err="1"/>
              <a:t>movzbl</a:t>
            </a:r>
            <a:r>
              <a:rPr lang="en-US" altLang="zh-CN" b="1" dirty="0"/>
              <a:t> 0x0(%</a:t>
            </a:r>
            <a:r>
              <a:rPr lang="en-US" altLang="zh-CN" b="1" dirty="0" err="1"/>
              <a:t>rax</a:t>
            </a:r>
            <a:r>
              <a:rPr lang="en-US" altLang="zh-CN" b="1" dirty="0"/>
              <a:t>),%</a:t>
            </a:r>
            <a:r>
              <a:rPr lang="en-US" altLang="zh-CN" b="1" dirty="0" err="1"/>
              <a:t>eax</a:t>
            </a:r>
            <a:endParaRPr lang="en-US" altLang="zh-CN" b="1" dirty="0"/>
          </a:p>
          <a:p>
            <a:r>
              <a:rPr lang="en-US" altLang="zh-CN" b="1" dirty="0"/>
              <a:t>			4a: R_X86_64_32S        </a:t>
            </a:r>
            <a:r>
              <a:rPr lang="en-US" altLang="zh-CN" b="1" dirty="0" err="1"/>
              <a:t>IqLUAJPrUp</a:t>
            </a:r>
            <a:endParaRPr lang="en-US" altLang="zh-CN" b="1" dirty="0"/>
          </a:p>
          <a:p>
            <a:r>
              <a:rPr lang="en-US" altLang="zh-CN" b="1" dirty="0"/>
              <a:t>  4e:	0f be c0             	              </a:t>
            </a:r>
            <a:r>
              <a:rPr lang="en-US" altLang="zh-CN" b="1" dirty="0" err="1"/>
              <a:t>movsbl</a:t>
            </a:r>
            <a:r>
              <a:rPr lang="en-US" altLang="zh-CN" b="1" dirty="0"/>
              <a:t> %al,%</a:t>
            </a:r>
            <a:r>
              <a:rPr lang="en-US" altLang="zh-CN" b="1" dirty="0" err="1"/>
              <a:t>eax</a:t>
            </a:r>
            <a:endParaRPr lang="en-US" altLang="zh-CN" b="1" dirty="0"/>
          </a:p>
          <a:p>
            <a:r>
              <a:rPr lang="en-US" altLang="zh-CN" b="1" dirty="0"/>
              <a:t>  51:	89 c7                	              mov    %</a:t>
            </a:r>
            <a:r>
              <a:rPr lang="en-US" altLang="zh-CN" b="1" dirty="0" err="1"/>
              <a:t>eax</a:t>
            </a:r>
            <a:r>
              <a:rPr lang="en-US" altLang="zh-CN" b="1" dirty="0"/>
              <a:t>,%</a:t>
            </a:r>
            <a:r>
              <a:rPr lang="en-US" altLang="zh-CN" b="1" dirty="0" err="1"/>
              <a:t>edi</a:t>
            </a:r>
            <a:endParaRPr lang="en-US" altLang="zh-CN" b="1" dirty="0"/>
          </a:p>
          <a:p>
            <a:r>
              <a:rPr lang="en-US" altLang="zh-CN" b="1" dirty="0"/>
              <a:t>  53:	e8 00 00 00 00       	call   58 &lt;do_phase+0x58&gt;</a:t>
            </a:r>
          </a:p>
          <a:p>
            <a:r>
              <a:rPr lang="en-US" altLang="zh-CN" b="1" dirty="0"/>
              <a:t>			 54: R_X86_64_PLT32	putchar-0x4</a:t>
            </a:r>
          </a:p>
          <a:p>
            <a:r>
              <a:rPr lang="en-US" altLang="zh-CN" b="1" dirty="0"/>
              <a:t>  58:	83 45 e8 01          	</a:t>
            </a:r>
            <a:r>
              <a:rPr lang="en-US" altLang="zh-CN" b="1" dirty="0" err="1"/>
              <a:t>addl</a:t>
            </a:r>
            <a:r>
              <a:rPr lang="en-US" altLang="zh-CN" b="1" dirty="0"/>
              <a:t>   $0x1,-0x18(%</a:t>
            </a:r>
            <a:r>
              <a:rPr lang="en-US" altLang="zh-CN" b="1" dirty="0" err="1"/>
              <a:t>rbp</a:t>
            </a:r>
            <a:r>
              <a:rPr lang="en-US" altLang="zh-CN" b="1" dirty="0"/>
              <a:t>)</a:t>
            </a:r>
          </a:p>
          <a:p>
            <a:r>
              <a:rPr lang="en-US" altLang="zh-CN" b="1" dirty="0"/>
              <a:t>  5c:	8b 45 e8                      	mov    -0x18(%</a:t>
            </a:r>
            <a:r>
              <a:rPr lang="en-US" altLang="zh-CN" b="1" dirty="0" err="1"/>
              <a:t>rbp</a:t>
            </a:r>
            <a:r>
              <a:rPr lang="en-US" altLang="zh-CN" b="1" dirty="0"/>
              <a:t>),%</a:t>
            </a:r>
            <a:r>
              <a:rPr lang="en-US" altLang="zh-CN" b="1" dirty="0" err="1"/>
              <a:t>eax</a:t>
            </a:r>
            <a:endParaRPr lang="en-US" altLang="zh-CN" b="1" dirty="0"/>
          </a:p>
          <a:p>
            <a:r>
              <a:rPr lang="en-US" altLang="zh-CN" b="1" dirty="0"/>
              <a:t>  5f:	83 f8 08                    	</a:t>
            </a:r>
            <a:r>
              <a:rPr lang="en-US" altLang="zh-CN" b="1" dirty="0" err="1"/>
              <a:t>cmp</a:t>
            </a:r>
            <a:r>
              <a:rPr lang="en-US" altLang="zh-CN" b="1" dirty="0"/>
              <a:t>    $0x8,%eax</a:t>
            </a:r>
          </a:p>
          <a:p>
            <a:r>
              <a:rPr lang="en-US" altLang="zh-CN" b="1" dirty="0"/>
              <a:t>  62:	76 d4                        	</a:t>
            </a:r>
            <a:r>
              <a:rPr lang="en-US" altLang="zh-CN" b="1" dirty="0" err="1"/>
              <a:t>jbe</a:t>
            </a:r>
            <a:r>
              <a:rPr lang="en-US" altLang="zh-CN" b="1" dirty="0"/>
              <a:t>    38 &lt;do_phase+0x38&gt;</a:t>
            </a:r>
          </a:p>
          <a:p>
            <a:r>
              <a:rPr lang="en-US" altLang="zh-CN" b="1" dirty="0"/>
              <a:t>  64:	bf 0a 00 00 00       	mov    $0xa,%edi</a:t>
            </a:r>
          </a:p>
          <a:p>
            <a:r>
              <a:rPr lang="en-US" altLang="zh-CN" b="1" dirty="0"/>
              <a:t>  69:	e8 00 00 00 00       	call   6e &lt;do_phase+0x6e&gt;</a:t>
            </a:r>
          </a:p>
          <a:p>
            <a:r>
              <a:rPr lang="en-US" altLang="zh-CN" b="1" dirty="0"/>
              <a:t>			6a: R_X86_64_PLT32	putchar-0x4</a:t>
            </a:r>
          </a:p>
          <a:p>
            <a:r>
              <a:rPr lang="en-US" altLang="zh-CN" b="1" dirty="0"/>
              <a:t>  6e:	90                   	</a:t>
            </a:r>
            <a:r>
              <a:rPr lang="en-US" altLang="zh-CN" b="1" dirty="0" err="1"/>
              <a:t>nop</a:t>
            </a:r>
            <a:endParaRPr lang="en-US" altLang="zh-CN" b="1" dirty="0"/>
          </a:p>
          <a:p>
            <a:r>
              <a:rPr lang="en-US" altLang="zh-CN" b="1" dirty="0"/>
              <a:t>  6f:	48 8b 45 f8          	               mov    -0x8(%</a:t>
            </a:r>
            <a:r>
              <a:rPr lang="en-US" altLang="zh-CN" b="1" dirty="0" err="1"/>
              <a:t>rbp</a:t>
            </a:r>
            <a:r>
              <a:rPr lang="en-US" altLang="zh-CN" b="1" dirty="0"/>
              <a:t>),%</a:t>
            </a:r>
            <a:r>
              <a:rPr lang="en-US" altLang="zh-CN" b="1" dirty="0" err="1"/>
              <a:t>rax</a:t>
            </a:r>
            <a:endParaRPr lang="en-US" altLang="zh-CN" b="1" dirty="0"/>
          </a:p>
          <a:p>
            <a:r>
              <a:rPr lang="en-US" altLang="zh-CN" b="1" dirty="0"/>
              <a:t>  73:	64 48 2b 04 25 28 00 	sub    %fs:0x28,%rax</a:t>
            </a:r>
          </a:p>
          <a:p>
            <a:r>
              <a:rPr lang="en-US" altLang="zh-CN" b="1" dirty="0"/>
              <a:t>  7a:	00 00 </a:t>
            </a:r>
          </a:p>
          <a:p>
            <a:r>
              <a:rPr lang="en-US" altLang="zh-CN" b="1" dirty="0"/>
              <a:t>  7c:	74 05                            	je     83 &lt;do_phase+0x83&gt;</a:t>
            </a:r>
          </a:p>
          <a:p>
            <a:r>
              <a:rPr lang="en-US" altLang="zh-CN" b="1" dirty="0"/>
              <a:t>  7e:	e8 00 00 00 00       	call   83 &lt;do_phase+0x83&gt;</a:t>
            </a:r>
          </a:p>
          <a:p>
            <a:r>
              <a:rPr lang="en-US" altLang="zh-CN" b="1" dirty="0"/>
              <a:t>			7f: R_X86_64_PLT32	__stack_chk_fail-0x4</a:t>
            </a:r>
          </a:p>
          <a:p>
            <a:r>
              <a:rPr lang="en-US" altLang="zh-CN" b="1" dirty="0"/>
              <a:t>  83:	c9                   	             leave  </a:t>
            </a:r>
          </a:p>
          <a:p>
            <a:r>
              <a:rPr lang="en-US" altLang="zh-CN" b="1" dirty="0"/>
              <a:t>  84:	c3                   	              ret </a:t>
            </a:r>
            <a:endParaRPr lang="zh-CN" altLang="en-US" b="1" dirty="0"/>
          </a:p>
        </p:txBody>
      </p:sp>
    </p:spTree>
    <p:extLst>
      <p:ext uri="{BB962C8B-B14F-4D97-AF65-F5344CB8AC3E}">
        <p14:creationId xmlns:p14="http://schemas.microsoft.com/office/powerpoint/2010/main" val="110885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A9E54E-25EF-4528-BC06-FD462316E45C}"/>
              </a:ext>
            </a:extLst>
          </p:cNvPr>
          <p:cNvSpPr/>
          <p:nvPr/>
        </p:nvSpPr>
        <p:spPr>
          <a:xfrm>
            <a:off x="1087120" y="806440"/>
            <a:ext cx="9326880" cy="3139321"/>
          </a:xfrm>
          <a:prstGeom prst="rect">
            <a:avLst/>
          </a:prstGeom>
        </p:spPr>
        <p:txBody>
          <a:bodyPr wrap="square">
            <a:spAutoFit/>
          </a:bodyPr>
          <a:lstStyle/>
          <a:p>
            <a:r>
              <a:rPr lang="en-US" altLang="zh-CN" b="1" dirty="0">
                <a:solidFill>
                  <a:srgbClr val="0000FF"/>
                </a:solidFill>
              </a:rPr>
              <a:t>char </a:t>
            </a:r>
            <a:r>
              <a:rPr lang="en-US" altLang="zh-CN" b="1" dirty="0"/>
              <a:t>PHASE_CODEBOOK[</a:t>
            </a:r>
            <a:r>
              <a:rPr lang="en-US" altLang="zh-CN" b="1" dirty="0">
                <a:solidFill>
                  <a:srgbClr val="00B050"/>
                </a:solidFill>
              </a:rPr>
              <a:t>256</a:t>
            </a:r>
            <a:r>
              <a:rPr lang="en-US" altLang="zh-CN" b="1" dirty="0"/>
              <a:t>];</a:t>
            </a:r>
          </a:p>
          <a:p>
            <a:endParaRPr lang="en-US" altLang="zh-CN" b="1" dirty="0">
              <a:solidFill>
                <a:srgbClr val="0000FF"/>
              </a:solidFill>
            </a:endParaRPr>
          </a:p>
          <a:p>
            <a:r>
              <a:rPr lang="en-US" altLang="zh-CN" b="1" dirty="0">
                <a:solidFill>
                  <a:srgbClr val="0000FF"/>
                </a:solidFill>
              </a:rPr>
              <a:t>void</a:t>
            </a:r>
            <a:r>
              <a:rPr lang="en-US" altLang="zh-CN" b="1" dirty="0"/>
              <a:t> </a:t>
            </a:r>
            <a:r>
              <a:rPr lang="en-US" altLang="zh-CN" b="1" dirty="0" err="1"/>
              <a:t>do_phase</a:t>
            </a:r>
            <a:r>
              <a:rPr lang="en-US" altLang="zh-CN" b="1" dirty="0"/>
              <a:t>()</a:t>
            </a:r>
          </a:p>
          <a:p>
            <a:r>
              <a:rPr lang="en-US" altLang="zh-CN" b="1" dirty="0"/>
              <a:t>{</a:t>
            </a:r>
          </a:p>
          <a:p>
            <a:r>
              <a:rPr lang="en-US" altLang="zh-CN" b="1" dirty="0"/>
              <a:t>        </a:t>
            </a:r>
            <a:r>
              <a:rPr lang="en-US" altLang="zh-CN" b="1" dirty="0">
                <a:solidFill>
                  <a:srgbClr val="0000FF"/>
                </a:solidFill>
              </a:rPr>
              <a:t>const char </a:t>
            </a:r>
            <a:r>
              <a:rPr lang="en-US" altLang="zh-CN" b="1" dirty="0" err="1"/>
              <a:t>char</a:t>
            </a:r>
            <a:r>
              <a:rPr lang="en-US" altLang="zh-CN" b="1" dirty="0"/>
              <a:t> cookie[] = PHASE_COOKIE;</a:t>
            </a:r>
          </a:p>
          <a:p>
            <a:r>
              <a:rPr lang="en-US" altLang="zh-CN" b="1" dirty="0"/>
              <a:t>        </a:t>
            </a:r>
            <a:r>
              <a:rPr lang="en-US" altLang="zh-CN" b="1" dirty="0">
                <a:solidFill>
                  <a:srgbClr val="0000FF"/>
                </a:solidFill>
              </a:rPr>
              <a:t>int</a:t>
            </a:r>
            <a:r>
              <a:rPr lang="en-US" altLang="zh-CN" b="1" dirty="0"/>
              <a:t> </a:t>
            </a:r>
            <a:r>
              <a:rPr lang="en-US" altLang="zh-CN" b="1" dirty="0" err="1"/>
              <a:t>i</a:t>
            </a:r>
            <a:r>
              <a:rPr lang="en-US" altLang="zh-CN" b="1" dirty="0"/>
              <a:t>;</a:t>
            </a:r>
          </a:p>
          <a:p>
            <a:endParaRPr lang="en-US" altLang="zh-CN" b="1" dirty="0"/>
          </a:p>
          <a:p>
            <a:r>
              <a:rPr lang="en-US" altLang="zh-CN" b="1" dirty="0"/>
              <a:t>        </a:t>
            </a:r>
            <a:r>
              <a:rPr lang="en-US" altLang="zh-CN" b="1" dirty="0">
                <a:solidFill>
                  <a:srgbClr val="0000FF"/>
                </a:solidFill>
              </a:rPr>
              <a:t>for</a:t>
            </a:r>
            <a:r>
              <a:rPr lang="en-US" altLang="zh-CN" b="1" dirty="0"/>
              <a:t>( </a:t>
            </a:r>
            <a:r>
              <a:rPr lang="en-US" altLang="zh-CN" b="1" dirty="0" err="1"/>
              <a:t>i</a:t>
            </a:r>
            <a:r>
              <a:rPr lang="en-US" altLang="zh-CN" b="1" dirty="0"/>
              <a:t>=0; </a:t>
            </a:r>
            <a:r>
              <a:rPr lang="en-US" altLang="zh-CN" b="1" dirty="0" err="1"/>
              <a:t>i</a:t>
            </a:r>
            <a:r>
              <a:rPr lang="en-US" altLang="zh-CN" b="1" dirty="0"/>
              <a:t>&lt;</a:t>
            </a:r>
            <a:r>
              <a:rPr lang="en-US" altLang="zh-CN" b="1" dirty="0" err="1"/>
              <a:t>sizeof</a:t>
            </a:r>
            <a:r>
              <a:rPr lang="en-US" altLang="zh-CN" b="1" dirty="0"/>
              <a:t>(cookie)-1; </a:t>
            </a:r>
            <a:r>
              <a:rPr lang="en-US" altLang="zh-CN" b="1" dirty="0" err="1"/>
              <a:t>i</a:t>
            </a:r>
            <a:r>
              <a:rPr lang="en-US" altLang="zh-CN" b="1" dirty="0"/>
              <a:t>++ )</a:t>
            </a:r>
          </a:p>
          <a:p>
            <a:r>
              <a:rPr lang="en-US" altLang="zh-CN" b="1" dirty="0"/>
              <a:t>                </a:t>
            </a:r>
            <a:r>
              <a:rPr lang="en-US" altLang="zh-CN" b="1" dirty="0" err="1"/>
              <a:t>printf</a:t>
            </a:r>
            <a:r>
              <a:rPr lang="en-US" altLang="zh-CN" b="1" dirty="0"/>
              <a:t>( "%c", PHASE2_CODEBOOK[ (</a:t>
            </a:r>
            <a:r>
              <a:rPr lang="en-US" altLang="zh-CN" b="1" dirty="0">
                <a:solidFill>
                  <a:srgbClr val="0000FF"/>
                </a:solidFill>
              </a:rPr>
              <a:t>unsigned char</a:t>
            </a:r>
            <a:r>
              <a:rPr lang="en-US" altLang="zh-CN" b="1" dirty="0"/>
              <a:t>)(cookie[</a:t>
            </a:r>
            <a:r>
              <a:rPr lang="en-US" altLang="zh-CN" b="1" dirty="0" err="1"/>
              <a:t>i</a:t>
            </a:r>
            <a:r>
              <a:rPr lang="en-US" altLang="zh-CN" b="1" dirty="0"/>
              <a:t>]) ] );</a:t>
            </a:r>
          </a:p>
          <a:p>
            <a:r>
              <a:rPr lang="en-US" altLang="zh-CN" b="1" dirty="0"/>
              <a:t>        </a:t>
            </a:r>
            <a:r>
              <a:rPr lang="en-US" altLang="zh-CN" b="1" dirty="0" err="1"/>
              <a:t>printf</a:t>
            </a:r>
            <a:r>
              <a:rPr lang="en-US" altLang="zh-CN" b="1" dirty="0"/>
              <a:t>( "\n" );</a:t>
            </a:r>
          </a:p>
          <a:p>
            <a:r>
              <a:rPr lang="en-US" altLang="zh-CN" b="1" dirty="0"/>
              <a:t>}</a:t>
            </a:r>
          </a:p>
        </p:txBody>
      </p:sp>
    </p:spTree>
    <p:extLst>
      <p:ext uri="{BB962C8B-B14F-4D97-AF65-F5344CB8AC3E}">
        <p14:creationId xmlns:p14="http://schemas.microsoft.com/office/powerpoint/2010/main" val="20756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50050F-464C-46A7-953C-C2B1D8711873}"/>
              </a:ext>
            </a:extLst>
          </p:cNvPr>
          <p:cNvSpPr/>
          <p:nvPr/>
        </p:nvSpPr>
        <p:spPr>
          <a:xfrm>
            <a:off x="905692" y="1141554"/>
            <a:ext cx="7750628" cy="4801314"/>
          </a:xfrm>
          <a:prstGeom prst="rect">
            <a:avLst/>
          </a:prstGeom>
        </p:spPr>
        <p:txBody>
          <a:bodyPr wrap="square">
            <a:spAutoFit/>
          </a:bodyPr>
          <a:lstStyle/>
          <a:p>
            <a:r>
              <a:rPr lang="zh-CN" altLang="en-US" dirty="0"/>
              <a:t>char IqLUAJPrUp[256]={0,0,0,0,0,0,0,0,0,0,0,0,0,0,0,0,</a:t>
            </a:r>
          </a:p>
          <a:p>
            <a:r>
              <a:rPr lang="zh-CN" altLang="en-US" dirty="0"/>
              <a:t>                      0,0,0,0,0,0,0,0,0,0,0,0,0,0,0,0,</a:t>
            </a:r>
          </a:p>
          <a:p>
            <a:r>
              <a:rPr lang="zh-CN" altLang="en-US" dirty="0"/>
              <a:t>                      0,0,0,0,0,0,0,0,0,0,0,0,0,0,0,0,</a:t>
            </a:r>
          </a:p>
          <a:p>
            <a:r>
              <a:rPr lang="zh-CN" altLang="en-US" dirty="0"/>
              <a:t>                      0,0,0,0,0,0,0,0,0,0,0,0,0,0,0,0,</a:t>
            </a:r>
          </a:p>
          <a:p>
            <a:r>
              <a:rPr lang="zh-CN" altLang="en-US" dirty="0"/>
              <a:t>                      0,0,0,0,0,0,0,0,0,0,0,0,0,0,0,0,</a:t>
            </a:r>
          </a:p>
          <a:p>
            <a:r>
              <a:rPr lang="zh-CN" altLang="en-US" dirty="0"/>
              <a:t>                      0,0,0,0,0,0,0,0,0,0,0,0,0,0,0,0,</a:t>
            </a:r>
          </a:p>
          <a:p>
            <a:r>
              <a:rPr lang="zh-CN" altLang="en-US" dirty="0"/>
              <a:t>                      0,0,0,0,0,0x32,0,0,0x32,0x32,0x30,0,0,0,0,0,</a:t>
            </a:r>
          </a:p>
          <a:p>
            <a:r>
              <a:rPr lang="zh-CN" altLang="en-US" dirty="0"/>
              <a:t>                      0,0x31,0x32,0x32,0,0,0x31,0,0,0x42,0,0,0,0,0,0,</a:t>
            </a:r>
          </a:p>
          <a:p>
            <a:r>
              <a:rPr lang="zh-CN" altLang="en-US" dirty="0"/>
              <a:t>                      0,0,0,0,0,0,0,0,0,0,0,0,0,0,0,0,</a:t>
            </a:r>
          </a:p>
          <a:p>
            <a:r>
              <a:rPr lang="zh-CN" altLang="en-US" dirty="0"/>
              <a:t>                      0,0,0,0,0,0,0,0,0,0,0,0,0,0,0,0,</a:t>
            </a:r>
          </a:p>
          <a:p>
            <a:r>
              <a:rPr lang="zh-CN" altLang="en-US" dirty="0"/>
              <a:t>                      0,0,0,0,0,0,0,0,0,0,0,0,0,0,0,0,</a:t>
            </a:r>
          </a:p>
          <a:p>
            <a:r>
              <a:rPr lang="zh-CN" altLang="en-US" dirty="0"/>
              <a:t>                      0,0,0,0,0,0,0,0,0,0,0,0,0,0,0,0,</a:t>
            </a:r>
          </a:p>
          <a:p>
            <a:r>
              <a:rPr lang="zh-CN" altLang="en-US" dirty="0"/>
              <a:t>                      0,0,0,0,0,0,0,0,0,0,0,0,0,0,0,0,</a:t>
            </a:r>
          </a:p>
          <a:p>
            <a:r>
              <a:rPr lang="zh-CN" altLang="en-US" dirty="0"/>
              <a:t>                      0,0,0,0,0,0,0,0,0,0,0,0,0,0,0,0,</a:t>
            </a:r>
          </a:p>
          <a:p>
            <a:r>
              <a:rPr lang="zh-CN" altLang="en-US" dirty="0"/>
              <a:t>                      0,0,0,0,0,0,0,0,0,0,0,0,0,0,0,0,</a:t>
            </a:r>
          </a:p>
          <a:p>
            <a:r>
              <a:rPr lang="zh-CN" altLang="en-US" dirty="0"/>
              <a:t>                      0,0,0,0,0,0,0,0,0,0,0,0,0,0,0,0};</a:t>
            </a:r>
          </a:p>
          <a:p>
            <a:r>
              <a:rPr lang="zh-CN" altLang="en-US" dirty="0"/>
              <a:t> </a:t>
            </a:r>
          </a:p>
        </p:txBody>
      </p:sp>
      <p:sp>
        <p:nvSpPr>
          <p:cNvPr id="5" name="矩形 4">
            <a:extLst>
              <a:ext uri="{FF2B5EF4-FFF2-40B4-BE49-F238E27FC236}">
                <a16:creationId xmlns:a16="http://schemas.microsoft.com/office/drawing/2014/main" id="{E703EF49-6153-4497-A25A-E73E4F505A07}"/>
              </a:ext>
            </a:extLst>
          </p:cNvPr>
          <p:cNvSpPr/>
          <p:nvPr/>
        </p:nvSpPr>
        <p:spPr>
          <a:xfrm>
            <a:off x="905692" y="406178"/>
            <a:ext cx="10894422" cy="646331"/>
          </a:xfrm>
          <a:prstGeom prst="rect">
            <a:avLst/>
          </a:prstGeom>
        </p:spPr>
        <p:txBody>
          <a:bodyPr wrap="square">
            <a:spAutoFit/>
          </a:bodyPr>
          <a:lstStyle/>
          <a:p>
            <a:r>
              <a:rPr lang="zh-CN" altLang="en-US" b="1" dirty="0"/>
              <a:t>实验步骤</a:t>
            </a:r>
            <a:r>
              <a:rPr lang="en-US" altLang="zh-CN" b="1" dirty="0"/>
              <a:t>2</a:t>
            </a:r>
            <a:r>
              <a:rPr lang="zh-CN" altLang="en-US" b="1" dirty="0"/>
              <a:t>： 生成</a:t>
            </a:r>
            <a:r>
              <a:rPr lang="en-US" altLang="zh-CN" b="1" dirty="0"/>
              <a:t>phase3_patch.c </a:t>
            </a:r>
            <a:r>
              <a:rPr lang="zh-CN" altLang="en-US" b="1" dirty="0"/>
              <a:t>，重新定义数组IqLUAJPrUp，按输出要求正确初始化映射关系的数组变量</a:t>
            </a:r>
            <a:r>
              <a:rPr lang="en-US" altLang="zh-CN" b="1" dirty="0"/>
              <a:t>——</a:t>
            </a:r>
            <a:r>
              <a:rPr lang="zh-CN" altLang="en-US" b="1" dirty="0"/>
              <a:t>从而在链接时替代对原数组的引用，实现想要达到的映射变换结果</a:t>
            </a:r>
          </a:p>
        </p:txBody>
      </p:sp>
      <p:cxnSp>
        <p:nvCxnSpPr>
          <p:cNvPr id="7" name="直接连接符 6">
            <a:extLst>
              <a:ext uri="{FF2B5EF4-FFF2-40B4-BE49-F238E27FC236}">
                <a16:creationId xmlns:a16="http://schemas.microsoft.com/office/drawing/2014/main" id="{0FCB80CD-6F0D-4AA8-A924-EA5218D203B7}"/>
              </a:ext>
            </a:extLst>
          </p:cNvPr>
          <p:cNvCxnSpPr>
            <a:cxnSpLocks/>
          </p:cNvCxnSpPr>
          <p:nvPr/>
        </p:nvCxnSpPr>
        <p:spPr>
          <a:xfrm flipH="1" flipV="1">
            <a:off x="5590903" y="3300549"/>
            <a:ext cx="4223657" cy="41147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C4C126F-8CBF-4E43-B696-C8C7174CA5CD}"/>
              </a:ext>
            </a:extLst>
          </p:cNvPr>
          <p:cNvSpPr/>
          <p:nvPr/>
        </p:nvSpPr>
        <p:spPr>
          <a:xfrm>
            <a:off x="9296629" y="3712028"/>
            <a:ext cx="2236510" cy="369332"/>
          </a:xfrm>
          <a:prstGeom prst="rect">
            <a:avLst/>
          </a:prstGeom>
        </p:spPr>
        <p:txBody>
          <a:bodyPr wrap="none">
            <a:spAutoFit/>
          </a:bodyPr>
          <a:lstStyle/>
          <a:p>
            <a:r>
              <a:rPr lang="en-US" altLang="zh-CN" b="1" dirty="0">
                <a:solidFill>
                  <a:srgbClr val="C00000"/>
                </a:solidFill>
              </a:rPr>
              <a:t>0x79:</a:t>
            </a:r>
            <a:r>
              <a:rPr lang="zh-CN" altLang="en-US" b="1" dirty="0">
                <a:solidFill>
                  <a:srgbClr val="C00000"/>
                </a:solidFill>
              </a:rPr>
              <a:t>字符</a:t>
            </a:r>
            <a:r>
              <a:rPr lang="en-US" altLang="zh-CN" b="1" dirty="0">
                <a:solidFill>
                  <a:srgbClr val="C00000"/>
                </a:solidFill>
              </a:rPr>
              <a:t>B</a:t>
            </a:r>
            <a:r>
              <a:rPr lang="zh-CN" altLang="en-US" b="1" dirty="0">
                <a:solidFill>
                  <a:srgbClr val="C00000"/>
                </a:solidFill>
              </a:rPr>
              <a:t>的</a:t>
            </a:r>
            <a:r>
              <a:rPr lang="en-US" altLang="zh-CN" b="1" dirty="0">
                <a:solidFill>
                  <a:srgbClr val="C00000"/>
                </a:solidFill>
              </a:rPr>
              <a:t>ACII</a:t>
            </a:r>
            <a:r>
              <a:rPr lang="zh-CN" altLang="en-US" b="1" dirty="0">
                <a:solidFill>
                  <a:srgbClr val="C00000"/>
                </a:solidFill>
              </a:rPr>
              <a:t>码</a:t>
            </a:r>
            <a:endParaRPr lang="zh-CN" altLang="en-US" dirty="0">
              <a:solidFill>
                <a:srgbClr val="C00000"/>
              </a:solidFill>
            </a:endParaRPr>
          </a:p>
        </p:txBody>
      </p:sp>
      <p:cxnSp>
        <p:nvCxnSpPr>
          <p:cNvPr id="9" name="直接连接符 8">
            <a:extLst>
              <a:ext uri="{FF2B5EF4-FFF2-40B4-BE49-F238E27FC236}">
                <a16:creationId xmlns:a16="http://schemas.microsoft.com/office/drawing/2014/main" id="{8FD91076-AF9B-4703-BBA8-6E130086205F}"/>
              </a:ext>
            </a:extLst>
          </p:cNvPr>
          <p:cNvCxnSpPr>
            <a:cxnSpLocks/>
          </p:cNvCxnSpPr>
          <p:nvPr/>
        </p:nvCxnSpPr>
        <p:spPr>
          <a:xfrm>
            <a:off x="8103326" y="4081360"/>
            <a:ext cx="0" cy="237046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D43E5F5-4BE2-4A1D-B3BA-0ABBF538909C}"/>
              </a:ext>
            </a:extLst>
          </p:cNvPr>
          <p:cNvCxnSpPr>
            <a:cxnSpLocks/>
          </p:cNvCxnSpPr>
          <p:nvPr/>
        </p:nvCxnSpPr>
        <p:spPr>
          <a:xfrm>
            <a:off x="10216606" y="4081360"/>
            <a:ext cx="0" cy="237046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30C3056-3076-4659-9127-0A5114A54088}"/>
              </a:ext>
            </a:extLst>
          </p:cNvPr>
          <p:cNvCxnSpPr>
            <a:cxnSpLocks/>
          </p:cNvCxnSpPr>
          <p:nvPr/>
        </p:nvCxnSpPr>
        <p:spPr>
          <a:xfrm>
            <a:off x="8103326" y="6451822"/>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25E6DD8-2F52-43B3-8FDC-02E0DB5BC88C}"/>
              </a:ext>
            </a:extLst>
          </p:cNvPr>
          <p:cNvCxnSpPr>
            <a:cxnSpLocks/>
          </p:cNvCxnSpPr>
          <p:nvPr/>
        </p:nvCxnSpPr>
        <p:spPr>
          <a:xfrm>
            <a:off x="8113486" y="5994622"/>
            <a:ext cx="210312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467CC1D-EC7C-42AE-A026-69B57251A269}"/>
              </a:ext>
            </a:extLst>
          </p:cNvPr>
          <p:cNvCxnSpPr>
            <a:cxnSpLocks/>
          </p:cNvCxnSpPr>
          <p:nvPr/>
        </p:nvCxnSpPr>
        <p:spPr>
          <a:xfrm>
            <a:off x="8103326" y="5476462"/>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23E39D6-A11B-4C1D-8B06-B532CE153059}"/>
              </a:ext>
            </a:extLst>
          </p:cNvPr>
          <p:cNvSpPr/>
          <p:nvPr/>
        </p:nvSpPr>
        <p:spPr>
          <a:xfrm>
            <a:off x="6949384" y="5530621"/>
            <a:ext cx="1164101" cy="369332"/>
          </a:xfrm>
          <a:prstGeom prst="rect">
            <a:avLst/>
          </a:prstGeom>
        </p:spPr>
        <p:txBody>
          <a:bodyPr wrap="square">
            <a:spAutoFit/>
          </a:bodyPr>
          <a:lstStyle/>
          <a:p>
            <a:r>
              <a:rPr lang="en-US" altLang="zh-CN" b="1" dirty="0">
                <a:solidFill>
                  <a:srgbClr val="C00000"/>
                </a:solidFill>
              </a:rPr>
              <a:t>rbp-0x12</a:t>
            </a:r>
            <a:endParaRPr lang="zh-CN" altLang="en-US" dirty="0">
              <a:solidFill>
                <a:srgbClr val="C00000"/>
              </a:solidFill>
            </a:endParaRPr>
          </a:p>
        </p:txBody>
      </p:sp>
      <p:sp>
        <p:nvSpPr>
          <p:cNvPr id="15" name="矩形 14">
            <a:extLst>
              <a:ext uri="{FF2B5EF4-FFF2-40B4-BE49-F238E27FC236}">
                <a16:creationId xmlns:a16="http://schemas.microsoft.com/office/drawing/2014/main" id="{FF91AA35-D7BA-4478-B987-3EB9BDD68A3D}"/>
              </a:ext>
            </a:extLst>
          </p:cNvPr>
          <p:cNvSpPr/>
          <p:nvPr/>
        </p:nvSpPr>
        <p:spPr>
          <a:xfrm>
            <a:off x="6949384" y="6135723"/>
            <a:ext cx="1164101" cy="369332"/>
          </a:xfrm>
          <a:prstGeom prst="rect">
            <a:avLst/>
          </a:prstGeom>
        </p:spPr>
        <p:txBody>
          <a:bodyPr wrap="square">
            <a:spAutoFit/>
          </a:bodyPr>
          <a:lstStyle/>
          <a:p>
            <a:r>
              <a:rPr lang="en-US" altLang="zh-CN" b="1" dirty="0">
                <a:solidFill>
                  <a:srgbClr val="C00000"/>
                </a:solidFill>
              </a:rPr>
              <a:t>rbp-0x18</a:t>
            </a:r>
            <a:endParaRPr lang="zh-CN" altLang="en-US" dirty="0">
              <a:solidFill>
                <a:srgbClr val="C00000"/>
              </a:solidFill>
            </a:endParaRPr>
          </a:p>
        </p:txBody>
      </p:sp>
      <p:sp>
        <p:nvSpPr>
          <p:cNvPr id="16" name="矩形 15">
            <a:extLst>
              <a:ext uri="{FF2B5EF4-FFF2-40B4-BE49-F238E27FC236}">
                <a16:creationId xmlns:a16="http://schemas.microsoft.com/office/drawing/2014/main" id="{F8759BD3-23B2-419C-AF21-893F18DEBD66}"/>
              </a:ext>
            </a:extLst>
          </p:cNvPr>
          <p:cNvSpPr/>
          <p:nvPr/>
        </p:nvSpPr>
        <p:spPr>
          <a:xfrm>
            <a:off x="8103326" y="5571132"/>
            <a:ext cx="2228495" cy="369332"/>
          </a:xfrm>
          <a:prstGeom prst="rect">
            <a:avLst/>
          </a:prstGeom>
        </p:spPr>
        <p:txBody>
          <a:bodyPr wrap="square">
            <a:spAutoFit/>
          </a:bodyPr>
          <a:lstStyle/>
          <a:p>
            <a:r>
              <a:rPr lang="en-US" altLang="zh-CN" b="1" dirty="0"/>
              <a:t>767372656a696879</a:t>
            </a:r>
            <a:endParaRPr lang="zh-CN" altLang="en-US" dirty="0"/>
          </a:p>
        </p:txBody>
      </p:sp>
      <p:cxnSp>
        <p:nvCxnSpPr>
          <p:cNvPr id="17" name="直接连接符 16">
            <a:extLst>
              <a:ext uri="{FF2B5EF4-FFF2-40B4-BE49-F238E27FC236}">
                <a16:creationId xmlns:a16="http://schemas.microsoft.com/office/drawing/2014/main" id="{190DDC7E-C757-43BE-AA2A-C8D09E0147FE}"/>
              </a:ext>
            </a:extLst>
          </p:cNvPr>
          <p:cNvCxnSpPr>
            <a:cxnSpLocks/>
          </p:cNvCxnSpPr>
          <p:nvPr/>
        </p:nvCxnSpPr>
        <p:spPr>
          <a:xfrm>
            <a:off x="8103326" y="4948142"/>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D46575B5-0203-4ECC-BBBE-103F9C859902}"/>
              </a:ext>
            </a:extLst>
          </p:cNvPr>
          <p:cNvSpPr/>
          <p:nvPr/>
        </p:nvSpPr>
        <p:spPr>
          <a:xfrm>
            <a:off x="6939225" y="4991457"/>
            <a:ext cx="1027845" cy="369332"/>
          </a:xfrm>
          <a:prstGeom prst="rect">
            <a:avLst/>
          </a:prstGeom>
        </p:spPr>
        <p:txBody>
          <a:bodyPr wrap="square">
            <a:spAutoFit/>
          </a:bodyPr>
          <a:lstStyle/>
          <a:p>
            <a:r>
              <a:rPr lang="en-US" altLang="zh-CN" b="1" dirty="0">
                <a:solidFill>
                  <a:srgbClr val="C00000"/>
                </a:solidFill>
              </a:rPr>
              <a:t>rbp-0xa</a:t>
            </a:r>
            <a:endParaRPr lang="zh-CN" altLang="en-US" dirty="0">
              <a:solidFill>
                <a:srgbClr val="C00000"/>
              </a:solidFill>
            </a:endParaRPr>
          </a:p>
        </p:txBody>
      </p:sp>
      <p:sp>
        <p:nvSpPr>
          <p:cNvPr id="19" name="矩形 18">
            <a:extLst>
              <a:ext uri="{FF2B5EF4-FFF2-40B4-BE49-F238E27FC236}">
                <a16:creationId xmlns:a16="http://schemas.microsoft.com/office/drawing/2014/main" id="{4815F36A-C3CF-4107-A945-85AB47114C32}"/>
              </a:ext>
            </a:extLst>
          </p:cNvPr>
          <p:cNvSpPr/>
          <p:nvPr/>
        </p:nvSpPr>
        <p:spPr>
          <a:xfrm>
            <a:off x="8584259" y="5006541"/>
            <a:ext cx="697627" cy="369332"/>
          </a:xfrm>
          <a:prstGeom prst="rect">
            <a:avLst/>
          </a:prstGeom>
        </p:spPr>
        <p:txBody>
          <a:bodyPr wrap="square">
            <a:spAutoFit/>
          </a:bodyPr>
          <a:lstStyle/>
          <a:p>
            <a:r>
              <a:rPr lang="en-US" altLang="zh-CN" b="1" dirty="0"/>
              <a:t>0071</a:t>
            </a:r>
            <a:endParaRPr lang="zh-CN" altLang="en-US" dirty="0"/>
          </a:p>
        </p:txBody>
      </p:sp>
      <p:sp>
        <p:nvSpPr>
          <p:cNvPr id="20" name="矩形 19">
            <a:extLst>
              <a:ext uri="{FF2B5EF4-FFF2-40B4-BE49-F238E27FC236}">
                <a16:creationId xmlns:a16="http://schemas.microsoft.com/office/drawing/2014/main" id="{58C83EEC-4469-4DD6-A89B-0F8D19D7A838}"/>
              </a:ext>
            </a:extLst>
          </p:cNvPr>
          <p:cNvSpPr/>
          <p:nvPr/>
        </p:nvSpPr>
        <p:spPr>
          <a:xfrm>
            <a:off x="6949384" y="4386355"/>
            <a:ext cx="1035861" cy="369332"/>
          </a:xfrm>
          <a:prstGeom prst="rect">
            <a:avLst/>
          </a:prstGeom>
        </p:spPr>
        <p:txBody>
          <a:bodyPr wrap="square">
            <a:spAutoFit/>
          </a:bodyPr>
          <a:lstStyle/>
          <a:p>
            <a:r>
              <a:rPr lang="en-US" altLang="zh-CN" b="1" dirty="0">
                <a:solidFill>
                  <a:srgbClr val="C00000"/>
                </a:solidFill>
              </a:rPr>
              <a:t>rbp-0x8</a:t>
            </a:r>
            <a:endParaRPr lang="zh-CN" altLang="en-US" dirty="0">
              <a:solidFill>
                <a:srgbClr val="C00000"/>
              </a:solidFill>
            </a:endParaRPr>
          </a:p>
        </p:txBody>
      </p:sp>
      <p:cxnSp>
        <p:nvCxnSpPr>
          <p:cNvPr id="21" name="直接连接符 20">
            <a:extLst>
              <a:ext uri="{FF2B5EF4-FFF2-40B4-BE49-F238E27FC236}">
                <a16:creationId xmlns:a16="http://schemas.microsoft.com/office/drawing/2014/main" id="{F485F2E4-8AEF-4D48-B190-923818DE452A}"/>
              </a:ext>
            </a:extLst>
          </p:cNvPr>
          <p:cNvCxnSpPr>
            <a:cxnSpLocks/>
          </p:cNvCxnSpPr>
          <p:nvPr/>
        </p:nvCxnSpPr>
        <p:spPr>
          <a:xfrm>
            <a:off x="8103326" y="4386355"/>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D7E7B325-CE0F-41A1-A208-EE8CEBFC7943}"/>
              </a:ext>
            </a:extLst>
          </p:cNvPr>
          <p:cNvSpPr/>
          <p:nvPr/>
        </p:nvSpPr>
        <p:spPr>
          <a:xfrm>
            <a:off x="8519946" y="4467294"/>
            <a:ext cx="920445" cy="369332"/>
          </a:xfrm>
          <a:prstGeom prst="rect">
            <a:avLst/>
          </a:prstGeom>
        </p:spPr>
        <p:txBody>
          <a:bodyPr wrap="square">
            <a:spAutoFit/>
          </a:bodyPr>
          <a:lstStyle/>
          <a:p>
            <a:r>
              <a:rPr lang="en-US" altLang="zh-CN" b="1" dirty="0"/>
              <a:t>fs:0x28</a:t>
            </a:r>
            <a:endParaRPr lang="zh-CN" altLang="en-US" dirty="0"/>
          </a:p>
        </p:txBody>
      </p:sp>
      <p:sp>
        <p:nvSpPr>
          <p:cNvPr id="23" name="矩形 22">
            <a:extLst>
              <a:ext uri="{FF2B5EF4-FFF2-40B4-BE49-F238E27FC236}">
                <a16:creationId xmlns:a16="http://schemas.microsoft.com/office/drawing/2014/main" id="{6859DAA3-0DB6-46F8-8BF2-701D3A47CDEF}"/>
              </a:ext>
            </a:extLst>
          </p:cNvPr>
          <p:cNvSpPr/>
          <p:nvPr/>
        </p:nvSpPr>
        <p:spPr>
          <a:xfrm>
            <a:off x="8462339" y="6099452"/>
            <a:ext cx="1107996" cy="369332"/>
          </a:xfrm>
          <a:prstGeom prst="rect">
            <a:avLst/>
          </a:prstGeom>
        </p:spPr>
        <p:txBody>
          <a:bodyPr wrap="square">
            <a:spAutoFit/>
          </a:bodyPr>
          <a:lstStyle/>
          <a:p>
            <a:r>
              <a:rPr lang="zh-CN" altLang="en-US" dirty="0"/>
              <a:t>循环次数</a:t>
            </a:r>
          </a:p>
        </p:txBody>
      </p:sp>
    </p:spTree>
    <p:extLst>
      <p:ext uri="{BB962C8B-B14F-4D97-AF65-F5344CB8AC3E}">
        <p14:creationId xmlns:p14="http://schemas.microsoft.com/office/powerpoint/2010/main" val="13225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E9A9FE5-CDDF-467D-B46E-EF9EC4013AC2}"/>
              </a:ext>
            </a:extLst>
          </p:cNvPr>
          <p:cNvSpPr/>
          <p:nvPr/>
        </p:nvSpPr>
        <p:spPr>
          <a:xfrm>
            <a:off x="708376" y="341887"/>
            <a:ext cx="4351303" cy="400110"/>
          </a:xfrm>
          <a:prstGeom prst="rect">
            <a:avLst/>
          </a:prstGeom>
        </p:spPr>
        <p:txBody>
          <a:bodyPr wrap="square">
            <a:spAutoFit/>
          </a:bodyPr>
          <a:lstStyle/>
          <a:p>
            <a:r>
              <a:rPr lang="zh-CN" altLang="en-US" sz="2000" b="1" dirty="0"/>
              <a:t>readelf -s  phase2.o</a:t>
            </a:r>
          </a:p>
        </p:txBody>
      </p:sp>
      <p:pic>
        <p:nvPicPr>
          <p:cNvPr id="6" name="图片 5">
            <a:extLst>
              <a:ext uri="{FF2B5EF4-FFF2-40B4-BE49-F238E27FC236}">
                <a16:creationId xmlns:a16="http://schemas.microsoft.com/office/drawing/2014/main" id="{6A941D8F-BD86-4F2D-B0D6-F73874B6EE8B}"/>
              </a:ext>
            </a:extLst>
          </p:cNvPr>
          <p:cNvPicPr>
            <a:picLocks noChangeAspect="1"/>
          </p:cNvPicPr>
          <p:nvPr/>
        </p:nvPicPr>
        <p:blipFill>
          <a:blip r:embed="rId2"/>
          <a:stretch>
            <a:fillRect/>
          </a:stretch>
        </p:blipFill>
        <p:spPr>
          <a:xfrm>
            <a:off x="509377" y="762317"/>
            <a:ext cx="11570863" cy="2495898"/>
          </a:xfrm>
          <a:prstGeom prst="rect">
            <a:avLst/>
          </a:prstGeom>
        </p:spPr>
      </p:pic>
      <p:sp>
        <p:nvSpPr>
          <p:cNvPr id="7" name="矩形 6">
            <a:extLst>
              <a:ext uri="{FF2B5EF4-FFF2-40B4-BE49-F238E27FC236}">
                <a16:creationId xmlns:a16="http://schemas.microsoft.com/office/drawing/2014/main" id="{B0D98BF2-7C43-4573-AFBC-CA2B8A582FF4}"/>
              </a:ext>
            </a:extLst>
          </p:cNvPr>
          <p:cNvSpPr/>
          <p:nvPr/>
        </p:nvSpPr>
        <p:spPr>
          <a:xfrm>
            <a:off x="823932" y="2194560"/>
            <a:ext cx="8798560" cy="2336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 name="矩形 7">
            <a:extLst>
              <a:ext uri="{FF2B5EF4-FFF2-40B4-BE49-F238E27FC236}">
                <a16:creationId xmlns:a16="http://schemas.microsoft.com/office/drawing/2014/main" id="{5D34F382-022D-42F1-8E59-7FD9E6C922EE}"/>
              </a:ext>
            </a:extLst>
          </p:cNvPr>
          <p:cNvSpPr/>
          <p:nvPr/>
        </p:nvSpPr>
        <p:spPr>
          <a:xfrm>
            <a:off x="708375" y="3460373"/>
            <a:ext cx="4351303" cy="400110"/>
          </a:xfrm>
          <a:prstGeom prst="rect">
            <a:avLst/>
          </a:prstGeom>
        </p:spPr>
        <p:txBody>
          <a:bodyPr wrap="square">
            <a:spAutoFit/>
          </a:bodyPr>
          <a:lstStyle/>
          <a:p>
            <a:r>
              <a:rPr lang="en-US" altLang="zh-CN" sz="2000" b="1" dirty="0" err="1"/>
              <a:t>readelf</a:t>
            </a:r>
            <a:r>
              <a:rPr lang="en-US" altLang="zh-CN" sz="2000" b="1" dirty="0"/>
              <a:t> -S phase2.o</a:t>
            </a:r>
            <a:endParaRPr lang="zh-CN" altLang="en-US" sz="2000" b="1" dirty="0"/>
          </a:p>
        </p:txBody>
      </p:sp>
      <p:pic>
        <p:nvPicPr>
          <p:cNvPr id="9" name="图片 8">
            <a:extLst>
              <a:ext uri="{FF2B5EF4-FFF2-40B4-BE49-F238E27FC236}">
                <a16:creationId xmlns:a16="http://schemas.microsoft.com/office/drawing/2014/main" id="{D39C793B-711B-4ADA-9106-CB83DC416F14}"/>
              </a:ext>
            </a:extLst>
          </p:cNvPr>
          <p:cNvPicPr>
            <a:picLocks noChangeAspect="1"/>
          </p:cNvPicPr>
          <p:nvPr/>
        </p:nvPicPr>
        <p:blipFill rotWithShape="1">
          <a:blip r:embed="rId3"/>
          <a:srcRect b="12352"/>
          <a:stretch/>
        </p:blipFill>
        <p:spPr>
          <a:xfrm>
            <a:off x="823932" y="3860483"/>
            <a:ext cx="9278645" cy="2997517"/>
          </a:xfrm>
          <a:prstGeom prst="rect">
            <a:avLst/>
          </a:prstGeom>
        </p:spPr>
      </p:pic>
      <p:sp>
        <p:nvSpPr>
          <p:cNvPr id="10" name="矩形 9">
            <a:extLst>
              <a:ext uri="{FF2B5EF4-FFF2-40B4-BE49-F238E27FC236}">
                <a16:creationId xmlns:a16="http://schemas.microsoft.com/office/drawing/2014/main" id="{51D858AC-D168-45C2-B562-0F6112AFE23A}"/>
              </a:ext>
            </a:extLst>
          </p:cNvPr>
          <p:cNvSpPr/>
          <p:nvPr/>
        </p:nvSpPr>
        <p:spPr>
          <a:xfrm>
            <a:off x="1063974" y="6480553"/>
            <a:ext cx="8798560" cy="2336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1" name="矩形 10">
            <a:extLst>
              <a:ext uri="{FF2B5EF4-FFF2-40B4-BE49-F238E27FC236}">
                <a16:creationId xmlns:a16="http://schemas.microsoft.com/office/drawing/2014/main" id="{57ED36D3-6179-4DC5-B408-00FED166B234}"/>
              </a:ext>
            </a:extLst>
          </p:cNvPr>
          <p:cNvSpPr/>
          <p:nvPr/>
        </p:nvSpPr>
        <p:spPr>
          <a:xfrm>
            <a:off x="3413760" y="198792"/>
            <a:ext cx="8493760" cy="707886"/>
          </a:xfrm>
          <a:prstGeom prst="rect">
            <a:avLst/>
          </a:prstGeom>
        </p:spPr>
        <p:txBody>
          <a:bodyPr wrap="square">
            <a:spAutoFit/>
          </a:bodyPr>
          <a:lstStyle/>
          <a:p>
            <a:r>
              <a:rPr lang="zh-CN" altLang="en-US" sz="2000" b="1" dirty="0"/>
              <a:t>实验步骤</a:t>
            </a:r>
            <a:r>
              <a:rPr lang="en-US" altLang="zh-CN" sz="2000" b="1" dirty="0"/>
              <a:t>3</a:t>
            </a:r>
            <a:r>
              <a:rPr lang="zh-CN" altLang="en-US" sz="2000" b="1" dirty="0"/>
              <a:t>：通过符号表，发现该数组为一未初始化变量（类型为。</a:t>
            </a:r>
            <a:r>
              <a:rPr lang="en-US" altLang="zh-CN" sz="2000" b="1" dirty="0"/>
              <a:t>BSS</a:t>
            </a:r>
            <a:r>
              <a:rPr lang="zh-CN" altLang="en-US" sz="2000" b="1" dirty="0"/>
              <a:t>，长度为</a:t>
            </a:r>
            <a:r>
              <a:rPr lang="en-US" altLang="zh-CN" sz="2000" b="1" dirty="0"/>
              <a:t>256</a:t>
            </a:r>
            <a:r>
              <a:rPr lang="zh-CN" altLang="en-US" sz="2000" b="1" dirty="0"/>
              <a:t>字节）</a:t>
            </a:r>
          </a:p>
        </p:txBody>
      </p:sp>
    </p:spTree>
    <p:extLst>
      <p:ext uri="{BB962C8B-B14F-4D97-AF65-F5344CB8AC3E}">
        <p14:creationId xmlns:p14="http://schemas.microsoft.com/office/powerpoint/2010/main" val="2376312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7A01EE-6F8F-4D6A-B6F6-1F456445D8D1}"/>
              </a:ext>
            </a:extLst>
          </p:cNvPr>
          <p:cNvSpPr/>
          <p:nvPr/>
        </p:nvSpPr>
        <p:spPr>
          <a:xfrm>
            <a:off x="911575" y="1053238"/>
            <a:ext cx="4351303" cy="400110"/>
          </a:xfrm>
          <a:prstGeom prst="rect">
            <a:avLst/>
          </a:prstGeom>
        </p:spPr>
        <p:txBody>
          <a:bodyPr wrap="square">
            <a:spAutoFit/>
          </a:bodyPr>
          <a:lstStyle/>
          <a:p>
            <a:r>
              <a:rPr lang="en-US" altLang="zh-CN" sz="2000" b="1" dirty="0" err="1"/>
              <a:t>readelf</a:t>
            </a:r>
            <a:r>
              <a:rPr lang="en-US" altLang="zh-CN" sz="2000" b="1" dirty="0"/>
              <a:t> -S phase2.o</a:t>
            </a:r>
            <a:endParaRPr lang="zh-CN" altLang="en-US" sz="2000" b="1" dirty="0"/>
          </a:p>
        </p:txBody>
      </p:sp>
      <p:pic>
        <p:nvPicPr>
          <p:cNvPr id="5" name="图片 4">
            <a:extLst>
              <a:ext uri="{FF2B5EF4-FFF2-40B4-BE49-F238E27FC236}">
                <a16:creationId xmlns:a16="http://schemas.microsoft.com/office/drawing/2014/main" id="{0C314CFF-DD2C-4B25-8495-7DF5488C30A2}"/>
              </a:ext>
            </a:extLst>
          </p:cNvPr>
          <p:cNvPicPr>
            <a:picLocks noChangeAspect="1"/>
          </p:cNvPicPr>
          <p:nvPr/>
        </p:nvPicPr>
        <p:blipFill>
          <a:blip r:embed="rId2"/>
          <a:stretch>
            <a:fillRect/>
          </a:stretch>
        </p:blipFill>
        <p:spPr>
          <a:xfrm>
            <a:off x="805497" y="1510284"/>
            <a:ext cx="9921882" cy="966215"/>
          </a:xfrm>
          <a:prstGeom prst="rect">
            <a:avLst/>
          </a:prstGeom>
        </p:spPr>
      </p:pic>
      <p:sp>
        <p:nvSpPr>
          <p:cNvPr id="6" name="Rectangle 3">
            <a:extLst>
              <a:ext uri="{FF2B5EF4-FFF2-40B4-BE49-F238E27FC236}">
                <a16:creationId xmlns:a16="http://schemas.microsoft.com/office/drawing/2014/main" id="{555BD106-725A-4A9F-BA55-55B716E713BE}"/>
              </a:ext>
            </a:extLst>
          </p:cNvPr>
          <p:cNvSpPr txBox="1">
            <a:spLocks noChangeArrowheads="1"/>
          </p:cNvSpPr>
          <p:nvPr/>
        </p:nvSpPr>
        <p:spPr bwMode="auto">
          <a:xfrm>
            <a:off x="532489" y="122752"/>
            <a:ext cx="10675441" cy="89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eaLnBrk="1" hangingPunct="1">
              <a:lnSpc>
                <a:spcPct val="150000"/>
              </a:lnSpc>
              <a:buNone/>
            </a:pPr>
            <a:r>
              <a:rPr lang="zh-CN" altLang="en-US" sz="2000" b="1" dirty="0"/>
              <a:t>实验步骤</a:t>
            </a:r>
            <a:r>
              <a:rPr lang="en-US" altLang="zh-CN" sz="2000" b="1" dirty="0"/>
              <a:t>4</a:t>
            </a:r>
            <a:r>
              <a:rPr lang="zh-CN" altLang="en-US" sz="2000" b="1" dirty="0"/>
              <a:t>：</a:t>
            </a:r>
            <a:r>
              <a:rPr lang="zh-CN" altLang="en-US" sz="2000" b="1" kern="0" dirty="0"/>
              <a:t>使用</a:t>
            </a:r>
            <a:r>
              <a:rPr lang="en-US" altLang="zh-CN" sz="2000" b="1" kern="0" dirty="0" err="1"/>
              <a:t>readelf</a:t>
            </a:r>
            <a:r>
              <a:rPr lang="zh-CN" altLang="en-US" sz="2000" b="1" kern="0" dirty="0"/>
              <a:t>，查看</a:t>
            </a:r>
            <a:r>
              <a:rPr lang="en-US" altLang="zh-CN" sz="2000" b="1" kern="0" dirty="0"/>
              <a:t>phase1.o</a:t>
            </a:r>
            <a:r>
              <a:rPr lang="zh-CN" altLang="en-US" sz="2000" b="1" kern="0" dirty="0"/>
              <a:t>的节头表，确定</a:t>
            </a:r>
            <a:r>
              <a:rPr lang="en-US" altLang="zh-CN" sz="2000" b="1" kern="0" dirty="0"/>
              <a:t>.</a:t>
            </a:r>
            <a:r>
              <a:rPr lang="en-US" altLang="zh-CN" sz="2000" b="1" kern="0" dirty="0" err="1"/>
              <a:t>symtab</a:t>
            </a:r>
            <a:r>
              <a:rPr lang="zh-CN" altLang="en-US" sz="2000" b="1" kern="0" dirty="0"/>
              <a:t>节在二进制文件中的偏移量，从而定位出需要修改的文件数据内容</a:t>
            </a:r>
            <a:endParaRPr lang="en-US" altLang="zh-CN" sz="2000" b="1" kern="0" dirty="0"/>
          </a:p>
        </p:txBody>
      </p:sp>
      <p:sp>
        <p:nvSpPr>
          <p:cNvPr id="7" name="文本框 6">
            <a:extLst>
              <a:ext uri="{FF2B5EF4-FFF2-40B4-BE49-F238E27FC236}">
                <a16:creationId xmlns:a16="http://schemas.microsoft.com/office/drawing/2014/main" id="{C0B8DE80-ABAF-4E29-8407-5852C0EC509B}"/>
              </a:ext>
            </a:extLst>
          </p:cNvPr>
          <p:cNvSpPr txBox="1"/>
          <p:nvPr/>
        </p:nvSpPr>
        <p:spPr>
          <a:xfrm>
            <a:off x="911575" y="5010464"/>
            <a:ext cx="6408712" cy="1296637"/>
          </a:xfrm>
          <a:prstGeom prst="rect">
            <a:avLst/>
          </a:prstGeom>
          <a:noFill/>
        </p:spPr>
        <p:txBody>
          <a:bodyPr wrap="square" rtlCol="0">
            <a:spAutoFit/>
          </a:bodyPr>
          <a:lstStyle/>
          <a:p>
            <a:pPr>
              <a:lnSpc>
                <a:spcPct val="150000"/>
              </a:lnSpc>
            </a:pPr>
            <a:r>
              <a:rPr lang="zh-CN" altLang="en-US" kern="0" dirty="0">
                <a:solidFill>
                  <a:srgbClr val="0000FF"/>
                </a:solidFill>
              </a:rPr>
              <a:t>由上可知：</a:t>
            </a:r>
            <a:endParaRPr lang="en-US" altLang="zh-CN" kern="0" dirty="0">
              <a:solidFill>
                <a:srgbClr val="0000FF"/>
              </a:solidFill>
            </a:endParaRPr>
          </a:p>
          <a:p>
            <a:pPr marL="285750" indent="-285750">
              <a:lnSpc>
                <a:spcPct val="150000"/>
              </a:lnSpc>
              <a:buFont typeface="Wingdings" panose="05000000000000000000" pitchFamily="2" charset="2"/>
              <a:buChar char="ü"/>
            </a:pPr>
            <a:r>
              <a:rPr lang="en-US" altLang="zh-CN" kern="0" dirty="0">
                <a:solidFill>
                  <a:srgbClr val="0000FF"/>
                </a:solidFill>
              </a:rPr>
              <a:t>.</a:t>
            </a:r>
            <a:r>
              <a:rPr lang="en-US" altLang="zh-CN" kern="0" dirty="0" err="1">
                <a:solidFill>
                  <a:srgbClr val="0000FF"/>
                </a:solidFill>
              </a:rPr>
              <a:t>symtab</a:t>
            </a:r>
            <a:r>
              <a:rPr lang="zh-CN" altLang="en-US" kern="0" dirty="0">
                <a:solidFill>
                  <a:srgbClr val="0000FF"/>
                </a:solidFill>
              </a:rPr>
              <a:t>在文件中的起始偏移量为</a:t>
            </a:r>
            <a:r>
              <a:rPr lang="en-US" altLang="zh-CN" kern="0" dirty="0">
                <a:solidFill>
                  <a:srgbClr val="0000FF"/>
                </a:solidFill>
              </a:rPr>
              <a:t>0x160</a:t>
            </a:r>
          </a:p>
          <a:p>
            <a:pPr marL="285750" indent="-285750">
              <a:lnSpc>
                <a:spcPct val="150000"/>
              </a:lnSpc>
              <a:buFont typeface="Wingdings" panose="05000000000000000000" pitchFamily="2" charset="2"/>
              <a:buChar char="ü"/>
            </a:pPr>
            <a:r>
              <a:rPr lang="zh-CN" altLang="en-US" kern="0" dirty="0">
                <a:solidFill>
                  <a:srgbClr val="0000FF"/>
                </a:solidFill>
              </a:rPr>
              <a:t>要修改字节在文件中的起始地址为</a:t>
            </a:r>
            <a:r>
              <a:rPr lang="en-US" altLang="zh-CN" kern="0" dirty="0">
                <a:solidFill>
                  <a:srgbClr val="0000FF"/>
                </a:solidFill>
              </a:rPr>
              <a:t>0x160 + 5*24+6= 0x1DE</a:t>
            </a:r>
            <a:endParaRPr lang="zh-CN" altLang="en-US" dirty="0"/>
          </a:p>
        </p:txBody>
      </p:sp>
      <p:sp>
        <p:nvSpPr>
          <p:cNvPr id="8" name="Text Box 4">
            <a:extLst>
              <a:ext uri="{FF2B5EF4-FFF2-40B4-BE49-F238E27FC236}">
                <a16:creationId xmlns:a16="http://schemas.microsoft.com/office/drawing/2014/main" id="{EB40BA58-9135-4E62-8D36-49216AB6C1D7}"/>
              </a:ext>
            </a:extLst>
          </p:cNvPr>
          <p:cNvSpPr txBox="1">
            <a:spLocks noChangeArrowheads="1"/>
          </p:cNvSpPr>
          <p:nvPr/>
        </p:nvSpPr>
        <p:spPr bwMode="auto">
          <a:xfrm>
            <a:off x="948049" y="2736754"/>
            <a:ext cx="93225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latin typeface="微软雅黑" panose="020B0503020204020204" pitchFamily="34" charset="-122"/>
                <a:ea typeface="微软雅黑" panose="020B0503020204020204" pitchFamily="34" charset="-122"/>
              </a:rPr>
              <a:t>typedef  struct {</a:t>
            </a:r>
          </a:p>
          <a:p>
            <a:pPr eaLnBrk="1" hangingPunct="1"/>
            <a:r>
              <a:rPr lang="en-US" altLang="zh-CN" sz="1600" dirty="0">
                <a:latin typeface="微软雅黑" panose="020B0503020204020204" pitchFamily="34" charset="-122"/>
                <a:ea typeface="微软雅黑" panose="020B0503020204020204" pitchFamily="34" charset="-122"/>
              </a:rPr>
              <a:t>        int    name;    /*</a:t>
            </a:r>
            <a:r>
              <a:rPr lang="zh-CN" altLang="en-US" sz="1600" dirty="0">
                <a:latin typeface="微软雅黑" panose="020B0503020204020204" pitchFamily="34" charset="-122"/>
                <a:ea typeface="微软雅黑" panose="020B0503020204020204" pitchFamily="34" charset="-122"/>
              </a:rPr>
              <a:t>符号对应字符串在</a:t>
            </a:r>
            <a:r>
              <a:rPr lang="en-US" altLang="zh-CN" sz="1600" dirty="0" err="1">
                <a:latin typeface="微软雅黑" panose="020B0503020204020204" pitchFamily="34" charset="-122"/>
                <a:ea typeface="微软雅黑" panose="020B0503020204020204" pitchFamily="34" charset="-122"/>
              </a:rPr>
              <a:t>strtab</a:t>
            </a:r>
            <a:r>
              <a:rPr lang="zh-CN" altLang="en-US" sz="1600" dirty="0">
                <a:latin typeface="微软雅黑" panose="020B0503020204020204" pitchFamily="34" charset="-122"/>
                <a:ea typeface="微软雅黑" panose="020B0503020204020204" pitchFamily="34" charset="-122"/>
              </a:rPr>
              <a:t>节中的偏移量*</a:t>
            </a:r>
            <a:r>
              <a:rPr lang="en-US" altLang="zh-CN" sz="1600" dirty="0">
                <a:latin typeface="微软雅黑" panose="020B0503020204020204" pitchFamily="34" charset="-122"/>
                <a:ea typeface="微软雅黑" panose="020B0503020204020204" pitchFamily="34" charset="-122"/>
              </a:rPr>
              <a:t>/	</a:t>
            </a:r>
          </a:p>
          <a:p>
            <a:pPr eaLnBrk="1" hangingPunct="1"/>
            <a:r>
              <a:rPr lang="en-US" altLang="zh-CN" sz="1600" dirty="0">
                <a:latin typeface="微软雅黑" panose="020B0503020204020204" pitchFamily="34" charset="-122"/>
                <a:ea typeface="微软雅黑" panose="020B0503020204020204" pitchFamily="34" charset="-122"/>
              </a:rPr>
              <a:t>       char  type: 4,  /*</a:t>
            </a:r>
            <a:r>
              <a:rPr lang="zh-CN" altLang="en-US" sz="1600" dirty="0">
                <a:latin typeface="微软雅黑" panose="020B0503020204020204" pitchFamily="34" charset="-122"/>
                <a:ea typeface="微软雅黑" panose="020B0503020204020204" pitchFamily="34" charset="-122"/>
              </a:rPr>
              <a:t>符号对应目标的类型：数据、函数、源文件、节*</a:t>
            </a:r>
            <a:r>
              <a:rPr lang="en-US" altLang="zh-CN" sz="1600" dirty="0">
                <a:latin typeface="微软雅黑" panose="020B0503020204020204" pitchFamily="34" charset="-122"/>
                <a:ea typeface="微软雅黑" panose="020B0503020204020204" pitchFamily="34" charset="-122"/>
              </a:rPr>
              <a:t>/</a:t>
            </a:r>
          </a:p>
          <a:p>
            <a:pPr eaLnBrk="1" hangingPunct="1"/>
            <a:r>
              <a:rPr lang="en-US" altLang="zh-CN" sz="1600" dirty="0">
                <a:latin typeface="微软雅黑" panose="020B0503020204020204" pitchFamily="34" charset="-122"/>
                <a:ea typeface="微软雅黑" panose="020B0503020204020204" pitchFamily="34" charset="-122"/>
              </a:rPr>
              <a:t>                 binding: 4; /*</a:t>
            </a:r>
            <a:r>
              <a:rPr lang="zh-CN" altLang="en-US" sz="1600" dirty="0">
                <a:latin typeface="微软雅黑" panose="020B0503020204020204" pitchFamily="34" charset="-122"/>
                <a:ea typeface="微软雅黑" panose="020B0503020204020204" pitchFamily="34" charset="-122"/>
              </a:rPr>
              <a:t>符号类别：全局符号、局部符号、弱符号*</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eaLnBrk="1" hangingPunct="1"/>
            <a:r>
              <a:rPr lang="en-US" altLang="zh-CN" sz="1600" dirty="0">
                <a:latin typeface="微软雅黑" panose="020B0503020204020204" pitchFamily="34" charset="-122"/>
                <a:ea typeface="微软雅黑" panose="020B0503020204020204" pitchFamily="34" charset="-122"/>
              </a:rPr>
              <a:t>        char  reserved;</a:t>
            </a:r>
          </a:p>
          <a:p>
            <a:pPr eaLnBrk="1" hangingPunct="1"/>
            <a:r>
              <a:rPr lang="en-US" altLang="zh-CN" sz="1600" dirty="0">
                <a:latin typeface="微软雅黑" panose="020B0503020204020204" pitchFamily="34" charset="-122"/>
                <a:ea typeface="微软雅黑" panose="020B0503020204020204" pitchFamily="34" charset="-122"/>
              </a:rPr>
              <a:t>        short  section;  /*</a:t>
            </a:r>
            <a:r>
              <a:rPr lang="zh-CN" altLang="en-US" sz="1600" dirty="0">
                <a:latin typeface="微软雅黑" panose="020B0503020204020204" pitchFamily="34" charset="-122"/>
                <a:ea typeface="微软雅黑" panose="020B0503020204020204" pitchFamily="34" charset="-122"/>
              </a:rPr>
              <a:t>符号对应目标所在的节，或其他情况</a:t>
            </a:r>
            <a:r>
              <a:rPr lang="en-US" altLang="zh-CN" sz="1600" dirty="0">
                <a:latin typeface="微软雅黑" panose="020B0503020204020204" pitchFamily="34" charset="-122"/>
                <a:ea typeface="微软雅黑" panose="020B0503020204020204" pitchFamily="34" charset="-122"/>
              </a:rPr>
              <a:t>*/</a:t>
            </a:r>
          </a:p>
          <a:p>
            <a:pPr eaLnBrk="1" hangingPunct="1"/>
            <a:r>
              <a:rPr lang="en-US" altLang="zh-CN" sz="1600" dirty="0">
                <a:latin typeface="微软雅黑" panose="020B0503020204020204" pitchFamily="34" charset="-122"/>
                <a:ea typeface="微软雅黑" panose="020B0503020204020204" pitchFamily="34" charset="-122"/>
              </a:rPr>
              <a:t>        long   value;    /*</a:t>
            </a:r>
            <a:r>
              <a:rPr lang="zh-CN" altLang="en-US" sz="1600" dirty="0">
                <a:latin typeface="微软雅黑" panose="020B0503020204020204" pitchFamily="34" charset="-122"/>
                <a:ea typeface="微软雅黑" panose="020B0503020204020204" pitchFamily="34" charset="-122"/>
              </a:rPr>
              <a:t>在对应节中的偏移量，可执行文件中是虚拟地址*</a:t>
            </a:r>
            <a:r>
              <a:rPr lang="en-US" altLang="zh-CN" sz="1600" dirty="0">
                <a:latin typeface="微软雅黑" panose="020B0503020204020204" pitchFamily="34" charset="-122"/>
                <a:ea typeface="微软雅黑" panose="020B0503020204020204" pitchFamily="34" charset="-122"/>
              </a:rPr>
              <a:t>/</a:t>
            </a:r>
          </a:p>
          <a:p>
            <a:pPr eaLnBrk="1" hangingPunct="1"/>
            <a:r>
              <a:rPr lang="en-US" altLang="zh-CN" sz="1600" dirty="0">
                <a:latin typeface="微软雅黑" panose="020B0503020204020204" pitchFamily="34" charset="-122"/>
                <a:ea typeface="微软雅黑" panose="020B0503020204020204" pitchFamily="34" charset="-122"/>
              </a:rPr>
              <a:t>        long    size;      /*</a:t>
            </a:r>
            <a:r>
              <a:rPr lang="zh-CN" altLang="en-US" sz="1600" dirty="0">
                <a:latin typeface="微软雅黑" panose="020B0503020204020204" pitchFamily="34" charset="-122"/>
                <a:ea typeface="微软雅黑" panose="020B0503020204020204" pitchFamily="34" charset="-122"/>
              </a:rPr>
              <a:t>符号对应目标所占字节数*</a:t>
            </a:r>
            <a:r>
              <a:rPr lang="en-US" altLang="zh-CN" sz="1600" dirty="0">
                <a:latin typeface="微软雅黑" panose="020B0503020204020204" pitchFamily="34" charset="-122"/>
                <a:ea typeface="微软雅黑" panose="020B0503020204020204" pitchFamily="34" charset="-122"/>
              </a:rPr>
              <a:t>/</a:t>
            </a:r>
          </a:p>
          <a:p>
            <a:pPr eaLnBrk="1" hangingPunct="1"/>
            <a:r>
              <a:rPr lang="en-US" altLang="zh-CN" sz="1600" dirty="0">
                <a:latin typeface="微软雅黑" panose="020B0503020204020204" pitchFamily="34" charset="-122"/>
                <a:ea typeface="微软雅黑" panose="020B0503020204020204" pitchFamily="34" charset="-122"/>
              </a:rPr>
              <a:t>} Elf64_Symbol;            24</a:t>
            </a:r>
            <a:r>
              <a:rPr lang="zh-CN" altLang="en-US" sz="1600" dirty="0">
                <a:latin typeface="微软雅黑" panose="020B0503020204020204" pitchFamily="34" charset="-122"/>
                <a:ea typeface="微软雅黑" panose="020B0503020204020204" pitchFamily="34" charset="-122"/>
              </a:rPr>
              <a:t>个字节</a:t>
            </a:r>
            <a:endParaRPr lang="en-US" altLang="zh-CN"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676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ldTgt/>
                                        </p:tgtEl>
                                        <p:attrNameLst>
                                          <p:attrName>style.visibility</p:attrName>
                                        </p:attrNameLst>
                                      </p:cBhvr>
                                      <p:to>
                                        <p:strVal val="visible"/>
                                      </p:to>
                                    </p:set>
                                    <p:animEffect transition="in" filter="blinds(horizontal)">
                                      <p:cBhvr>
                                        <p:cTn id="7" dur="500"/>
                                        <p:tgtEl>
                                          <p:sld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4FEC96-2423-4A2C-B584-9D3FFF6B7970}"/>
              </a:ext>
            </a:extLst>
          </p:cNvPr>
          <p:cNvSpPr/>
          <p:nvPr/>
        </p:nvSpPr>
        <p:spPr>
          <a:xfrm>
            <a:off x="404356" y="219757"/>
            <a:ext cx="11383288" cy="707886"/>
          </a:xfrm>
          <a:prstGeom prst="rect">
            <a:avLst/>
          </a:prstGeom>
        </p:spPr>
        <p:txBody>
          <a:bodyPr wrap="square">
            <a:spAutoFit/>
          </a:bodyPr>
          <a:lstStyle/>
          <a:p>
            <a:r>
              <a:rPr lang="zh-CN" altLang="en-US" sz="2000" b="1" dirty="0"/>
              <a:t>实验步骤</a:t>
            </a:r>
            <a:r>
              <a:rPr lang="en-US" altLang="zh-CN" sz="2000" b="1" dirty="0"/>
              <a:t>5</a:t>
            </a:r>
            <a:r>
              <a:rPr lang="zh-CN" altLang="en-US" sz="2000" b="1" dirty="0"/>
              <a:t>：使用</a:t>
            </a:r>
            <a:r>
              <a:rPr lang="en-US" altLang="zh-CN" sz="2000" b="1" dirty="0" err="1"/>
              <a:t>hexedit</a:t>
            </a:r>
            <a:r>
              <a:rPr lang="zh-CN" altLang="en-US" sz="2000" b="1" dirty="0"/>
              <a:t>工具，对</a:t>
            </a:r>
            <a:r>
              <a:rPr lang="en-US" altLang="zh-CN" sz="2000" b="1" dirty="0"/>
              <a:t>phase2.o</a:t>
            </a:r>
            <a:r>
              <a:rPr lang="zh-CN" altLang="en-US" sz="2000" b="1" dirty="0"/>
              <a:t>文件符号表节中相应字节进行修改，修改符号表，将</a:t>
            </a:r>
            <a:r>
              <a:rPr lang="en-US" altLang="zh-CN" sz="2000" b="1" dirty="0"/>
              <a:t>NDX</a:t>
            </a:r>
            <a:r>
              <a:rPr lang="zh-CN" altLang="en-US" sz="2000" b="1" dirty="0"/>
              <a:t>字段从</a:t>
            </a:r>
            <a:r>
              <a:rPr lang="en-US" altLang="zh-CN" sz="2000" b="1" dirty="0"/>
              <a:t>.</a:t>
            </a:r>
            <a:r>
              <a:rPr lang="en-US" altLang="zh-CN" sz="2000" b="1" dirty="0" err="1"/>
              <a:t>bss</a:t>
            </a:r>
            <a:r>
              <a:rPr lang="zh-CN" altLang="en-US" sz="2000" b="1" dirty="0"/>
              <a:t>改为</a:t>
            </a:r>
            <a:r>
              <a:rPr lang="en-US" altLang="zh-CN" sz="2000" b="1" dirty="0"/>
              <a:t>UND</a:t>
            </a:r>
            <a:r>
              <a:rPr lang="zh-CN" altLang="en-US" sz="2000" b="1" dirty="0"/>
              <a:t> </a:t>
            </a:r>
          </a:p>
        </p:txBody>
      </p:sp>
      <p:pic>
        <p:nvPicPr>
          <p:cNvPr id="5" name="图片 4">
            <a:extLst>
              <a:ext uri="{FF2B5EF4-FFF2-40B4-BE49-F238E27FC236}">
                <a16:creationId xmlns:a16="http://schemas.microsoft.com/office/drawing/2014/main" id="{38573D8E-2A6F-4E73-B40A-E0648A225B1D}"/>
              </a:ext>
            </a:extLst>
          </p:cNvPr>
          <p:cNvPicPr>
            <a:picLocks noChangeAspect="1"/>
          </p:cNvPicPr>
          <p:nvPr/>
        </p:nvPicPr>
        <p:blipFill>
          <a:blip r:embed="rId2"/>
          <a:stretch>
            <a:fillRect/>
          </a:stretch>
        </p:blipFill>
        <p:spPr>
          <a:xfrm>
            <a:off x="0" y="1198493"/>
            <a:ext cx="12192000" cy="3276650"/>
          </a:xfrm>
          <a:prstGeom prst="rect">
            <a:avLst/>
          </a:prstGeom>
        </p:spPr>
      </p:pic>
      <p:sp>
        <p:nvSpPr>
          <p:cNvPr id="7" name="矩形 6">
            <a:extLst>
              <a:ext uri="{FF2B5EF4-FFF2-40B4-BE49-F238E27FC236}">
                <a16:creationId xmlns:a16="http://schemas.microsoft.com/office/drawing/2014/main" id="{F030DBDD-D88D-43C7-B6EC-18D823252ED5}"/>
              </a:ext>
            </a:extLst>
          </p:cNvPr>
          <p:cNvSpPr/>
          <p:nvPr/>
        </p:nvSpPr>
        <p:spPr>
          <a:xfrm>
            <a:off x="8743406" y="4284617"/>
            <a:ext cx="618308" cy="209006"/>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6B4D6E1B-CAFA-4254-AD4D-5B9FDA3D97AB}"/>
              </a:ext>
            </a:extLst>
          </p:cNvPr>
          <p:cNvCxnSpPr>
            <a:endCxn id="7" idx="2"/>
          </p:cNvCxnSpPr>
          <p:nvPr/>
        </p:nvCxnSpPr>
        <p:spPr>
          <a:xfrm flipH="1" flipV="1">
            <a:off x="9052560" y="4493623"/>
            <a:ext cx="1136469" cy="98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B674B09-5C6C-4F1C-8730-4B91EB68BCF2}"/>
              </a:ext>
            </a:extLst>
          </p:cNvPr>
          <p:cNvSpPr/>
          <p:nvPr/>
        </p:nvSpPr>
        <p:spPr>
          <a:xfrm>
            <a:off x="9475532" y="5496171"/>
            <a:ext cx="1426994" cy="369332"/>
          </a:xfrm>
          <a:prstGeom prst="rect">
            <a:avLst/>
          </a:prstGeom>
        </p:spPr>
        <p:txBody>
          <a:bodyPr wrap="none">
            <a:spAutoFit/>
          </a:bodyPr>
          <a:lstStyle/>
          <a:p>
            <a:r>
              <a:rPr lang="zh-CN" altLang="en-US" dirty="0"/>
              <a:t>改为：</a:t>
            </a:r>
            <a:r>
              <a:rPr lang="en-US" altLang="zh-CN" dirty="0">
                <a:solidFill>
                  <a:srgbClr val="C00000"/>
                </a:solidFill>
              </a:rPr>
              <a:t>00 00</a:t>
            </a:r>
            <a:endParaRPr lang="zh-CN" altLang="en-US" dirty="0">
              <a:solidFill>
                <a:srgbClr val="C00000"/>
              </a:solidFill>
            </a:endParaRPr>
          </a:p>
        </p:txBody>
      </p:sp>
    </p:spTree>
    <p:extLst>
      <p:ext uri="{BB962C8B-B14F-4D97-AF65-F5344CB8AC3E}">
        <p14:creationId xmlns:p14="http://schemas.microsoft.com/office/powerpoint/2010/main" val="3282325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F5DA1D9-A892-45E9-9361-E3A9D0354B0B}"/>
              </a:ext>
            </a:extLst>
          </p:cNvPr>
          <p:cNvPicPr>
            <a:picLocks noChangeAspect="1"/>
          </p:cNvPicPr>
          <p:nvPr/>
        </p:nvPicPr>
        <p:blipFill>
          <a:blip r:embed="rId2"/>
          <a:stretch>
            <a:fillRect/>
          </a:stretch>
        </p:blipFill>
        <p:spPr>
          <a:xfrm>
            <a:off x="708376" y="3776992"/>
            <a:ext cx="10364646" cy="2514951"/>
          </a:xfrm>
          <a:prstGeom prst="rect">
            <a:avLst/>
          </a:prstGeom>
        </p:spPr>
      </p:pic>
      <p:sp>
        <p:nvSpPr>
          <p:cNvPr id="5" name="矩形 4">
            <a:extLst>
              <a:ext uri="{FF2B5EF4-FFF2-40B4-BE49-F238E27FC236}">
                <a16:creationId xmlns:a16="http://schemas.microsoft.com/office/drawing/2014/main" id="{3099334A-69C5-4F07-A067-F037D3EAB1C8}"/>
              </a:ext>
            </a:extLst>
          </p:cNvPr>
          <p:cNvSpPr/>
          <p:nvPr/>
        </p:nvSpPr>
        <p:spPr>
          <a:xfrm>
            <a:off x="708376" y="341887"/>
            <a:ext cx="4351303" cy="400110"/>
          </a:xfrm>
          <a:prstGeom prst="rect">
            <a:avLst/>
          </a:prstGeom>
        </p:spPr>
        <p:txBody>
          <a:bodyPr wrap="square">
            <a:spAutoFit/>
          </a:bodyPr>
          <a:lstStyle/>
          <a:p>
            <a:r>
              <a:rPr lang="zh-CN" altLang="en-US" sz="2000" b="1" dirty="0"/>
              <a:t>readelf -s  phase2.o</a:t>
            </a:r>
          </a:p>
        </p:txBody>
      </p:sp>
      <p:pic>
        <p:nvPicPr>
          <p:cNvPr id="6" name="图片 5">
            <a:extLst>
              <a:ext uri="{FF2B5EF4-FFF2-40B4-BE49-F238E27FC236}">
                <a16:creationId xmlns:a16="http://schemas.microsoft.com/office/drawing/2014/main" id="{BD7EFA82-1BD6-41A6-8B71-F9A712A52767}"/>
              </a:ext>
            </a:extLst>
          </p:cNvPr>
          <p:cNvPicPr>
            <a:picLocks noChangeAspect="1"/>
          </p:cNvPicPr>
          <p:nvPr/>
        </p:nvPicPr>
        <p:blipFill>
          <a:blip r:embed="rId3"/>
          <a:stretch>
            <a:fillRect/>
          </a:stretch>
        </p:blipFill>
        <p:spPr>
          <a:xfrm>
            <a:off x="509377" y="762317"/>
            <a:ext cx="11570863" cy="2495898"/>
          </a:xfrm>
          <a:prstGeom prst="rect">
            <a:avLst/>
          </a:prstGeom>
        </p:spPr>
      </p:pic>
      <p:sp>
        <p:nvSpPr>
          <p:cNvPr id="7" name="矩形 6">
            <a:extLst>
              <a:ext uri="{FF2B5EF4-FFF2-40B4-BE49-F238E27FC236}">
                <a16:creationId xmlns:a16="http://schemas.microsoft.com/office/drawing/2014/main" id="{15B3D5EF-A813-4512-8A0C-E09A1DF1A4A3}"/>
              </a:ext>
            </a:extLst>
          </p:cNvPr>
          <p:cNvSpPr/>
          <p:nvPr/>
        </p:nvSpPr>
        <p:spPr>
          <a:xfrm>
            <a:off x="7036526" y="2255520"/>
            <a:ext cx="2116183" cy="182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C9FA8CA-3FEB-4037-A1A6-2656A726EEE4}"/>
              </a:ext>
            </a:extLst>
          </p:cNvPr>
          <p:cNvSpPr/>
          <p:nvPr/>
        </p:nvSpPr>
        <p:spPr>
          <a:xfrm>
            <a:off x="7641772" y="5290457"/>
            <a:ext cx="2116183" cy="182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6570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1B64275-F3BB-40EF-8909-F0410FFE5F4E}"/>
              </a:ext>
            </a:extLst>
          </p:cNvPr>
          <p:cNvSpPr/>
          <p:nvPr/>
        </p:nvSpPr>
        <p:spPr>
          <a:xfrm>
            <a:off x="745069" y="1673042"/>
            <a:ext cx="7916091" cy="1430456"/>
          </a:xfrm>
          <a:prstGeom prst="rect">
            <a:avLst/>
          </a:prstGeom>
        </p:spPr>
        <p:txBody>
          <a:bodyPr wrap="square">
            <a:spAutoFit/>
          </a:bodyPr>
          <a:lstStyle/>
          <a:p>
            <a:pPr marL="349250" lvl="1">
              <a:lnSpc>
                <a:spcPct val="150000"/>
              </a:lnSpc>
            </a:pPr>
            <a:r>
              <a:rPr lang="en-US" altLang="zh-CN" sz="2000" b="1" dirty="0">
                <a:solidFill>
                  <a:srgbClr val="002060"/>
                </a:solidFill>
              </a:rPr>
              <a:t>$ </a:t>
            </a:r>
            <a:r>
              <a:rPr lang="en-US" altLang="zh-CN" sz="2000" b="1" dirty="0" err="1">
                <a:solidFill>
                  <a:srgbClr val="002060"/>
                </a:solidFill>
              </a:rPr>
              <a:t>gcc</a:t>
            </a:r>
            <a:r>
              <a:rPr lang="en-US" altLang="zh-CN" sz="2000" b="1" dirty="0">
                <a:solidFill>
                  <a:srgbClr val="002060"/>
                </a:solidFill>
              </a:rPr>
              <a:t> -o </a:t>
            </a:r>
            <a:r>
              <a:rPr lang="en-US" altLang="zh-CN" sz="2000" b="1" dirty="0" err="1">
                <a:solidFill>
                  <a:srgbClr val="002060"/>
                </a:solidFill>
              </a:rPr>
              <a:t>linkbomb</a:t>
            </a:r>
            <a:r>
              <a:rPr lang="en-US" altLang="zh-CN" sz="2000" b="1" dirty="0">
                <a:solidFill>
                  <a:srgbClr val="002060"/>
                </a:solidFill>
              </a:rPr>
              <a:t> </a:t>
            </a:r>
            <a:r>
              <a:rPr lang="en-US" altLang="zh-CN" sz="2000" b="1" dirty="0" err="1">
                <a:solidFill>
                  <a:srgbClr val="002060"/>
                </a:solidFill>
              </a:rPr>
              <a:t>main.o</a:t>
            </a:r>
            <a:r>
              <a:rPr lang="en-US" altLang="zh-CN" sz="2000" b="1" dirty="0">
                <a:solidFill>
                  <a:srgbClr val="002060"/>
                </a:solidFill>
              </a:rPr>
              <a:t> phase2.o phase2_patch.o</a:t>
            </a:r>
          </a:p>
          <a:p>
            <a:pPr marL="349250" lvl="1">
              <a:lnSpc>
                <a:spcPct val="150000"/>
              </a:lnSpc>
            </a:pPr>
            <a:r>
              <a:rPr lang="en-US" altLang="zh-CN" sz="2000" b="1" dirty="0">
                <a:solidFill>
                  <a:srgbClr val="002060"/>
                </a:solidFill>
              </a:rPr>
              <a:t>$ ./</a:t>
            </a:r>
            <a:r>
              <a:rPr lang="en-US" altLang="zh-CN" sz="2000" b="1" dirty="0" err="1">
                <a:solidFill>
                  <a:srgbClr val="002060"/>
                </a:solidFill>
              </a:rPr>
              <a:t>linkbomb</a:t>
            </a:r>
            <a:endParaRPr lang="en-US" altLang="zh-CN" sz="2000" b="1" dirty="0">
              <a:solidFill>
                <a:srgbClr val="002060"/>
              </a:solidFill>
            </a:endParaRPr>
          </a:p>
          <a:p>
            <a:pPr marL="349250" lvl="1">
              <a:lnSpc>
                <a:spcPct val="150000"/>
              </a:lnSpc>
            </a:pPr>
            <a:r>
              <a:rPr lang="zh-CN" altLang="en-US" sz="2000" b="1" dirty="0">
                <a:solidFill>
                  <a:srgbClr val="002060"/>
                </a:solidFill>
              </a:rPr>
              <a:t>学号 </a:t>
            </a:r>
            <a:endParaRPr lang="zh-CN" altLang="en-US" dirty="0"/>
          </a:p>
        </p:txBody>
      </p:sp>
      <p:sp>
        <p:nvSpPr>
          <p:cNvPr id="5" name="矩形 4">
            <a:extLst>
              <a:ext uri="{FF2B5EF4-FFF2-40B4-BE49-F238E27FC236}">
                <a16:creationId xmlns:a16="http://schemas.microsoft.com/office/drawing/2014/main" id="{116ABDF1-A326-45A9-A519-456E09EB8611}"/>
              </a:ext>
            </a:extLst>
          </p:cNvPr>
          <p:cNvSpPr/>
          <p:nvPr/>
        </p:nvSpPr>
        <p:spPr>
          <a:xfrm>
            <a:off x="1204610" y="1189111"/>
            <a:ext cx="1895071" cy="461665"/>
          </a:xfrm>
          <a:prstGeom prst="rect">
            <a:avLst/>
          </a:prstGeom>
        </p:spPr>
        <p:txBody>
          <a:bodyPr wrap="none">
            <a:spAutoFit/>
          </a:bodyPr>
          <a:lstStyle/>
          <a:p>
            <a:r>
              <a:rPr lang="zh-CN" altLang="en-US" sz="2400" b="1" dirty="0"/>
              <a:t>实验步骤</a:t>
            </a:r>
            <a:r>
              <a:rPr lang="en-US" altLang="zh-CN" sz="2400" b="1" dirty="0"/>
              <a:t>6</a:t>
            </a:r>
            <a:r>
              <a:rPr lang="zh-CN" altLang="en-US" sz="2400" b="1" dirty="0"/>
              <a:t>：</a:t>
            </a:r>
            <a:endParaRPr lang="zh-CN" altLang="en-US" sz="2400" dirty="0"/>
          </a:p>
        </p:txBody>
      </p:sp>
      <p:sp>
        <p:nvSpPr>
          <p:cNvPr id="6" name="矩形 5">
            <a:extLst>
              <a:ext uri="{FF2B5EF4-FFF2-40B4-BE49-F238E27FC236}">
                <a16:creationId xmlns:a16="http://schemas.microsoft.com/office/drawing/2014/main" id="{63DBA614-AEB8-4942-9F16-22E2D9B278D1}"/>
              </a:ext>
            </a:extLst>
          </p:cNvPr>
          <p:cNvSpPr/>
          <p:nvPr/>
        </p:nvSpPr>
        <p:spPr>
          <a:xfrm>
            <a:off x="1057134" y="46988"/>
            <a:ext cx="2042547" cy="584775"/>
          </a:xfrm>
          <a:prstGeom prst="rect">
            <a:avLst/>
          </a:prstGeom>
        </p:spPr>
        <p:txBody>
          <a:bodyPr wrap="none">
            <a:spAutoFit/>
          </a:bodyPr>
          <a:lstStyle/>
          <a:p>
            <a:r>
              <a:rPr lang="zh-CN" altLang="en-US" sz="3200" dirty="0"/>
              <a:t>实验阶段</a:t>
            </a:r>
            <a:r>
              <a:rPr lang="en-US" altLang="zh-CN" sz="3200" dirty="0"/>
              <a:t>2</a:t>
            </a:r>
            <a:endParaRPr lang="zh-CN" altLang="en-US" sz="3200" dirty="0"/>
          </a:p>
        </p:txBody>
      </p:sp>
    </p:spTree>
    <p:extLst>
      <p:ext uri="{BB962C8B-B14F-4D97-AF65-F5344CB8AC3E}">
        <p14:creationId xmlns:p14="http://schemas.microsoft.com/office/powerpoint/2010/main" val="1792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a:pPr algn="r" eaLnBrk="1" hangingPunct="1">
                <a:spcBef>
                  <a:spcPct val="0"/>
                </a:spcBef>
                <a:buClrTx/>
                <a:buSzTx/>
                <a:buFontTx/>
                <a:buNone/>
              </a:pPr>
              <a:t>18</a:t>
            </a:fld>
            <a:endParaRPr lang="en-US" altLang="zh-CN" sz="1000"/>
          </a:p>
        </p:txBody>
      </p:sp>
      <p:sp>
        <p:nvSpPr>
          <p:cNvPr id="6147" name="Rectangle 2"/>
          <p:cNvSpPr>
            <a:spLocks noGrp="1" noChangeArrowheads="1"/>
          </p:cNvSpPr>
          <p:nvPr>
            <p:ph type="title" idx="4294967295"/>
          </p:nvPr>
        </p:nvSpPr>
        <p:spPr/>
        <p:txBody>
          <a:bodyPr/>
          <a:lstStyle/>
          <a:p>
            <a:pPr eaLnBrk="1" hangingPunct="1"/>
            <a:r>
              <a:rPr lang="zh-CN" altLang="en-US" dirty="0"/>
              <a:t>实验阶段</a:t>
            </a:r>
            <a:r>
              <a:rPr lang="en-US" altLang="zh-CN" dirty="0"/>
              <a:t>3</a:t>
            </a:r>
            <a:endParaRPr lang="zh-CN" altLang="en-US" dirty="0"/>
          </a:p>
        </p:txBody>
      </p:sp>
      <p:sp>
        <p:nvSpPr>
          <p:cNvPr id="7" name="Rectangle 3"/>
          <p:cNvSpPr txBox="1">
            <a:spLocks noChangeArrowheads="1"/>
          </p:cNvSpPr>
          <p:nvPr/>
        </p:nvSpPr>
        <p:spPr bwMode="auto">
          <a:xfrm>
            <a:off x="1970856" y="1664804"/>
            <a:ext cx="822960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lnSpc>
                <a:spcPct val="150000"/>
              </a:lnSpc>
              <a:buFont typeface="Wingdings" panose="05000000000000000000" pitchFamily="2" charset="2"/>
              <a:buChar char="p"/>
            </a:pPr>
            <a:r>
              <a:rPr lang="zh-CN" altLang="en-US" sz="2000" b="1" kern="0" dirty="0">
                <a:solidFill>
                  <a:srgbClr val="0000FF"/>
                </a:solidFill>
              </a:rPr>
              <a:t>实验内容</a:t>
            </a:r>
            <a:r>
              <a:rPr lang="zh-CN" altLang="en-US" sz="2000" b="1" kern="0" dirty="0">
                <a:solidFill>
                  <a:srgbClr val="00B0F0"/>
                </a:solidFill>
              </a:rPr>
              <a:t>：</a:t>
            </a:r>
            <a:r>
              <a:rPr lang="zh-CN" altLang="en-US" sz="1800" b="1" dirty="0"/>
              <a:t>修改二进制可重定位目标文件“</a:t>
            </a:r>
            <a:r>
              <a:rPr lang="en-US" altLang="zh-CN" sz="1800" b="1" dirty="0"/>
              <a:t>phase3.o”</a:t>
            </a:r>
            <a:r>
              <a:rPr lang="zh-CN" altLang="en-US" sz="1800" b="1" dirty="0"/>
              <a:t>中相应节中的数据内容（不允许修改</a:t>
            </a:r>
            <a:r>
              <a:rPr lang="en-US" altLang="zh-CN" sz="1800" b="1" dirty="0"/>
              <a:t>.text</a:t>
            </a:r>
            <a:r>
              <a:rPr lang="zh-CN" altLang="en-US" sz="1800" b="1" dirty="0"/>
              <a:t>节的内容），使其与</a:t>
            </a:r>
            <a:r>
              <a:rPr lang="en-US" altLang="zh-CN" sz="1800" b="1" dirty="0" err="1"/>
              <a:t>main.o</a:t>
            </a:r>
            <a:r>
              <a:rPr lang="zh-CN" altLang="en-US" sz="1800" b="1" dirty="0"/>
              <a:t>链接后能够运行输出（且仅输出）自己的学号：</a:t>
            </a:r>
            <a:endParaRPr lang="en-US" altLang="zh-CN" sz="1800" b="1" dirty="0"/>
          </a:p>
          <a:p>
            <a:pPr marL="349250" lvl="1" indent="0" eaLnBrk="1" hangingPunct="1">
              <a:lnSpc>
                <a:spcPct val="150000"/>
              </a:lnSpc>
              <a:buNone/>
            </a:pPr>
            <a:r>
              <a:rPr lang="en-US" altLang="zh-CN" sz="2000" b="1" dirty="0">
                <a:solidFill>
                  <a:schemeClr val="accent5">
                    <a:lumMod val="50000"/>
                  </a:schemeClr>
                </a:solidFill>
              </a:rPr>
              <a:t>$ </a:t>
            </a:r>
            <a:r>
              <a:rPr lang="en-US" altLang="zh-CN" sz="2000" b="1" dirty="0" err="1">
                <a:solidFill>
                  <a:schemeClr val="accent5">
                    <a:lumMod val="50000"/>
                  </a:schemeClr>
                </a:solidFill>
              </a:rPr>
              <a:t>gcc</a:t>
            </a:r>
            <a:r>
              <a:rPr lang="en-US" altLang="zh-CN" sz="2000" b="1" dirty="0">
                <a:solidFill>
                  <a:schemeClr val="accent5">
                    <a:lumMod val="50000"/>
                  </a:schemeClr>
                </a:solidFill>
              </a:rPr>
              <a:t> -o </a:t>
            </a:r>
            <a:r>
              <a:rPr lang="en-US" altLang="zh-CN" sz="2000" b="1" dirty="0" err="1">
                <a:solidFill>
                  <a:schemeClr val="accent5">
                    <a:lumMod val="50000"/>
                  </a:schemeClr>
                </a:solidFill>
              </a:rPr>
              <a:t>linkbomb</a:t>
            </a:r>
            <a:r>
              <a:rPr lang="en-US" altLang="zh-CN" sz="2000" b="1" dirty="0">
                <a:solidFill>
                  <a:schemeClr val="accent5">
                    <a:lumMod val="50000"/>
                  </a:schemeClr>
                </a:solidFill>
              </a:rPr>
              <a:t> </a:t>
            </a:r>
            <a:r>
              <a:rPr lang="en-US" altLang="zh-CN" sz="2000" b="1" dirty="0" err="1">
                <a:solidFill>
                  <a:schemeClr val="accent5">
                    <a:lumMod val="50000"/>
                  </a:schemeClr>
                </a:solidFill>
              </a:rPr>
              <a:t>main.o</a:t>
            </a:r>
            <a:r>
              <a:rPr lang="en-US" altLang="zh-CN" sz="2000" b="1" dirty="0">
                <a:solidFill>
                  <a:schemeClr val="accent5">
                    <a:lumMod val="50000"/>
                  </a:schemeClr>
                </a:solidFill>
              </a:rPr>
              <a:t> phase3.o</a:t>
            </a:r>
          </a:p>
          <a:p>
            <a:pPr marL="349250" lvl="1" indent="0" eaLnBrk="1" hangingPunct="1">
              <a:lnSpc>
                <a:spcPct val="150000"/>
              </a:lnSpc>
              <a:buNone/>
            </a:pPr>
            <a:r>
              <a:rPr lang="en-US" altLang="zh-CN" sz="2000" b="1" dirty="0">
                <a:solidFill>
                  <a:schemeClr val="accent5">
                    <a:lumMod val="50000"/>
                  </a:schemeClr>
                </a:solidFill>
              </a:rPr>
              <a:t>$ ./</a:t>
            </a:r>
            <a:r>
              <a:rPr lang="en-US" altLang="zh-CN" sz="2000" b="1" dirty="0" err="1">
                <a:solidFill>
                  <a:schemeClr val="accent5">
                    <a:lumMod val="50000"/>
                  </a:schemeClr>
                </a:solidFill>
              </a:rPr>
              <a:t>linkbomb</a:t>
            </a:r>
            <a:endParaRPr lang="en-US" altLang="zh-CN" sz="2000" b="1" dirty="0">
              <a:solidFill>
                <a:schemeClr val="accent5">
                  <a:lumMod val="50000"/>
                </a:schemeClr>
              </a:solidFill>
            </a:endParaRPr>
          </a:p>
          <a:p>
            <a:pPr marL="349250" lvl="1" indent="0" eaLnBrk="1" hangingPunct="1">
              <a:lnSpc>
                <a:spcPct val="150000"/>
              </a:lnSpc>
              <a:buNone/>
            </a:pPr>
            <a:r>
              <a:rPr lang="zh-CN" altLang="en-US" sz="2000" b="1" dirty="0">
                <a:solidFill>
                  <a:schemeClr val="accent5">
                    <a:lumMod val="50000"/>
                  </a:schemeClr>
                </a:solidFill>
              </a:rPr>
              <a:t>学号 </a:t>
            </a:r>
            <a:endParaRPr lang="en-US" altLang="zh-CN" sz="2000" b="1" kern="0" dirty="0">
              <a:solidFill>
                <a:schemeClr val="accent5">
                  <a:lumMod val="50000"/>
                </a:schemeClr>
              </a:solidFill>
            </a:endParaRPr>
          </a:p>
          <a:p>
            <a:pPr marL="349250" lvl="1" indent="0" eaLnBrk="1" hangingPunct="1">
              <a:buNone/>
            </a:pPr>
            <a:endParaRPr lang="en-US" altLang="zh-CN" sz="1400" dirty="0">
              <a:solidFill>
                <a:srgbClr val="00B0F0"/>
              </a:solidFill>
            </a:endParaRPr>
          </a:p>
        </p:txBody>
      </p:sp>
    </p:spTree>
    <p:extLst>
      <p:ext uri="{BB962C8B-B14F-4D97-AF65-F5344CB8AC3E}">
        <p14:creationId xmlns:p14="http://schemas.microsoft.com/office/powerpoint/2010/main" val="318379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F008BA3-CD6A-4F0C-8D80-CC0E232B5159}"/>
              </a:ext>
            </a:extLst>
          </p:cNvPr>
          <p:cNvSpPr/>
          <p:nvPr/>
        </p:nvSpPr>
        <p:spPr>
          <a:xfrm>
            <a:off x="805544" y="948690"/>
            <a:ext cx="8591006" cy="5909310"/>
          </a:xfrm>
          <a:prstGeom prst="rect">
            <a:avLst/>
          </a:prstGeom>
        </p:spPr>
        <p:txBody>
          <a:bodyPr wrap="square">
            <a:spAutoFit/>
          </a:bodyPr>
          <a:lstStyle/>
          <a:p>
            <a:r>
              <a:rPr lang="zh-CN" altLang="en-US" dirty="0"/>
              <a:t>0000000000000000 &lt;do_phase&gt;:</a:t>
            </a:r>
          </a:p>
          <a:p>
            <a:r>
              <a:rPr lang="zh-CN" altLang="en-US" dirty="0"/>
              <a:t>   0:	f3 0f 1e fa          	              endbr64 </a:t>
            </a:r>
          </a:p>
          <a:p>
            <a:r>
              <a:rPr lang="zh-CN" altLang="en-US" dirty="0"/>
              <a:t>   4:	55                   	             push   %rbp</a:t>
            </a:r>
          </a:p>
          <a:p>
            <a:r>
              <a:rPr lang="zh-CN" altLang="en-US" dirty="0"/>
              <a:t>   5:	48 89 e5             	              mov    %rsp,%rbp</a:t>
            </a:r>
          </a:p>
          <a:p>
            <a:r>
              <a:rPr lang="zh-CN" altLang="en-US" dirty="0"/>
              <a:t>   8:	48 83 ec 20                 	sub    $0x20,%rsp</a:t>
            </a:r>
          </a:p>
          <a:p>
            <a:r>
              <a:rPr lang="zh-CN" altLang="en-US" dirty="0"/>
              <a:t>   c:	64 48 8b 04 25 28 00 	mov    %fs:0x28,%rax</a:t>
            </a:r>
          </a:p>
          <a:p>
            <a:r>
              <a:rPr lang="zh-CN" altLang="en-US" dirty="0"/>
              <a:t>  13:	00 00 </a:t>
            </a:r>
          </a:p>
          <a:p>
            <a:r>
              <a:rPr lang="zh-CN" altLang="en-US" dirty="0"/>
              <a:t>  15:	48 89 45 f8                   	mov    %rax,-0x8(%rbp)</a:t>
            </a:r>
          </a:p>
          <a:p>
            <a:r>
              <a:rPr lang="zh-CN" altLang="en-US" dirty="0"/>
              <a:t>  19:	31 c0                        	xor    %eax,%eax</a:t>
            </a:r>
          </a:p>
          <a:p>
            <a:r>
              <a:rPr lang="zh-CN" altLang="en-US" dirty="0"/>
              <a:t>  1b:	48 b8 58 55 4e 4a 45 	movabs $0x</a:t>
            </a:r>
            <a:r>
              <a:rPr lang="zh-CN" altLang="en-US" dirty="0">
                <a:solidFill>
                  <a:srgbClr val="C00000"/>
                </a:solidFill>
              </a:rPr>
              <a:t>414954454a4e5558</a:t>
            </a:r>
            <a:r>
              <a:rPr lang="zh-CN" altLang="en-US" dirty="0"/>
              <a:t>,%rax</a:t>
            </a:r>
          </a:p>
          <a:p>
            <a:r>
              <a:rPr lang="zh-CN" altLang="en-US" dirty="0"/>
              <a:t>  22:	54 49 41 </a:t>
            </a:r>
          </a:p>
          <a:p>
            <a:r>
              <a:rPr lang="zh-CN" altLang="en-US" dirty="0"/>
              <a:t>  25:	48 89 45 ee                	mov    %rax,-0x12(%rbp)</a:t>
            </a:r>
          </a:p>
          <a:p>
            <a:r>
              <a:rPr lang="zh-CN" altLang="en-US" dirty="0"/>
              <a:t>  29:	66 c7 45 f6 59 00    	movw   $0x59,-0xa(%rbp)</a:t>
            </a:r>
          </a:p>
          <a:p>
            <a:r>
              <a:rPr lang="zh-CN" altLang="en-US" dirty="0"/>
              <a:t>  2f:	c7 45 e8 00 00 00 00 	movl   $0x0,-0x18(%rbp)</a:t>
            </a:r>
          </a:p>
          <a:p>
            <a:r>
              <a:rPr lang="zh-CN" altLang="en-US" dirty="0"/>
              <a:t>  36:	e9 df 00 00 00       	jmp    11a &lt;do_phase+0x11a&gt;</a:t>
            </a:r>
          </a:p>
          <a:p>
            <a:r>
              <a:rPr lang="zh-CN" altLang="en-US" dirty="0"/>
              <a:t>  3b:	8b 45 e8             	              mov    -0x18(%rbp),%eax</a:t>
            </a:r>
          </a:p>
          <a:p>
            <a:r>
              <a:rPr lang="zh-CN" altLang="en-US" dirty="0"/>
              <a:t>  3e:	48 98                                   cltq   </a:t>
            </a:r>
          </a:p>
          <a:p>
            <a:r>
              <a:rPr lang="zh-CN" altLang="en-US" dirty="0"/>
              <a:t>  40:	0f b6 44 05 ee       	movzbl -0x12(%rbp,%rax,1),%eax</a:t>
            </a:r>
          </a:p>
          <a:p>
            <a:r>
              <a:rPr lang="zh-CN" altLang="en-US" dirty="0"/>
              <a:t>  45:	88 45 e7             	              mov    %al,-0x19(%rbp)</a:t>
            </a:r>
          </a:p>
          <a:p>
            <a:r>
              <a:rPr lang="zh-CN" altLang="en-US" dirty="0"/>
              <a:t>  48:	0f be 45 e7          	              movsbl -0x19(%rbp),%eax</a:t>
            </a:r>
          </a:p>
          <a:p>
            <a:r>
              <a:rPr lang="zh-CN" altLang="en-US" dirty="0"/>
              <a:t>  </a:t>
            </a:r>
          </a:p>
        </p:txBody>
      </p:sp>
      <p:sp>
        <p:nvSpPr>
          <p:cNvPr id="5" name="矩形 4">
            <a:extLst>
              <a:ext uri="{FF2B5EF4-FFF2-40B4-BE49-F238E27FC236}">
                <a16:creationId xmlns:a16="http://schemas.microsoft.com/office/drawing/2014/main" id="{81F2A2EC-B3B3-4393-A773-ACDCE3575EDE}"/>
              </a:ext>
            </a:extLst>
          </p:cNvPr>
          <p:cNvSpPr/>
          <p:nvPr/>
        </p:nvSpPr>
        <p:spPr>
          <a:xfrm>
            <a:off x="712993" y="58352"/>
            <a:ext cx="11820434" cy="830997"/>
          </a:xfrm>
          <a:prstGeom prst="rect">
            <a:avLst/>
          </a:prstGeom>
        </p:spPr>
        <p:txBody>
          <a:bodyPr wrap="square">
            <a:spAutoFit/>
          </a:bodyPr>
          <a:lstStyle/>
          <a:p>
            <a:r>
              <a:rPr lang="zh-CN" altLang="en-US" sz="2400" b="1" dirty="0"/>
              <a:t>实验步骤</a:t>
            </a:r>
            <a:r>
              <a:rPr lang="en-US" altLang="zh-CN" sz="2400" b="1" dirty="0"/>
              <a:t>1</a:t>
            </a:r>
            <a:r>
              <a:rPr lang="zh-CN" altLang="en-US" sz="2400" b="1" dirty="0"/>
              <a:t>： 分析</a:t>
            </a:r>
            <a:r>
              <a:rPr lang="en-US" altLang="zh-CN" sz="2400" b="1" dirty="0" err="1"/>
              <a:t>do_phase</a:t>
            </a:r>
            <a:r>
              <a:rPr lang="zh-CN" altLang="en-US" sz="2400" b="1" dirty="0"/>
              <a:t>函数反汇编指令，获知</a:t>
            </a:r>
            <a:r>
              <a:rPr lang="en-US" altLang="zh-CN" sz="2400" b="1" dirty="0"/>
              <a:t>COOKIE</a:t>
            </a:r>
            <a:r>
              <a:rPr lang="zh-CN" altLang="en-US" sz="2400" b="1" dirty="0"/>
              <a:t>字符</a:t>
            </a:r>
            <a:r>
              <a:rPr lang="en-US" altLang="zh-CN" sz="2400" b="1" dirty="0"/>
              <a:t>,</a:t>
            </a:r>
            <a:r>
              <a:rPr lang="zh-CN" altLang="en-US" sz="2400" b="1" dirty="0"/>
              <a:t>以及所对应</a:t>
            </a:r>
            <a:r>
              <a:rPr lang="en-US" altLang="zh-CN" sz="2400" b="1" dirty="0"/>
              <a:t>switch</a:t>
            </a:r>
            <a:r>
              <a:rPr lang="zh-CN" altLang="en-US" sz="2400" b="1" dirty="0"/>
              <a:t>的</a:t>
            </a:r>
            <a:r>
              <a:rPr lang="en-US" altLang="zh-CN" sz="2400" b="1" dirty="0"/>
              <a:t>case</a:t>
            </a:r>
            <a:r>
              <a:rPr lang="zh-CN" altLang="en-US" sz="2400" b="1" dirty="0"/>
              <a:t>项</a:t>
            </a:r>
          </a:p>
        </p:txBody>
      </p:sp>
      <p:cxnSp>
        <p:nvCxnSpPr>
          <p:cNvPr id="6" name="直接连接符 5">
            <a:extLst>
              <a:ext uri="{FF2B5EF4-FFF2-40B4-BE49-F238E27FC236}">
                <a16:creationId xmlns:a16="http://schemas.microsoft.com/office/drawing/2014/main" id="{7A1C19EF-7A6C-4ADD-8AC0-4C524DD92300}"/>
              </a:ext>
            </a:extLst>
          </p:cNvPr>
          <p:cNvCxnSpPr/>
          <p:nvPr/>
        </p:nvCxnSpPr>
        <p:spPr>
          <a:xfrm>
            <a:off x="9428479" y="2379831"/>
            <a:ext cx="0" cy="410464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E4B69A78-3D9A-424B-85DD-DC6E8B6567E8}"/>
              </a:ext>
            </a:extLst>
          </p:cNvPr>
          <p:cNvCxnSpPr/>
          <p:nvPr/>
        </p:nvCxnSpPr>
        <p:spPr>
          <a:xfrm>
            <a:off x="11531600" y="2377684"/>
            <a:ext cx="0" cy="41046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11ACFCF-4C71-48E1-81D0-4D28106B2BCF}"/>
              </a:ext>
            </a:extLst>
          </p:cNvPr>
          <p:cNvCxnSpPr>
            <a:cxnSpLocks/>
          </p:cNvCxnSpPr>
          <p:nvPr/>
        </p:nvCxnSpPr>
        <p:spPr>
          <a:xfrm>
            <a:off x="9418320" y="6045200"/>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B7B4394-B270-4DCE-9A6D-B99BA7FD2CA8}"/>
              </a:ext>
            </a:extLst>
          </p:cNvPr>
          <p:cNvCxnSpPr>
            <a:cxnSpLocks/>
          </p:cNvCxnSpPr>
          <p:nvPr/>
        </p:nvCxnSpPr>
        <p:spPr>
          <a:xfrm>
            <a:off x="9428480" y="5588000"/>
            <a:ext cx="210312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346B6DF-4E6F-43B8-B138-FFCBD7EF8316}"/>
              </a:ext>
            </a:extLst>
          </p:cNvPr>
          <p:cNvCxnSpPr>
            <a:cxnSpLocks/>
          </p:cNvCxnSpPr>
          <p:nvPr/>
        </p:nvCxnSpPr>
        <p:spPr>
          <a:xfrm>
            <a:off x="9418320" y="5069840"/>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F24A098F-FC11-45C7-9F9E-8DAB8562D4D3}"/>
              </a:ext>
            </a:extLst>
          </p:cNvPr>
          <p:cNvSpPr/>
          <p:nvPr/>
        </p:nvSpPr>
        <p:spPr>
          <a:xfrm>
            <a:off x="8264378" y="5123999"/>
            <a:ext cx="1164101" cy="369332"/>
          </a:xfrm>
          <a:prstGeom prst="rect">
            <a:avLst/>
          </a:prstGeom>
        </p:spPr>
        <p:txBody>
          <a:bodyPr wrap="none">
            <a:spAutoFit/>
          </a:bodyPr>
          <a:lstStyle/>
          <a:p>
            <a:r>
              <a:rPr lang="en-US" altLang="zh-CN" b="1" dirty="0">
                <a:solidFill>
                  <a:srgbClr val="C00000"/>
                </a:solidFill>
              </a:rPr>
              <a:t>rbp-0x12</a:t>
            </a:r>
            <a:endParaRPr lang="zh-CN" altLang="en-US" dirty="0">
              <a:solidFill>
                <a:srgbClr val="C00000"/>
              </a:solidFill>
            </a:endParaRPr>
          </a:p>
        </p:txBody>
      </p:sp>
      <p:sp>
        <p:nvSpPr>
          <p:cNvPr id="12" name="矩形 11">
            <a:extLst>
              <a:ext uri="{FF2B5EF4-FFF2-40B4-BE49-F238E27FC236}">
                <a16:creationId xmlns:a16="http://schemas.microsoft.com/office/drawing/2014/main" id="{FD37AE97-59C6-498B-9BB3-C441219B1A7C}"/>
              </a:ext>
            </a:extLst>
          </p:cNvPr>
          <p:cNvSpPr/>
          <p:nvPr/>
        </p:nvSpPr>
        <p:spPr>
          <a:xfrm>
            <a:off x="8264378" y="5729101"/>
            <a:ext cx="1164101" cy="369332"/>
          </a:xfrm>
          <a:prstGeom prst="rect">
            <a:avLst/>
          </a:prstGeom>
        </p:spPr>
        <p:txBody>
          <a:bodyPr wrap="none">
            <a:spAutoFit/>
          </a:bodyPr>
          <a:lstStyle/>
          <a:p>
            <a:r>
              <a:rPr lang="en-US" altLang="zh-CN" b="1" dirty="0">
                <a:solidFill>
                  <a:srgbClr val="C00000"/>
                </a:solidFill>
              </a:rPr>
              <a:t>rbp-0x18</a:t>
            </a:r>
            <a:endParaRPr lang="zh-CN" altLang="en-US" dirty="0">
              <a:solidFill>
                <a:srgbClr val="C00000"/>
              </a:solidFill>
            </a:endParaRPr>
          </a:p>
        </p:txBody>
      </p:sp>
      <p:sp>
        <p:nvSpPr>
          <p:cNvPr id="13" name="矩形 12">
            <a:extLst>
              <a:ext uri="{FF2B5EF4-FFF2-40B4-BE49-F238E27FC236}">
                <a16:creationId xmlns:a16="http://schemas.microsoft.com/office/drawing/2014/main" id="{860F6951-4F4B-4C35-9526-2F754E69CD78}"/>
              </a:ext>
            </a:extLst>
          </p:cNvPr>
          <p:cNvSpPr/>
          <p:nvPr/>
        </p:nvSpPr>
        <p:spPr>
          <a:xfrm>
            <a:off x="9418320" y="5164510"/>
            <a:ext cx="2223686" cy="369332"/>
          </a:xfrm>
          <a:prstGeom prst="rect">
            <a:avLst/>
          </a:prstGeom>
        </p:spPr>
        <p:txBody>
          <a:bodyPr wrap="none">
            <a:spAutoFit/>
          </a:bodyPr>
          <a:lstStyle/>
          <a:p>
            <a:r>
              <a:rPr lang="zh-CN" altLang="en-US" b="1" dirty="0"/>
              <a:t>414954454a4e5558</a:t>
            </a:r>
          </a:p>
        </p:txBody>
      </p:sp>
      <p:cxnSp>
        <p:nvCxnSpPr>
          <p:cNvPr id="14" name="直接连接符 13">
            <a:extLst>
              <a:ext uri="{FF2B5EF4-FFF2-40B4-BE49-F238E27FC236}">
                <a16:creationId xmlns:a16="http://schemas.microsoft.com/office/drawing/2014/main" id="{5FC50600-0E5B-4254-A57C-F44835008CA5}"/>
              </a:ext>
            </a:extLst>
          </p:cNvPr>
          <p:cNvCxnSpPr>
            <a:cxnSpLocks/>
          </p:cNvCxnSpPr>
          <p:nvPr/>
        </p:nvCxnSpPr>
        <p:spPr>
          <a:xfrm>
            <a:off x="9418320" y="4541520"/>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8421549-8766-43B1-A62B-E2909DD04E1D}"/>
              </a:ext>
            </a:extLst>
          </p:cNvPr>
          <p:cNvSpPr/>
          <p:nvPr/>
        </p:nvSpPr>
        <p:spPr>
          <a:xfrm>
            <a:off x="8254219" y="4584835"/>
            <a:ext cx="1027845" cy="369332"/>
          </a:xfrm>
          <a:prstGeom prst="rect">
            <a:avLst/>
          </a:prstGeom>
        </p:spPr>
        <p:txBody>
          <a:bodyPr wrap="none">
            <a:spAutoFit/>
          </a:bodyPr>
          <a:lstStyle/>
          <a:p>
            <a:r>
              <a:rPr lang="en-US" altLang="zh-CN" b="1" dirty="0">
                <a:solidFill>
                  <a:srgbClr val="C00000"/>
                </a:solidFill>
              </a:rPr>
              <a:t>rbp-0xa</a:t>
            </a:r>
            <a:endParaRPr lang="zh-CN" altLang="en-US" dirty="0">
              <a:solidFill>
                <a:srgbClr val="C00000"/>
              </a:solidFill>
            </a:endParaRPr>
          </a:p>
        </p:txBody>
      </p:sp>
      <p:sp>
        <p:nvSpPr>
          <p:cNvPr id="16" name="矩形 15">
            <a:extLst>
              <a:ext uri="{FF2B5EF4-FFF2-40B4-BE49-F238E27FC236}">
                <a16:creationId xmlns:a16="http://schemas.microsoft.com/office/drawing/2014/main" id="{C6F5D045-D402-4B9B-84C6-CDADF76AFB5E}"/>
              </a:ext>
            </a:extLst>
          </p:cNvPr>
          <p:cNvSpPr/>
          <p:nvPr/>
        </p:nvSpPr>
        <p:spPr>
          <a:xfrm>
            <a:off x="9899253" y="4599919"/>
            <a:ext cx="697627" cy="369332"/>
          </a:xfrm>
          <a:prstGeom prst="rect">
            <a:avLst/>
          </a:prstGeom>
        </p:spPr>
        <p:txBody>
          <a:bodyPr wrap="none">
            <a:spAutoFit/>
          </a:bodyPr>
          <a:lstStyle/>
          <a:p>
            <a:r>
              <a:rPr lang="en-US" altLang="zh-CN" b="1"/>
              <a:t>0059</a:t>
            </a:r>
            <a:endParaRPr lang="zh-CN" altLang="en-US" dirty="0"/>
          </a:p>
        </p:txBody>
      </p:sp>
      <p:sp>
        <p:nvSpPr>
          <p:cNvPr id="17" name="矩形 16">
            <a:extLst>
              <a:ext uri="{FF2B5EF4-FFF2-40B4-BE49-F238E27FC236}">
                <a16:creationId xmlns:a16="http://schemas.microsoft.com/office/drawing/2014/main" id="{D3E56599-2217-4AE7-86F1-69EED426A258}"/>
              </a:ext>
            </a:extLst>
          </p:cNvPr>
          <p:cNvSpPr/>
          <p:nvPr/>
        </p:nvSpPr>
        <p:spPr>
          <a:xfrm>
            <a:off x="8264378" y="3979733"/>
            <a:ext cx="1035861" cy="369332"/>
          </a:xfrm>
          <a:prstGeom prst="rect">
            <a:avLst/>
          </a:prstGeom>
        </p:spPr>
        <p:txBody>
          <a:bodyPr wrap="none">
            <a:spAutoFit/>
          </a:bodyPr>
          <a:lstStyle/>
          <a:p>
            <a:r>
              <a:rPr lang="en-US" altLang="zh-CN" b="1" dirty="0">
                <a:solidFill>
                  <a:srgbClr val="C00000"/>
                </a:solidFill>
              </a:rPr>
              <a:t>rbp-0x8</a:t>
            </a:r>
            <a:endParaRPr lang="zh-CN" altLang="en-US" dirty="0">
              <a:solidFill>
                <a:srgbClr val="C00000"/>
              </a:solidFill>
            </a:endParaRPr>
          </a:p>
        </p:txBody>
      </p:sp>
      <p:cxnSp>
        <p:nvCxnSpPr>
          <p:cNvPr id="18" name="直接连接符 17">
            <a:extLst>
              <a:ext uri="{FF2B5EF4-FFF2-40B4-BE49-F238E27FC236}">
                <a16:creationId xmlns:a16="http://schemas.microsoft.com/office/drawing/2014/main" id="{F77FD93E-6CE0-4791-BBC3-228F555E7145}"/>
              </a:ext>
            </a:extLst>
          </p:cNvPr>
          <p:cNvCxnSpPr>
            <a:cxnSpLocks/>
          </p:cNvCxnSpPr>
          <p:nvPr/>
        </p:nvCxnSpPr>
        <p:spPr>
          <a:xfrm>
            <a:off x="9418320" y="3979733"/>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041F3643-47BA-490D-AC32-73EA081576AE}"/>
              </a:ext>
            </a:extLst>
          </p:cNvPr>
          <p:cNvSpPr/>
          <p:nvPr/>
        </p:nvSpPr>
        <p:spPr>
          <a:xfrm>
            <a:off x="9834940" y="4060672"/>
            <a:ext cx="920445" cy="369332"/>
          </a:xfrm>
          <a:prstGeom prst="rect">
            <a:avLst/>
          </a:prstGeom>
        </p:spPr>
        <p:txBody>
          <a:bodyPr wrap="none">
            <a:spAutoFit/>
          </a:bodyPr>
          <a:lstStyle/>
          <a:p>
            <a:r>
              <a:rPr lang="en-US" altLang="zh-CN" b="1" dirty="0"/>
              <a:t>fs:0x28</a:t>
            </a:r>
            <a:endParaRPr lang="zh-CN" altLang="en-US" dirty="0"/>
          </a:p>
        </p:txBody>
      </p:sp>
      <p:sp>
        <p:nvSpPr>
          <p:cNvPr id="20" name="矩形 19">
            <a:extLst>
              <a:ext uri="{FF2B5EF4-FFF2-40B4-BE49-F238E27FC236}">
                <a16:creationId xmlns:a16="http://schemas.microsoft.com/office/drawing/2014/main" id="{79C781F7-6656-4F50-91A7-E19ACA1438A2}"/>
              </a:ext>
            </a:extLst>
          </p:cNvPr>
          <p:cNvSpPr/>
          <p:nvPr/>
        </p:nvSpPr>
        <p:spPr>
          <a:xfrm>
            <a:off x="9777333" y="5692830"/>
            <a:ext cx="1107996" cy="369332"/>
          </a:xfrm>
          <a:prstGeom prst="rect">
            <a:avLst/>
          </a:prstGeom>
        </p:spPr>
        <p:txBody>
          <a:bodyPr wrap="none">
            <a:spAutoFit/>
          </a:bodyPr>
          <a:lstStyle/>
          <a:p>
            <a:r>
              <a:rPr lang="zh-CN" altLang="en-US" dirty="0"/>
              <a:t>循环次数</a:t>
            </a:r>
          </a:p>
        </p:txBody>
      </p:sp>
      <p:cxnSp>
        <p:nvCxnSpPr>
          <p:cNvPr id="21" name="直接连接符 20">
            <a:extLst>
              <a:ext uri="{FF2B5EF4-FFF2-40B4-BE49-F238E27FC236}">
                <a16:creationId xmlns:a16="http://schemas.microsoft.com/office/drawing/2014/main" id="{E45B0837-7E13-4D5F-AC91-E0261C20C8A6}"/>
              </a:ext>
            </a:extLst>
          </p:cNvPr>
          <p:cNvCxnSpPr>
            <a:cxnSpLocks/>
          </p:cNvCxnSpPr>
          <p:nvPr/>
        </p:nvCxnSpPr>
        <p:spPr>
          <a:xfrm>
            <a:off x="9428479" y="6484471"/>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BA29FED5-16C3-456F-A6DC-05F0E81A9B79}"/>
              </a:ext>
            </a:extLst>
          </p:cNvPr>
          <p:cNvSpPr/>
          <p:nvPr/>
        </p:nvSpPr>
        <p:spPr>
          <a:xfrm>
            <a:off x="8287651" y="6098178"/>
            <a:ext cx="1164101" cy="369332"/>
          </a:xfrm>
          <a:prstGeom prst="rect">
            <a:avLst/>
          </a:prstGeom>
        </p:spPr>
        <p:txBody>
          <a:bodyPr wrap="none">
            <a:spAutoFit/>
          </a:bodyPr>
          <a:lstStyle/>
          <a:p>
            <a:r>
              <a:rPr lang="en-US" altLang="zh-CN" b="1" dirty="0">
                <a:solidFill>
                  <a:srgbClr val="C00000"/>
                </a:solidFill>
              </a:rPr>
              <a:t>rbp-0x19</a:t>
            </a:r>
            <a:endParaRPr lang="zh-CN" altLang="en-US" dirty="0">
              <a:solidFill>
                <a:srgbClr val="C00000"/>
              </a:solidFill>
            </a:endParaRPr>
          </a:p>
        </p:txBody>
      </p:sp>
      <p:sp>
        <p:nvSpPr>
          <p:cNvPr id="23" name="矩形 22">
            <a:extLst>
              <a:ext uri="{FF2B5EF4-FFF2-40B4-BE49-F238E27FC236}">
                <a16:creationId xmlns:a16="http://schemas.microsoft.com/office/drawing/2014/main" id="{F983D071-7088-4A95-8679-0FBFE52EB690}"/>
              </a:ext>
            </a:extLst>
          </p:cNvPr>
          <p:cNvSpPr/>
          <p:nvPr/>
        </p:nvSpPr>
        <p:spPr>
          <a:xfrm>
            <a:off x="9946348" y="6106659"/>
            <a:ext cx="441146" cy="369332"/>
          </a:xfrm>
          <a:prstGeom prst="rect">
            <a:avLst/>
          </a:prstGeom>
        </p:spPr>
        <p:txBody>
          <a:bodyPr wrap="none">
            <a:spAutoFit/>
          </a:bodyPr>
          <a:lstStyle/>
          <a:p>
            <a:r>
              <a:rPr lang="en-US" altLang="zh-CN" b="1" dirty="0"/>
              <a:t>58</a:t>
            </a:r>
            <a:endParaRPr lang="zh-CN" altLang="en-US" dirty="0"/>
          </a:p>
        </p:txBody>
      </p:sp>
    </p:spTree>
    <p:extLst>
      <p:ext uri="{BB962C8B-B14F-4D97-AF65-F5344CB8AC3E}">
        <p14:creationId xmlns:p14="http://schemas.microsoft.com/office/powerpoint/2010/main" val="58712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a:pPr algn="r" eaLnBrk="1" hangingPunct="1">
                <a:spcBef>
                  <a:spcPct val="0"/>
                </a:spcBef>
                <a:buClrTx/>
                <a:buSzTx/>
                <a:buFontTx/>
                <a:buNone/>
              </a:pPr>
              <a:t>2</a:t>
            </a:fld>
            <a:endParaRPr lang="en-US" altLang="zh-CN" sz="1000"/>
          </a:p>
        </p:txBody>
      </p:sp>
      <p:sp>
        <p:nvSpPr>
          <p:cNvPr id="6147" name="Rectangle 2"/>
          <p:cNvSpPr>
            <a:spLocks noGrp="1" noChangeArrowheads="1"/>
          </p:cNvSpPr>
          <p:nvPr>
            <p:ph type="title" idx="4294967295"/>
          </p:nvPr>
        </p:nvSpPr>
        <p:spPr/>
        <p:txBody>
          <a:bodyPr/>
          <a:lstStyle/>
          <a:p>
            <a:pPr eaLnBrk="1" hangingPunct="1"/>
            <a:r>
              <a:rPr lang="zh-CN" altLang="en-US" dirty="0"/>
              <a:t>实验内容</a:t>
            </a:r>
          </a:p>
        </p:txBody>
      </p:sp>
      <p:sp>
        <p:nvSpPr>
          <p:cNvPr id="6148" name="Rectangle 3"/>
          <p:cNvSpPr>
            <a:spLocks noGrp="1" noChangeArrowheads="1"/>
          </p:cNvSpPr>
          <p:nvPr>
            <p:ph type="body" idx="4294967295"/>
          </p:nvPr>
        </p:nvSpPr>
        <p:spPr>
          <a:xfrm>
            <a:off x="1981200" y="1719264"/>
            <a:ext cx="8229600" cy="4625975"/>
          </a:xfrm>
        </p:spPr>
        <p:txBody>
          <a:bodyPr/>
          <a:lstStyle/>
          <a:p>
            <a:pPr eaLnBrk="1" hangingPunct="1">
              <a:buFont typeface="Wingdings" panose="05000000000000000000" pitchFamily="2" charset="2"/>
              <a:buChar char="p"/>
            </a:pPr>
            <a:r>
              <a:rPr lang="zh-CN" altLang="en-US" sz="2000" b="1" dirty="0"/>
              <a:t>在实验中的每一阶段</a:t>
            </a:r>
            <a:r>
              <a:rPr lang="en-US" altLang="zh-CN" sz="2000" b="1" dirty="0"/>
              <a:t>n</a:t>
            </a:r>
            <a:r>
              <a:rPr lang="zh-CN" altLang="en-US" sz="2000" b="1" dirty="0"/>
              <a:t>（</a:t>
            </a:r>
            <a:r>
              <a:rPr lang="en-US" altLang="zh-CN" sz="2000" b="1" dirty="0"/>
              <a:t>n=1,2,3</a:t>
            </a:r>
            <a:r>
              <a:rPr lang="zh-CN" altLang="en-US" sz="2000" b="1" dirty="0"/>
              <a:t>），按照阶段的目标要求</a:t>
            </a:r>
            <a:r>
              <a:rPr lang="zh-CN" altLang="en-US" sz="2000" b="1" dirty="0">
                <a:solidFill>
                  <a:srgbClr val="FF0000"/>
                </a:solidFill>
              </a:rPr>
              <a:t>修改</a:t>
            </a:r>
            <a:r>
              <a:rPr lang="zh-CN" altLang="en-US" sz="2000" b="1" dirty="0"/>
              <a:t>相应可重定位二进制目标模块</a:t>
            </a:r>
            <a:r>
              <a:rPr lang="en-US" altLang="zh-CN" sz="2000" b="1" dirty="0"/>
              <a:t>phase[n].o</a:t>
            </a:r>
            <a:r>
              <a:rPr lang="zh-CN" altLang="en-US" sz="2000" b="1" dirty="0"/>
              <a:t>后，使用如下命令生成可执行程序</a:t>
            </a:r>
            <a:r>
              <a:rPr lang="en-US" altLang="zh-CN" sz="2000" b="1" dirty="0" err="1"/>
              <a:t>linkbomb</a:t>
            </a:r>
            <a:r>
              <a:rPr lang="zh-CN" altLang="en-US" sz="2000" b="1" dirty="0"/>
              <a:t>： </a:t>
            </a:r>
            <a:endParaRPr lang="en-US" altLang="zh-CN" sz="2000" b="1" dirty="0"/>
          </a:p>
          <a:p>
            <a:pPr marL="361950" lvl="1" indent="0">
              <a:buClr>
                <a:schemeClr val="tx2"/>
              </a:buClr>
              <a:buNone/>
            </a:pPr>
            <a:r>
              <a:rPr lang="en-US" altLang="zh-CN" sz="1800" b="1" dirty="0">
                <a:solidFill>
                  <a:srgbClr val="00B0F0"/>
                </a:solidFill>
              </a:rPr>
              <a:t>$ </a:t>
            </a:r>
            <a:r>
              <a:rPr lang="en-US" altLang="zh-CN" sz="1800" b="1" dirty="0" err="1">
                <a:solidFill>
                  <a:srgbClr val="00B0F0"/>
                </a:solidFill>
              </a:rPr>
              <a:t>gcc</a:t>
            </a:r>
            <a:r>
              <a:rPr lang="en-US" altLang="zh-CN" sz="1800" b="1" dirty="0">
                <a:solidFill>
                  <a:srgbClr val="00B0F0"/>
                </a:solidFill>
              </a:rPr>
              <a:t> -o </a:t>
            </a:r>
            <a:r>
              <a:rPr lang="en-US" altLang="zh-CN" sz="1800" b="1" dirty="0" err="1">
                <a:solidFill>
                  <a:srgbClr val="00B0F0"/>
                </a:solidFill>
              </a:rPr>
              <a:t>linkbomb</a:t>
            </a:r>
            <a:r>
              <a:rPr lang="en-US" altLang="zh-CN" sz="1800" b="1" dirty="0">
                <a:solidFill>
                  <a:srgbClr val="00B0F0"/>
                </a:solidFill>
              </a:rPr>
              <a:t> </a:t>
            </a:r>
            <a:r>
              <a:rPr lang="en-US" altLang="zh-CN" sz="1800" b="1" dirty="0" err="1">
                <a:solidFill>
                  <a:srgbClr val="00B0F0"/>
                </a:solidFill>
              </a:rPr>
              <a:t>main.o</a:t>
            </a:r>
            <a:r>
              <a:rPr lang="en-US" altLang="zh-CN" sz="1800" b="1" dirty="0">
                <a:solidFill>
                  <a:srgbClr val="00B0F0"/>
                </a:solidFill>
              </a:rPr>
              <a:t> phase[n].o</a:t>
            </a:r>
          </a:p>
          <a:p>
            <a:pPr marL="457200" indent="-457200">
              <a:buFont typeface="+mj-lt"/>
              <a:buAutoNum type="arabicPeriod"/>
            </a:pPr>
            <a:endParaRPr lang="en-US" altLang="zh-CN" sz="2000" b="1" dirty="0"/>
          </a:p>
          <a:p>
            <a:pPr eaLnBrk="1" hangingPunct="1">
              <a:buFont typeface="Wingdings" panose="05000000000000000000" pitchFamily="2" charset="2"/>
              <a:buChar char="p"/>
            </a:pPr>
            <a:r>
              <a:rPr lang="zh-CN" altLang="en-US" sz="2000" b="1" dirty="0"/>
              <a:t>正确性验证：如下运行可执行程序</a:t>
            </a:r>
            <a:r>
              <a:rPr lang="en-US" altLang="zh-CN" sz="2000" b="1" dirty="0" err="1"/>
              <a:t>linkbomb</a:t>
            </a:r>
            <a:r>
              <a:rPr lang="zh-CN" altLang="en-US" sz="2000" b="1" dirty="0"/>
              <a:t>，应输出符合各阶段期望的字符串：</a:t>
            </a:r>
            <a:endParaRPr lang="en-US" altLang="zh-CN" sz="2000" b="1" dirty="0"/>
          </a:p>
          <a:p>
            <a:pPr marL="344487" lvl="1" indent="0">
              <a:buNone/>
            </a:pPr>
            <a:r>
              <a:rPr lang="en-US" altLang="zh-CN" sz="1800" b="1" dirty="0">
                <a:solidFill>
                  <a:srgbClr val="00B0F0"/>
                </a:solidFill>
              </a:rPr>
              <a:t>$ ./</a:t>
            </a:r>
            <a:r>
              <a:rPr lang="en-US" altLang="zh-CN" sz="1800" b="1" dirty="0" err="1">
                <a:solidFill>
                  <a:srgbClr val="00B0F0"/>
                </a:solidFill>
              </a:rPr>
              <a:t>linkbomb</a:t>
            </a:r>
            <a:endParaRPr lang="en-US" altLang="zh-CN" sz="1800" b="1" dirty="0">
              <a:solidFill>
                <a:srgbClr val="00B0F0"/>
              </a:solidFill>
            </a:endParaRPr>
          </a:p>
          <a:p>
            <a:pPr marL="361950" lvl="1" indent="0">
              <a:buClr>
                <a:schemeClr val="tx2"/>
              </a:buClr>
              <a:buNone/>
            </a:pPr>
            <a:r>
              <a:rPr lang="en-US" altLang="zh-CN" sz="1800" b="1" dirty="0">
                <a:solidFill>
                  <a:srgbClr val="00B0F0"/>
                </a:solidFill>
              </a:rPr>
              <a:t>$ 123456789</a:t>
            </a:r>
          </a:p>
        </p:txBody>
      </p:sp>
    </p:spTree>
    <p:extLst>
      <p:ext uri="{BB962C8B-B14F-4D97-AF65-F5344CB8AC3E}">
        <p14:creationId xmlns:p14="http://schemas.microsoft.com/office/powerpoint/2010/main" val="1744206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597F91-3DAF-4287-BF62-A3FB35B38D53}"/>
              </a:ext>
            </a:extLst>
          </p:cNvPr>
          <p:cNvSpPr/>
          <p:nvPr/>
        </p:nvSpPr>
        <p:spPr>
          <a:xfrm>
            <a:off x="1053736" y="732251"/>
            <a:ext cx="10071463" cy="4247317"/>
          </a:xfrm>
          <a:prstGeom prst="rect">
            <a:avLst/>
          </a:prstGeom>
        </p:spPr>
        <p:txBody>
          <a:bodyPr wrap="square">
            <a:spAutoFit/>
          </a:bodyPr>
          <a:lstStyle/>
          <a:p>
            <a:r>
              <a:rPr lang="zh-CN" altLang="en-US" dirty="0"/>
              <a:t>  4c:	83 e8 41             	              sub    $0x41,%eax</a:t>
            </a:r>
          </a:p>
          <a:p>
            <a:r>
              <a:rPr lang="zh-CN" altLang="en-US" dirty="0"/>
              <a:t>  4f:	83 f8 19             	              cmp    $0x19,%eax</a:t>
            </a:r>
          </a:p>
          <a:p>
            <a:r>
              <a:rPr lang="zh-CN" altLang="en-US" dirty="0"/>
              <a:t>  52:	0f 87 b3 00 00 00    	ja     10b &lt;do_phase+0x10b&gt;</a:t>
            </a:r>
          </a:p>
          <a:p>
            <a:r>
              <a:rPr lang="zh-CN" altLang="en-US" dirty="0"/>
              <a:t>  58:	89 c0                	               mov    %eax,%eax</a:t>
            </a:r>
          </a:p>
          <a:p>
            <a:r>
              <a:rPr lang="zh-CN" altLang="en-US" dirty="0"/>
              <a:t>  5a:	48 8b 04 c5 00 00 00 	mov    0x0(,%rax,8),%rax</a:t>
            </a:r>
          </a:p>
          <a:p>
            <a:r>
              <a:rPr lang="zh-CN" altLang="en-US" dirty="0"/>
              <a:t>  61:	00 </a:t>
            </a:r>
            <a:endParaRPr lang="en-US" altLang="zh-CN" dirty="0"/>
          </a:p>
          <a:p>
            <a:r>
              <a:rPr lang="pt-BR" altLang="zh-CN" b="1" dirty="0"/>
              <a:t>                                                       5e: R_X86_64_32S	.rodata+0x8</a:t>
            </a:r>
            <a:endParaRPr lang="zh-CN" altLang="en-US" b="1" dirty="0"/>
          </a:p>
          <a:p>
            <a:r>
              <a:rPr lang="zh-CN" altLang="en-US" dirty="0"/>
              <a:t>  62:	3e ff e0             	               notrack jmp *%rax</a:t>
            </a:r>
          </a:p>
          <a:p>
            <a:r>
              <a:rPr lang="zh-CN" altLang="en-US" dirty="0"/>
              <a:t>  65:	c6 45 e7 58                     	movb   $0x58,-0x19(%rbp)</a:t>
            </a:r>
          </a:p>
          <a:p>
            <a:r>
              <a:rPr lang="zh-CN" altLang="en-US" dirty="0"/>
              <a:t>  69:	e9 9d 00 00 00       	jmp    10b &lt;do_phase+0x10b&gt;</a:t>
            </a:r>
          </a:p>
          <a:p>
            <a:r>
              <a:rPr lang="zh-CN" altLang="en-US" dirty="0"/>
              <a:t>  6e:	c6 45 e7 68                 	movb   $0x68,-0x19(%rbp)</a:t>
            </a:r>
          </a:p>
          <a:p>
            <a:r>
              <a:rPr lang="zh-CN" altLang="en-US" dirty="0"/>
              <a:t>  72:	e9 94 00 00 00       	jmp    10b &lt;do_phase+0x10b&gt;</a:t>
            </a:r>
          </a:p>
          <a:p>
            <a:r>
              <a:rPr lang="zh-CN" altLang="en-US" dirty="0"/>
              <a:t>  77:	c6 45 e7 42                 	movb   $0x42,-0x19(%rbp)</a:t>
            </a:r>
          </a:p>
          <a:p>
            <a:r>
              <a:rPr lang="zh-CN" altLang="en-US" dirty="0"/>
              <a:t>  7b:	e9 8b 00 00 00       	jmp    10b &lt;do_phase+0x10b&gt;</a:t>
            </a:r>
            <a:endParaRPr lang="en-US" altLang="zh-CN" dirty="0"/>
          </a:p>
          <a:p>
            <a:r>
              <a:rPr lang="en-US" altLang="zh-CN" b="1" dirty="0"/>
              <a:t>  ……</a:t>
            </a:r>
            <a:endParaRPr lang="zh-CN" altLang="en-US" b="1" dirty="0"/>
          </a:p>
        </p:txBody>
      </p:sp>
      <p:sp>
        <p:nvSpPr>
          <p:cNvPr id="3" name="矩形 2">
            <a:extLst>
              <a:ext uri="{FF2B5EF4-FFF2-40B4-BE49-F238E27FC236}">
                <a16:creationId xmlns:a16="http://schemas.microsoft.com/office/drawing/2014/main" id="{B91D07D9-D5D6-4823-87C1-54E0F7BD4909}"/>
              </a:ext>
            </a:extLst>
          </p:cNvPr>
          <p:cNvSpPr/>
          <p:nvPr/>
        </p:nvSpPr>
        <p:spPr>
          <a:xfrm>
            <a:off x="1053736" y="5103674"/>
            <a:ext cx="10600382" cy="1200329"/>
          </a:xfrm>
          <a:prstGeom prst="rect">
            <a:avLst/>
          </a:prstGeom>
        </p:spPr>
        <p:txBody>
          <a:bodyPr wrap="square">
            <a:spAutoFit/>
          </a:bodyPr>
          <a:lstStyle/>
          <a:p>
            <a:r>
              <a:rPr lang="zh-CN" altLang="en-US" dirty="0"/>
              <a:t> 10b:	0f be 45 e7          	               movsbl -0x19(%rbp),%eax</a:t>
            </a:r>
          </a:p>
          <a:p>
            <a:r>
              <a:rPr lang="zh-CN" altLang="en-US" dirty="0"/>
              <a:t> 10f:	89 c7                	               mov    %eax,%edi</a:t>
            </a:r>
          </a:p>
          <a:p>
            <a:r>
              <a:rPr lang="zh-CN" altLang="en-US" dirty="0"/>
              <a:t> 111:	e8 00 00 00 00       	call   116 &lt;do_phase+0x116&gt;</a:t>
            </a:r>
          </a:p>
          <a:p>
            <a:r>
              <a:rPr lang="zh-CN" altLang="en-US" dirty="0"/>
              <a:t>			112: R_X86_64_PLT32	putchar-0x4</a:t>
            </a:r>
          </a:p>
        </p:txBody>
      </p:sp>
    </p:spTree>
    <p:extLst>
      <p:ext uri="{BB962C8B-B14F-4D97-AF65-F5344CB8AC3E}">
        <p14:creationId xmlns:p14="http://schemas.microsoft.com/office/powerpoint/2010/main" val="2533740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a:pPr algn="r" eaLnBrk="1" hangingPunct="1">
                <a:spcBef>
                  <a:spcPct val="0"/>
                </a:spcBef>
                <a:buClrTx/>
                <a:buSzTx/>
                <a:buFontTx/>
                <a:buNone/>
              </a:pPr>
              <a:t>21</a:t>
            </a:fld>
            <a:endParaRPr lang="en-US" altLang="zh-CN" sz="1000"/>
          </a:p>
        </p:txBody>
      </p:sp>
      <p:sp>
        <p:nvSpPr>
          <p:cNvPr id="6147" name="Rectangle 2"/>
          <p:cNvSpPr>
            <a:spLocks noGrp="1" noChangeArrowheads="1"/>
          </p:cNvSpPr>
          <p:nvPr>
            <p:ph type="title" idx="4294967295"/>
          </p:nvPr>
        </p:nvSpPr>
        <p:spPr/>
        <p:txBody>
          <a:bodyPr/>
          <a:lstStyle/>
          <a:p>
            <a:pPr eaLnBrk="1" hangingPunct="1"/>
            <a:r>
              <a:rPr lang="zh-CN" altLang="en-US" dirty="0"/>
              <a:t>实验阶段</a:t>
            </a:r>
            <a:r>
              <a:rPr lang="en-US" altLang="zh-CN" dirty="0"/>
              <a:t>4</a:t>
            </a:r>
            <a:endParaRPr lang="zh-CN" altLang="en-US" dirty="0"/>
          </a:p>
        </p:txBody>
      </p:sp>
      <p:sp>
        <p:nvSpPr>
          <p:cNvPr id="6148" name="Rectangle 3"/>
          <p:cNvSpPr>
            <a:spLocks noGrp="1" noChangeArrowheads="1"/>
          </p:cNvSpPr>
          <p:nvPr>
            <p:ph type="body" idx="4294967295"/>
          </p:nvPr>
        </p:nvSpPr>
        <p:spPr>
          <a:xfrm>
            <a:off x="933994" y="1544054"/>
            <a:ext cx="4366828" cy="4547592"/>
          </a:xfrm>
        </p:spPr>
        <p:txBody>
          <a:bodyPr>
            <a:normAutofit fontScale="25000" lnSpcReduction="20000"/>
          </a:bodyPr>
          <a:lstStyle/>
          <a:p>
            <a:pPr eaLnBrk="1" hangingPunct="1">
              <a:buFont typeface="Wingdings" panose="05000000000000000000" pitchFamily="2" charset="2"/>
              <a:buChar char="p"/>
            </a:pPr>
            <a:endParaRPr lang="en-US" altLang="zh-CN" sz="2000" b="1" dirty="0">
              <a:solidFill>
                <a:srgbClr val="0000FF"/>
              </a:solidFill>
            </a:endParaRPr>
          </a:p>
          <a:p>
            <a:pPr marL="0" indent="0">
              <a:buNone/>
            </a:pPr>
            <a:r>
              <a:rPr lang="en-US" altLang="zh-CN" sz="7200" b="1" dirty="0">
                <a:solidFill>
                  <a:srgbClr val="0000FF"/>
                </a:solidFill>
              </a:rPr>
              <a:t>void</a:t>
            </a:r>
            <a:r>
              <a:rPr lang="en-US" altLang="zh-CN" sz="7200" b="1" dirty="0"/>
              <a:t> </a:t>
            </a:r>
            <a:r>
              <a:rPr lang="en-US" altLang="zh-CN" sz="7200" b="1" dirty="0" err="1"/>
              <a:t>do_phase</a:t>
            </a:r>
            <a:r>
              <a:rPr lang="en-US" altLang="zh-CN" sz="7200" b="1" dirty="0"/>
              <a:t>()</a:t>
            </a:r>
          </a:p>
          <a:p>
            <a:pPr marL="0" indent="0">
              <a:buNone/>
            </a:pPr>
            <a:r>
              <a:rPr lang="en-US" altLang="zh-CN" sz="7200" b="1" dirty="0"/>
              <a:t>{</a:t>
            </a:r>
          </a:p>
          <a:p>
            <a:pPr marL="0" indent="0">
              <a:buNone/>
            </a:pPr>
            <a:r>
              <a:rPr lang="en-US" altLang="zh-CN" sz="7200" b="1" dirty="0"/>
              <a:t>        </a:t>
            </a:r>
            <a:r>
              <a:rPr lang="en-US" altLang="zh-CN" sz="7200" b="1" dirty="0" err="1">
                <a:solidFill>
                  <a:srgbClr val="0000FF"/>
                </a:solidFill>
              </a:rPr>
              <a:t>const</a:t>
            </a:r>
            <a:r>
              <a:rPr lang="en-US" altLang="zh-CN" sz="7200" b="1" dirty="0">
                <a:solidFill>
                  <a:srgbClr val="0000FF"/>
                </a:solidFill>
              </a:rPr>
              <a:t> char </a:t>
            </a:r>
            <a:r>
              <a:rPr lang="en-US" altLang="zh-CN" sz="7200" b="1" dirty="0"/>
              <a:t>cookie[] = PHASE4_COOKIE;</a:t>
            </a:r>
          </a:p>
          <a:p>
            <a:pPr marL="0" indent="0">
              <a:buNone/>
            </a:pPr>
            <a:r>
              <a:rPr lang="en-US" altLang="zh-CN" sz="7200" b="1" dirty="0"/>
              <a:t>        </a:t>
            </a:r>
            <a:r>
              <a:rPr lang="en-US" altLang="zh-CN" sz="7200" b="1" dirty="0">
                <a:solidFill>
                  <a:srgbClr val="0000FF"/>
                </a:solidFill>
              </a:rPr>
              <a:t>char</a:t>
            </a:r>
            <a:r>
              <a:rPr lang="en-US" altLang="zh-CN" sz="7200" b="1" dirty="0"/>
              <a:t> c;</a:t>
            </a:r>
          </a:p>
          <a:p>
            <a:pPr marL="0" indent="0">
              <a:buNone/>
            </a:pPr>
            <a:r>
              <a:rPr lang="en-US" altLang="zh-CN" sz="7200" b="1" dirty="0"/>
              <a:t>        </a:t>
            </a:r>
            <a:r>
              <a:rPr lang="en-US" altLang="zh-CN" sz="7200" b="1" dirty="0">
                <a:solidFill>
                  <a:srgbClr val="0000FF"/>
                </a:solidFill>
              </a:rPr>
              <a:t>for</a:t>
            </a:r>
            <a:r>
              <a:rPr lang="en-US" altLang="zh-CN" sz="7200" b="1" dirty="0"/>
              <a:t> ( </a:t>
            </a:r>
            <a:r>
              <a:rPr lang="en-US" altLang="zh-CN" sz="7200" b="1" dirty="0" err="1">
                <a:solidFill>
                  <a:srgbClr val="0000FF"/>
                </a:solidFill>
              </a:rPr>
              <a:t>int</a:t>
            </a:r>
            <a:r>
              <a:rPr lang="en-US" altLang="zh-CN" sz="7200" b="1" dirty="0">
                <a:solidFill>
                  <a:srgbClr val="0000FF"/>
                </a:solidFill>
              </a:rPr>
              <a:t> </a:t>
            </a:r>
            <a:r>
              <a:rPr lang="en-US" altLang="zh-CN" sz="7200" b="1" dirty="0" err="1"/>
              <a:t>i</a:t>
            </a:r>
            <a:r>
              <a:rPr lang="en-US" altLang="zh-CN" sz="7200" b="1" dirty="0"/>
              <a:t> = 0; </a:t>
            </a:r>
            <a:r>
              <a:rPr lang="en-US" altLang="zh-CN" sz="7200" b="1" dirty="0" err="1"/>
              <a:t>i</a:t>
            </a:r>
            <a:r>
              <a:rPr lang="en-US" altLang="zh-CN" sz="7200" b="1" dirty="0"/>
              <a:t> &lt; </a:t>
            </a:r>
            <a:r>
              <a:rPr lang="en-US" altLang="zh-CN" sz="7200" b="1" dirty="0" err="1">
                <a:solidFill>
                  <a:srgbClr val="0000FF"/>
                </a:solidFill>
              </a:rPr>
              <a:t>sizeof</a:t>
            </a:r>
            <a:r>
              <a:rPr lang="en-US" altLang="zh-CN" sz="7200" b="1" dirty="0"/>
              <a:t>(cookie)-1; </a:t>
            </a:r>
            <a:r>
              <a:rPr lang="en-US" altLang="zh-CN" sz="7200" b="1" dirty="0" err="1"/>
              <a:t>i</a:t>
            </a:r>
            <a:r>
              <a:rPr lang="en-US" altLang="zh-CN" sz="7200" b="1" dirty="0"/>
              <a:t>++ ) {</a:t>
            </a:r>
          </a:p>
          <a:p>
            <a:pPr marL="0" indent="0">
              <a:buNone/>
            </a:pPr>
            <a:r>
              <a:rPr lang="en-US" altLang="zh-CN" sz="7200" b="1" dirty="0"/>
              <a:t>                c = cookie[</a:t>
            </a:r>
            <a:r>
              <a:rPr lang="en-US" altLang="zh-CN" sz="7200" b="1" dirty="0" err="1"/>
              <a:t>i</a:t>
            </a:r>
            <a:r>
              <a:rPr lang="en-US" altLang="zh-CN" sz="7200" b="1" dirty="0"/>
              <a:t>];</a:t>
            </a:r>
          </a:p>
          <a:p>
            <a:pPr marL="0" indent="0">
              <a:buNone/>
            </a:pPr>
            <a:r>
              <a:rPr lang="en-US" altLang="zh-CN" sz="7200" b="1" dirty="0"/>
              <a:t>                </a:t>
            </a:r>
            <a:r>
              <a:rPr lang="en-US" altLang="zh-CN" sz="7200" b="1" dirty="0">
                <a:solidFill>
                  <a:srgbClr val="0000FF"/>
                </a:solidFill>
              </a:rPr>
              <a:t>switch</a:t>
            </a:r>
            <a:r>
              <a:rPr lang="en-US" altLang="zh-CN" sz="7200" b="1" dirty="0"/>
              <a:t> (c) {</a:t>
            </a:r>
          </a:p>
          <a:p>
            <a:pPr marL="0" indent="0">
              <a:buNone/>
            </a:pPr>
            <a:r>
              <a:rPr lang="en-US" altLang="zh-CN" sz="7200" dirty="0">
                <a:solidFill>
                  <a:srgbClr val="FF0000"/>
                </a:solidFill>
              </a:rPr>
              <a:t>                // </a:t>
            </a:r>
            <a:r>
              <a:rPr lang="zh-CN" altLang="en-US" sz="7200" dirty="0">
                <a:solidFill>
                  <a:srgbClr val="FF0000"/>
                </a:solidFill>
              </a:rPr>
              <a:t>每个学生的映射关系不同</a:t>
            </a:r>
            <a:endParaRPr lang="en-US" altLang="zh-CN" sz="7200" dirty="0">
              <a:solidFill>
                <a:srgbClr val="FF0000"/>
              </a:solidFill>
            </a:endParaRPr>
          </a:p>
          <a:p>
            <a:pPr marL="0" indent="0">
              <a:buNone/>
            </a:pPr>
            <a:r>
              <a:rPr lang="en-US" altLang="zh-CN" sz="7200" b="1" dirty="0">
                <a:solidFill>
                  <a:srgbClr val="0000FF"/>
                </a:solidFill>
              </a:rPr>
              <a:t>                case</a:t>
            </a:r>
            <a:r>
              <a:rPr lang="en-US" altLang="zh-CN" sz="7200" b="1" dirty="0"/>
              <a:t> ‘A’</a:t>
            </a:r>
            <a:r>
              <a:rPr lang="en-US" altLang="zh-CN" sz="7200" dirty="0"/>
              <a:t>: { c = 0x58; break; } </a:t>
            </a:r>
          </a:p>
          <a:p>
            <a:pPr marL="0" indent="0">
              <a:buNone/>
            </a:pPr>
            <a:r>
              <a:rPr lang="en-US" altLang="zh-CN" sz="7200" b="1" dirty="0"/>
              <a:t>                </a:t>
            </a:r>
            <a:r>
              <a:rPr lang="en-US" altLang="zh-CN" sz="7200" b="1" dirty="0">
                <a:solidFill>
                  <a:srgbClr val="0000FF"/>
                </a:solidFill>
              </a:rPr>
              <a:t>case</a:t>
            </a:r>
            <a:r>
              <a:rPr lang="en-US" altLang="zh-CN" sz="7200" b="1" dirty="0"/>
              <a:t> ‘B’</a:t>
            </a:r>
            <a:r>
              <a:rPr lang="en-US" altLang="zh-CN" sz="7200" dirty="0"/>
              <a:t>: { c = 0x68; break; }</a:t>
            </a:r>
            <a:endParaRPr lang="en-US" altLang="zh-CN" sz="7200" b="1" dirty="0"/>
          </a:p>
          <a:p>
            <a:pPr marL="0" indent="0">
              <a:buNone/>
            </a:pPr>
            <a:r>
              <a:rPr lang="en-US" altLang="zh-CN" sz="7200" dirty="0"/>
              <a:t>                …</a:t>
            </a:r>
            <a:endParaRPr lang="en-US" altLang="zh-CN" sz="7200" b="1" dirty="0"/>
          </a:p>
          <a:p>
            <a:pPr marL="0" indent="0">
              <a:buNone/>
            </a:pPr>
            <a:r>
              <a:rPr lang="en-US" altLang="zh-CN" sz="7200" b="1" dirty="0"/>
              <a:t>                </a:t>
            </a:r>
            <a:r>
              <a:rPr lang="en-US" altLang="zh-CN" sz="7200" b="1" dirty="0">
                <a:solidFill>
                  <a:srgbClr val="0000FF"/>
                </a:solidFill>
              </a:rPr>
              <a:t>case</a:t>
            </a:r>
            <a:r>
              <a:rPr lang="en-US" altLang="zh-CN" sz="7200" b="1" dirty="0"/>
              <a:t> ‘Z’</a:t>
            </a:r>
            <a:r>
              <a:rPr lang="en-US" altLang="zh-CN" sz="7200" dirty="0"/>
              <a:t>: { c = 0x36; break; }</a:t>
            </a:r>
            <a:endParaRPr lang="en-US" altLang="zh-CN" sz="7200" b="1" dirty="0"/>
          </a:p>
          <a:p>
            <a:pPr marL="0" indent="0">
              <a:buNone/>
            </a:pPr>
            <a:r>
              <a:rPr lang="en-US" altLang="zh-CN" sz="7200" b="1" dirty="0"/>
              <a:t>                }</a:t>
            </a:r>
          </a:p>
          <a:p>
            <a:pPr marL="0" indent="0">
              <a:buNone/>
            </a:pPr>
            <a:r>
              <a:rPr lang="en-US" altLang="zh-CN" sz="7200" b="1" dirty="0"/>
              <a:t>               </a:t>
            </a:r>
            <a:r>
              <a:rPr lang="en-US" altLang="zh-CN" sz="7200" b="1" dirty="0" err="1"/>
              <a:t>printf</a:t>
            </a:r>
            <a:r>
              <a:rPr lang="en-US" altLang="zh-CN" sz="7200" b="1" dirty="0"/>
              <a:t>("%c", c);</a:t>
            </a:r>
          </a:p>
          <a:p>
            <a:pPr marL="0" indent="0">
              <a:buNone/>
            </a:pPr>
            <a:r>
              <a:rPr lang="en-US" altLang="zh-CN" sz="7200" b="1" dirty="0"/>
              <a:t>        }</a:t>
            </a:r>
          </a:p>
          <a:p>
            <a:pPr marL="0" indent="0">
              <a:buNone/>
            </a:pPr>
            <a:r>
              <a:rPr lang="en-US" altLang="zh-CN" sz="7200" b="1" dirty="0"/>
              <a:t>}</a:t>
            </a:r>
          </a:p>
          <a:p>
            <a:pPr marL="0" indent="0">
              <a:buNone/>
            </a:pPr>
            <a:endParaRPr lang="en-US" altLang="zh-CN" sz="7200" b="1" dirty="0"/>
          </a:p>
          <a:p>
            <a:pPr marL="0" indent="0">
              <a:buNone/>
            </a:pPr>
            <a:r>
              <a:rPr lang="en-US" altLang="zh-CN" sz="7200" b="1" dirty="0"/>
              <a:t>                        </a:t>
            </a:r>
          </a:p>
        </p:txBody>
      </p:sp>
    </p:spTree>
    <p:extLst>
      <p:ext uri="{BB962C8B-B14F-4D97-AF65-F5344CB8AC3E}">
        <p14:creationId xmlns:p14="http://schemas.microsoft.com/office/powerpoint/2010/main" val="1606568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C1A259C-C908-4127-860D-A93A8F76AB85}"/>
              </a:ext>
            </a:extLst>
          </p:cNvPr>
          <p:cNvPicPr>
            <a:picLocks noChangeAspect="1"/>
          </p:cNvPicPr>
          <p:nvPr/>
        </p:nvPicPr>
        <p:blipFill>
          <a:blip r:embed="rId2"/>
          <a:stretch>
            <a:fillRect/>
          </a:stretch>
        </p:blipFill>
        <p:spPr>
          <a:xfrm>
            <a:off x="56307" y="1338587"/>
            <a:ext cx="12079386" cy="3153215"/>
          </a:xfrm>
          <a:prstGeom prst="rect">
            <a:avLst/>
          </a:prstGeom>
        </p:spPr>
      </p:pic>
      <p:sp>
        <p:nvSpPr>
          <p:cNvPr id="3" name="矩形 2">
            <a:extLst>
              <a:ext uri="{FF2B5EF4-FFF2-40B4-BE49-F238E27FC236}">
                <a16:creationId xmlns:a16="http://schemas.microsoft.com/office/drawing/2014/main" id="{3E892CC7-39DD-43A6-97B3-D54EC9DDBF35}"/>
              </a:ext>
            </a:extLst>
          </p:cNvPr>
          <p:cNvSpPr/>
          <p:nvPr/>
        </p:nvSpPr>
        <p:spPr>
          <a:xfrm>
            <a:off x="430389" y="762391"/>
            <a:ext cx="3334567" cy="400110"/>
          </a:xfrm>
          <a:prstGeom prst="rect">
            <a:avLst/>
          </a:prstGeom>
        </p:spPr>
        <p:txBody>
          <a:bodyPr wrap="none">
            <a:spAutoFit/>
          </a:bodyPr>
          <a:lstStyle/>
          <a:p>
            <a:r>
              <a:rPr lang="zh-CN" altLang="en-US" sz="2000" b="1" dirty="0">
                <a:solidFill>
                  <a:srgbClr val="C00000"/>
                </a:solidFill>
              </a:rPr>
              <a:t>readelf -x .rodata phase3.o</a:t>
            </a:r>
          </a:p>
        </p:txBody>
      </p:sp>
    </p:spTree>
    <p:extLst>
      <p:ext uri="{BB962C8B-B14F-4D97-AF65-F5344CB8AC3E}">
        <p14:creationId xmlns:p14="http://schemas.microsoft.com/office/powerpoint/2010/main" val="1759043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040C1A-7937-4657-A033-81D3FA219331}"/>
              </a:ext>
            </a:extLst>
          </p:cNvPr>
          <p:cNvSpPr/>
          <p:nvPr/>
        </p:nvSpPr>
        <p:spPr>
          <a:xfrm>
            <a:off x="632504" y="669377"/>
            <a:ext cx="2403222" cy="400110"/>
          </a:xfrm>
          <a:prstGeom prst="rect">
            <a:avLst/>
          </a:prstGeom>
        </p:spPr>
        <p:txBody>
          <a:bodyPr wrap="none">
            <a:spAutoFit/>
          </a:bodyPr>
          <a:lstStyle/>
          <a:p>
            <a:r>
              <a:rPr lang="zh-CN" altLang="en-US" sz="2000" b="1" dirty="0">
                <a:solidFill>
                  <a:srgbClr val="C00000"/>
                </a:solidFill>
              </a:rPr>
              <a:t>readelf -r phase3.o</a:t>
            </a:r>
          </a:p>
        </p:txBody>
      </p:sp>
      <p:pic>
        <p:nvPicPr>
          <p:cNvPr id="3" name="图片 2">
            <a:extLst>
              <a:ext uri="{FF2B5EF4-FFF2-40B4-BE49-F238E27FC236}">
                <a16:creationId xmlns:a16="http://schemas.microsoft.com/office/drawing/2014/main" id="{233306B3-7B5C-4529-A92C-0922051D4138}"/>
              </a:ext>
            </a:extLst>
          </p:cNvPr>
          <p:cNvPicPr>
            <a:picLocks noChangeAspect="1"/>
          </p:cNvPicPr>
          <p:nvPr/>
        </p:nvPicPr>
        <p:blipFill>
          <a:blip r:embed="rId2"/>
          <a:stretch>
            <a:fillRect/>
          </a:stretch>
        </p:blipFill>
        <p:spPr>
          <a:xfrm>
            <a:off x="682787" y="967441"/>
            <a:ext cx="10659963" cy="5677692"/>
          </a:xfrm>
          <a:prstGeom prst="rect">
            <a:avLst/>
          </a:prstGeom>
        </p:spPr>
      </p:pic>
      <p:sp>
        <p:nvSpPr>
          <p:cNvPr id="4" name="矩形 3">
            <a:extLst>
              <a:ext uri="{FF2B5EF4-FFF2-40B4-BE49-F238E27FC236}">
                <a16:creationId xmlns:a16="http://schemas.microsoft.com/office/drawing/2014/main" id="{0BA565FF-B49E-4EB9-8BAE-A15872D959D6}"/>
              </a:ext>
            </a:extLst>
          </p:cNvPr>
          <p:cNvSpPr/>
          <p:nvPr/>
        </p:nvSpPr>
        <p:spPr>
          <a:xfrm>
            <a:off x="10450286" y="1447201"/>
            <a:ext cx="628698" cy="338554"/>
          </a:xfrm>
          <a:prstGeom prst="rect">
            <a:avLst/>
          </a:prstGeom>
        </p:spPr>
        <p:txBody>
          <a:bodyPr wrap="none">
            <a:spAutoFit/>
          </a:bodyPr>
          <a:lstStyle/>
          <a:p>
            <a:r>
              <a:rPr lang="en-US" altLang="zh-CN" sz="1600" b="1" dirty="0">
                <a:solidFill>
                  <a:srgbClr val="C00000"/>
                </a:solidFill>
              </a:rPr>
              <a:t>0x58</a:t>
            </a:r>
            <a:endParaRPr lang="zh-CN" altLang="en-US" sz="1600" b="1" dirty="0">
              <a:solidFill>
                <a:srgbClr val="C00000"/>
              </a:solidFill>
            </a:endParaRPr>
          </a:p>
        </p:txBody>
      </p:sp>
      <p:sp>
        <p:nvSpPr>
          <p:cNvPr id="5" name="矩形 4">
            <a:extLst>
              <a:ext uri="{FF2B5EF4-FFF2-40B4-BE49-F238E27FC236}">
                <a16:creationId xmlns:a16="http://schemas.microsoft.com/office/drawing/2014/main" id="{7EDE8157-B4F0-40C1-AA65-A33208F7B2EF}"/>
              </a:ext>
            </a:extLst>
          </p:cNvPr>
          <p:cNvSpPr/>
          <p:nvPr/>
        </p:nvSpPr>
        <p:spPr>
          <a:xfrm>
            <a:off x="10450704" y="1651045"/>
            <a:ext cx="628698" cy="338554"/>
          </a:xfrm>
          <a:prstGeom prst="rect">
            <a:avLst/>
          </a:prstGeom>
        </p:spPr>
        <p:txBody>
          <a:bodyPr wrap="none">
            <a:spAutoFit/>
          </a:bodyPr>
          <a:lstStyle/>
          <a:p>
            <a:r>
              <a:rPr lang="en-US" altLang="zh-CN" sz="1600" b="1" dirty="0">
                <a:solidFill>
                  <a:srgbClr val="C00000"/>
                </a:solidFill>
              </a:rPr>
              <a:t>0x68</a:t>
            </a:r>
            <a:endParaRPr lang="zh-CN" altLang="en-US" sz="1600" b="1" dirty="0">
              <a:solidFill>
                <a:srgbClr val="C00000"/>
              </a:solidFill>
            </a:endParaRPr>
          </a:p>
        </p:txBody>
      </p:sp>
      <p:sp>
        <p:nvSpPr>
          <p:cNvPr id="6" name="矩形 5">
            <a:extLst>
              <a:ext uri="{FF2B5EF4-FFF2-40B4-BE49-F238E27FC236}">
                <a16:creationId xmlns:a16="http://schemas.microsoft.com/office/drawing/2014/main" id="{2FCA6A54-0109-4F8E-9F8D-77B5FD628442}"/>
              </a:ext>
            </a:extLst>
          </p:cNvPr>
          <p:cNvSpPr/>
          <p:nvPr/>
        </p:nvSpPr>
        <p:spPr>
          <a:xfrm>
            <a:off x="10443680" y="1837983"/>
            <a:ext cx="628698" cy="338554"/>
          </a:xfrm>
          <a:prstGeom prst="rect">
            <a:avLst/>
          </a:prstGeom>
        </p:spPr>
        <p:txBody>
          <a:bodyPr wrap="none">
            <a:spAutoFit/>
          </a:bodyPr>
          <a:lstStyle/>
          <a:p>
            <a:r>
              <a:rPr lang="en-US" altLang="zh-CN" sz="1600" b="1" dirty="0">
                <a:solidFill>
                  <a:srgbClr val="C00000"/>
                </a:solidFill>
              </a:rPr>
              <a:t>0x42</a:t>
            </a:r>
            <a:endParaRPr lang="zh-CN" altLang="en-US" sz="1600" b="1" dirty="0">
              <a:solidFill>
                <a:srgbClr val="C00000"/>
              </a:solidFill>
            </a:endParaRPr>
          </a:p>
        </p:txBody>
      </p:sp>
      <p:cxnSp>
        <p:nvCxnSpPr>
          <p:cNvPr id="8" name="直接连接符 7">
            <a:extLst>
              <a:ext uri="{FF2B5EF4-FFF2-40B4-BE49-F238E27FC236}">
                <a16:creationId xmlns:a16="http://schemas.microsoft.com/office/drawing/2014/main" id="{5D38B4EB-979E-4563-B4C4-0B4DBCC9ED41}"/>
              </a:ext>
            </a:extLst>
          </p:cNvPr>
          <p:cNvCxnSpPr/>
          <p:nvPr/>
        </p:nvCxnSpPr>
        <p:spPr>
          <a:xfrm>
            <a:off x="9470141" y="6161439"/>
            <a:ext cx="949235"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9" name="矩形 8">
            <a:extLst>
              <a:ext uri="{FF2B5EF4-FFF2-40B4-BE49-F238E27FC236}">
                <a16:creationId xmlns:a16="http://schemas.microsoft.com/office/drawing/2014/main" id="{CD72384E-7B31-4FB4-8921-2AF87048ABD4}"/>
              </a:ext>
            </a:extLst>
          </p:cNvPr>
          <p:cNvSpPr/>
          <p:nvPr/>
        </p:nvSpPr>
        <p:spPr>
          <a:xfrm>
            <a:off x="9867899" y="1413149"/>
            <a:ext cx="298480" cy="338554"/>
          </a:xfrm>
          <a:prstGeom prst="rect">
            <a:avLst/>
          </a:prstGeom>
        </p:spPr>
        <p:txBody>
          <a:bodyPr wrap="none">
            <a:spAutoFit/>
          </a:bodyPr>
          <a:lstStyle/>
          <a:p>
            <a:r>
              <a:rPr lang="en-US" altLang="zh-CN" sz="1600" b="1" dirty="0">
                <a:solidFill>
                  <a:srgbClr val="C00000"/>
                </a:solidFill>
              </a:rPr>
              <a:t>0</a:t>
            </a:r>
            <a:endParaRPr lang="zh-CN" altLang="en-US" sz="1600" b="1" dirty="0">
              <a:solidFill>
                <a:srgbClr val="C00000"/>
              </a:solidFill>
            </a:endParaRPr>
          </a:p>
        </p:txBody>
      </p:sp>
      <p:sp>
        <p:nvSpPr>
          <p:cNvPr id="10" name="矩形 9">
            <a:extLst>
              <a:ext uri="{FF2B5EF4-FFF2-40B4-BE49-F238E27FC236}">
                <a16:creationId xmlns:a16="http://schemas.microsoft.com/office/drawing/2014/main" id="{FF99835B-66E2-4CAC-BA73-2809EDD016C7}"/>
              </a:ext>
            </a:extLst>
          </p:cNvPr>
          <p:cNvSpPr/>
          <p:nvPr/>
        </p:nvSpPr>
        <p:spPr>
          <a:xfrm>
            <a:off x="9885431" y="1631867"/>
            <a:ext cx="298480" cy="338554"/>
          </a:xfrm>
          <a:prstGeom prst="rect">
            <a:avLst/>
          </a:prstGeom>
        </p:spPr>
        <p:txBody>
          <a:bodyPr wrap="none">
            <a:spAutoFit/>
          </a:bodyPr>
          <a:lstStyle/>
          <a:p>
            <a:r>
              <a:rPr lang="en-US" altLang="zh-CN" sz="1600" b="1" dirty="0">
                <a:solidFill>
                  <a:srgbClr val="C00000"/>
                </a:solidFill>
              </a:rPr>
              <a:t>1</a:t>
            </a:r>
            <a:endParaRPr lang="zh-CN" altLang="en-US" sz="1600" b="1" dirty="0">
              <a:solidFill>
                <a:srgbClr val="C00000"/>
              </a:solidFill>
            </a:endParaRPr>
          </a:p>
        </p:txBody>
      </p:sp>
      <p:sp>
        <p:nvSpPr>
          <p:cNvPr id="11" name="矩形 10">
            <a:extLst>
              <a:ext uri="{FF2B5EF4-FFF2-40B4-BE49-F238E27FC236}">
                <a16:creationId xmlns:a16="http://schemas.microsoft.com/office/drawing/2014/main" id="{7CC69940-0A1C-4FA7-BA4A-10DB585A864D}"/>
              </a:ext>
            </a:extLst>
          </p:cNvPr>
          <p:cNvSpPr/>
          <p:nvPr/>
        </p:nvSpPr>
        <p:spPr>
          <a:xfrm>
            <a:off x="9863605" y="1829281"/>
            <a:ext cx="298480" cy="338554"/>
          </a:xfrm>
          <a:prstGeom prst="rect">
            <a:avLst/>
          </a:prstGeom>
        </p:spPr>
        <p:txBody>
          <a:bodyPr wrap="none">
            <a:spAutoFit/>
          </a:bodyPr>
          <a:lstStyle/>
          <a:p>
            <a:r>
              <a:rPr lang="en-US" altLang="zh-CN" sz="1600" b="1" dirty="0">
                <a:solidFill>
                  <a:srgbClr val="C00000"/>
                </a:solidFill>
              </a:rPr>
              <a:t>2</a:t>
            </a:r>
            <a:endParaRPr lang="zh-CN" altLang="en-US" sz="1600" b="1" dirty="0">
              <a:solidFill>
                <a:srgbClr val="C00000"/>
              </a:solidFill>
            </a:endParaRPr>
          </a:p>
        </p:txBody>
      </p:sp>
      <p:sp>
        <p:nvSpPr>
          <p:cNvPr id="12" name="矩形 11">
            <a:extLst>
              <a:ext uri="{FF2B5EF4-FFF2-40B4-BE49-F238E27FC236}">
                <a16:creationId xmlns:a16="http://schemas.microsoft.com/office/drawing/2014/main" id="{3F75F1FA-2711-421A-99B4-18B1DC9E3F5D}"/>
              </a:ext>
            </a:extLst>
          </p:cNvPr>
          <p:cNvSpPr/>
          <p:nvPr/>
        </p:nvSpPr>
        <p:spPr>
          <a:xfrm>
            <a:off x="9863541" y="2027103"/>
            <a:ext cx="298480" cy="338554"/>
          </a:xfrm>
          <a:prstGeom prst="rect">
            <a:avLst/>
          </a:prstGeom>
        </p:spPr>
        <p:txBody>
          <a:bodyPr wrap="none">
            <a:spAutoFit/>
          </a:bodyPr>
          <a:lstStyle/>
          <a:p>
            <a:r>
              <a:rPr lang="en-US" altLang="zh-CN" sz="1600" b="1" dirty="0">
                <a:solidFill>
                  <a:srgbClr val="C00000"/>
                </a:solidFill>
              </a:rPr>
              <a:t>3</a:t>
            </a:r>
            <a:endParaRPr lang="zh-CN" altLang="en-US" sz="1600" b="1" dirty="0">
              <a:solidFill>
                <a:srgbClr val="C00000"/>
              </a:solidFill>
            </a:endParaRPr>
          </a:p>
        </p:txBody>
      </p:sp>
      <p:sp>
        <p:nvSpPr>
          <p:cNvPr id="13" name="矩形 12">
            <a:extLst>
              <a:ext uri="{FF2B5EF4-FFF2-40B4-BE49-F238E27FC236}">
                <a16:creationId xmlns:a16="http://schemas.microsoft.com/office/drawing/2014/main" id="{C0EC3A54-B813-4FE5-8AF0-25517816061A}"/>
              </a:ext>
            </a:extLst>
          </p:cNvPr>
          <p:cNvSpPr/>
          <p:nvPr/>
        </p:nvSpPr>
        <p:spPr>
          <a:xfrm>
            <a:off x="9881073" y="2219694"/>
            <a:ext cx="298480" cy="338554"/>
          </a:xfrm>
          <a:prstGeom prst="rect">
            <a:avLst/>
          </a:prstGeom>
        </p:spPr>
        <p:txBody>
          <a:bodyPr wrap="none">
            <a:spAutoFit/>
          </a:bodyPr>
          <a:lstStyle/>
          <a:p>
            <a:r>
              <a:rPr lang="en-US" altLang="zh-CN" sz="1600" b="1" dirty="0">
                <a:solidFill>
                  <a:srgbClr val="C00000"/>
                </a:solidFill>
              </a:rPr>
              <a:t>4</a:t>
            </a:r>
            <a:endParaRPr lang="zh-CN" altLang="en-US" sz="1600" b="1" dirty="0">
              <a:solidFill>
                <a:srgbClr val="C00000"/>
              </a:solidFill>
            </a:endParaRPr>
          </a:p>
        </p:txBody>
      </p:sp>
      <p:sp>
        <p:nvSpPr>
          <p:cNvPr id="14" name="矩形 13">
            <a:extLst>
              <a:ext uri="{FF2B5EF4-FFF2-40B4-BE49-F238E27FC236}">
                <a16:creationId xmlns:a16="http://schemas.microsoft.com/office/drawing/2014/main" id="{ED82F8C8-2873-4508-90C5-CBCECCAAC139}"/>
              </a:ext>
            </a:extLst>
          </p:cNvPr>
          <p:cNvSpPr/>
          <p:nvPr/>
        </p:nvSpPr>
        <p:spPr>
          <a:xfrm>
            <a:off x="9859247" y="2417108"/>
            <a:ext cx="298480" cy="338554"/>
          </a:xfrm>
          <a:prstGeom prst="rect">
            <a:avLst/>
          </a:prstGeom>
        </p:spPr>
        <p:txBody>
          <a:bodyPr wrap="none">
            <a:spAutoFit/>
          </a:bodyPr>
          <a:lstStyle/>
          <a:p>
            <a:r>
              <a:rPr lang="en-US" altLang="zh-CN" sz="1600" b="1" dirty="0">
                <a:solidFill>
                  <a:srgbClr val="C00000"/>
                </a:solidFill>
              </a:rPr>
              <a:t>5</a:t>
            </a:r>
            <a:endParaRPr lang="zh-CN" altLang="en-US" sz="1600" b="1" dirty="0">
              <a:solidFill>
                <a:srgbClr val="C00000"/>
              </a:solidFill>
            </a:endParaRPr>
          </a:p>
        </p:txBody>
      </p:sp>
      <p:sp>
        <p:nvSpPr>
          <p:cNvPr id="15" name="矩形 14">
            <a:extLst>
              <a:ext uri="{FF2B5EF4-FFF2-40B4-BE49-F238E27FC236}">
                <a16:creationId xmlns:a16="http://schemas.microsoft.com/office/drawing/2014/main" id="{C22028D9-3913-4E13-90E6-F9F4B38E7805}"/>
              </a:ext>
            </a:extLst>
          </p:cNvPr>
          <p:cNvSpPr/>
          <p:nvPr/>
        </p:nvSpPr>
        <p:spPr>
          <a:xfrm>
            <a:off x="9859183" y="2588808"/>
            <a:ext cx="298480" cy="338554"/>
          </a:xfrm>
          <a:prstGeom prst="rect">
            <a:avLst/>
          </a:prstGeom>
        </p:spPr>
        <p:txBody>
          <a:bodyPr wrap="none">
            <a:spAutoFit/>
          </a:bodyPr>
          <a:lstStyle/>
          <a:p>
            <a:r>
              <a:rPr lang="en-US" altLang="zh-CN" sz="1600" b="1" dirty="0">
                <a:solidFill>
                  <a:srgbClr val="C00000"/>
                </a:solidFill>
              </a:rPr>
              <a:t>6</a:t>
            </a:r>
            <a:endParaRPr lang="zh-CN" altLang="en-US" sz="1600" b="1" dirty="0">
              <a:solidFill>
                <a:srgbClr val="C00000"/>
              </a:solidFill>
            </a:endParaRPr>
          </a:p>
        </p:txBody>
      </p:sp>
      <p:sp>
        <p:nvSpPr>
          <p:cNvPr id="16" name="矩形 15">
            <a:extLst>
              <a:ext uri="{FF2B5EF4-FFF2-40B4-BE49-F238E27FC236}">
                <a16:creationId xmlns:a16="http://schemas.microsoft.com/office/drawing/2014/main" id="{439E0994-6652-44D2-8833-F3B9B8A7A3C0}"/>
              </a:ext>
            </a:extLst>
          </p:cNvPr>
          <p:cNvSpPr/>
          <p:nvPr/>
        </p:nvSpPr>
        <p:spPr>
          <a:xfrm>
            <a:off x="9894133" y="2807526"/>
            <a:ext cx="298480" cy="338554"/>
          </a:xfrm>
          <a:prstGeom prst="rect">
            <a:avLst/>
          </a:prstGeom>
        </p:spPr>
        <p:txBody>
          <a:bodyPr wrap="none">
            <a:spAutoFit/>
          </a:bodyPr>
          <a:lstStyle/>
          <a:p>
            <a:r>
              <a:rPr lang="en-US" altLang="zh-CN" sz="1600" b="1" dirty="0">
                <a:solidFill>
                  <a:srgbClr val="C00000"/>
                </a:solidFill>
              </a:rPr>
              <a:t>7</a:t>
            </a:r>
            <a:endParaRPr lang="zh-CN" altLang="en-US" sz="1600" b="1" dirty="0">
              <a:solidFill>
                <a:srgbClr val="C00000"/>
              </a:solidFill>
            </a:endParaRPr>
          </a:p>
        </p:txBody>
      </p:sp>
      <p:sp>
        <p:nvSpPr>
          <p:cNvPr id="17" name="矩形 16">
            <a:extLst>
              <a:ext uri="{FF2B5EF4-FFF2-40B4-BE49-F238E27FC236}">
                <a16:creationId xmlns:a16="http://schemas.microsoft.com/office/drawing/2014/main" id="{72DF3F69-CEB6-42C7-ABA6-10C6CA6F3D34}"/>
              </a:ext>
            </a:extLst>
          </p:cNvPr>
          <p:cNvSpPr/>
          <p:nvPr/>
        </p:nvSpPr>
        <p:spPr>
          <a:xfrm>
            <a:off x="9898434" y="3004940"/>
            <a:ext cx="298480" cy="338554"/>
          </a:xfrm>
          <a:prstGeom prst="rect">
            <a:avLst/>
          </a:prstGeom>
        </p:spPr>
        <p:txBody>
          <a:bodyPr wrap="none">
            <a:spAutoFit/>
          </a:bodyPr>
          <a:lstStyle/>
          <a:p>
            <a:r>
              <a:rPr lang="en-US" altLang="zh-CN" sz="1600" b="1" dirty="0">
                <a:solidFill>
                  <a:srgbClr val="C00000"/>
                </a:solidFill>
              </a:rPr>
              <a:t>8</a:t>
            </a:r>
            <a:endParaRPr lang="zh-CN" altLang="en-US" sz="1600" b="1" dirty="0">
              <a:solidFill>
                <a:srgbClr val="C00000"/>
              </a:solidFill>
            </a:endParaRPr>
          </a:p>
        </p:txBody>
      </p:sp>
      <p:sp>
        <p:nvSpPr>
          <p:cNvPr id="18" name="矩形 17">
            <a:extLst>
              <a:ext uri="{FF2B5EF4-FFF2-40B4-BE49-F238E27FC236}">
                <a16:creationId xmlns:a16="http://schemas.microsoft.com/office/drawing/2014/main" id="{61B9C3E8-3713-4A47-BF79-20D415589259}"/>
              </a:ext>
            </a:extLst>
          </p:cNvPr>
          <p:cNvSpPr/>
          <p:nvPr/>
        </p:nvSpPr>
        <p:spPr>
          <a:xfrm>
            <a:off x="9889669" y="3202767"/>
            <a:ext cx="298480" cy="338554"/>
          </a:xfrm>
          <a:prstGeom prst="rect">
            <a:avLst/>
          </a:prstGeom>
        </p:spPr>
        <p:txBody>
          <a:bodyPr wrap="none">
            <a:spAutoFit/>
          </a:bodyPr>
          <a:lstStyle/>
          <a:p>
            <a:r>
              <a:rPr lang="en-US" altLang="zh-CN" sz="1600" b="1" dirty="0">
                <a:solidFill>
                  <a:srgbClr val="C00000"/>
                </a:solidFill>
              </a:rPr>
              <a:t>9</a:t>
            </a:r>
            <a:endParaRPr lang="zh-CN" altLang="en-US" sz="1600" b="1" dirty="0">
              <a:solidFill>
                <a:srgbClr val="C00000"/>
              </a:solidFill>
            </a:endParaRPr>
          </a:p>
        </p:txBody>
      </p:sp>
      <p:sp>
        <p:nvSpPr>
          <p:cNvPr id="19" name="矩形 18">
            <a:extLst>
              <a:ext uri="{FF2B5EF4-FFF2-40B4-BE49-F238E27FC236}">
                <a16:creationId xmlns:a16="http://schemas.microsoft.com/office/drawing/2014/main" id="{E1874933-5B47-4F29-909A-23667D4DB009}"/>
              </a:ext>
            </a:extLst>
          </p:cNvPr>
          <p:cNvSpPr/>
          <p:nvPr/>
        </p:nvSpPr>
        <p:spPr>
          <a:xfrm>
            <a:off x="9837529" y="3386649"/>
            <a:ext cx="412292" cy="338554"/>
          </a:xfrm>
          <a:prstGeom prst="rect">
            <a:avLst/>
          </a:prstGeom>
        </p:spPr>
        <p:txBody>
          <a:bodyPr wrap="none">
            <a:spAutoFit/>
          </a:bodyPr>
          <a:lstStyle/>
          <a:p>
            <a:r>
              <a:rPr lang="en-US" altLang="zh-CN" sz="1600" b="1" dirty="0">
                <a:solidFill>
                  <a:srgbClr val="C00000"/>
                </a:solidFill>
              </a:rPr>
              <a:t>10</a:t>
            </a:r>
            <a:endParaRPr lang="zh-CN" altLang="en-US" sz="1600" b="1" dirty="0">
              <a:solidFill>
                <a:srgbClr val="C00000"/>
              </a:solidFill>
            </a:endParaRPr>
          </a:p>
        </p:txBody>
      </p:sp>
      <p:sp>
        <p:nvSpPr>
          <p:cNvPr id="20" name="矩形 19">
            <a:extLst>
              <a:ext uri="{FF2B5EF4-FFF2-40B4-BE49-F238E27FC236}">
                <a16:creationId xmlns:a16="http://schemas.microsoft.com/office/drawing/2014/main" id="{72CAC3CD-30CB-4F83-B274-68527E88B696}"/>
              </a:ext>
            </a:extLst>
          </p:cNvPr>
          <p:cNvSpPr/>
          <p:nvPr/>
        </p:nvSpPr>
        <p:spPr>
          <a:xfrm>
            <a:off x="9841830" y="3566645"/>
            <a:ext cx="412292" cy="338554"/>
          </a:xfrm>
          <a:prstGeom prst="rect">
            <a:avLst/>
          </a:prstGeom>
        </p:spPr>
        <p:txBody>
          <a:bodyPr wrap="none">
            <a:spAutoFit/>
          </a:bodyPr>
          <a:lstStyle/>
          <a:p>
            <a:r>
              <a:rPr lang="en-US" altLang="zh-CN" sz="1600" b="1" dirty="0">
                <a:solidFill>
                  <a:srgbClr val="C00000"/>
                </a:solidFill>
              </a:rPr>
              <a:t>11</a:t>
            </a:r>
            <a:endParaRPr lang="zh-CN" altLang="en-US" sz="1600" b="1" dirty="0">
              <a:solidFill>
                <a:srgbClr val="C00000"/>
              </a:solidFill>
            </a:endParaRPr>
          </a:p>
        </p:txBody>
      </p:sp>
      <p:sp>
        <p:nvSpPr>
          <p:cNvPr id="21" name="矩形 20">
            <a:extLst>
              <a:ext uri="{FF2B5EF4-FFF2-40B4-BE49-F238E27FC236}">
                <a16:creationId xmlns:a16="http://schemas.microsoft.com/office/drawing/2014/main" id="{95B17CD5-3261-4627-B89C-7F9C64B98BDD}"/>
              </a:ext>
            </a:extLst>
          </p:cNvPr>
          <p:cNvSpPr/>
          <p:nvPr/>
        </p:nvSpPr>
        <p:spPr>
          <a:xfrm>
            <a:off x="9841766" y="3755758"/>
            <a:ext cx="412292" cy="338554"/>
          </a:xfrm>
          <a:prstGeom prst="rect">
            <a:avLst/>
          </a:prstGeom>
        </p:spPr>
        <p:txBody>
          <a:bodyPr wrap="none">
            <a:spAutoFit/>
          </a:bodyPr>
          <a:lstStyle/>
          <a:p>
            <a:r>
              <a:rPr lang="en-US" altLang="zh-CN" sz="1600" b="1" dirty="0">
                <a:solidFill>
                  <a:srgbClr val="C00000"/>
                </a:solidFill>
              </a:rPr>
              <a:t>12</a:t>
            </a:r>
            <a:endParaRPr lang="zh-CN" altLang="en-US" sz="1600" b="1" dirty="0">
              <a:solidFill>
                <a:srgbClr val="C00000"/>
              </a:solidFill>
            </a:endParaRPr>
          </a:p>
        </p:txBody>
      </p:sp>
      <p:sp>
        <p:nvSpPr>
          <p:cNvPr id="22" name="矩形 21">
            <a:extLst>
              <a:ext uri="{FF2B5EF4-FFF2-40B4-BE49-F238E27FC236}">
                <a16:creationId xmlns:a16="http://schemas.microsoft.com/office/drawing/2014/main" id="{87629083-4701-4FAA-874F-E413EC3CC7F0}"/>
              </a:ext>
            </a:extLst>
          </p:cNvPr>
          <p:cNvSpPr/>
          <p:nvPr/>
        </p:nvSpPr>
        <p:spPr>
          <a:xfrm>
            <a:off x="9859298" y="3939640"/>
            <a:ext cx="412292" cy="338554"/>
          </a:xfrm>
          <a:prstGeom prst="rect">
            <a:avLst/>
          </a:prstGeom>
        </p:spPr>
        <p:txBody>
          <a:bodyPr wrap="none">
            <a:spAutoFit/>
          </a:bodyPr>
          <a:lstStyle/>
          <a:p>
            <a:r>
              <a:rPr lang="en-US" altLang="zh-CN" sz="1600" b="1" dirty="0">
                <a:solidFill>
                  <a:srgbClr val="C00000"/>
                </a:solidFill>
              </a:rPr>
              <a:t>13</a:t>
            </a:r>
            <a:endParaRPr lang="zh-CN" altLang="en-US" sz="1600" b="1" dirty="0">
              <a:solidFill>
                <a:srgbClr val="C00000"/>
              </a:solidFill>
            </a:endParaRPr>
          </a:p>
        </p:txBody>
      </p:sp>
      <p:sp>
        <p:nvSpPr>
          <p:cNvPr id="23" name="矩形 22">
            <a:extLst>
              <a:ext uri="{FF2B5EF4-FFF2-40B4-BE49-F238E27FC236}">
                <a16:creationId xmlns:a16="http://schemas.microsoft.com/office/drawing/2014/main" id="{35941626-A639-4AD4-B341-45DFBFB2FE8D}"/>
              </a:ext>
            </a:extLst>
          </p:cNvPr>
          <p:cNvSpPr/>
          <p:nvPr/>
        </p:nvSpPr>
        <p:spPr>
          <a:xfrm>
            <a:off x="9828763" y="4137056"/>
            <a:ext cx="412292" cy="338554"/>
          </a:xfrm>
          <a:prstGeom prst="rect">
            <a:avLst/>
          </a:prstGeom>
        </p:spPr>
        <p:txBody>
          <a:bodyPr wrap="none">
            <a:spAutoFit/>
          </a:bodyPr>
          <a:lstStyle/>
          <a:p>
            <a:r>
              <a:rPr lang="en-US" altLang="zh-CN" sz="1600" b="1" dirty="0">
                <a:solidFill>
                  <a:srgbClr val="C00000"/>
                </a:solidFill>
              </a:rPr>
              <a:t>14</a:t>
            </a:r>
            <a:endParaRPr lang="zh-CN" altLang="en-US" sz="1600" b="1" dirty="0">
              <a:solidFill>
                <a:srgbClr val="C00000"/>
              </a:solidFill>
            </a:endParaRPr>
          </a:p>
        </p:txBody>
      </p:sp>
      <p:sp>
        <p:nvSpPr>
          <p:cNvPr id="24" name="矩形 23">
            <a:extLst>
              <a:ext uri="{FF2B5EF4-FFF2-40B4-BE49-F238E27FC236}">
                <a16:creationId xmlns:a16="http://schemas.microsoft.com/office/drawing/2014/main" id="{1A2600E0-2B2B-4BFD-9D8D-BC21B3DA8750}"/>
              </a:ext>
            </a:extLst>
          </p:cNvPr>
          <p:cNvSpPr/>
          <p:nvPr/>
        </p:nvSpPr>
        <p:spPr>
          <a:xfrm>
            <a:off x="9854826" y="4343590"/>
            <a:ext cx="412292" cy="338554"/>
          </a:xfrm>
          <a:prstGeom prst="rect">
            <a:avLst/>
          </a:prstGeom>
        </p:spPr>
        <p:txBody>
          <a:bodyPr wrap="none">
            <a:spAutoFit/>
          </a:bodyPr>
          <a:lstStyle/>
          <a:p>
            <a:r>
              <a:rPr lang="en-US" altLang="zh-CN" sz="1600" b="1" dirty="0">
                <a:solidFill>
                  <a:srgbClr val="C00000"/>
                </a:solidFill>
              </a:rPr>
              <a:t>15</a:t>
            </a:r>
            <a:endParaRPr lang="zh-CN" altLang="en-US" sz="1600" b="1" dirty="0">
              <a:solidFill>
                <a:srgbClr val="C00000"/>
              </a:solidFill>
            </a:endParaRPr>
          </a:p>
        </p:txBody>
      </p:sp>
      <p:sp>
        <p:nvSpPr>
          <p:cNvPr id="25" name="矩形 24">
            <a:extLst>
              <a:ext uri="{FF2B5EF4-FFF2-40B4-BE49-F238E27FC236}">
                <a16:creationId xmlns:a16="http://schemas.microsoft.com/office/drawing/2014/main" id="{7FD52868-240F-44A0-BC6A-61362C41C448}"/>
              </a:ext>
            </a:extLst>
          </p:cNvPr>
          <p:cNvSpPr/>
          <p:nvPr/>
        </p:nvSpPr>
        <p:spPr>
          <a:xfrm>
            <a:off x="9837522" y="4544890"/>
            <a:ext cx="412292" cy="338554"/>
          </a:xfrm>
          <a:prstGeom prst="rect">
            <a:avLst/>
          </a:prstGeom>
        </p:spPr>
        <p:txBody>
          <a:bodyPr wrap="none">
            <a:spAutoFit/>
          </a:bodyPr>
          <a:lstStyle/>
          <a:p>
            <a:r>
              <a:rPr lang="en-US" altLang="zh-CN" sz="1600" b="1" dirty="0">
                <a:solidFill>
                  <a:srgbClr val="C00000"/>
                </a:solidFill>
              </a:rPr>
              <a:t>16</a:t>
            </a:r>
            <a:endParaRPr lang="zh-CN" altLang="en-US" sz="1600" b="1" dirty="0">
              <a:solidFill>
                <a:srgbClr val="C00000"/>
              </a:solidFill>
            </a:endParaRPr>
          </a:p>
        </p:txBody>
      </p:sp>
      <p:sp>
        <p:nvSpPr>
          <p:cNvPr id="26" name="矩形 25">
            <a:extLst>
              <a:ext uri="{FF2B5EF4-FFF2-40B4-BE49-F238E27FC236}">
                <a16:creationId xmlns:a16="http://schemas.microsoft.com/office/drawing/2014/main" id="{4A049BC8-F76A-40B6-8FF5-9242A5CD572E}"/>
              </a:ext>
            </a:extLst>
          </p:cNvPr>
          <p:cNvSpPr/>
          <p:nvPr/>
        </p:nvSpPr>
        <p:spPr>
          <a:xfrm>
            <a:off x="9859241" y="4716179"/>
            <a:ext cx="412292" cy="338554"/>
          </a:xfrm>
          <a:prstGeom prst="rect">
            <a:avLst/>
          </a:prstGeom>
        </p:spPr>
        <p:txBody>
          <a:bodyPr wrap="none">
            <a:spAutoFit/>
          </a:bodyPr>
          <a:lstStyle/>
          <a:p>
            <a:r>
              <a:rPr lang="en-US" altLang="zh-CN" sz="1600" b="1" dirty="0">
                <a:solidFill>
                  <a:srgbClr val="C00000"/>
                </a:solidFill>
              </a:rPr>
              <a:t>17</a:t>
            </a:r>
            <a:endParaRPr lang="zh-CN" altLang="en-US" sz="1600" b="1" dirty="0">
              <a:solidFill>
                <a:srgbClr val="C00000"/>
              </a:solidFill>
            </a:endParaRPr>
          </a:p>
        </p:txBody>
      </p:sp>
      <p:sp>
        <p:nvSpPr>
          <p:cNvPr id="28" name="矩形 27">
            <a:extLst>
              <a:ext uri="{FF2B5EF4-FFF2-40B4-BE49-F238E27FC236}">
                <a16:creationId xmlns:a16="http://schemas.microsoft.com/office/drawing/2014/main" id="{292000B6-2654-4185-A47A-366E5AE39955}"/>
              </a:ext>
            </a:extLst>
          </p:cNvPr>
          <p:cNvSpPr/>
          <p:nvPr/>
        </p:nvSpPr>
        <p:spPr>
          <a:xfrm>
            <a:off x="9866063" y="4933894"/>
            <a:ext cx="412292" cy="338554"/>
          </a:xfrm>
          <a:prstGeom prst="rect">
            <a:avLst/>
          </a:prstGeom>
        </p:spPr>
        <p:txBody>
          <a:bodyPr wrap="none">
            <a:spAutoFit/>
          </a:bodyPr>
          <a:lstStyle/>
          <a:p>
            <a:r>
              <a:rPr lang="en-US" altLang="zh-CN" sz="1600" b="1" dirty="0">
                <a:solidFill>
                  <a:srgbClr val="C00000"/>
                </a:solidFill>
              </a:rPr>
              <a:t>18</a:t>
            </a:r>
            <a:endParaRPr lang="zh-CN" altLang="en-US" sz="1600" b="1" dirty="0">
              <a:solidFill>
                <a:srgbClr val="C00000"/>
              </a:solidFill>
            </a:endParaRPr>
          </a:p>
        </p:txBody>
      </p:sp>
      <p:sp>
        <p:nvSpPr>
          <p:cNvPr id="29" name="矩形 28">
            <a:extLst>
              <a:ext uri="{FF2B5EF4-FFF2-40B4-BE49-F238E27FC236}">
                <a16:creationId xmlns:a16="http://schemas.microsoft.com/office/drawing/2014/main" id="{1F3EE98B-60B8-4389-9CFA-845BF4DF726C}"/>
              </a:ext>
            </a:extLst>
          </p:cNvPr>
          <p:cNvSpPr/>
          <p:nvPr/>
        </p:nvSpPr>
        <p:spPr>
          <a:xfrm>
            <a:off x="9865247" y="5131721"/>
            <a:ext cx="412292" cy="338554"/>
          </a:xfrm>
          <a:prstGeom prst="rect">
            <a:avLst/>
          </a:prstGeom>
        </p:spPr>
        <p:txBody>
          <a:bodyPr wrap="none">
            <a:spAutoFit/>
          </a:bodyPr>
          <a:lstStyle/>
          <a:p>
            <a:r>
              <a:rPr lang="en-US" altLang="zh-CN" sz="1600" b="1" dirty="0">
                <a:solidFill>
                  <a:srgbClr val="C00000"/>
                </a:solidFill>
              </a:rPr>
              <a:t>19</a:t>
            </a:r>
            <a:endParaRPr lang="zh-CN" altLang="en-US" sz="1600" b="1" dirty="0">
              <a:solidFill>
                <a:srgbClr val="C00000"/>
              </a:solidFill>
            </a:endParaRPr>
          </a:p>
        </p:txBody>
      </p:sp>
      <p:sp>
        <p:nvSpPr>
          <p:cNvPr id="30" name="矩形 29">
            <a:extLst>
              <a:ext uri="{FF2B5EF4-FFF2-40B4-BE49-F238E27FC236}">
                <a16:creationId xmlns:a16="http://schemas.microsoft.com/office/drawing/2014/main" id="{6E112FB9-5DDE-4963-9D0A-4561CF37977A}"/>
              </a:ext>
            </a:extLst>
          </p:cNvPr>
          <p:cNvSpPr/>
          <p:nvPr/>
        </p:nvSpPr>
        <p:spPr>
          <a:xfrm>
            <a:off x="9876717" y="5315603"/>
            <a:ext cx="412292" cy="338554"/>
          </a:xfrm>
          <a:prstGeom prst="rect">
            <a:avLst/>
          </a:prstGeom>
        </p:spPr>
        <p:txBody>
          <a:bodyPr wrap="none">
            <a:spAutoFit/>
          </a:bodyPr>
          <a:lstStyle/>
          <a:p>
            <a:r>
              <a:rPr lang="en-US" altLang="zh-CN" sz="1600" b="1" dirty="0">
                <a:solidFill>
                  <a:srgbClr val="C00000"/>
                </a:solidFill>
              </a:rPr>
              <a:t>20</a:t>
            </a:r>
            <a:endParaRPr lang="zh-CN" altLang="en-US" sz="1600" b="1" dirty="0">
              <a:solidFill>
                <a:srgbClr val="C00000"/>
              </a:solidFill>
            </a:endParaRPr>
          </a:p>
        </p:txBody>
      </p:sp>
      <p:sp>
        <p:nvSpPr>
          <p:cNvPr id="31" name="矩形 30">
            <a:extLst>
              <a:ext uri="{FF2B5EF4-FFF2-40B4-BE49-F238E27FC236}">
                <a16:creationId xmlns:a16="http://schemas.microsoft.com/office/drawing/2014/main" id="{FC50299E-537A-4E5D-8D61-DFEE32C4939C}"/>
              </a:ext>
            </a:extLst>
          </p:cNvPr>
          <p:cNvSpPr/>
          <p:nvPr/>
        </p:nvSpPr>
        <p:spPr>
          <a:xfrm>
            <a:off x="9881018" y="5495599"/>
            <a:ext cx="412292" cy="338554"/>
          </a:xfrm>
          <a:prstGeom prst="rect">
            <a:avLst/>
          </a:prstGeom>
        </p:spPr>
        <p:txBody>
          <a:bodyPr wrap="none">
            <a:spAutoFit/>
          </a:bodyPr>
          <a:lstStyle/>
          <a:p>
            <a:r>
              <a:rPr lang="en-US" altLang="zh-CN" sz="1600" b="1" dirty="0">
                <a:solidFill>
                  <a:srgbClr val="C00000"/>
                </a:solidFill>
              </a:rPr>
              <a:t>21</a:t>
            </a:r>
            <a:endParaRPr lang="zh-CN" altLang="en-US" sz="1600" b="1" dirty="0">
              <a:solidFill>
                <a:srgbClr val="C00000"/>
              </a:solidFill>
            </a:endParaRPr>
          </a:p>
        </p:txBody>
      </p:sp>
      <p:sp>
        <p:nvSpPr>
          <p:cNvPr id="32" name="矩形 31">
            <a:extLst>
              <a:ext uri="{FF2B5EF4-FFF2-40B4-BE49-F238E27FC236}">
                <a16:creationId xmlns:a16="http://schemas.microsoft.com/office/drawing/2014/main" id="{396E7038-7393-4A4E-B98D-5CBDF23A42FF}"/>
              </a:ext>
            </a:extLst>
          </p:cNvPr>
          <p:cNvSpPr/>
          <p:nvPr/>
        </p:nvSpPr>
        <p:spPr>
          <a:xfrm>
            <a:off x="9880954" y="5684712"/>
            <a:ext cx="412292" cy="338554"/>
          </a:xfrm>
          <a:prstGeom prst="rect">
            <a:avLst/>
          </a:prstGeom>
        </p:spPr>
        <p:txBody>
          <a:bodyPr wrap="none">
            <a:spAutoFit/>
          </a:bodyPr>
          <a:lstStyle/>
          <a:p>
            <a:r>
              <a:rPr lang="en-US" altLang="zh-CN" sz="1600" b="1" dirty="0">
                <a:solidFill>
                  <a:srgbClr val="C00000"/>
                </a:solidFill>
              </a:rPr>
              <a:t>22</a:t>
            </a:r>
            <a:endParaRPr lang="zh-CN" altLang="en-US" sz="1600" b="1" dirty="0">
              <a:solidFill>
                <a:srgbClr val="C00000"/>
              </a:solidFill>
            </a:endParaRPr>
          </a:p>
        </p:txBody>
      </p:sp>
      <p:sp>
        <p:nvSpPr>
          <p:cNvPr id="33" name="矩形 32">
            <a:extLst>
              <a:ext uri="{FF2B5EF4-FFF2-40B4-BE49-F238E27FC236}">
                <a16:creationId xmlns:a16="http://schemas.microsoft.com/office/drawing/2014/main" id="{933C35F8-6EF4-431C-A8EA-CEEBD7070335}"/>
              </a:ext>
            </a:extLst>
          </p:cNvPr>
          <p:cNvSpPr/>
          <p:nvPr/>
        </p:nvSpPr>
        <p:spPr>
          <a:xfrm>
            <a:off x="9898486" y="5892447"/>
            <a:ext cx="412292" cy="338554"/>
          </a:xfrm>
          <a:prstGeom prst="rect">
            <a:avLst/>
          </a:prstGeom>
        </p:spPr>
        <p:txBody>
          <a:bodyPr wrap="none">
            <a:spAutoFit/>
          </a:bodyPr>
          <a:lstStyle/>
          <a:p>
            <a:r>
              <a:rPr lang="en-US" altLang="zh-CN" sz="1600" b="1" dirty="0">
                <a:solidFill>
                  <a:srgbClr val="C00000"/>
                </a:solidFill>
              </a:rPr>
              <a:t>23</a:t>
            </a:r>
            <a:endParaRPr lang="zh-CN" altLang="en-US" sz="1600" b="1" dirty="0">
              <a:solidFill>
                <a:srgbClr val="C00000"/>
              </a:solidFill>
            </a:endParaRPr>
          </a:p>
        </p:txBody>
      </p:sp>
      <p:sp>
        <p:nvSpPr>
          <p:cNvPr id="34" name="矩形 33">
            <a:extLst>
              <a:ext uri="{FF2B5EF4-FFF2-40B4-BE49-F238E27FC236}">
                <a16:creationId xmlns:a16="http://schemas.microsoft.com/office/drawing/2014/main" id="{E4D14285-AE58-4BDF-8C8A-6C0202024433}"/>
              </a:ext>
            </a:extLst>
          </p:cNvPr>
          <p:cNvSpPr/>
          <p:nvPr/>
        </p:nvSpPr>
        <p:spPr>
          <a:xfrm>
            <a:off x="9891804" y="6097814"/>
            <a:ext cx="412292" cy="338554"/>
          </a:xfrm>
          <a:prstGeom prst="rect">
            <a:avLst/>
          </a:prstGeom>
        </p:spPr>
        <p:txBody>
          <a:bodyPr wrap="none">
            <a:spAutoFit/>
          </a:bodyPr>
          <a:lstStyle/>
          <a:p>
            <a:r>
              <a:rPr lang="en-US" altLang="zh-CN" sz="1600" b="1" dirty="0">
                <a:solidFill>
                  <a:srgbClr val="C00000"/>
                </a:solidFill>
              </a:rPr>
              <a:t>24</a:t>
            </a:r>
            <a:endParaRPr lang="zh-CN" altLang="en-US" sz="1600" b="1" dirty="0">
              <a:solidFill>
                <a:srgbClr val="C00000"/>
              </a:solidFill>
            </a:endParaRPr>
          </a:p>
        </p:txBody>
      </p:sp>
      <p:sp>
        <p:nvSpPr>
          <p:cNvPr id="35" name="矩形 34">
            <a:extLst>
              <a:ext uri="{FF2B5EF4-FFF2-40B4-BE49-F238E27FC236}">
                <a16:creationId xmlns:a16="http://schemas.microsoft.com/office/drawing/2014/main" id="{96BBB3BA-5D70-4636-A34F-D771BD36DC61}"/>
              </a:ext>
            </a:extLst>
          </p:cNvPr>
          <p:cNvSpPr/>
          <p:nvPr/>
        </p:nvSpPr>
        <p:spPr>
          <a:xfrm>
            <a:off x="9894014" y="6312299"/>
            <a:ext cx="412292" cy="338554"/>
          </a:xfrm>
          <a:prstGeom prst="rect">
            <a:avLst/>
          </a:prstGeom>
        </p:spPr>
        <p:txBody>
          <a:bodyPr wrap="none">
            <a:spAutoFit/>
          </a:bodyPr>
          <a:lstStyle/>
          <a:p>
            <a:r>
              <a:rPr lang="en-US" altLang="zh-CN" sz="1600" b="1" dirty="0">
                <a:solidFill>
                  <a:srgbClr val="C00000"/>
                </a:solidFill>
              </a:rPr>
              <a:t>25</a:t>
            </a:r>
            <a:endParaRPr lang="zh-CN" altLang="en-US" sz="1600" b="1" dirty="0">
              <a:solidFill>
                <a:srgbClr val="C00000"/>
              </a:solidFill>
            </a:endParaRPr>
          </a:p>
        </p:txBody>
      </p:sp>
      <p:sp>
        <p:nvSpPr>
          <p:cNvPr id="37" name="矩形 36">
            <a:extLst>
              <a:ext uri="{FF2B5EF4-FFF2-40B4-BE49-F238E27FC236}">
                <a16:creationId xmlns:a16="http://schemas.microsoft.com/office/drawing/2014/main" id="{F677EFAB-26D0-4A5E-AA1C-FC4E6816D28B}"/>
              </a:ext>
            </a:extLst>
          </p:cNvPr>
          <p:cNvSpPr/>
          <p:nvPr/>
        </p:nvSpPr>
        <p:spPr>
          <a:xfrm>
            <a:off x="9898429" y="6645133"/>
            <a:ext cx="412292" cy="338554"/>
          </a:xfrm>
          <a:prstGeom prst="rect">
            <a:avLst/>
          </a:prstGeom>
        </p:spPr>
        <p:txBody>
          <a:bodyPr wrap="none">
            <a:spAutoFit/>
          </a:bodyPr>
          <a:lstStyle/>
          <a:p>
            <a:r>
              <a:rPr lang="en-US" altLang="zh-CN" sz="1600" b="1" dirty="0">
                <a:solidFill>
                  <a:srgbClr val="C00000"/>
                </a:solidFill>
              </a:rPr>
              <a:t>17</a:t>
            </a:r>
            <a:endParaRPr lang="zh-CN" altLang="en-US" sz="1600" b="1" dirty="0">
              <a:solidFill>
                <a:srgbClr val="C00000"/>
              </a:solidFill>
            </a:endParaRPr>
          </a:p>
        </p:txBody>
      </p:sp>
      <p:sp>
        <p:nvSpPr>
          <p:cNvPr id="38" name="矩形 37">
            <a:extLst>
              <a:ext uri="{FF2B5EF4-FFF2-40B4-BE49-F238E27FC236}">
                <a16:creationId xmlns:a16="http://schemas.microsoft.com/office/drawing/2014/main" id="{81B35E0A-DE24-49B5-AF8F-D0E7EFD475C5}"/>
              </a:ext>
            </a:extLst>
          </p:cNvPr>
          <p:cNvSpPr/>
          <p:nvPr/>
        </p:nvSpPr>
        <p:spPr>
          <a:xfrm>
            <a:off x="10458236" y="5841994"/>
            <a:ext cx="684803" cy="369332"/>
          </a:xfrm>
          <a:prstGeom prst="rect">
            <a:avLst/>
          </a:prstGeom>
        </p:spPr>
        <p:txBody>
          <a:bodyPr wrap="none">
            <a:spAutoFit/>
          </a:bodyPr>
          <a:lstStyle/>
          <a:p>
            <a:r>
              <a:rPr lang="en-US" altLang="zh-CN" b="1" dirty="0">
                <a:solidFill>
                  <a:srgbClr val="C00000"/>
                </a:solidFill>
              </a:rPr>
              <a:t>0x40</a:t>
            </a:r>
            <a:endParaRPr lang="zh-CN" altLang="en-US" b="1" dirty="0">
              <a:solidFill>
                <a:srgbClr val="C00000"/>
              </a:solidFill>
            </a:endParaRPr>
          </a:p>
        </p:txBody>
      </p:sp>
      <p:sp>
        <p:nvSpPr>
          <p:cNvPr id="39" name="矩形 38">
            <a:extLst>
              <a:ext uri="{FF2B5EF4-FFF2-40B4-BE49-F238E27FC236}">
                <a16:creationId xmlns:a16="http://schemas.microsoft.com/office/drawing/2014/main" id="{07C8FE70-76CB-489A-BCF3-A13C105C774E}"/>
              </a:ext>
            </a:extLst>
          </p:cNvPr>
          <p:cNvSpPr/>
          <p:nvPr/>
        </p:nvSpPr>
        <p:spPr>
          <a:xfrm>
            <a:off x="10481164" y="6043204"/>
            <a:ext cx="684803" cy="369332"/>
          </a:xfrm>
          <a:prstGeom prst="rect">
            <a:avLst/>
          </a:prstGeom>
        </p:spPr>
        <p:txBody>
          <a:bodyPr wrap="none">
            <a:spAutoFit/>
          </a:bodyPr>
          <a:lstStyle/>
          <a:p>
            <a:r>
              <a:rPr lang="en-US" altLang="zh-CN" b="1" dirty="0">
                <a:solidFill>
                  <a:srgbClr val="C00000"/>
                </a:solidFill>
              </a:rPr>
              <a:t>0x35</a:t>
            </a:r>
            <a:endParaRPr lang="zh-CN" altLang="en-US" b="1" dirty="0">
              <a:solidFill>
                <a:srgbClr val="C00000"/>
              </a:solidFill>
            </a:endParaRPr>
          </a:p>
        </p:txBody>
      </p:sp>
      <p:sp>
        <p:nvSpPr>
          <p:cNvPr id="40" name="矩形 39">
            <a:extLst>
              <a:ext uri="{FF2B5EF4-FFF2-40B4-BE49-F238E27FC236}">
                <a16:creationId xmlns:a16="http://schemas.microsoft.com/office/drawing/2014/main" id="{3DC8C9AD-8833-414F-BC44-2A4CA2C0A4E4}"/>
              </a:ext>
            </a:extLst>
          </p:cNvPr>
          <p:cNvSpPr/>
          <p:nvPr/>
        </p:nvSpPr>
        <p:spPr>
          <a:xfrm>
            <a:off x="10470043" y="6263586"/>
            <a:ext cx="684803" cy="369332"/>
          </a:xfrm>
          <a:prstGeom prst="rect">
            <a:avLst/>
          </a:prstGeom>
        </p:spPr>
        <p:txBody>
          <a:bodyPr wrap="none">
            <a:spAutoFit/>
          </a:bodyPr>
          <a:lstStyle/>
          <a:p>
            <a:r>
              <a:rPr lang="en-US" altLang="zh-CN" b="1" dirty="0">
                <a:solidFill>
                  <a:srgbClr val="C00000"/>
                </a:solidFill>
              </a:rPr>
              <a:t>0x35</a:t>
            </a:r>
            <a:endParaRPr lang="zh-CN" altLang="en-US" b="1" dirty="0">
              <a:solidFill>
                <a:srgbClr val="C00000"/>
              </a:solidFill>
            </a:endParaRPr>
          </a:p>
        </p:txBody>
      </p:sp>
      <p:cxnSp>
        <p:nvCxnSpPr>
          <p:cNvPr id="42" name="直接箭头连接符 41">
            <a:extLst>
              <a:ext uri="{FF2B5EF4-FFF2-40B4-BE49-F238E27FC236}">
                <a16:creationId xmlns:a16="http://schemas.microsoft.com/office/drawing/2014/main" id="{165FF379-29A1-4DC4-B1BB-BCC370FD53AB}"/>
              </a:ext>
            </a:extLst>
          </p:cNvPr>
          <p:cNvCxnSpPr>
            <a:cxnSpLocks/>
          </p:cNvCxnSpPr>
          <p:nvPr/>
        </p:nvCxnSpPr>
        <p:spPr>
          <a:xfrm flipH="1">
            <a:off x="9814964" y="5425676"/>
            <a:ext cx="1208823" cy="6124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9D8595AC-F9DB-413D-B06B-880D1CED678D}"/>
              </a:ext>
            </a:extLst>
          </p:cNvPr>
          <p:cNvSpPr/>
          <p:nvPr/>
        </p:nvSpPr>
        <p:spPr>
          <a:xfrm>
            <a:off x="10951887" y="5177805"/>
            <a:ext cx="441146" cy="369332"/>
          </a:xfrm>
          <a:prstGeom prst="rect">
            <a:avLst/>
          </a:prstGeom>
        </p:spPr>
        <p:txBody>
          <a:bodyPr wrap="none">
            <a:spAutoFit/>
          </a:bodyPr>
          <a:lstStyle/>
          <a:p>
            <a:r>
              <a:rPr lang="en-US" altLang="zh-CN" b="1" dirty="0">
                <a:solidFill>
                  <a:srgbClr val="C00000"/>
                </a:solidFill>
              </a:rPr>
              <a:t>77</a:t>
            </a:r>
            <a:endParaRPr lang="zh-CN" altLang="en-US" b="1" dirty="0">
              <a:solidFill>
                <a:srgbClr val="C00000"/>
              </a:solidFill>
            </a:endParaRPr>
          </a:p>
        </p:txBody>
      </p:sp>
      <p:sp>
        <p:nvSpPr>
          <p:cNvPr id="45" name="Rectangle 3">
            <a:extLst>
              <a:ext uri="{FF2B5EF4-FFF2-40B4-BE49-F238E27FC236}">
                <a16:creationId xmlns:a16="http://schemas.microsoft.com/office/drawing/2014/main" id="{806D232B-10CB-402F-8CB0-B34101A2FCBE}"/>
              </a:ext>
            </a:extLst>
          </p:cNvPr>
          <p:cNvSpPr txBox="1">
            <a:spLocks noChangeArrowheads="1"/>
          </p:cNvSpPr>
          <p:nvPr/>
        </p:nvSpPr>
        <p:spPr bwMode="auto">
          <a:xfrm>
            <a:off x="632504" y="57199"/>
            <a:ext cx="10659963" cy="132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eaLnBrk="1" hangingPunct="1">
              <a:buNone/>
            </a:pPr>
            <a:r>
              <a:rPr lang="zh-CN" altLang="en-US" sz="2000" b="1" kern="0" dirty="0"/>
              <a:t>实验步骤</a:t>
            </a:r>
            <a:r>
              <a:rPr lang="en-US" altLang="zh-CN" sz="2000" b="1" kern="0" dirty="0"/>
              <a:t>2</a:t>
            </a:r>
            <a:r>
              <a:rPr lang="zh-CN" altLang="en-US" sz="2000" b="1" kern="0" dirty="0"/>
              <a:t>：</a:t>
            </a:r>
            <a:r>
              <a:rPr lang="zh-CN" altLang="en-US" sz="1600" b="1" kern="0" dirty="0"/>
              <a:t>定位</a:t>
            </a:r>
            <a:r>
              <a:rPr lang="en-US" altLang="zh-CN" sz="1600" b="1" kern="0" dirty="0"/>
              <a:t>COOKIE</a:t>
            </a:r>
            <a:r>
              <a:rPr lang="zh-CN" altLang="en-US" sz="1600" b="1" kern="0" dirty="0"/>
              <a:t>中每一字符</a:t>
            </a:r>
            <a:r>
              <a:rPr lang="en-US" altLang="zh-CN" sz="1600" b="1" kern="0" dirty="0"/>
              <a:t>’c’</a:t>
            </a:r>
            <a:r>
              <a:rPr lang="zh-CN" altLang="en-US" sz="1600" b="1" kern="0" dirty="0"/>
              <a:t>在</a:t>
            </a:r>
            <a:r>
              <a:rPr lang="en-US" altLang="zh-CN" sz="1600" b="1" kern="0" dirty="0"/>
              <a:t>switch</a:t>
            </a:r>
            <a:r>
              <a:rPr lang="zh-CN" altLang="en-US" sz="1600" b="1" kern="0" dirty="0"/>
              <a:t>跳转表中的对应表项（索引为</a:t>
            </a:r>
            <a:r>
              <a:rPr lang="en-US" altLang="zh-CN" sz="1600" b="1" kern="0" dirty="0"/>
              <a:t>’c’-0x41</a:t>
            </a:r>
            <a:r>
              <a:rPr lang="zh-CN" altLang="en-US" sz="1600" b="1" kern="0" dirty="0"/>
              <a:t>），将其值设为输出目标学号中对应字符的</a:t>
            </a:r>
            <a:r>
              <a:rPr lang="en-US" altLang="zh-CN" sz="1600" b="1" kern="0" dirty="0"/>
              <a:t>case</a:t>
            </a:r>
            <a:r>
              <a:rPr lang="zh-CN" altLang="en-US" sz="1600" b="1" kern="0" dirty="0"/>
              <a:t>首指令的偏移量        如：</a:t>
            </a:r>
            <a:r>
              <a:rPr lang="en-US" altLang="zh-CN" sz="1600" b="1" kern="0" dirty="0"/>
              <a:t>0x58-0x41=0x17=23</a:t>
            </a:r>
          </a:p>
          <a:p>
            <a:pPr marL="0" indent="0" eaLnBrk="1" hangingPunct="1">
              <a:buNone/>
            </a:pPr>
            <a:endParaRPr lang="en-US" altLang="zh-CN" sz="1600" kern="0" dirty="0"/>
          </a:p>
          <a:p>
            <a:pPr marL="0" indent="0" eaLnBrk="1" hangingPunct="1">
              <a:buNone/>
            </a:pPr>
            <a:endParaRPr lang="en-US" altLang="zh-CN" sz="1600" kern="0" dirty="0"/>
          </a:p>
          <a:p>
            <a:pPr marL="0" indent="0" eaLnBrk="1" hangingPunct="1">
              <a:buNone/>
            </a:pPr>
            <a:endParaRPr lang="zh-CN" altLang="en-US" sz="1600" kern="0" dirty="0"/>
          </a:p>
        </p:txBody>
      </p:sp>
    </p:spTree>
    <p:extLst>
      <p:ext uri="{BB962C8B-B14F-4D97-AF65-F5344CB8AC3E}">
        <p14:creationId xmlns:p14="http://schemas.microsoft.com/office/powerpoint/2010/main" val="3527227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CEC6BA-C671-4ED4-BF85-6D1EF08E3AA5}"/>
              </a:ext>
            </a:extLst>
          </p:cNvPr>
          <p:cNvSpPr/>
          <p:nvPr/>
        </p:nvSpPr>
        <p:spPr>
          <a:xfrm>
            <a:off x="1059211" y="501134"/>
            <a:ext cx="2404826" cy="400110"/>
          </a:xfrm>
          <a:prstGeom prst="rect">
            <a:avLst/>
          </a:prstGeom>
        </p:spPr>
        <p:txBody>
          <a:bodyPr wrap="none">
            <a:spAutoFit/>
          </a:bodyPr>
          <a:lstStyle/>
          <a:p>
            <a:r>
              <a:rPr lang="zh-CN" altLang="en-US" sz="2000" dirty="0">
                <a:solidFill>
                  <a:srgbClr val="C00000"/>
                </a:solidFill>
              </a:rPr>
              <a:t>readelf -S  phase3.o</a:t>
            </a:r>
          </a:p>
        </p:txBody>
      </p:sp>
      <p:pic>
        <p:nvPicPr>
          <p:cNvPr id="3" name="图片 2">
            <a:extLst>
              <a:ext uri="{FF2B5EF4-FFF2-40B4-BE49-F238E27FC236}">
                <a16:creationId xmlns:a16="http://schemas.microsoft.com/office/drawing/2014/main" id="{197611E9-2025-4F1E-B24B-D51DBF1E35A2}"/>
              </a:ext>
            </a:extLst>
          </p:cNvPr>
          <p:cNvPicPr>
            <a:picLocks noChangeAspect="1"/>
          </p:cNvPicPr>
          <p:nvPr/>
        </p:nvPicPr>
        <p:blipFill>
          <a:blip r:embed="rId2"/>
          <a:stretch>
            <a:fillRect/>
          </a:stretch>
        </p:blipFill>
        <p:spPr>
          <a:xfrm>
            <a:off x="934099" y="1045825"/>
            <a:ext cx="9002381" cy="3820058"/>
          </a:xfrm>
          <a:prstGeom prst="rect">
            <a:avLst/>
          </a:prstGeom>
        </p:spPr>
      </p:pic>
      <p:sp>
        <p:nvSpPr>
          <p:cNvPr id="4" name="矩形 3">
            <a:extLst>
              <a:ext uri="{FF2B5EF4-FFF2-40B4-BE49-F238E27FC236}">
                <a16:creationId xmlns:a16="http://schemas.microsoft.com/office/drawing/2014/main" id="{3E30481B-285A-461A-BB26-D039E2260ED4}"/>
              </a:ext>
            </a:extLst>
          </p:cNvPr>
          <p:cNvSpPr/>
          <p:nvPr/>
        </p:nvSpPr>
        <p:spPr>
          <a:xfrm>
            <a:off x="1184323" y="4492485"/>
            <a:ext cx="8882028" cy="429372"/>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3B49968-EABA-453E-A75B-DF75497EBB08}"/>
              </a:ext>
            </a:extLst>
          </p:cNvPr>
          <p:cNvSpPr txBox="1"/>
          <p:nvPr/>
        </p:nvSpPr>
        <p:spPr>
          <a:xfrm>
            <a:off x="911574" y="5010464"/>
            <a:ext cx="7206707" cy="1296637"/>
          </a:xfrm>
          <a:prstGeom prst="rect">
            <a:avLst/>
          </a:prstGeom>
          <a:noFill/>
        </p:spPr>
        <p:txBody>
          <a:bodyPr wrap="square" rtlCol="0">
            <a:spAutoFit/>
          </a:bodyPr>
          <a:lstStyle/>
          <a:p>
            <a:pPr>
              <a:lnSpc>
                <a:spcPct val="150000"/>
              </a:lnSpc>
            </a:pPr>
            <a:r>
              <a:rPr lang="zh-CN" altLang="en-US" kern="0" dirty="0">
                <a:solidFill>
                  <a:srgbClr val="0000FF"/>
                </a:solidFill>
              </a:rPr>
              <a:t>由上可知：</a:t>
            </a:r>
            <a:endParaRPr lang="en-US" altLang="zh-CN" kern="0" dirty="0">
              <a:solidFill>
                <a:srgbClr val="0000FF"/>
              </a:solidFill>
            </a:endParaRPr>
          </a:p>
          <a:p>
            <a:pPr marL="285750" indent="-285750">
              <a:lnSpc>
                <a:spcPct val="150000"/>
              </a:lnSpc>
              <a:buFont typeface="Wingdings" panose="05000000000000000000" pitchFamily="2" charset="2"/>
              <a:buChar char="ü"/>
            </a:pPr>
            <a:r>
              <a:rPr lang="en-US" altLang="zh-CN" kern="0" dirty="0">
                <a:solidFill>
                  <a:srgbClr val="0000FF"/>
                </a:solidFill>
              </a:rPr>
              <a:t>.</a:t>
            </a:r>
            <a:r>
              <a:rPr lang="en-US" altLang="zh-CN" kern="0" dirty="0" err="1">
                <a:solidFill>
                  <a:srgbClr val="0000FF"/>
                </a:solidFill>
              </a:rPr>
              <a:t>rela.data</a:t>
            </a:r>
            <a:r>
              <a:rPr lang="en-US" altLang="zh-CN" kern="0" dirty="0">
                <a:solidFill>
                  <a:srgbClr val="0000FF"/>
                </a:solidFill>
              </a:rPr>
              <a:t> </a:t>
            </a:r>
            <a:r>
              <a:rPr lang="zh-CN" altLang="en-US" kern="0" dirty="0">
                <a:solidFill>
                  <a:srgbClr val="0000FF"/>
                </a:solidFill>
              </a:rPr>
              <a:t>在文件中的起始偏移量为</a:t>
            </a:r>
            <a:r>
              <a:rPr lang="en-US" altLang="zh-CN" kern="0" dirty="0">
                <a:solidFill>
                  <a:srgbClr val="0000FF"/>
                </a:solidFill>
              </a:rPr>
              <a:t>0x498</a:t>
            </a:r>
          </a:p>
          <a:p>
            <a:pPr marL="285750" indent="-285750">
              <a:lnSpc>
                <a:spcPct val="150000"/>
              </a:lnSpc>
              <a:buFont typeface="Wingdings" panose="05000000000000000000" pitchFamily="2" charset="2"/>
              <a:buChar char="ü"/>
            </a:pPr>
            <a:r>
              <a:rPr lang="zh-CN" altLang="en-US" kern="0" dirty="0">
                <a:solidFill>
                  <a:srgbClr val="0000FF"/>
                </a:solidFill>
              </a:rPr>
              <a:t>要修改字节在文件中的起始地址为</a:t>
            </a:r>
            <a:r>
              <a:rPr lang="en-US" altLang="zh-CN" kern="0" dirty="0">
                <a:solidFill>
                  <a:srgbClr val="0000FF"/>
                </a:solidFill>
              </a:rPr>
              <a:t>0x498 + 23*24+16= 0x6D0</a:t>
            </a:r>
            <a:endParaRPr lang="zh-CN" altLang="en-US" dirty="0"/>
          </a:p>
        </p:txBody>
      </p:sp>
      <p:sp>
        <p:nvSpPr>
          <p:cNvPr id="6" name="矩形 5">
            <a:extLst>
              <a:ext uri="{FF2B5EF4-FFF2-40B4-BE49-F238E27FC236}">
                <a16:creationId xmlns:a16="http://schemas.microsoft.com/office/drawing/2014/main" id="{E01386E3-0E4A-4B0A-981B-1A2930841AB6}"/>
              </a:ext>
            </a:extLst>
          </p:cNvPr>
          <p:cNvSpPr/>
          <p:nvPr/>
        </p:nvSpPr>
        <p:spPr>
          <a:xfrm>
            <a:off x="1059211" y="71764"/>
            <a:ext cx="2953053" cy="369332"/>
          </a:xfrm>
          <a:prstGeom prst="rect">
            <a:avLst/>
          </a:prstGeom>
        </p:spPr>
        <p:txBody>
          <a:bodyPr wrap="none">
            <a:spAutoFit/>
          </a:bodyPr>
          <a:lstStyle/>
          <a:p>
            <a:r>
              <a:rPr lang="zh-CN" altLang="en-US" b="1" kern="0" dirty="0"/>
              <a:t>实验步骤</a:t>
            </a:r>
            <a:r>
              <a:rPr lang="en-US" altLang="zh-CN" b="1" kern="0" dirty="0"/>
              <a:t>3</a:t>
            </a:r>
            <a:r>
              <a:rPr lang="zh-CN" altLang="en-US" b="1" kern="0" dirty="0"/>
              <a:t>：计算修改地址</a:t>
            </a:r>
            <a:endParaRPr lang="zh-CN" altLang="en-US" dirty="0"/>
          </a:p>
        </p:txBody>
      </p:sp>
    </p:spTree>
    <p:extLst>
      <p:ext uri="{BB962C8B-B14F-4D97-AF65-F5344CB8AC3E}">
        <p14:creationId xmlns:p14="http://schemas.microsoft.com/office/powerpoint/2010/main" val="1378610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A525151-110C-4AD5-A8C2-EC9E333E4859}"/>
              </a:ext>
            </a:extLst>
          </p:cNvPr>
          <p:cNvSpPr/>
          <p:nvPr/>
        </p:nvSpPr>
        <p:spPr>
          <a:xfrm>
            <a:off x="404356" y="219757"/>
            <a:ext cx="11383288" cy="400110"/>
          </a:xfrm>
          <a:prstGeom prst="rect">
            <a:avLst/>
          </a:prstGeom>
        </p:spPr>
        <p:txBody>
          <a:bodyPr wrap="square">
            <a:spAutoFit/>
          </a:bodyPr>
          <a:lstStyle/>
          <a:p>
            <a:r>
              <a:rPr lang="zh-CN" altLang="en-US" sz="2000" b="1" dirty="0"/>
              <a:t>实验步骤</a:t>
            </a:r>
            <a:r>
              <a:rPr lang="en-US" altLang="zh-CN" sz="2000" b="1" dirty="0"/>
              <a:t>4</a:t>
            </a:r>
            <a:r>
              <a:rPr lang="zh-CN" altLang="en-US" sz="2000" b="1" dirty="0"/>
              <a:t>：使用</a:t>
            </a:r>
            <a:r>
              <a:rPr lang="en-US" altLang="zh-CN" sz="2000" b="1" dirty="0" err="1"/>
              <a:t>hexedit</a:t>
            </a:r>
            <a:r>
              <a:rPr lang="zh-CN" altLang="en-US" sz="2000" b="1" dirty="0"/>
              <a:t>工具，对</a:t>
            </a:r>
            <a:r>
              <a:rPr lang="en-US" altLang="zh-CN" sz="2000" b="1" dirty="0"/>
              <a:t>phase3.o</a:t>
            </a:r>
            <a:r>
              <a:rPr lang="zh-CN" altLang="en-US" sz="2000" b="1" dirty="0"/>
              <a:t>文件重定位节中相应字节进行修改，修改偏移量。</a:t>
            </a:r>
          </a:p>
        </p:txBody>
      </p:sp>
      <p:pic>
        <p:nvPicPr>
          <p:cNvPr id="4" name="图片 3">
            <a:extLst>
              <a:ext uri="{FF2B5EF4-FFF2-40B4-BE49-F238E27FC236}">
                <a16:creationId xmlns:a16="http://schemas.microsoft.com/office/drawing/2014/main" id="{FF7217C4-5F6E-4041-B0FF-A340A3067CAB}"/>
              </a:ext>
            </a:extLst>
          </p:cNvPr>
          <p:cNvPicPr>
            <a:picLocks noChangeAspect="1"/>
          </p:cNvPicPr>
          <p:nvPr/>
        </p:nvPicPr>
        <p:blipFill>
          <a:blip r:embed="rId2"/>
          <a:stretch>
            <a:fillRect/>
          </a:stretch>
        </p:blipFill>
        <p:spPr>
          <a:xfrm>
            <a:off x="0" y="1189572"/>
            <a:ext cx="12192000" cy="4478855"/>
          </a:xfrm>
          <a:prstGeom prst="rect">
            <a:avLst/>
          </a:prstGeom>
        </p:spPr>
      </p:pic>
      <p:cxnSp>
        <p:nvCxnSpPr>
          <p:cNvPr id="6" name="直接箭头连接符 5">
            <a:extLst>
              <a:ext uri="{FF2B5EF4-FFF2-40B4-BE49-F238E27FC236}">
                <a16:creationId xmlns:a16="http://schemas.microsoft.com/office/drawing/2014/main" id="{D449B4A3-27A4-4561-88F2-DADF5CEF2443}"/>
              </a:ext>
            </a:extLst>
          </p:cNvPr>
          <p:cNvCxnSpPr/>
          <p:nvPr/>
        </p:nvCxnSpPr>
        <p:spPr>
          <a:xfrm flipV="1">
            <a:off x="3244132" y="5239910"/>
            <a:ext cx="66791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0AE20CB1-2171-4791-89D8-38F43C734372}"/>
              </a:ext>
            </a:extLst>
          </p:cNvPr>
          <p:cNvSpPr/>
          <p:nvPr/>
        </p:nvSpPr>
        <p:spPr>
          <a:xfrm>
            <a:off x="3198545" y="5969644"/>
            <a:ext cx="1133644" cy="369332"/>
          </a:xfrm>
          <a:prstGeom prst="rect">
            <a:avLst/>
          </a:prstGeom>
        </p:spPr>
        <p:txBody>
          <a:bodyPr wrap="none">
            <a:spAutoFit/>
          </a:bodyPr>
          <a:lstStyle/>
          <a:p>
            <a:r>
              <a:rPr lang="zh-CN" altLang="en-US" dirty="0"/>
              <a:t>改为：</a:t>
            </a:r>
            <a:r>
              <a:rPr lang="en-US" altLang="zh-CN" b="1" dirty="0">
                <a:solidFill>
                  <a:srgbClr val="C00000"/>
                </a:solidFill>
              </a:rPr>
              <a:t>77</a:t>
            </a:r>
            <a:endParaRPr lang="zh-CN" altLang="en-US" b="1" dirty="0">
              <a:solidFill>
                <a:srgbClr val="C00000"/>
              </a:solidFill>
            </a:endParaRPr>
          </a:p>
        </p:txBody>
      </p:sp>
      <p:sp>
        <p:nvSpPr>
          <p:cNvPr id="9" name="矩形 8">
            <a:extLst>
              <a:ext uri="{FF2B5EF4-FFF2-40B4-BE49-F238E27FC236}">
                <a16:creationId xmlns:a16="http://schemas.microsoft.com/office/drawing/2014/main" id="{B0B88CC3-4D22-421B-8385-52832EE0AB3F}"/>
              </a:ext>
            </a:extLst>
          </p:cNvPr>
          <p:cNvSpPr/>
          <p:nvPr/>
        </p:nvSpPr>
        <p:spPr>
          <a:xfrm>
            <a:off x="3824577" y="5112689"/>
            <a:ext cx="310101" cy="21468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23464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1B64275-F3BB-40EF-8909-F0410FFE5F4E}"/>
              </a:ext>
            </a:extLst>
          </p:cNvPr>
          <p:cNvSpPr/>
          <p:nvPr/>
        </p:nvSpPr>
        <p:spPr>
          <a:xfrm>
            <a:off x="745069" y="1673042"/>
            <a:ext cx="7916091" cy="1430456"/>
          </a:xfrm>
          <a:prstGeom prst="rect">
            <a:avLst/>
          </a:prstGeom>
        </p:spPr>
        <p:txBody>
          <a:bodyPr wrap="square">
            <a:spAutoFit/>
          </a:bodyPr>
          <a:lstStyle/>
          <a:p>
            <a:pPr marL="349250" lvl="1">
              <a:lnSpc>
                <a:spcPct val="150000"/>
              </a:lnSpc>
            </a:pPr>
            <a:r>
              <a:rPr lang="en-US" altLang="zh-CN" sz="2000" b="1" dirty="0">
                <a:solidFill>
                  <a:srgbClr val="002060"/>
                </a:solidFill>
              </a:rPr>
              <a:t>$ </a:t>
            </a:r>
            <a:r>
              <a:rPr lang="en-US" altLang="zh-CN" sz="2000" b="1" dirty="0" err="1">
                <a:solidFill>
                  <a:srgbClr val="002060"/>
                </a:solidFill>
              </a:rPr>
              <a:t>gcc</a:t>
            </a:r>
            <a:r>
              <a:rPr lang="en-US" altLang="zh-CN" sz="2000" b="1" dirty="0">
                <a:solidFill>
                  <a:srgbClr val="002060"/>
                </a:solidFill>
              </a:rPr>
              <a:t> -o </a:t>
            </a:r>
            <a:r>
              <a:rPr lang="en-US" altLang="zh-CN" sz="2000" b="1" dirty="0" err="1">
                <a:solidFill>
                  <a:srgbClr val="002060"/>
                </a:solidFill>
              </a:rPr>
              <a:t>linkbomb</a:t>
            </a:r>
            <a:r>
              <a:rPr lang="en-US" altLang="zh-CN" sz="2000" b="1" dirty="0">
                <a:solidFill>
                  <a:srgbClr val="002060"/>
                </a:solidFill>
              </a:rPr>
              <a:t> </a:t>
            </a:r>
            <a:r>
              <a:rPr lang="en-US" altLang="zh-CN" sz="2000" b="1" dirty="0" err="1">
                <a:solidFill>
                  <a:srgbClr val="002060"/>
                </a:solidFill>
              </a:rPr>
              <a:t>main.o</a:t>
            </a:r>
            <a:r>
              <a:rPr lang="en-US" altLang="zh-CN" sz="2000" b="1" dirty="0">
                <a:solidFill>
                  <a:srgbClr val="002060"/>
                </a:solidFill>
              </a:rPr>
              <a:t> phase3.o</a:t>
            </a:r>
          </a:p>
          <a:p>
            <a:pPr marL="349250" lvl="1">
              <a:lnSpc>
                <a:spcPct val="150000"/>
              </a:lnSpc>
            </a:pPr>
            <a:r>
              <a:rPr lang="en-US" altLang="zh-CN" sz="2000" b="1" dirty="0">
                <a:solidFill>
                  <a:srgbClr val="002060"/>
                </a:solidFill>
              </a:rPr>
              <a:t>$ ./</a:t>
            </a:r>
            <a:r>
              <a:rPr lang="en-US" altLang="zh-CN" sz="2000" b="1" dirty="0" err="1">
                <a:solidFill>
                  <a:srgbClr val="002060"/>
                </a:solidFill>
              </a:rPr>
              <a:t>linkbomb</a:t>
            </a:r>
            <a:endParaRPr lang="en-US" altLang="zh-CN" sz="2000" b="1" dirty="0">
              <a:solidFill>
                <a:srgbClr val="002060"/>
              </a:solidFill>
            </a:endParaRPr>
          </a:p>
          <a:p>
            <a:pPr marL="349250" lvl="1">
              <a:lnSpc>
                <a:spcPct val="150000"/>
              </a:lnSpc>
            </a:pPr>
            <a:r>
              <a:rPr lang="zh-CN" altLang="en-US" sz="2000" b="1" dirty="0">
                <a:solidFill>
                  <a:srgbClr val="002060"/>
                </a:solidFill>
              </a:rPr>
              <a:t>学号 </a:t>
            </a:r>
            <a:endParaRPr lang="zh-CN" altLang="en-US" dirty="0"/>
          </a:p>
        </p:txBody>
      </p:sp>
      <p:sp>
        <p:nvSpPr>
          <p:cNvPr id="5" name="矩形 4">
            <a:extLst>
              <a:ext uri="{FF2B5EF4-FFF2-40B4-BE49-F238E27FC236}">
                <a16:creationId xmlns:a16="http://schemas.microsoft.com/office/drawing/2014/main" id="{116ABDF1-A326-45A9-A519-456E09EB8611}"/>
              </a:ext>
            </a:extLst>
          </p:cNvPr>
          <p:cNvSpPr/>
          <p:nvPr/>
        </p:nvSpPr>
        <p:spPr>
          <a:xfrm>
            <a:off x="1204610" y="1189111"/>
            <a:ext cx="1895071" cy="461665"/>
          </a:xfrm>
          <a:prstGeom prst="rect">
            <a:avLst/>
          </a:prstGeom>
        </p:spPr>
        <p:txBody>
          <a:bodyPr wrap="none">
            <a:spAutoFit/>
          </a:bodyPr>
          <a:lstStyle/>
          <a:p>
            <a:r>
              <a:rPr lang="zh-CN" altLang="en-US" sz="2400" b="1" dirty="0"/>
              <a:t>实验步骤</a:t>
            </a:r>
            <a:r>
              <a:rPr lang="en-US" altLang="zh-CN" sz="2400" b="1" dirty="0"/>
              <a:t>3</a:t>
            </a:r>
            <a:r>
              <a:rPr lang="zh-CN" altLang="en-US" sz="2400" b="1" dirty="0"/>
              <a:t>：</a:t>
            </a:r>
            <a:endParaRPr lang="zh-CN" altLang="en-US" sz="2400" dirty="0"/>
          </a:p>
        </p:txBody>
      </p:sp>
      <p:sp>
        <p:nvSpPr>
          <p:cNvPr id="6" name="矩形 5">
            <a:extLst>
              <a:ext uri="{FF2B5EF4-FFF2-40B4-BE49-F238E27FC236}">
                <a16:creationId xmlns:a16="http://schemas.microsoft.com/office/drawing/2014/main" id="{63DBA614-AEB8-4942-9F16-22E2D9B278D1}"/>
              </a:ext>
            </a:extLst>
          </p:cNvPr>
          <p:cNvSpPr/>
          <p:nvPr/>
        </p:nvSpPr>
        <p:spPr>
          <a:xfrm>
            <a:off x="1057134" y="46988"/>
            <a:ext cx="2042547" cy="584775"/>
          </a:xfrm>
          <a:prstGeom prst="rect">
            <a:avLst/>
          </a:prstGeom>
        </p:spPr>
        <p:txBody>
          <a:bodyPr wrap="none">
            <a:spAutoFit/>
          </a:bodyPr>
          <a:lstStyle/>
          <a:p>
            <a:r>
              <a:rPr lang="zh-CN" altLang="en-US" sz="3200" dirty="0"/>
              <a:t>实验阶段</a:t>
            </a:r>
            <a:r>
              <a:rPr lang="en-US" altLang="zh-CN" sz="3200" dirty="0"/>
              <a:t>3</a:t>
            </a:r>
            <a:endParaRPr lang="zh-CN" altLang="en-US" sz="3200" dirty="0"/>
          </a:p>
        </p:txBody>
      </p:sp>
    </p:spTree>
    <p:extLst>
      <p:ext uri="{BB962C8B-B14F-4D97-AF65-F5344CB8AC3E}">
        <p14:creationId xmlns:p14="http://schemas.microsoft.com/office/powerpoint/2010/main" val="47614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a:pPr algn="r" eaLnBrk="1" hangingPunct="1">
                <a:spcBef>
                  <a:spcPct val="0"/>
                </a:spcBef>
                <a:buClrTx/>
                <a:buSzTx/>
                <a:buFontTx/>
                <a:buNone/>
              </a:pPr>
              <a:t>3</a:t>
            </a:fld>
            <a:endParaRPr lang="en-US" altLang="zh-CN" sz="1000"/>
          </a:p>
        </p:txBody>
      </p:sp>
      <p:sp>
        <p:nvSpPr>
          <p:cNvPr id="6147" name="Rectangle 2"/>
          <p:cNvSpPr>
            <a:spLocks noGrp="1" noChangeArrowheads="1"/>
          </p:cNvSpPr>
          <p:nvPr>
            <p:ph type="title" idx="4294967295"/>
          </p:nvPr>
        </p:nvSpPr>
        <p:spPr/>
        <p:txBody>
          <a:bodyPr/>
          <a:lstStyle/>
          <a:p>
            <a:pPr eaLnBrk="1" hangingPunct="1"/>
            <a:r>
              <a:rPr lang="zh-CN" altLang="en-US" dirty="0"/>
              <a:t>实验阶段</a:t>
            </a:r>
            <a:r>
              <a:rPr lang="en-US" altLang="zh-CN" dirty="0"/>
              <a:t>1</a:t>
            </a:r>
            <a:endParaRPr lang="zh-CN" altLang="en-US" dirty="0"/>
          </a:p>
        </p:txBody>
      </p:sp>
      <p:sp>
        <p:nvSpPr>
          <p:cNvPr id="7" name="Rectangle 3"/>
          <p:cNvSpPr txBox="1">
            <a:spLocks noChangeArrowheads="1"/>
          </p:cNvSpPr>
          <p:nvPr/>
        </p:nvSpPr>
        <p:spPr bwMode="auto">
          <a:xfrm>
            <a:off x="1304650" y="1460153"/>
            <a:ext cx="8906150" cy="539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lnSpc>
                <a:spcPct val="150000"/>
              </a:lnSpc>
              <a:buFont typeface="Wingdings" panose="05000000000000000000" pitchFamily="2" charset="2"/>
              <a:buChar char="p"/>
            </a:pPr>
            <a:r>
              <a:rPr lang="zh-CN" altLang="en-US" sz="2000" b="1" kern="0" dirty="0">
                <a:solidFill>
                  <a:srgbClr val="0000FF"/>
                </a:solidFill>
              </a:rPr>
              <a:t>实验内容</a:t>
            </a:r>
            <a:r>
              <a:rPr lang="zh-CN" altLang="en-US" sz="2000" b="1" kern="0" dirty="0">
                <a:solidFill>
                  <a:srgbClr val="00B0F0"/>
                </a:solidFill>
              </a:rPr>
              <a:t>：</a:t>
            </a:r>
            <a:r>
              <a:rPr lang="zh-CN" altLang="en-US" sz="2000" dirty="0"/>
              <a:t>修改二进制可重定位目标文件“</a:t>
            </a:r>
            <a:r>
              <a:rPr lang="en-US" altLang="zh-CN" sz="2000" dirty="0"/>
              <a:t>phase1.o”</a:t>
            </a:r>
            <a:r>
              <a:rPr lang="zh-CN" altLang="en-US" sz="2000" dirty="0"/>
              <a:t>的</a:t>
            </a:r>
            <a:r>
              <a:rPr lang="zh-CN" altLang="en-US" sz="2000" dirty="0">
                <a:solidFill>
                  <a:srgbClr val="0000FF"/>
                </a:solidFill>
              </a:rPr>
              <a:t>数据节</a:t>
            </a:r>
            <a:r>
              <a:rPr lang="zh-CN" altLang="en-US" sz="2000" dirty="0"/>
              <a:t>内容（不允许修改其它节的内容），使其与</a:t>
            </a:r>
            <a:r>
              <a:rPr lang="en-US" altLang="zh-CN" sz="2000" dirty="0" err="1"/>
              <a:t>main.o</a:t>
            </a:r>
            <a:r>
              <a:rPr lang="zh-CN" altLang="en-US" sz="2000" dirty="0"/>
              <a:t>链接后能够运行输出（且仅输出）自己的学号：</a:t>
            </a:r>
            <a:endParaRPr lang="en-US" altLang="zh-CN" sz="2000" dirty="0"/>
          </a:p>
          <a:p>
            <a:pPr marL="349250" lvl="1" indent="0" eaLnBrk="1" hangingPunct="1">
              <a:lnSpc>
                <a:spcPct val="150000"/>
              </a:lnSpc>
              <a:buNone/>
            </a:pPr>
            <a:r>
              <a:rPr lang="en-US" altLang="zh-CN" sz="1800" b="1" dirty="0">
                <a:solidFill>
                  <a:schemeClr val="accent1"/>
                </a:solidFill>
              </a:rPr>
              <a:t>$ </a:t>
            </a:r>
            <a:r>
              <a:rPr lang="en-US" altLang="zh-CN" sz="1800" b="1" dirty="0" err="1">
                <a:solidFill>
                  <a:schemeClr val="accent1"/>
                </a:solidFill>
              </a:rPr>
              <a:t>gcc</a:t>
            </a:r>
            <a:r>
              <a:rPr lang="en-US" altLang="zh-CN" sz="1800" b="1" dirty="0">
                <a:solidFill>
                  <a:schemeClr val="accent1"/>
                </a:solidFill>
              </a:rPr>
              <a:t> -o </a:t>
            </a:r>
            <a:r>
              <a:rPr lang="en-US" altLang="zh-CN" sz="1800" b="1" dirty="0" err="1">
                <a:solidFill>
                  <a:schemeClr val="accent1"/>
                </a:solidFill>
              </a:rPr>
              <a:t>linkbomb</a:t>
            </a:r>
            <a:r>
              <a:rPr lang="en-US" altLang="zh-CN" sz="1800" b="1" dirty="0">
                <a:solidFill>
                  <a:schemeClr val="accent1"/>
                </a:solidFill>
              </a:rPr>
              <a:t> </a:t>
            </a:r>
            <a:r>
              <a:rPr lang="en-US" altLang="zh-CN" sz="1800" b="1" dirty="0" err="1">
                <a:solidFill>
                  <a:schemeClr val="accent1"/>
                </a:solidFill>
              </a:rPr>
              <a:t>main.o</a:t>
            </a:r>
            <a:r>
              <a:rPr lang="en-US" altLang="zh-CN" sz="1800" b="1" dirty="0">
                <a:solidFill>
                  <a:schemeClr val="accent1"/>
                </a:solidFill>
              </a:rPr>
              <a:t> phase1.o</a:t>
            </a:r>
          </a:p>
          <a:p>
            <a:pPr marL="349250" lvl="1" indent="0" eaLnBrk="1" hangingPunct="1">
              <a:lnSpc>
                <a:spcPct val="150000"/>
              </a:lnSpc>
              <a:buNone/>
            </a:pPr>
            <a:r>
              <a:rPr lang="en-US" altLang="zh-CN" sz="1800" b="1" dirty="0">
                <a:solidFill>
                  <a:schemeClr val="accent1"/>
                </a:solidFill>
              </a:rPr>
              <a:t>$ ./</a:t>
            </a:r>
            <a:r>
              <a:rPr lang="en-US" altLang="zh-CN" sz="1800" b="1" dirty="0" err="1">
                <a:solidFill>
                  <a:schemeClr val="accent1"/>
                </a:solidFill>
              </a:rPr>
              <a:t>linkbomb</a:t>
            </a:r>
            <a:endParaRPr lang="en-US" altLang="zh-CN" sz="1800" b="1" dirty="0">
              <a:solidFill>
                <a:schemeClr val="accent1"/>
              </a:solidFill>
            </a:endParaRPr>
          </a:p>
          <a:p>
            <a:pPr marL="349250" lvl="1" indent="0" eaLnBrk="1" hangingPunct="1">
              <a:lnSpc>
                <a:spcPct val="150000"/>
              </a:lnSpc>
              <a:buNone/>
            </a:pPr>
            <a:r>
              <a:rPr lang="zh-CN" altLang="en-US" sz="1800" b="1" dirty="0">
                <a:solidFill>
                  <a:schemeClr val="accent1"/>
                </a:solidFill>
              </a:rPr>
              <a:t>学号 </a:t>
            </a:r>
            <a:endParaRPr lang="en-US" altLang="zh-CN" sz="1800" b="1" kern="0" dirty="0">
              <a:solidFill>
                <a:schemeClr val="accent1"/>
              </a:solidFill>
            </a:endParaRPr>
          </a:p>
          <a:p>
            <a:pPr marL="349250" lvl="1" indent="0" eaLnBrk="1" hangingPunct="1">
              <a:lnSpc>
                <a:spcPct val="150000"/>
              </a:lnSpc>
              <a:buNone/>
            </a:pPr>
            <a:endParaRPr lang="en-US" altLang="zh-CN" sz="1400" kern="0" dirty="0">
              <a:solidFill>
                <a:srgbClr val="00B0F0"/>
              </a:solidFill>
            </a:endParaRPr>
          </a:p>
        </p:txBody>
      </p:sp>
      <p:sp>
        <p:nvSpPr>
          <p:cNvPr id="5" name="矩形 4">
            <a:extLst>
              <a:ext uri="{FF2B5EF4-FFF2-40B4-BE49-F238E27FC236}">
                <a16:creationId xmlns:a16="http://schemas.microsoft.com/office/drawing/2014/main" id="{B7285AE2-3C39-4ED7-8E27-9AA420BECD08}"/>
              </a:ext>
            </a:extLst>
          </p:cNvPr>
          <p:cNvSpPr/>
          <p:nvPr/>
        </p:nvSpPr>
        <p:spPr>
          <a:xfrm>
            <a:off x="1638300" y="4520684"/>
            <a:ext cx="6096000" cy="1754326"/>
          </a:xfrm>
          <a:prstGeom prst="rect">
            <a:avLst/>
          </a:prstGeom>
        </p:spPr>
        <p:txBody>
          <a:bodyPr>
            <a:spAutoFit/>
          </a:bodyPr>
          <a:lstStyle/>
          <a:p>
            <a:r>
              <a:rPr lang="en-US" altLang="zh-CN" b="1" dirty="0">
                <a:solidFill>
                  <a:srgbClr val="0000FF"/>
                </a:solidFill>
              </a:rPr>
              <a:t>static char </a:t>
            </a:r>
            <a:r>
              <a:rPr lang="en-US" altLang="zh-CN" b="1" dirty="0"/>
              <a:t>BUFVAR[] = BUFDAT;</a:t>
            </a:r>
          </a:p>
          <a:p>
            <a:r>
              <a:rPr lang="en-US" altLang="zh-CN" b="1" dirty="0"/>
              <a:t>…</a:t>
            </a:r>
          </a:p>
          <a:p>
            <a:r>
              <a:rPr lang="en-US" altLang="zh-CN" b="1" dirty="0">
                <a:solidFill>
                  <a:srgbClr val="0000FF"/>
                </a:solidFill>
              </a:rPr>
              <a:t>void</a:t>
            </a:r>
            <a:r>
              <a:rPr lang="en-US" altLang="zh-CN" b="1" dirty="0"/>
              <a:t> </a:t>
            </a:r>
            <a:r>
              <a:rPr lang="en-US" altLang="zh-CN" b="1" dirty="0" err="1"/>
              <a:t>do_phase</a:t>
            </a:r>
            <a:r>
              <a:rPr lang="en-US" altLang="zh-CN" b="1" dirty="0"/>
              <a:t>() {</a:t>
            </a:r>
          </a:p>
          <a:p>
            <a:r>
              <a:rPr lang="en-US" altLang="zh-CN" b="1" dirty="0"/>
              <a:t>        …</a:t>
            </a:r>
          </a:p>
          <a:p>
            <a:r>
              <a:rPr lang="en-US" altLang="zh-CN" b="1" dirty="0"/>
              <a:t>        </a:t>
            </a:r>
            <a:r>
              <a:rPr lang="en-US" altLang="zh-CN" b="1" dirty="0" err="1"/>
              <a:t>printf</a:t>
            </a:r>
            <a:r>
              <a:rPr lang="en-US" altLang="zh-CN" b="1" dirty="0"/>
              <a:t>(“%s\n”, BUFVAR+BUFPOS);</a:t>
            </a:r>
          </a:p>
          <a:p>
            <a:r>
              <a:rPr lang="en-US" altLang="zh-CN" b="1" dirty="0"/>
              <a:t>}</a:t>
            </a:r>
          </a:p>
        </p:txBody>
      </p:sp>
      <p:sp>
        <p:nvSpPr>
          <p:cNvPr id="6" name="文本框 5">
            <a:extLst>
              <a:ext uri="{FF2B5EF4-FFF2-40B4-BE49-F238E27FC236}">
                <a16:creationId xmlns:a16="http://schemas.microsoft.com/office/drawing/2014/main" id="{C510AA87-ED25-424E-8F2D-143421A0E86E}"/>
              </a:ext>
            </a:extLst>
          </p:cNvPr>
          <p:cNvSpPr txBox="1"/>
          <p:nvPr/>
        </p:nvSpPr>
        <p:spPr>
          <a:xfrm>
            <a:off x="7036536" y="4907399"/>
            <a:ext cx="4317264" cy="1162819"/>
          </a:xfrm>
          <a:prstGeom prst="rect">
            <a:avLst/>
          </a:prstGeom>
          <a:noFill/>
          <a:ln>
            <a:solidFill>
              <a:srgbClr val="00B050"/>
            </a:solidFill>
          </a:ln>
        </p:spPr>
        <p:txBody>
          <a:bodyPr wrap="square" rtlCol="0">
            <a:spAutoFit/>
          </a:bodyPr>
          <a:lstStyle/>
          <a:p>
            <a:pPr>
              <a:lnSpc>
                <a:spcPct val="150000"/>
              </a:lnSpc>
            </a:pPr>
            <a:r>
              <a:rPr lang="zh-CN" altLang="en-US" sz="1600" b="1" dirty="0">
                <a:solidFill>
                  <a:schemeClr val="accent6">
                    <a:lumMod val="50000"/>
                  </a:schemeClr>
                </a:solidFill>
              </a:rPr>
              <a:t>实验步骤概述：将</a:t>
            </a:r>
            <a:r>
              <a:rPr lang="en-US" altLang="zh-CN" sz="1600" b="1" dirty="0" err="1">
                <a:solidFill>
                  <a:schemeClr val="accent6">
                    <a:lumMod val="50000"/>
                  </a:schemeClr>
                </a:solidFill>
              </a:rPr>
              <a:t>printf</a:t>
            </a:r>
            <a:r>
              <a:rPr lang="zh-CN" altLang="en-US" sz="1600" b="1" dirty="0">
                <a:solidFill>
                  <a:schemeClr val="accent6">
                    <a:lumMod val="50000"/>
                  </a:schemeClr>
                </a:solidFill>
              </a:rPr>
              <a:t>（实为</a:t>
            </a:r>
            <a:r>
              <a:rPr lang="en-US" altLang="zh-CN" sz="1600" b="1" dirty="0">
                <a:solidFill>
                  <a:schemeClr val="accent6">
                    <a:lumMod val="50000"/>
                  </a:schemeClr>
                </a:solidFill>
              </a:rPr>
              <a:t>puts</a:t>
            </a:r>
            <a:r>
              <a:rPr lang="zh-CN" altLang="en-US" sz="1600" b="1" dirty="0">
                <a:solidFill>
                  <a:schemeClr val="accent6">
                    <a:lumMod val="50000"/>
                  </a:schemeClr>
                </a:solidFill>
              </a:rPr>
              <a:t>）函数参数所指向的字符串内容替换为学号的</a:t>
            </a:r>
            <a:r>
              <a:rPr lang="en-US" altLang="zh-CN" sz="1600" b="1" dirty="0">
                <a:solidFill>
                  <a:schemeClr val="accent6">
                    <a:lumMod val="50000"/>
                  </a:schemeClr>
                </a:solidFill>
              </a:rPr>
              <a:t>ASCII</a:t>
            </a:r>
            <a:r>
              <a:rPr lang="zh-CN" altLang="en-US" sz="1600" b="1" dirty="0">
                <a:solidFill>
                  <a:schemeClr val="accent6">
                    <a:lumMod val="50000"/>
                  </a:schemeClr>
                </a:solidFill>
              </a:rPr>
              <a:t>表示</a:t>
            </a:r>
          </a:p>
        </p:txBody>
      </p:sp>
    </p:spTree>
    <p:extLst>
      <p:ext uri="{BB962C8B-B14F-4D97-AF65-F5344CB8AC3E}">
        <p14:creationId xmlns:p14="http://schemas.microsoft.com/office/powerpoint/2010/main" val="98837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6A19C0-91AB-40A3-AACF-281543675C50}"/>
              </a:ext>
            </a:extLst>
          </p:cNvPr>
          <p:cNvSpPr/>
          <p:nvPr/>
        </p:nvSpPr>
        <p:spPr>
          <a:xfrm>
            <a:off x="970048" y="657888"/>
            <a:ext cx="2042547" cy="584775"/>
          </a:xfrm>
          <a:prstGeom prst="rect">
            <a:avLst/>
          </a:prstGeom>
        </p:spPr>
        <p:txBody>
          <a:bodyPr wrap="none">
            <a:spAutoFit/>
          </a:bodyPr>
          <a:lstStyle/>
          <a:p>
            <a:r>
              <a:rPr lang="zh-CN" altLang="en-US" sz="3200" dirty="0"/>
              <a:t>实验阶段</a:t>
            </a:r>
            <a:r>
              <a:rPr lang="en-US" altLang="zh-CN" sz="3200" dirty="0"/>
              <a:t>1</a:t>
            </a:r>
            <a:endParaRPr lang="zh-CN" altLang="en-US" sz="3200" dirty="0"/>
          </a:p>
        </p:txBody>
      </p:sp>
      <p:sp>
        <p:nvSpPr>
          <p:cNvPr id="6" name="矩形 5">
            <a:extLst>
              <a:ext uri="{FF2B5EF4-FFF2-40B4-BE49-F238E27FC236}">
                <a16:creationId xmlns:a16="http://schemas.microsoft.com/office/drawing/2014/main" id="{E4A9E71B-E067-4824-A831-FC18F14E7F49}"/>
              </a:ext>
            </a:extLst>
          </p:cNvPr>
          <p:cNvSpPr/>
          <p:nvPr/>
        </p:nvSpPr>
        <p:spPr>
          <a:xfrm>
            <a:off x="1008278" y="1615829"/>
            <a:ext cx="10147401" cy="369332"/>
          </a:xfrm>
          <a:prstGeom prst="rect">
            <a:avLst/>
          </a:prstGeom>
        </p:spPr>
        <p:txBody>
          <a:bodyPr wrap="square">
            <a:spAutoFit/>
          </a:bodyPr>
          <a:lstStyle/>
          <a:p>
            <a:r>
              <a:rPr lang="zh-CN" altLang="en-US" b="1" dirty="0"/>
              <a:t>实验步骤</a:t>
            </a:r>
            <a:r>
              <a:rPr lang="en-US" altLang="zh-CN" b="1" dirty="0"/>
              <a:t>1</a:t>
            </a:r>
            <a:r>
              <a:rPr lang="zh-CN" altLang="en-US" b="1" dirty="0"/>
              <a:t>：使用</a:t>
            </a:r>
            <a:r>
              <a:rPr lang="en-US" altLang="zh-CN" b="1" dirty="0" err="1"/>
              <a:t>objdump</a:t>
            </a:r>
            <a:r>
              <a:rPr lang="zh-CN" altLang="en-US" b="1" dirty="0"/>
              <a:t>工具获得目标文件的 汇编代码和重定位记录</a:t>
            </a:r>
          </a:p>
        </p:txBody>
      </p:sp>
      <p:sp>
        <p:nvSpPr>
          <p:cNvPr id="7" name="矩形 6">
            <a:extLst>
              <a:ext uri="{FF2B5EF4-FFF2-40B4-BE49-F238E27FC236}">
                <a16:creationId xmlns:a16="http://schemas.microsoft.com/office/drawing/2014/main" id="{C184D753-237A-4EE3-9ED8-749D5CB23052}"/>
              </a:ext>
            </a:extLst>
          </p:cNvPr>
          <p:cNvSpPr/>
          <p:nvPr/>
        </p:nvSpPr>
        <p:spPr>
          <a:xfrm>
            <a:off x="1079862" y="2573770"/>
            <a:ext cx="10842171" cy="3416320"/>
          </a:xfrm>
          <a:prstGeom prst="rect">
            <a:avLst/>
          </a:prstGeom>
        </p:spPr>
        <p:txBody>
          <a:bodyPr wrap="square">
            <a:spAutoFit/>
          </a:bodyPr>
          <a:lstStyle/>
          <a:p>
            <a:r>
              <a:rPr lang="zh-CN" altLang="en-US" b="1" dirty="0"/>
              <a:t>0000000000000000 &lt;do_phase&gt;:</a:t>
            </a:r>
          </a:p>
          <a:p>
            <a:r>
              <a:rPr lang="zh-CN" altLang="en-US" b="1" dirty="0"/>
              <a:t>   0:	f3 0f 1e fa          	endbr64 </a:t>
            </a:r>
          </a:p>
          <a:p>
            <a:r>
              <a:rPr lang="zh-CN" altLang="en-US" b="1" dirty="0"/>
              <a:t>   4:	55                   	push   %rbp</a:t>
            </a:r>
          </a:p>
          <a:p>
            <a:r>
              <a:rPr lang="zh-CN" altLang="en-US" b="1" dirty="0"/>
              <a:t>   5:	48 89 e5             	mov    %rsp,%rbp</a:t>
            </a:r>
          </a:p>
          <a:p>
            <a:r>
              <a:rPr lang="zh-CN" altLang="en-US" b="1" dirty="0"/>
              <a:t>   8:	b8 00 00 00 00      mov    $0x0,%eax</a:t>
            </a:r>
          </a:p>
          <a:p>
            <a:r>
              <a:rPr lang="zh-CN" altLang="en-US" b="1" dirty="0"/>
              <a:t>			9: R_X86_64_32	.data+</a:t>
            </a:r>
            <a:r>
              <a:rPr lang="zh-CN" altLang="en-US" b="1" dirty="0">
                <a:solidFill>
                  <a:srgbClr val="FF0000"/>
                </a:solidFill>
              </a:rPr>
              <a:t>0x4c</a:t>
            </a:r>
          </a:p>
          <a:p>
            <a:r>
              <a:rPr lang="zh-CN" altLang="en-US" b="1" dirty="0"/>
              <a:t>   d:	48 89 c7             	mov    %rax,%rdi</a:t>
            </a:r>
          </a:p>
          <a:p>
            <a:r>
              <a:rPr lang="zh-CN" altLang="en-US" b="1" dirty="0"/>
              <a:t>  10:	e8 00 00 00 00     call   15 &lt;do_phase+0x15&gt;</a:t>
            </a:r>
          </a:p>
          <a:p>
            <a:r>
              <a:rPr lang="zh-CN" altLang="en-US" b="1" dirty="0"/>
              <a:t>			11: R_X86_64_PLT32	puts-0x4</a:t>
            </a:r>
          </a:p>
          <a:p>
            <a:r>
              <a:rPr lang="zh-CN" altLang="en-US" b="1" dirty="0"/>
              <a:t>  15:	90                   	nop</a:t>
            </a:r>
          </a:p>
          <a:p>
            <a:r>
              <a:rPr lang="zh-CN" altLang="en-US" b="1" dirty="0"/>
              <a:t>  16:	5d                   	pop    %rbp</a:t>
            </a:r>
          </a:p>
          <a:p>
            <a:r>
              <a:rPr lang="zh-CN" altLang="en-US" b="1" dirty="0"/>
              <a:t>  17:	c3                   	ret    </a:t>
            </a:r>
          </a:p>
        </p:txBody>
      </p:sp>
      <p:sp>
        <p:nvSpPr>
          <p:cNvPr id="8" name="矩形 7">
            <a:extLst>
              <a:ext uri="{FF2B5EF4-FFF2-40B4-BE49-F238E27FC236}">
                <a16:creationId xmlns:a16="http://schemas.microsoft.com/office/drawing/2014/main" id="{C43AF243-4FB4-4267-BDD7-B978A725AB23}"/>
              </a:ext>
            </a:extLst>
          </p:cNvPr>
          <p:cNvSpPr/>
          <p:nvPr/>
        </p:nvSpPr>
        <p:spPr>
          <a:xfrm>
            <a:off x="1008278" y="2094799"/>
            <a:ext cx="2642070" cy="369332"/>
          </a:xfrm>
          <a:prstGeom prst="rect">
            <a:avLst/>
          </a:prstGeom>
        </p:spPr>
        <p:txBody>
          <a:bodyPr wrap="none">
            <a:spAutoFit/>
          </a:bodyPr>
          <a:lstStyle/>
          <a:p>
            <a:r>
              <a:rPr lang="zh-CN" altLang="en-US" dirty="0"/>
              <a:t> </a:t>
            </a:r>
            <a:r>
              <a:rPr lang="zh-CN" altLang="en-US" b="1" dirty="0">
                <a:solidFill>
                  <a:srgbClr val="C00000"/>
                </a:solidFill>
              </a:rPr>
              <a:t>objdump -dx phase1.o</a:t>
            </a:r>
          </a:p>
        </p:txBody>
      </p:sp>
    </p:spTree>
    <p:extLst>
      <p:ext uri="{BB962C8B-B14F-4D97-AF65-F5344CB8AC3E}">
        <p14:creationId xmlns:p14="http://schemas.microsoft.com/office/powerpoint/2010/main" val="79499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8108175" y="6265347"/>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a:pPr algn="r" eaLnBrk="1" hangingPunct="1">
                <a:spcBef>
                  <a:spcPct val="0"/>
                </a:spcBef>
                <a:buClrTx/>
                <a:buSzTx/>
                <a:buFontTx/>
                <a:buNone/>
              </a:pPr>
              <a:t>5</a:t>
            </a:fld>
            <a:endParaRPr lang="en-US" altLang="zh-CN" sz="1000"/>
          </a:p>
        </p:txBody>
      </p:sp>
      <p:sp>
        <p:nvSpPr>
          <p:cNvPr id="5" name="Rectangle 3"/>
          <p:cNvSpPr txBox="1">
            <a:spLocks noChangeArrowheads="1"/>
          </p:cNvSpPr>
          <p:nvPr/>
        </p:nvSpPr>
        <p:spPr bwMode="auto">
          <a:xfrm>
            <a:off x="1047747" y="1423232"/>
            <a:ext cx="10369190" cy="40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344487" lvl="1" indent="0" eaLnBrk="1" hangingPunct="1">
              <a:lnSpc>
                <a:spcPct val="150000"/>
              </a:lnSpc>
              <a:buNone/>
            </a:pPr>
            <a:r>
              <a:rPr lang="zh-CN" altLang="en-US" sz="1800" b="1" dirty="0"/>
              <a:t>实验步骤</a:t>
            </a:r>
            <a:r>
              <a:rPr lang="en-US" altLang="zh-CN" sz="1800" b="1" dirty="0"/>
              <a:t>2</a:t>
            </a:r>
            <a:r>
              <a:rPr lang="zh-CN" altLang="en-US" sz="1800" b="1" dirty="0"/>
              <a:t>：</a:t>
            </a:r>
            <a:r>
              <a:rPr lang="zh-CN" altLang="en-US" sz="1800" b="1" kern="0" dirty="0"/>
              <a:t>使用</a:t>
            </a:r>
            <a:r>
              <a:rPr lang="en-US" altLang="zh-CN" sz="1800" b="1" kern="0" dirty="0" err="1"/>
              <a:t>readelf</a:t>
            </a:r>
            <a:r>
              <a:rPr lang="zh-CN" altLang="en-US" sz="1800" b="1" kern="0" dirty="0"/>
              <a:t>，查看</a:t>
            </a:r>
            <a:r>
              <a:rPr lang="en-US" altLang="zh-CN" sz="1800" b="1" kern="0" dirty="0"/>
              <a:t>phase1.o</a:t>
            </a:r>
            <a:r>
              <a:rPr lang="zh-CN" altLang="en-US" sz="1800" b="1" kern="0" dirty="0"/>
              <a:t>的节头表，确定</a:t>
            </a:r>
            <a:r>
              <a:rPr lang="en-US" altLang="zh-CN" sz="1800" b="1" kern="0" dirty="0"/>
              <a:t>.data</a:t>
            </a:r>
            <a:r>
              <a:rPr lang="zh-CN" altLang="en-US" sz="1800" b="1" kern="0" dirty="0"/>
              <a:t>节（及其中目标字符串）在二进制文件中的偏移量，从而定位出需要修改的文件数据内容</a:t>
            </a:r>
            <a:endParaRPr lang="en-US" altLang="zh-CN" sz="1800" b="1" kern="0" dirty="0"/>
          </a:p>
        </p:txBody>
      </p:sp>
      <p:sp>
        <p:nvSpPr>
          <p:cNvPr id="6" name="文本框 5"/>
          <p:cNvSpPr txBox="1"/>
          <p:nvPr/>
        </p:nvSpPr>
        <p:spPr>
          <a:xfrm>
            <a:off x="7736505" y="2671529"/>
            <a:ext cx="2121093" cy="369332"/>
          </a:xfrm>
          <a:prstGeom prst="rect">
            <a:avLst/>
          </a:prstGeom>
          <a:noFill/>
          <a:ln w="19050">
            <a:solidFill>
              <a:srgbClr val="FF0000"/>
            </a:solidFill>
          </a:ln>
        </p:spPr>
        <p:txBody>
          <a:bodyPr wrap="none" rtlCol="0">
            <a:spAutoFit/>
          </a:bodyPr>
          <a:lstStyle/>
          <a:p>
            <a:r>
              <a:rPr lang="en-US" altLang="zh-CN" dirty="0" err="1"/>
              <a:t>readelf</a:t>
            </a:r>
            <a:r>
              <a:rPr lang="en-US" altLang="zh-CN" dirty="0"/>
              <a:t> -S phase1.o</a:t>
            </a:r>
            <a:endParaRPr lang="zh-CN" altLang="en-US" dirty="0"/>
          </a:p>
        </p:txBody>
      </p:sp>
      <p:sp>
        <p:nvSpPr>
          <p:cNvPr id="7" name="文本框 6"/>
          <p:cNvSpPr txBox="1"/>
          <p:nvPr/>
        </p:nvSpPr>
        <p:spPr>
          <a:xfrm>
            <a:off x="1950225" y="5197310"/>
            <a:ext cx="6408712" cy="1296637"/>
          </a:xfrm>
          <a:prstGeom prst="rect">
            <a:avLst/>
          </a:prstGeom>
          <a:noFill/>
        </p:spPr>
        <p:txBody>
          <a:bodyPr wrap="square" rtlCol="0">
            <a:spAutoFit/>
          </a:bodyPr>
          <a:lstStyle/>
          <a:p>
            <a:pPr>
              <a:lnSpc>
                <a:spcPct val="150000"/>
              </a:lnSpc>
            </a:pPr>
            <a:r>
              <a:rPr lang="zh-CN" altLang="en-US" kern="0" dirty="0">
                <a:solidFill>
                  <a:srgbClr val="0000FF"/>
                </a:solidFill>
              </a:rPr>
              <a:t>由上可知：</a:t>
            </a:r>
            <a:endParaRPr lang="en-US" altLang="zh-CN" kern="0" dirty="0">
              <a:solidFill>
                <a:srgbClr val="0000FF"/>
              </a:solidFill>
            </a:endParaRPr>
          </a:p>
          <a:p>
            <a:pPr marL="285750" indent="-285750">
              <a:lnSpc>
                <a:spcPct val="150000"/>
              </a:lnSpc>
              <a:buFont typeface="Wingdings" panose="05000000000000000000" pitchFamily="2" charset="2"/>
              <a:buChar char="ü"/>
            </a:pPr>
            <a:r>
              <a:rPr lang="en-US" altLang="zh-CN" kern="0" dirty="0">
                <a:solidFill>
                  <a:srgbClr val="0000FF"/>
                </a:solidFill>
              </a:rPr>
              <a:t>.data</a:t>
            </a:r>
            <a:r>
              <a:rPr lang="zh-CN" altLang="en-US" kern="0" dirty="0">
                <a:solidFill>
                  <a:srgbClr val="0000FF"/>
                </a:solidFill>
              </a:rPr>
              <a:t>节在文件中的起始偏移量为</a:t>
            </a:r>
            <a:r>
              <a:rPr lang="en-US" altLang="zh-CN" kern="0" dirty="0">
                <a:solidFill>
                  <a:srgbClr val="0000FF"/>
                </a:solidFill>
              </a:rPr>
              <a:t>0x60</a:t>
            </a:r>
          </a:p>
          <a:p>
            <a:pPr marL="285750" indent="-285750">
              <a:lnSpc>
                <a:spcPct val="150000"/>
              </a:lnSpc>
              <a:buFont typeface="Wingdings" panose="05000000000000000000" pitchFamily="2" charset="2"/>
              <a:buChar char="ü"/>
            </a:pPr>
            <a:r>
              <a:rPr lang="zh-CN" altLang="en-US" kern="0" dirty="0">
                <a:solidFill>
                  <a:srgbClr val="0000FF"/>
                </a:solidFill>
              </a:rPr>
              <a:t>输出字符串在文件中的起始地址为</a:t>
            </a:r>
            <a:r>
              <a:rPr lang="en-US" altLang="zh-CN" kern="0" dirty="0">
                <a:solidFill>
                  <a:srgbClr val="0000FF"/>
                </a:solidFill>
              </a:rPr>
              <a:t>0x60 + 0x4C= 0xAC</a:t>
            </a:r>
            <a:endParaRPr lang="zh-CN" altLang="en-US" dirty="0"/>
          </a:p>
        </p:txBody>
      </p:sp>
      <p:sp>
        <p:nvSpPr>
          <p:cNvPr id="9" name="矩形 8">
            <a:extLst>
              <a:ext uri="{FF2B5EF4-FFF2-40B4-BE49-F238E27FC236}">
                <a16:creationId xmlns:a16="http://schemas.microsoft.com/office/drawing/2014/main" id="{E05CE428-4591-45C4-A9BB-83B957FC5282}"/>
              </a:ext>
            </a:extLst>
          </p:cNvPr>
          <p:cNvSpPr/>
          <p:nvPr/>
        </p:nvSpPr>
        <p:spPr>
          <a:xfrm>
            <a:off x="970048" y="657888"/>
            <a:ext cx="2042547" cy="584775"/>
          </a:xfrm>
          <a:prstGeom prst="rect">
            <a:avLst/>
          </a:prstGeom>
        </p:spPr>
        <p:txBody>
          <a:bodyPr wrap="none">
            <a:spAutoFit/>
          </a:bodyPr>
          <a:lstStyle/>
          <a:p>
            <a:r>
              <a:rPr lang="zh-CN" altLang="en-US" sz="3200" dirty="0"/>
              <a:t>实验阶段</a:t>
            </a:r>
            <a:r>
              <a:rPr lang="en-US" altLang="zh-CN" sz="3200" dirty="0"/>
              <a:t>1</a:t>
            </a:r>
            <a:endParaRPr lang="zh-CN" altLang="en-US" sz="3200" dirty="0"/>
          </a:p>
        </p:txBody>
      </p:sp>
      <p:pic>
        <p:nvPicPr>
          <p:cNvPr id="4" name="图片 3">
            <a:extLst>
              <a:ext uri="{FF2B5EF4-FFF2-40B4-BE49-F238E27FC236}">
                <a16:creationId xmlns:a16="http://schemas.microsoft.com/office/drawing/2014/main" id="{E446788D-6297-4E82-BF14-98D086583205}"/>
              </a:ext>
            </a:extLst>
          </p:cNvPr>
          <p:cNvPicPr>
            <a:picLocks noChangeAspect="1"/>
          </p:cNvPicPr>
          <p:nvPr/>
        </p:nvPicPr>
        <p:blipFill>
          <a:blip r:embed="rId2"/>
          <a:stretch>
            <a:fillRect/>
          </a:stretch>
        </p:blipFill>
        <p:spPr>
          <a:xfrm>
            <a:off x="1950225" y="3064202"/>
            <a:ext cx="9040487" cy="1781424"/>
          </a:xfrm>
          <a:prstGeom prst="rect">
            <a:avLst/>
          </a:prstGeom>
        </p:spPr>
      </p:pic>
      <p:sp>
        <p:nvSpPr>
          <p:cNvPr id="11" name="矩形 10">
            <a:extLst>
              <a:ext uri="{FF2B5EF4-FFF2-40B4-BE49-F238E27FC236}">
                <a16:creationId xmlns:a16="http://schemas.microsoft.com/office/drawing/2014/main" id="{41D41A8D-65EA-4D26-BEA5-81AF8A9D9182}"/>
              </a:ext>
            </a:extLst>
          </p:cNvPr>
          <p:cNvSpPr/>
          <p:nvPr/>
        </p:nvSpPr>
        <p:spPr>
          <a:xfrm>
            <a:off x="2137492" y="4543965"/>
            <a:ext cx="7888971" cy="325002"/>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2317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B1C3501-AA32-4308-8EE0-503EAAA3D4BF}"/>
              </a:ext>
            </a:extLst>
          </p:cNvPr>
          <p:cNvPicPr>
            <a:picLocks noChangeAspect="1"/>
          </p:cNvPicPr>
          <p:nvPr/>
        </p:nvPicPr>
        <p:blipFill>
          <a:blip r:embed="rId2"/>
          <a:stretch>
            <a:fillRect/>
          </a:stretch>
        </p:blipFill>
        <p:spPr>
          <a:xfrm>
            <a:off x="527903" y="964446"/>
            <a:ext cx="10526594" cy="2333951"/>
          </a:xfrm>
          <a:prstGeom prst="rect">
            <a:avLst/>
          </a:prstGeom>
        </p:spPr>
      </p:pic>
      <p:sp>
        <p:nvSpPr>
          <p:cNvPr id="4" name="矩形 3">
            <a:extLst>
              <a:ext uri="{FF2B5EF4-FFF2-40B4-BE49-F238E27FC236}">
                <a16:creationId xmlns:a16="http://schemas.microsoft.com/office/drawing/2014/main" id="{FDF7BF98-DCB5-41D0-918B-DD4B3318281E}"/>
              </a:ext>
            </a:extLst>
          </p:cNvPr>
          <p:cNvSpPr/>
          <p:nvPr/>
        </p:nvSpPr>
        <p:spPr>
          <a:xfrm>
            <a:off x="6966858" y="2943497"/>
            <a:ext cx="1515292" cy="165462"/>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6EB1D2F-DDCF-4776-B14D-2FAF8575C46D}"/>
              </a:ext>
            </a:extLst>
          </p:cNvPr>
          <p:cNvSpPr/>
          <p:nvPr/>
        </p:nvSpPr>
        <p:spPr>
          <a:xfrm>
            <a:off x="1894116" y="3132935"/>
            <a:ext cx="2434044" cy="165462"/>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下箭头 8">
            <a:extLst>
              <a:ext uri="{FF2B5EF4-FFF2-40B4-BE49-F238E27FC236}">
                <a16:creationId xmlns:a16="http://schemas.microsoft.com/office/drawing/2014/main" id="{72239DC0-AD17-45A6-A6E3-AE4104100DC8}"/>
              </a:ext>
            </a:extLst>
          </p:cNvPr>
          <p:cNvSpPr/>
          <p:nvPr/>
        </p:nvSpPr>
        <p:spPr bwMode="auto">
          <a:xfrm>
            <a:off x="5160674" y="3459676"/>
            <a:ext cx="324036" cy="396044"/>
          </a:xfrm>
          <a:prstGeom prst="down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pitchFamily="2" charset="-122"/>
            </a:endParaRPr>
          </a:p>
        </p:txBody>
      </p:sp>
      <p:pic>
        <p:nvPicPr>
          <p:cNvPr id="8" name="图片 7">
            <a:extLst>
              <a:ext uri="{FF2B5EF4-FFF2-40B4-BE49-F238E27FC236}">
                <a16:creationId xmlns:a16="http://schemas.microsoft.com/office/drawing/2014/main" id="{A6D11A0F-DF60-4BFB-AEAE-C8F9934282D8}"/>
              </a:ext>
            </a:extLst>
          </p:cNvPr>
          <p:cNvPicPr>
            <a:picLocks noChangeAspect="1"/>
          </p:cNvPicPr>
          <p:nvPr/>
        </p:nvPicPr>
        <p:blipFill>
          <a:blip r:embed="rId3"/>
          <a:stretch>
            <a:fillRect/>
          </a:stretch>
        </p:blipFill>
        <p:spPr>
          <a:xfrm>
            <a:off x="406944" y="4252279"/>
            <a:ext cx="10402752" cy="2429214"/>
          </a:xfrm>
          <a:prstGeom prst="rect">
            <a:avLst/>
          </a:prstGeom>
        </p:spPr>
      </p:pic>
      <p:sp>
        <p:nvSpPr>
          <p:cNvPr id="11" name="矩形 10">
            <a:extLst>
              <a:ext uri="{FF2B5EF4-FFF2-40B4-BE49-F238E27FC236}">
                <a16:creationId xmlns:a16="http://schemas.microsoft.com/office/drawing/2014/main" id="{5F4E3336-AE7C-4F90-878C-D235165956ED}"/>
              </a:ext>
            </a:extLst>
          </p:cNvPr>
          <p:cNvSpPr/>
          <p:nvPr/>
        </p:nvSpPr>
        <p:spPr>
          <a:xfrm>
            <a:off x="1741716" y="6446547"/>
            <a:ext cx="2434044" cy="165462"/>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1CF982E-4391-48D9-926A-C9457F0770A7}"/>
              </a:ext>
            </a:extLst>
          </p:cNvPr>
          <p:cNvSpPr/>
          <p:nvPr/>
        </p:nvSpPr>
        <p:spPr>
          <a:xfrm>
            <a:off x="6735082" y="6281085"/>
            <a:ext cx="1515292" cy="165462"/>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2C64D57-A78A-4023-95B1-787532B26C55}"/>
              </a:ext>
            </a:extLst>
          </p:cNvPr>
          <p:cNvSpPr/>
          <p:nvPr/>
        </p:nvSpPr>
        <p:spPr>
          <a:xfrm>
            <a:off x="10171613" y="2943497"/>
            <a:ext cx="513804" cy="165462"/>
          </a:xfrm>
          <a:prstGeom prst="rect">
            <a:avLst/>
          </a:prstGeom>
          <a:noFill/>
          <a:ln w="28575">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435D743-A8E5-4B1A-914F-7BE1CA59874A}"/>
              </a:ext>
            </a:extLst>
          </p:cNvPr>
          <p:cNvSpPr/>
          <p:nvPr/>
        </p:nvSpPr>
        <p:spPr>
          <a:xfrm>
            <a:off x="8556172" y="3130844"/>
            <a:ext cx="841827" cy="165462"/>
          </a:xfrm>
          <a:prstGeom prst="rect">
            <a:avLst/>
          </a:prstGeom>
          <a:noFill/>
          <a:ln w="28575">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55361DC-E88F-4B39-8F6D-61EDDDD46927}"/>
              </a:ext>
            </a:extLst>
          </p:cNvPr>
          <p:cNvSpPr/>
          <p:nvPr/>
        </p:nvSpPr>
        <p:spPr>
          <a:xfrm>
            <a:off x="10039533" y="6275977"/>
            <a:ext cx="513804" cy="165462"/>
          </a:xfrm>
          <a:prstGeom prst="rect">
            <a:avLst/>
          </a:prstGeom>
          <a:noFill/>
          <a:ln w="28575">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1EE0A2B-845D-4597-B0DD-2CC6D7FB65BC}"/>
              </a:ext>
            </a:extLst>
          </p:cNvPr>
          <p:cNvSpPr/>
          <p:nvPr/>
        </p:nvSpPr>
        <p:spPr>
          <a:xfrm>
            <a:off x="8424092" y="6463324"/>
            <a:ext cx="841827" cy="165462"/>
          </a:xfrm>
          <a:prstGeom prst="rect">
            <a:avLst/>
          </a:prstGeom>
          <a:noFill/>
          <a:ln w="28575">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DA64A05-C28D-4B7C-A649-80C3D0E13D1F}"/>
              </a:ext>
            </a:extLst>
          </p:cNvPr>
          <p:cNvSpPr txBox="1"/>
          <p:nvPr/>
        </p:nvSpPr>
        <p:spPr>
          <a:xfrm>
            <a:off x="9397999" y="660615"/>
            <a:ext cx="881973" cy="369332"/>
          </a:xfrm>
          <a:prstGeom prst="rect">
            <a:avLst/>
          </a:prstGeom>
          <a:noFill/>
          <a:ln>
            <a:solidFill>
              <a:srgbClr val="FF0000"/>
            </a:solidFill>
          </a:ln>
        </p:spPr>
        <p:txBody>
          <a:bodyPr wrap="none" rtlCol="0">
            <a:spAutoFit/>
          </a:bodyPr>
          <a:lstStyle/>
          <a:p>
            <a:r>
              <a:rPr lang="zh-CN" altLang="en-US" dirty="0">
                <a:solidFill>
                  <a:srgbClr val="FF0000"/>
                </a:solidFill>
              </a:rPr>
              <a:t>修改前</a:t>
            </a:r>
          </a:p>
        </p:txBody>
      </p:sp>
      <p:sp>
        <p:nvSpPr>
          <p:cNvPr id="18" name="文本框 17">
            <a:extLst>
              <a:ext uri="{FF2B5EF4-FFF2-40B4-BE49-F238E27FC236}">
                <a16:creationId xmlns:a16="http://schemas.microsoft.com/office/drawing/2014/main" id="{1B9095B4-20A1-41B3-90F1-6CE7B473D682}"/>
              </a:ext>
            </a:extLst>
          </p:cNvPr>
          <p:cNvSpPr txBox="1"/>
          <p:nvPr/>
        </p:nvSpPr>
        <p:spPr>
          <a:xfrm>
            <a:off x="9448798" y="3827559"/>
            <a:ext cx="881973" cy="369332"/>
          </a:xfrm>
          <a:prstGeom prst="rect">
            <a:avLst/>
          </a:prstGeom>
          <a:noFill/>
          <a:ln>
            <a:solidFill>
              <a:srgbClr val="FF0000"/>
            </a:solidFill>
          </a:ln>
        </p:spPr>
        <p:txBody>
          <a:bodyPr wrap="none" rtlCol="0">
            <a:spAutoFit/>
          </a:bodyPr>
          <a:lstStyle/>
          <a:p>
            <a:r>
              <a:rPr lang="zh-CN" altLang="en-US" dirty="0">
                <a:solidFill>
                  <a:srgbClr val="FF0000"/>
                </a:solidFill>
              </a:rPr>
              <a:t>修改后</a:t>
            </a:r>
          </a:p>
        </p:txBody>
      </p:sp>
      <p:sp>
        <p:nvSpPr>
          <p:cNvPr id="19" name="矩形 18">
            <a:extLst>
              <a:ext uri="{FF2B5EF4-FFF2-40B4-BE49-F238E27FC236}">
                <a16:creationId xmlns:a16="http://schemas.microsoft.com/office/drawing/2014/main" id="{9AF93FBC-AABA-4541-A005-5EC676F87CD0}"/>
              </a:ext>
            </a:extLst>
          </p:cNvPr>
          <p:cNvSpPr/>
          <p:nvPr/>
        </p:nvSpPr>
        <p:spPr>
          <a:xfrm>
            <a:off x="527902" y="0"/>
            <a:ext cx="11379617" cy="1019638"/>
          </a:xfrm>
          <a:prstGeom prst="rect">
            <a:avLst/>
          </a:prstGeom>
        </p:spPr>
        <p:txBody>
          <a:bodyPr wrap="square">
            <a:spAutoFit/>
          </a:bodyPr>
          <a:lstStyle/>
          <a:p>
            <a:pPr>
              <a:lnSpc>
                <a:spcPct val="150000"/>
              </a:lnSpc>
            </a:pPr>
            <a:r>
              <a:rPr lang="zh-CN" altLang="en-US" sz="2400" b="1" dirty="0"/>
              <a:t>实验步骤</a:t>
            </a:r>
            <a:r>
              <a:rPr lang="en-US" altLang="zh-CN" sz="2400" b="1" dirty="0"/>
              <a:t>3</a:t>
            </a:r>
            <a:r>
              <a:rPr lang="zh-CN" altLang="en-US" sz="2400" b="1" dirty="0"/>
              <a:t>：</a:t>
            </a:r>
            <a:r>
              <a:rPr lang="zh-CN" altLang="en-US" b="1" kern="0" dirty="0"/>
              <a:t>使用</a:t>
            </a:r>
            <a:r>
              <a:rPr lang="en-US" altLang="zh-CN" b="1" kern="0" dirty="0" err="1"/>
              <a:t>hexedit</a:t>
            </a:r>
            <a:r>
              <a:rPr lang="zh-CN" altLang="en-US" b="1" kern="0" dirty="0"/>
              <a:t>或自己写程序将二进制文件中该字符串存储位置的起始若干字符替换为目标学号中的字符（其后应有一个</a:t>
            </a:r>
            <a:r>
              <a:rPr lang="en-US" altLang="zh-CN" b="1" kern="0" dirty="0"/>
              <a:t>0x00</a:t>
            </a:r>
            <a:r>
              <a:rPr lang="zh-CN" altLang="en-US" b="1" kern="0" dirty="0"/>
              <a:t>字节以表示字符串结束）</a:t>
            </a:r>
            <a:endParaRPr lang="en-US" altLang="zh-CN" b="1" kern="0" dirty="0"/>
          </a:p>
        </p:txBody>
      </p:sp>
    </p:spTree>
    <p:extLst>
      <p:ext uri="{BB962C8B-B14F-4D97-AF65-F5344CB8AC3E}">
        <p14:creationId xmlns:p14="http://schemas.microsoft.com/office/powerpoint/2010/main" val="99292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D71801C-AA15-4AE7-A0F1-BD54E41B67F4}"/>
              </a:ext>
            </a:extLst>
          </p:cNvPr>
          <p:cNvSpPr/>
          <p:nvPr/>
        </p:nvSpPr>
        <p:spPr>
          <a:xfrm>
            <a:off x="486302" y="1713243"/>
            <a:ext cx="8090356" cy="590033"/>
          </a:xfrm>
          <a:prstGeom prst="rect">
            <a:avLst/>
          </a:prstGeom>
        </p:spPr>
        <p:txBody>
          <a:bodyPr wrap="none">
            <a:spAutoFit/>
          </a:bodyPr>
          <a:lstStyle/>
          <a:p>
            <a:pPr marL="344487" lvl="1">
              <a:lnSpc>
                <a:spcPct val="150000"/>
              </a:lnSpc>
            </a:pPr>
            <a:r>
              <a:rPr lang="zh-CN" altLang="en-US" sz="2400" b="1" dirty="0"/>
              <a:t>实验步骤</a:t>
            </a:r>
            <a:r>
              <a:rPr lang="en-US" altLang="zh-CN" sz="2400" b="1" dirty="0"/>
              <a:t>4</a:t>
            </a:r>
            <a:r>
              <a:rPr lang="zh-CN" altLang="en-US" sz="2400" b="1" dirty="0"/>
              <a:t>：</a:t>
            </a:r>
            <a:r>
              <a:rPr lang="zh-CN" altLang="en-US" sz="2400" kern="0" dirty="0"/>
              <a:t>重新链接、生成和运行程序，验证修改有效</a:t>
            </a:r>
            <a:endParaRPr lang="en-US" altLang="zh-CN" sz="2400" kern="0" dirty="0"/>
          </a:p>
        </p:txBody>
      </p:sp>
      <p:sp>
        <p:nvSpPr>
          <p:cNvPr id="3" name="矩形 2">
            <a:extLst>
              <a:ext uri="{FF2B5EF4-FFF2-40B4-BE49-F238E27FC236}">
                <a16:creationId xmlns:a16="http://schemas.microsoft.com/office/drawing/2014/main" id="{40871735-5EBA-48F3-8AC6-FADA3536757C}"/>
              </a:ext>
            </a:extLst>
          </p:cNvPr>
          <p:cNvSpPr/>
          <p:nvPr/>
        </p:nvSpPr>
        <p:spPr>
          <a:xfrm>
            <a:off x="1091466" y="2641850"/>
            <a:ext cx="4796506" cy="400110"/>
          </a:xfrm>
          <a:prstGeom prst="rect">
            <a:avLst/>
          </a:prstGeom>
        </p:spPr>
        <p:txBody>
          <a:bodyPr wrap="none">
            <a:spAutoFit/>
          </a:bodyPr>
          <a:lstStyle/>
          <a:p>
            <a:r>
              <a:rPr lang="zh-CN" altLang="en-US" sz="2000" b="1" dirty="0"/>
              <a:t>gcc -no-pie -o phase1 phase1.o main.o</a:t>
            </a:r>
          </a:p>
        </p:txBody>
      </p:sp>
      <p:sp>
        <p:nvSpPr>
          <p:cNvPr id="4" name="矩形 3">
            <a:extLst>
              <a:ext uri="{FF2B5EF4-FFF2-40B4-BE49-F238E27FC236}">
                <a16:creationId xmlns:a16="http://schemas.microsoft.com/office/drawing/2014/main" id="{291ACBE3-370E-4267-8A64-F9FF1CAB3D73}"/>
              </a:ext>
            </a:extLst>
          </p:cNvPr>
          <p:cNvSpPr/>
          <p:nvPr/>
        </p:nvSpPr>
        <p:spPr>
          <a:xfrm>
            <a:off x="1010186" y="3333738"/>
            <a:ext cx="1180131" cy="400110"/>
          </a:xfrm>
          <a:prstGeom prst="rect">
            <a:avLst/>
          </a:prstGeom>
        </p:spPr>
        <p:txBody>
          <a:bodyPr wrap="none">
            <a:spAutoFit/>
          </a:bodyPr>
          <a:lstStyle/>
          <a:p>
            <a:r>
              <a:rPr lang="zh-CN" altLang="en-US" sz="2000" b="1" dirty="0"/>
              <a:t>./phase1</a:t>
            </a:r>
          </a:p>
        </p:txBody>
      </p:sp>
      <p:sp>
        <p:nvSpPr>
          <p:cNvPr id="5" name="矩形 4">
            <a:extLst>
              <a:ext uri="{FF2B5EF4-FFF2-40B4-BE49-F238E27FC236}">
                <a16:creationId xmlns:a16="http://schemas.microsoft.com/office/drawing/2014/main" id="{A1D0523F-780D-463F-B33F-EF17A38D1EA0}"/>
              </a:ext>
            </a:extLst>
          </p:cNvPr>
          <p:cNvSpPr/>
          <p:nvPr/>
        </p:nvSpPr>
        <p:spPr>
          <a:xfrm>
            <a:off x="973892" y="4025626"/>
            <a:ext cx="915635" cy="369332"/>
          </a:xfrm>
          <a:prstGeom prst="rect">
            <a:avLst/>
          </a:prstGeom>
        </p:spPr>
        <p:txBody>
          <a:bodyPr wrap="none">
            <a:spAutoFit/>
          </a:bodyPr>
          <a:lstStyle/>
          <a:p>
            <a:r>
              <a:rPr lang="en-US" altLang="zh-CN" dirty="0"/>
              <a:t>123456</a:t>
            </a:r>
          </a:p>
        </p:txBody>
      </p:sp>
      <p:sp>
        <p:nvSpPr>
          <p:cNvPr id="6" name="矩形 5">
            <a:extLst>
              <a:ext uri="{FF2B5EF4-FFF2-40B4-BE49-F238E27FC236}">
                <a16:creationId xmlns:a16="http://schemas.microsoft.com/office/drawing/2014/main" id="{E881ECB6-7253-42A0-BC76-11BFFD34786C}"/>
              </a:ext>
            </a:extLst>
          </p:cNvPr>
          <p:cNvSpPr/>
          <p:nvPr/>
        </p:nvSpPr>
        <p:spPr>
          <a:xfrm>
            <a:off x="970048" y="657888"/>
            <a:ext cx="2042547" cy="584775"/>
          </a:xfrm>
          <a:prstGeom prst="rect">
            <a:avLst/>
          </a:prstGeom>
        </p:spPr>
        <p:txBody>
          <a:bodyPr wrap="none">
            <a:spAutoFit/>
          </a:bodyPr>
          <a:lstStyle/>
          <a:p>
            <a:r>
              <a:rPr lang="zh-CN" altLang="en-US" sz="3200" dirty="0"/>
              <a:t>实验阶段</a:t>
            </a:r>
            <a:r>
              <a:rPr lang="en-US" altLang="zh-CN" sz="3200" dirty="0"/>
              <a:t>1</a:t>
            </a:r>
            <a:endParaRPr lang="zh-CN" altLang="en-US" sz="3200" dirty="0"/>
          </a:p>
        </p:txBody>
      </p:sp>
    </p:spTree>
    <p:extLst>
      <p:ext uri="{BB962C8B-B14F-4D97-AF65-F5344CB8AC3E}">
        <p14:creationId xmlns:p14="http://schemas.microsoft.com/office/powerpoint/2010/main" val="56376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a:pPr algn="r" eaLnBrk="1" hangingPunct="1">
                <a:spcBef>
                  <a:spcPct val="0"/>
                </a:spcBef>
                <a:buClrTx/>
                <a:buSzTx/>
                <a:buFontTx/>
                <a:buNone/>
              </a:pPr>
              <a:t>8</a:t>
            </a:fld>
            <a:endParaRPr lang="en-US" altLang="zh-CN" sz="1000"/>
          </a:p>
        </p:txBody>
      </p:sp>
      <p:sp>
        <p:nvSpPr>
          <p:cNvPr id="6147" name="Rectangle 2"/>
          <p:cNvSpPr>
            <a:spLocks noGrp="1" noChangeArrowheads="1"/>
          </p:cNvSpPr>
          <p:nvPr>
            <p:ph type="title" idx="4294967295"/>
          </p:nvPr>
        </p:nvSpPr>
        <p:spPr/>
        <p:txBody>
          <a:bodyPr/>
          <a:lstStyle/>
          <a:p>
            <a:pPr eaLnBrk="1" hangingPunct="1"/>
            <a:r>
              <a:rPr lang="zh-CN" altLang="en-US" dirty="0"/>
              <a:t>实验阶段</a:t>
            </a:r>
            <a:r>
              <a:rPr lang="en-US" altLang="zh-CN" dirty="0"/>
              <a:t>2</a:t>
            </a:r>
            <a:endParaRPr lang="zh-CN" altLang="en-US" dirty="0"/>
          </a:p>
        </p:txBody>
      </p:sp>
      <p:sp>
        <p:nvSpPr>
          <p:cNvPr id="7" name="Rectangle 3"/>
          <p:cNvSpPr txBox="1">
            <a:spLocks noChangeArrowheads="1"/>
          </p:cNvSpPr>
          <p:nvPr/>
        </p:nvSpPr>
        <p:spPr bwMode="auto">
          <a:xfrm>
            <a:off x="954856" y="1502244"/>
            <a:ext cx="10901864"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lnSpc>
                <a:spcPct val="150000"/>
              </a:lnSpc>
              <a:buFont typeface="Wingdings" panose="05000000000000000000" pitchFamily="2" charset="2"/>
              <a:buChar char="p"/>
            </a:pPr>
            <a:r>
              <a:rPr lang="zh-CN" altLang="en-US" sz="2400" b="1" kern="0" dirty="0">
                <a:solidFill>
                  <a:srgbClr val="0000FF"/>
                </a:solidFill>
              </a:rPr>
              <a:t>实验内容</a:t>
            </a:r>
            <a:r>
              <a:rPr lang="zh-CN" altLang="en-US" sz="2400" b="1" kern="0" dirty="0"/>
              <a:t>：创建生成一个名为</a:t>
            </a:r>
            <a:r>
              <a:rPr lang="zh-CN" altLang="en-US" sz="2400" b="1" dirty="0"/>
              <a:t>“</a:t>
            </a:r>
            <a:r>
              <a:rPr lang="en-US" altLang="zh-CN" sz="2400" b="1" dirty="0"/>
              <a:t>phase3_patch.o”</a:t>
            </a:r>
            <a:r>
              <a:rPr lang="zh-CN" altLang="en-US" sz="2400" b="1" dirty="0"/>
              <a:t>的二进制可重定位目标文件使其与</a:t>
            </a:r>
            <a:r>
              <a:rPr lang="en-US" altLang="zh-CN" sz="2400" b="1" dirty="0" err="1"/>
              <a:t>main.o</a:t>
            </a:r>
            <a:r>
              <a:rPr lang="zh-CN" altLang="en-US" sz="2400" b="1" dirty="0"/>
              <a:t>、</a:t>
            </a:r>
            <a:r>
              <a:rPr lang="en-US" altLang="zh-CN" sz="2400" b="1" dirty="0"/>
              <a:t>phase3.o</a:t>
            </a:r>
            <a:r>
              <a:rPr lang="zh-CN" altLang="en-US" sz="2400" b="1" dirty="0"/>
              <a:t>链接后能够运行和输出（且仅输出）自己的学号：</a:t>
            </a:r>
            <a:endParaRPr lang="en-US" altLang="zh-CN" sz="2000" b="1" dirty="0"/>
          </a:p>
          <a:p>
            <a:pPr marL="349250" lvl="1" indent="0" eaLnBrk="1" hangingPunct="1">
              <a:lnSpc>
                <a:spcPct val="150000"/>
              </a:lnSpc>
              <a:buNone/>
            </a:pPr>
            <a:r>
              <a:rPr lang="en-US" altLang="zh-CN" sz="2000" b="1" dirty="0">
                <a:solidFill>
                  <a:srgbClr val="002060"/>
                </a:solidFill>
              </a:rPr>
              <a:t>$ </a:t>
            </a:r>
            <a:r>
              <a:rPr lang="en-US" altLang="zh-CN" sz="2000" b="1" dirty="0" err="1">
                <a:solidFill>
                  <a:srgbClr val="002060"/>
                </a:solidFill>
              </a:rPr>
              <a:t>gcc</a:t>
            </a:r>
            <a:r>
              <a:rPr lang="en-US" altLang="zh-CN" sz="2000" b="1" dirty="0">
                <a:solidFill>
                  <a:srgbClr val="002060"/>
                </a:solidFill>
              </a:rPr>
              <a:t> -o </a:t>
            </a:r>
            <a:r>
              <a:rPr lang="en-US" altLang="zh-CN" sz="2000" b="1" dirty="0" err="1">
                <a:solidFill>
                  <a:srgbClr val="002060"/>
                </a:solidFill>
              </a:rPr>
              <a:t>linkbomb</a:t>
            </a:r>
            <a:r>
              <a:rPr lang="en-US" altLang="zh-CN" sz="2000" b="1" dirty="0">
                <a:solidFill>
                  <a:srgbClr val="002060"/>
                </a:solidFill>
              </a:rPr>
              <a:t> </a:t>
            </a:r>
            <a:r>
              <a:rPr lang="en-US" altLang="zh-CN" sz="2000" b="1" dirty="0" err="1">
                <a:solidFill>
                  <a:srgbClr val="002060"/>
                </a:solidFill>
              </a:rPr>
              <a:t>main.o</a:t>
            </a:r>
            <a:r>
              <a:rPr lang="en-US" altLang="zh-CN" sz="2000" b="1" dirty="0">
                <a:solidFill>
                  <a:srgbClr val="002060"/>
                </a:solidFill>
              </a:rPr>
              <a:t> phase2.o phase2_patch.o</a:t>
            </a:r>
          </a:p>
          <a:p>
            <a:pPr marL="349250" lvl="1" indent="0" eaLnBrk="1" hangingPunct="1">
              <a:lnSpc>
                <a:spcPct val="150000"/>
              </a:lnSpc>
              <a:buNone/>
            </a:pPr>
            <a:r>
              <a:rPr lang="en-US" altLang="zh-CN" sz="2000" b="1" dirty="0">
                <a:solidFill>
                  <a:srgbClr val="002060"/>
                </a:solidFill>
              </a:rPr>
              <a:t>$ ./</a:t>
            </a:r>
            <a:r>
              <a:rPr lang="en-US" altLang="zh-CN" sz="2000" b="1" dirty="0" err="1">
                <a:solidFill>
                  <a:srgbClr val="002060"/>
                </a:solidFill>
              </a:rPr>
              <a:t>linkbomb</a:t>
            </a:r>
            <a:endParaRPr lang="en-US" altLang="zh-CN" sz="2000" b="1" dirty="0">
              <a:solidFill>
                <a:srgbClr val="002060"/>
              </a:solidFill>
            </a:endParaRPr>
          </a:p>
          <a:p>
            <a:pPr marL="349250" lvl="1" indent="0" eaLnBrk="1" hangingPunct="1">
              <a:lnSpc>
                <a:spcPct val="150000"/>
              </a:lnSpc>
              <a:buNone/>
            </a:pPr>
            <a:r>
              <a:rPr lang="zh-CN" altLang="en-US" sz="2000" b="1" dirty="0">
                <a:solidFill>
                  <a:srgbClr val="002060"/>
                </a:solidFill>
              </a:rPr>
              <a:t>学号 </a:t>
            </a:r>
            <a:endParaRPr lang="en-US" altLang="zh-CN" sz="1800" b="1" dirty="0">
              <a:solidFill>
                <a:srgbClr val="002060"/>
              </a:solidFill>
            </a:endParaRPr>
          </a:p>
        </p:txBody>
      </p:sp>
    </p:spTree>
    <p:extLst>
      <p:ext uri="{BB962C8B-B14F-4D97-AF65-F5344CB8AC3E}">
        <p14:creationId xmlns:p14="http://schemas.microsoft.com/office/powerpoint/2010/main" val="420555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4B8D1A-0DAE-4528-86A4-07F8E091A859}"/>
              </a:ext>
            </a:extLst>
          </p:cNvPr>
          <p:cNvSpPr/>
          <p:nvPr/>
        </p:nvSpPr>
        <p:spPr>
          <a:xfrm>
            <a:off x="650240" y="1163558"/>
            <a:ext cx="13238480" cy="5909310"/>
          </a:xfrm>
          <a:prstGeom prst="rect">
            <a:avLst/>
          </a:prstGeom>
        </p:spPr>
        <p:txBody>
          <a:bodyPr wrap="square">
            <a:spAutoFit/>
          </a:bodyPr>
          <a:lstStyle/>
          <a:p>
            <a:r>
              <a:rPr lang="en-US" altLang="zh-CN" b="1" dirty="0"/>
              <a:t>000000000000000 &lt;</a:t>
            </a:r>
            <a:r>
              <a:rPr lang="en-US" altLang="zh-CN" b="1" dirty="0" err="1"/>
              <a:t>do_phase</a:t>
            </a:r>
            <a:r>
              <a:rPr lang="en-US" altLang="zh-CN" b="1" dirty="0"/>
              <a:t>&gt;:</a:t>
            </a:r>
          </a:p>
          <a:p>
            <a:r>
              <a:rPr lang="en-US" altLang="zh-CN" b="1" dirty="0"/>
              <a:t>   0:	f3 0f 1e fa          	              endbr64 </a:t>
            </a:r>
          </a:p>
          <a:p>
            <a:r>
              <a:rPr lang="en-US" altLang="zh-CN" b="1" dirty="0"/>
              <a:t>   4:	55                   	              push   %</a:t>
            </a:r>
            <a:r>
              <a:rPr lang="en-US" altLang="zh-CN" b="1" dirty="0" err="1"/>
              <a:t>rbp</a:t>
            </a:r>
            <a:endParaRPr lang="en-US" altLang="zh-CN" b="1" dirty="0"/>
          </a:p>
          <a:p>
            <a:r>
              <a:rPr lang="en-US" altLang="zh-CN" b="1" dirty="0"/>
              <a:t>   5:	48 89 e5             	              mov    %</a:t>
            </a:r>
            <a:r>
              <a:rPr lang="en-US" altLang="zh-CN" b="1" dirty="0" err="1"/>
              <a:t>rsp</a:t>
            </a:r>
            <a:r>
              <a:rPr lang="en-US" altLang="zh-CN" b="1" dirty="0"/>
              <a:t>,%</a:t>
            </a:r>
            <a:r>
              <a:rPr lang="en-US" altLang="zh-CN" b="1" dirty="0" err="1"/>
              <a:t>rbp</a:t>
            </a:r>
            <a:endParaRPr lang="en-US" altLang="zh-CN" b="1" dirty="0"/>
          </a:p>
          <a:p>
            <a:r>
              <a:rPr lang="en-US" altLang="zh-CN" b="1" dirty="0"/>
              <a:t>   8:	48 83 </a:t>
            </a:r>
            <a:r>
              <a:rPr lang="en-US" altLang="zh-CN" b="1" dirty="0" err="1"/>
              <a:t>ec</a:t>
            </a:r>
            <a:r>
              <a:rPr lang="en-US" altLang="zh-CN" b="1" dirty="0"/>
              <a:t> 20            	sub    $0x20,%rsp</a:t>
            </a:r>
          </a:p>
          <a:p>
            <a:r>
              <a:rPr lang="en-US" altLang="zh-CN" b="1" dirty="0"/>
              <a:t>   c:	64 48 8b 04 25 28 00 	mov    %fs:0x28,%rax</a:t>
            </a:r>
          </a:p>
          <a:p>
            <a:r>
              <a:rPr lang="en-US" altLang="zh-CN" b="1" dirty="0"/>
              <a:t>  13:	00 00 </a:t>
            </a:r>
          </a:p>
          <a:p>
            <a:r>
              <a:rPr lang="en-US" altLang="zh-CN" b="1" dirty="0"/>
              <a:t>  15:	48 89 45 f8           	mov    %rax,-0x8(%</a:t>
            </a:r>
            <a:r>
              <a:rPr lang="en-US" altLang="zh-CN" b="1" dirty="0" err="1"/>
              <a:t>rbp</a:t>
            </a:r>
            <a:r>
              <a:rPr lang="en-US" altLang="zh-CN" b="1" dirty="0"/>
              <a:t>)</a:t>
            </a:r>
          </a:p>
          <a:p>
            <a:r>
              <a:rPr lang="en-US" altLang="zh-CN" b="1" dirty="0"/>
              <a:t>  19:	31 c0                          	</a:t>
            </a:r>
            <a:r>
              <a:rPr lang="en-US" altLang="zh-CN" b="1" dirty="0" err="1"/>
              <a:t>xor</a:t>
            </a:r>
            <a:r>
              <a:rPr lang="en-US" altLang="zh-CN" b="1" dirty="0"/>
              <a:t>    %</a:t>
            </a:r>
            <a:r>
              <a:rPr lang="en-US" altLang="zh-CN" b="1" dirty="0" err="1"/>
              <a:t>eax</a:t>
            </a:r>
            <a:r>
              <a:rPr lang="en-US" altLang="zh-CN" b="1" dirty="0"/>
              <a:t>,%</a:t>
            </a:r>
            <a:r>
              <a:rPr lang="en-US" altLang="zh-CN" b="1" dirty="0" err="1"/>
              <a:t>eax</a:t>
            </a:r>
            <a:endParaRPr lang="en-US" altLang="zh-CN" b="1" dirty="0"/>
          </a:p>
          <a:p>
            <a:r>
              <a:rPr lang="en-US" altLang="zh-CN" b="1" dirty="0"/>
              <a:t>  1b:	48 b8 79 68 69 6a 65 	</a:t>
            </a:r>
            <a:r>
              <a:rPr lang="en-US" altLang="zh-CN" b="1" dirty="0" err="1"/>
              <a:t>movabs</a:t>
            </a:r>
            <a:r>
              <a:rPr lang="en-US" altLang="zh-CN" b="1" dirty="0"/>
              <a:t> $0x767372656a696879,%rax</a:t>
            </a:r>
          </a:p>
          <a:p>
            <a:r>
              <a:rPr lang="en-US" altLang="zh-CN" b="1" dirty="0"/>
              <a:t>  22:	72 73 76 </a:t>
            </a:r>
          </a:p>
          <a:p>
            <a:r>
              <a:rPr lang="en-US" altLang="zh-CN" b="1" dirty="0"/>
              <a:t>  25:	48 89 45 </a:t>
            </a:r>
            <a:r>
              <a:rPr lang="en-US" altLang="zh-CN" b="1" dirty="0" err="1"/>
              <a:t>ee</a:t>
            </a:r>
            <a:r>
              <a:rPr lang="en-US" altLang="zh-CN" b="1" dirty="0"/>
              <a:t>          	mov    %rax,-0x12(%</a:t>
            </a:r>
            <a:r>
              <a:rPr lang="en-US" altLang="zh-CN" b="1" dirty="0" err="1"/>
              <a:t>rbp</a:t>
            </a:r>
            <a:r>
              <a:rPr lang="en-US" altLang="zh-CN" b="1" dirty="0"/>
              <a:t>)</a:t>
            </a:r>
          </a:p>
          <a:p>
            <a:r>
              <a:rPr lang="en-US" altLang="zh-CN" b="1" dirty="0"/>
              <a:t>  29:	66 c7 45 f6 71 00    	</a:t>
            </a:r>
            <a:r>
              <a:rPr lang="en-US" altLang="zh-CN" b="1" dirty="0" err="1"/>
              <a:t>movw</a:t>
            </a:r>
            <a:r>
              <a:rPr lang="en-US" altLang="zh-CN" b="1" dirty="0"/>
              <a:t>   $0x71,-0xa(%</a:t>
            </a:r>
            <a:r>
              <a:rPr lang="en-US" altLang="zh-CN" b="1" dirty="0" err="1"/>
              <a:t>rbp</a:t>
            </a:r>
            <a:r>
              <a:rPr lang="en-US" altLang="zh-CN" b="1" dirty="0"/>
              <a:t>)</a:t>
            </a:r>
          </a:p>
          <a:p>
            <a:r>
              <a:rPr lang="en-US" altLang="zh-CN" b="1" dirty="0"/>
              <a:t>  2f:	c7 45 e8 00 00 00 00 	</a:t>
            </a:r>
            <a:r>
              <a:rPr lang="en-US" altLang="zh-CN" b="1" dirty="0" err="1"/>
              <a:t>movl</a:t>
            </a:r>
            <a:r>
              <a:rPr lang="en-US" altLang="zh-CN" b="1" dirty="0"/>
              <a:t>   $0x0,-0x18(%</a:t>
            </a:r>
            <a:r>
              <a:rPr lang="en-US" altLang="zh-CN" b="1" dirty="0" err="1"/>
              <a:t>rbp</a:t>
            </a:r>
            <a:r>
              <a:rPr lang="en-US" altLang="zh-CN" b="1" dirty="0"/>
              <a:t>)</a:t>
            </a:r>
          </a:p>
          <a:p>
            <a:r>
              <a:rPr lang="en-US" altLang="zh-CN" b="1" dirty="0"/>
              <a:t>  36:	eb 24                     	</a:t>
            </a:r>
            <a:r>
              <a:rPr lang="en-US" altLang="zh-CN" b="1" dirty="0" err="1"/>
              <a:t>jmp</a:t>
            </a:r>
            <a:r>
              <a:rPr lang="en-US" altLang="zh-CN" b="1" dirty="0"/>
              <a:t>    5c &lt;do_phase+0x5c&gt;</a:t>
            </a:r>
          </a:p>
          <a:p>
            <a:r>
              <a:rPr lang="en-US" altLang="zh-CN" b="1" dirty="0"/>
              <a:t>  38:	8b 45 e8                	mov    -0x18(%</a:t>
            </a:r>
            <a:r>
              <a:rPr lang="en-US" altLang="zh-CN" b="1" dirty="0" err="1"/>
              <a:t>rbp</a:t>
            </a:r>
            <a:r>
              <a:rPr lang="en-US" altLang="zh-CN" b="1" dirty="0"/>
              <a:t>),%</a:t>
            </a:r>
            <a:r>
              <a:rPr lang="en-US" altLang="zh-CN" b="1" dirty="0" err="1"/>
              <a:t>eax</a:t>
            </a:r>
            <a:endParaRPr lang="en-US" altLang="zh-CN" b="1" dirty="0"/>
          </a:p>
          <a:p>
            <a:r>
              <a:rPr lang="en-US" altLang="zh-CN" b="1" dirty="0"/>
              <a:t>  3b:	48 98                    	</a:t>
            </a:r>
            <a:r>
              <a:rPr lang="en-US" altLang="zh-CN" b="1" dirty="0" err="1"/>
              <a:t>cltq</a:t>
            </a:r>
            <a:r>
              <a:rPr lang="en-US" altLang="zh-CN" b="1" dirty="0"/>
              <a:t>   </a:t>
            </a:r>
          </a:p>
          <a:p>
            <a:r>
              <a:rPr lang="en-US" altLang="zh-CN" b="1" dirty="0"/>
              <a:t>  3d:	0f b6 44 05 </a:t>
            </a:r>
            <a:r>
              <a:rPr lang="en-US" altLang="zh-CN" b="1" dirty="0" err="1"/>
              <a:t>ee</a:t>
            </a:r>
            <a:r>
              <a:rPr lang="en-US" altLang="zh-CN" b="1" dirty="0"/>
              <a:t>       	</a:t>
            </a:r>
            <a:r>
              <a:rPr lang="en-US" altLang="zh-CN" b="1" dirty="0" err="1"/>
              <a:t>movzbl</a:t>
            </a:r>
            <a:r>
              <a:rPr lang="en-US" altLang="zh-CN" b="1" dirty="0"/>
              <a:t> -0x12(%rbp,%rax,1),%</a:t>
            </a:r>
            <a:r>
              <a:rPr lang="en-US" altLang="zh-CN" b="1" dirty="0" err="1"/>
              <a:t>eax</a:t>
            </a:r>
            <a:endParaRPr lang="en-US" altLang="zh-CN" b="1" dirty="0"/>
          </a:p>
          <a:p>
            <a:r>
              <a:rPr lang="en-US" altLang="zh-CN" b="1" dirty="0"/>
              <a:t>  42:	0f b6 c0             	               </a:t>
            </a:r>
            <a:r>
              <a:rPr lang="en-US" altLang="zh-CN" b="1" dirty="0" err="1"/>
              <a:t>movzbl</a:t>
            </a:r>
            <a:r>
              <a:rPr lang="en-US" altLang="zh-CN" b="1" dirty="0"/>
              <a:t> %al,%</a:t>
            </a:r>
            <a:r>
              <a:rPr lang="en-US" altLang="zh-CN" b="1" dirty="0" err="1"/>
              <a:t>eax</a:t>
            </a:r>
            <a:endParaRPr lang="en-US" altLang="zh-CN" b="1" dirty="0"/>
          </a:p>
          <a:p>
            <a:r>
              <a:rPr lang="en-US" altLang="zh-CN" b="1" dirty="0"/>
              <a:t>  45:	48 98                	               </a:t>
            </a:r>
            <a:r>
              <a:rPr lang="en-US" altLang="zh-CN" b="1" dirty="0" err="1"/>
              <a:t>cltq</a:t>
            </a:r>
            <a:r>
              <a:rPr lang="en-US" altLang="zh-CN" b="1" dirty="0"/>
              <a:t>   </a:t>
            </a:r>
          </a:p>
          <a:p>
            <a:endParaRPr lang="zh-CN" altLang="en-US" dirty="0"/>
          </a:p>
        </p:txBody>
      </p:sp>
      <p:sp>
        <p:nvSpPr>
          <p:cNvPr id="3" name="矩形 2">
            <a:extLst>
              <a:ext uri="{FF2B5EF4-FFF2-40B4-BE49-F238E27FC236}">
                <a16:creationId xmlns:a16="http://schemas.microsoft.com/office/drawing/2014/main" id="{4FB34FB2-1D6B-41C3-8CA5-17DC5E68766C}"/>
              </a:ext>
            </a:extLst>
          </p:cNvPr>
          <p:cNvSpPr/>
          <p:nvPr/>
        </p:nvSpPr>
        <p:spPr>
          <a:xfrm>
            <a:off x="650240" y="347395"/>
            <a:ext cx="11533632" cy="461665"/>
          </a:xfrm>
          <a:prstGeom prst="rect">
            <a:avLst/>
          </a:prstGeom>
        </p:spPr>
        <p:txBody>
          <a:bodyPr wrap="square">
            <a:spAutoFit/>
          </a:bodyPr>
          <a:lstStyle/>
          <a:p>
            <a:r>
              <a:rPr lang="zh-CN" altLang="en-US" sz="2400" b="1" dirty="0"/>
              <a:t>实验步骤</a:t>
            </a:r>
            <a:r>
              <a:rPr lang="en-US" altLang="zh-CN" sz="2400" b="1" dirty="0"/>
              <a:t>1</a:t>
            </a:r>
            <a:r>
              <a:rPr lang="zh-CN" altLang="en-US" sz="2400" b="1" dirty="0"/>
              <a:t>： 分析</a:t>
            </a:r>
            <a:r>
              <a:rPr lang="en-US" altLang="zh-CN" sz="2400" b="1" dirty="0" err="1"/>
              <a:t>do_phase</a:t>
            </a:r>
            <a:r>
              <a:rPr lang="zh-CN" altLang="en-US" sz="2400" b="1" dirty="0"/>
              <a:t>函数反汇编指令，获知</a:t>
            </a:r>
            <a:r>
              <a:rPr lang="en-US" altLang="zh-CN" sz="2400" b="1" dirty="0"/>
              <a:t>COOKIE</a:t>
            </a:r>
            <a:r>
              <a:rPr lang="zh-CN" altLang="en-US" sz="2400" b="1" dirty="0"/>
              <a:t>字符串的组成内容</a:t>
            </a:r>
          </a:p>
        </p:txBody>
      </p:sp>
      <p:cxnSp>
        <p:nvCxnSpPr>
          <p:cNvPr id="6" name="直接连接符 5">
            <a:extLst>
              <a:ext uri="{FF2B5EF4-FFF2-40B4-BE49-F238E27FC236}">
                <a16:creationId xmlns:a16="http://schemas.microsoft.com/office/drawing/2014/main" id="{F16E4D1A-4A31-4A86-A959-6A8CA58C45A6}"/>
              </a:ext>
            </a:extLst>
          </p:cNvPr>
          <p:cNvCxnSpPr/>
          <p:nvPr/>
        </p:nvCxnSpPr>
        <p:spPr>
          <a:xfrm>
            <a:off x="9418320" y="1940560"/>
            <a:ext cx="0" cy="410464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C3A1FAB-6D47-442B-8A14-3C0389887BB8}"/>
              </a:ext>
            </a:extLst>
          </p:cNvPr>
          <p:cNvCxnSpPr/>
          <p:nvPr/>
        </p:nvCxnSpPr>
        <p:spPr>
          <a:xfrm>
            <a:off x="11531600" y="1940560"/>
            <a:ext cx="0" cy="41046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5E597B0-A5CF-4CB9-BC22-171E39FE6E79}"/>
              </a:ext>
            </a:extLst>
          </p:cNvPr>
          <p:cNvCxnSpPr>
            <a:cxnSpLocks/>
          </p:cNvCxnSpPr>
          <p:nvPr/>
        </p:nvCxnSpPr>
        <p:spPr>
          <a:xfrm>
            <a:off x="9418320" y="6045200"/>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36E5036-466A-440A-9E0F-6B7C674188F7}"/>
              </a:ext>
            </a:extLst>
          </p:cNvPr>
          <p:cNvCxnSpPr>
            <a:cxnSpLocks/>
          </p:cNvCxnSpPr>
          <p:nvPr/>
        </p:nvCxnSpPr>
        <p:spPr>
          <a:xfrm>
            <a:off x="9428480" y="5588000"/>
            <a:ext cx="210312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E3429F6-379D-48E3-BCFF-C8F1AF69F971}"/>
              </a:ext>
            </a:extLst>
          </p:cNvPr>
          <p:cNvCxnSpPr>
            <a:cxnSpLocks/>
          </p:cNvCxnSpPr>
          <p:nvPr/>
        </p:nvCxnSpPr>
        <p:spPr>
          <a:xfrm>
            <a:off x="9418320" y="5069840"/>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5F6E7FE8-29BD-43B9-A61E-7D621E963CD3}"/>
              </a:ext>
            </a:extLst>
          </p:cNvPr>
          <p:cNvSpPr/>
          <p:nvPr/>
        </p:nvSpPr>
        <p:spPr>
          <a:xfrm>
            <a:off x="8264378" y="5123999"/>
            <a:ext cx="1164101" cy="369332"/>
          </a:xfrm>
          <a:prstGeom prst="rect">
            <a:avLst/>
          </a:prstGeom>
        </p:spPr>
        <p:txBody>
          <a:bodyPr wrap="none">
            <a:spAutoFit/>
          </a:bodyPr>
          <a:lstStyle/>
          <a:p>
            <a:r>
              <a:rPr lang="en-US" altLang="zh-CN" b="1" dirty="0">
                <a:solidFill>
                  <a:srgbClr val="C00000"/>
                </a:solidFill>
              </a:rPr>
              <a:t>rbp-0x12</a:t>
            </a:r>
            <a:endParaRPr lang="zh-CN" altLang="en-US" dirty="0">
              <a:solidFill>
                <a:srgbClr val="C00000"/>
              </a:solidFill>
            </a:endParaRPr>
          </a:p>
        </p:txBody>
      </p:sp>
      <p:sp>
        <p:nvSpPr>
          <p:cNvPr id="13" name="矩形 12">
            <a:extLst>
              <a:ext uri="{FF2B5EF4-FFF2-40B4-BE49-F238E27FC236}">
                <a16:creationId xmlns:a16="http://schemas.microsoft.com/office/drawing/2014/main" id="{DC2952DF-C847-4D3B-AA65-E909502E6F69}"/>
              </a:ext>
            </a:extLst>
          </p:cNvPr>
          <p:cNvSpPr/>
          <p:nvPr/>
        </p:nvSpPr>
        <p:spPr>
          <a:xfrm>
            <a:off x="8264378" y="5729101"/>
            <a:ext cx="1164101" cy="369332"/>
          </a:xfrm>
          <a:prstGeom prst="rect">
            <a:avLst/>
          </a:prstGeom>
        </p:spPr>
        <p:txBody>
          <a:bodyPr wrap="none">
            <a:spAutoFit/>
          </a:bodyPr>
          <a:lstStyle/>
          <a:p>
            <a:r>
              <a:rPr lang="en-US" altLang="zh-CN" b="1" dirty="0">
                <a:solidFill>
                  <a:srgbClr val="C00000"/>
                </a:solidFill>
              </a:rPr>
              <a:t>rbp-0x18</a:t>
            </a:r>
            <a:endParaRPr lang="zh-CN" altLang="en-US" dirty="0">
              <a:solidFill>
                <a:srgbClr val="C00000"/>
              </a:solidFill>
            </a:endParaRPr>
          </a:p>
        </p:txBody>
      </p:sp>
      <p:sp>
        <p:nvSpPr>
          <p:cNvPr id="14" name="矩形 13">
            <a:extLst>
              <a:ext uri="{FF2B5EF4-FFF2-40B4-BE49-F238E27FC236}">
                <a16:creationId xmlns:a16="http://schemas.microsoft.com/office/drawing/2014/main" id="{F3ED09EC-01FD-4122-928E-0F3EB4C16D48}"/>
              </a:ext>
            </a:extLst>
          </p:cNvPr>
          <p:cNvSpPr/>
          <p:nvPr/>
        </p:nvSpPr>
        <p:spPr>
          <a:xfrm>
            <a:off x="9418320" y="5164510"/>
            <a:ext cx="2228495" cy="369332"/>
          </a:xfrm>
          <a:prstGeom prst="rect">
            <a:avLst/>
          </a:prstGeom>
        </p:spPr>
        <p:txBody>
          <a:bodyPr wrap="none">
            <a:spAutoFit/>
          </a:bodyPr>
          <a:lstStyle/>
          <a:p>
            <a:r>
              <a:rPr lang="en-US" altLang="zh-CN" b="1" dirty="0"/>
              <a:t>767372656a696879</a:t>
            </a:r>
            <a:endParaRPr lang="zh-CN" altLang="en-US" dirty="0"/>
          </a:p>
        </p:txBody>
      </p:sp>
      <p:cxnSp>
        <p:nvCxnSpPr>
          <p:cNvPr id="18" name="直接连接符 17">
            <a:extLst>
              <a:ext uri="{FF2B5EF4-FFF2-40B4-BE49-F238E27FC236}">
                <a16:creationId xmlns:a16="http://schemas.microsoft.com/office/drawing/2014/main" id="{136AA65E-A9E1-4F75-932D-78BB87B981D0}"/>
              </a:ext>
            </a:extLst>
          </p:cNvPr>
          <p:cNvCxnSpPr>
            <a:cxnSpLocks/>
          </p:cNvCxnSpPr>
          <p:nvPr/>
        </p:nvCxnSpPr>
        <p:spPr>
          <a:xfrm>
            <a:off x="9418320" y="4541520"/>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506BFA29-CAA1-481F-8E01-0F8E94CF1B78}"/>
              </a:ext>
            </a:extLst>
          </p:cNvPr>
          <p:cNvSpPr/>
          <p:nvPr/>
        </p:nvSpPr>
        <p:spPr>
          <a:xfrm>
            <a:off x="8254219" y="4584835"/>
            <a:ext cx="1027845" cy="369332"/>
          </a:xfrm>
          <a:prstGeom prst="rect">
            <a:avLst/>
          </a:prstGeom>
        </p:spPr>
        <p:txBody>
          <a:bodyPr wrap="none">
            <a:spAutoFit/>
          </a:bodyPr>
          <a:lstStyle/>
          <a:p>
            <a:r>
              <a:rPr lang="en-US" altLang="zh-CN" b="1" dirty="0">
                <a:solidFill>
                  <a:srgbClr val="C00000"/>
                </a:solidFill>
              </a:rPr>
              <a:t>rbp-0xa</a:t>
            </a:r>
            <a:endParaRPr lang="zh-CN" altLang="en-US" dirty="0">
              <a:solidFill>
                <a:srgbClr val="C00000"/>
              </a:solidFill>
            </a:endParaRPr>
          </a:p>
        </p:txBody>
      </p:sp>
      <p:sp>
        <p:nvSpPr>
          <p:cNvPr id="20" name="矩形 19">
            <a:extLst>
              <a:ext uri="{FF2B5EF4-FFF2-40B4-BE49-F238E27FC236}">
                <a16:creationId xmlns:a16="http://schemas.microsoft.com/office/drawing/2014/main" id="{34B8D2AC-8FF7-4DFE-B39F-65CE3FEB8BFF}"/>
              </a:ext>
            </a:extLst>
          </p:cNvPr>
          <p:cNvSpPr/>
          <p:nvPr/>
        </p:nvSpPr>
        <p:spPr>
          <a:xfrm>
            <a:off x="9899253" y="4599919"/>
            <a:ext cx="697627" cy="369332"/>
          </a:xfrm>
          <a:prstGeom prst="rect">
            <a:avLst/>
          </a:prstGeom>
        </p:spPr>
        <p:txBody>
          <a:bodyPr wrap="none">
            <a:spAutoFit/>
          </a:bodyPr>
          <a:lstStyle/>
          <a:p>
            <a:r>
              <a:rPr lang="en-US" altLang="zh-CN" b="1" dirty="0"/>
              <a:t>0071</a:t>
            </a:r>
            <a:endParaRPr lang="zh-CN" altLang="en-US" dirty="0"/>
          </a:p>
        </p:txBody>
      </p:sp>
      <p:sp>
        <p:nvSpPr>
          <p:cNvPr id="21" name="矩形 20">
            <a:extLst>
              <a:ext uri="{FF2B5EF4-FFF2-40B4-BE49-F238E27FC236}">
                <a16:creationId xmlns:a16="http://schemas.microsoft.com/office/drawing/2014/main" id="{AD0B207C-A7E4-4FD0-9D3D-B246437174DE}"/>
              </a:ext>
            </a:extLst>
          </p:cNvPr>
          <p:cNvSpPr/>
          <p:nvPr/>
        </p:nvSpPr>
        <p:spPr>
          <a:xfrm>
            <a:off x="8264378" y="3979733"/>
            <a:ext cx="1035861" cy="369332"/>
          </a:xfrm>
          <a:prstGeom prst="rect">
            <a:avLst/>
          </a:prstGeom>
        </p:spPr>
        <p:txBody>
          <a:bodyPr wrap="none">
            <a:spAutoFit/>
          </a:bodyPr>
          <a:lstStyle/>
          <a:p>
            <a:r>
              <a:rPr lang="en-US" altLang="zh-CN" b="1" dirty="0">
                <a:solidFill>
                  <a:srgbClr val="C00000"/>
                </a:solidFill>
              </a:rPr>
              <a:t>rbp-0x8</a:t>
            </a:r>
            <a:endParaRPr lang="zh-CN" altLang="en-US" dirty="0">
              <a:solidFill>
                <a:srgbClr val="C00000"/>
              </a:solidFill>
            </a:endParaRPr>
          </a:p>
        </p:txBody>
      </p:sp>
      <p:cxnSp>
        <p:nvCxnSpPr>
          <p:cNvPr id="22" name="直接连接符 21">
            <a:extLst>
              <a:ext uri="{FF2B5EF4-FFF2-40B4-BE49-F238E27FC236}">
                <a16:creationId xmlns:a16="http://schemas.microsoft.com/office/drawing/2014/main" id="{028AC330-F4E1-4992-9873-3EA5FBD5D57B}"/>
              </a:ext>
            </a:extLst>
          </p:cNvPr>
          <p:cNvCxnSpPr>
            <a:cxnSpLocks/>
          </p:cNvCxnSpPr>
          <p:nvPr/>
        </p:nvCxnSpPr>
        <p:spPr>
          <a:xfrm>
            <a:off x="9418320" y="3979733"/>
            <a:ext cx="21132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EAA6927-17F5-443B-9EFC-9E2BA366AACF}"/>
              </a:ext>
            </a:extLst>
          </p:cNvPr>
          <p:cNvSpPr/>
          <p:nvPr/>
        </p:nvSpPr>
        <p:spPr>
          <a:xfrm>
            <a:off x="9834940" y="4060672"/>
            <a:ext cx="920445" cy="369332"/>
          </a:xfrm>
          <a:prstGeom prst="rect">
            <a:avLst/>
          </a:prstGeom>
        </p:spPr>
        <p:txBody>
          <a:bodyPr wrap="none">
            <a:spAutoFit/>
          </a:bodyPr>
          <a:lstStyle/>
          <a:p>
            <a:r>
              <a:rPr lang="en-US" altLang="zh-CN" b="1" dirty="0"/>
              <a:t>fs:0x28</a:t>
            </a:r>
            <a:endParaRPr lang="zh-CN" altLang="en-US" dirty="0"/>
          </a:p>
        </p:txBody>
      </p:sp>
      <p:sp>
        <p:nvSpPr>
          <p:cNvPr id="24" name="矩形 23">
            <a:extLst>
              <a:ext uri="{FF2B5EF4-FFF2-40B4-BE49-F238E27FC236}">
                <a16:creationId xmlns:a16="http://schemas.microsoft.com/office/drawing/2014/main" id="{7884F8BD-845C-44A8-9573-A96C2B239FE4}"/>
              </a:ext>
            </a:extLst>
          </p:cNvPr>
          <p:cNvSpPr/>
          <p:nvPr/>
        </p:nvSpPr>
        <p:spPr>
          <a:xfrm>
            <a:off x="9777333" y="5692830"/>
            <a:ext cx="1107996" cy="369332"/>
          </a:xfrm>
          <a:prstGeom prst="rect">
            <a:avLst/>
          </a:prstGeom>
        </p:spPr>
        <p:txBody>
          <a:bodyPr wrap="none">
            <a:spAutoFit/>
          </a:bodyPr>
          <a:lstStyle/>
          <a:p>
            <a:r>
              <a:rPr lang="zh-CN" altLang="en-US" dirty="0"/>
              <a:t>循环次数</a:t>
            </a:r>
          </a:p>
        </p:txBody>
      </p:sp>
    </p:spTree>
    <p:extLst>
      <p:ext uri="{BB962C8B-B14F-4D97-AF65-F5344CB8AC3E}">
        <p14:creationId xmlns:p14="http://schemas.microsoft.com/office/powerpoint/2010/main" val="28479657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1905</Words>
  <Application>Microsoft Office PowerPoint</Application>
  <PresentationFormat>宽屏</PresentationFormat>
  <Paragraphs>305</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宋体</vt:lpstr>
      <vt:lpstr>微软雅黑</vt:lpstr>
      <vt:lpstr>Arial</vt:lpstr>
      <vt:lpstr>Wingdings</vt:lpstr>
      <vt:lpstr>Office 主题​​</vt:lpstr>
      <vt:lpstr>实验内容</vt:lpstr>
      <vt:lpstr>实验内容</vt:lpstr>
      <vt:lpstr>实验阶段1</vt:lpstr>
      <vt:lpstr>PowerPoint 演示文稿</vt:lpstr>
      <vt:lpstr>PowerPoint 演示文稿</vt:lpstr>
      <vt:lpstr>PowerPoint 演示文稿</vt:lpstr>
      <vt:lpstr>PowerPoint 演示文稿</vt:lpstr>
      <vt:lpstr>实验阶段2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实验阶段3</vt:lpstr>
      <vt:lpstr>PowerPoint 演示文稿</vt:lpstr>
      <vt:lpstr>PowerPoint 演示文稿</vt:lpstr>
      <vt:lpstr>实验阶段4</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chenyanli</dc:creator>
  <cp:lastModifiedBy>chenyanli</cp:lastModifiedBy>
  <cp:revision>17</cp:revision>
  <dcterms:created xsi:type="dcterms:W3CDTF">2024-06-10T04:04:25Z</dcterms:created>
  <dcterms:modified xsi:type="dcterms:W3CDTF">2024-06-10T06:27:44Z</dcterms:modified>
</cp:coreProperties>
</file>