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lIns="71436" tIns="71436" rIns="71436" bIns="71436" anchor="b"/>
          <a:lstStyle>
            <a:lvl1pPr algn="ctr" defTabSz="82153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4833937" y="7090171"/>
            <a:ext cx="14716127" cy="1589487"/>
          </a:xfrm>
          <a:prstGeom prst="rect">
            <a:avLst/>
          </a:prstGeom>
        </p:spPr>
        <p:txBody>
          <a:bodyPr lIns="71436" tIns="71436" rIns="71436" bIns="71436"/>
          <a:lstStyle>
            <a:lvl1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4833937" y="8947546"/>
            <a:ext cx="14716127" cy="647702"/>
          </a:xfrm>
          <a:prstGeom prst="rect">
            <a:avLst/>
          </a:prstGeom>
        </p:spPr>
        <p:txBody>
          <a:bodyPr lIns="71436" tIns="71436" rIns="71436" bIns="71436"/>
          <a:lstStyle>
            <a:lvl1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i="1" sz="3200">
                <a:latin typeface="+mn-lt"/>
                <a:ea typeface="+mn-ea"/>
                <a:cs typeface="+mn-cs"/>
                <a:sym typeface="Helvetica Neue"/>
              </a:defRPr>
            </a:lvl1pPr>
            <a:lvl2pPr marL="762000" indent="-304800" algn="ctr" defTabSz="821530">
              <a:lnSpc>
                <a:spcPct val="100000"/>
              </a:lnSpc>
              <a:spcBef>
                <a:spcPts val="0"/>
              </a:spcBef>
              <a:buFontTx/>
              <a:defRPr i="1" sz="3200">
                <a:latin typeface="+mn-lt"/>
                <a:ea typeface="+mn-ea"/>
                <a:cs typeface="+mn-cs"/>
                <a:sym typeface="Helvetica Neue"/>
              </a:defRPr>
            </a:lvl2pPr>
            <a:lvl3pPr marL="1280159" indent="-365759" algn="ctr" defTabSz="821530">
              <a:lnSpc>
                <a:spcPct val="100000"/>
              </a:lnSpc>
              <a:spcBef>
                <a:spcPts val="0"/>
              </a:spcBef>
              <a:buFontTx/>
              <a:defRPr i="1" sz="3200">
                <a:latin typeface="+mn-lt"/>
                <a:ea typeface="+mn-ea"/>
                <a:cs typeface="+mn-cs"/>
                <a:sym typeface="Helvetica Neue"/>
              </a:defRPr>
            </a:lvl3pPr>
            <a:lvl4pPr marL="1778000" indent="-406400" algn="ctr" defTabSz="821530">
              <a:lnSpc>
                <a:spcPct val="100000"/>
              </a:lnSpc>
              <a:spcBef>
                <a:spcPts val="0"/>
              </a:spcBef>
              <a:buFontTx/>
              <a:defRPr i="1" sz="3200">
                <a:latin typeface="+mn-lt"/>
                <a:ea typeface="+mn-ea"/>
                <a:cs typeface="+mn-cs"/>
                <a:sym typeface="Helvetica Neue"/>
              </a:defRPr>
            </a:lvl4pPr>
            <a:lvl5pPr marL="2235200" indent="-406400" algn="ctr" defTabSz="821530">
              <a:lnSpc>
                <a:spcPct val="100000"/>
              </a:lnSpc>
              <a:spcBef>
                <a:spcPts val="0"/>
              </a:spcBef>
              <a:buFontTx/>
              <a:defRPr i="1" sz="3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4833937" y="5997575"/>
            <a:ext cx="14716128" cy="863601"/>
          </a:xfrm>
          <a:prstGeom prst="rect">
            <a:avLst/>
          </a:prstGeom>
        </p:spPr>
        <p:txBody>
          <a:bodyPr lIns="71436" tIns="71436" rIns="71436" bIns="71436" anchor="ctr"/>
          <a:lstStyle/>
          <a:p>
            <a: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4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7999" y="0"/>
            <a:ext cx="1828800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/>
          </p:nvPr>
        </p:nvSpPr>
        <p:spPr>
          <a:xfrm>
            <a:off x="4305298" y="2262186"/>
            <a:ext cx="15773404" cy="1988346"/>
          </a:xfrm>
          <a:prstGeom prst="rect">
            <a:avLst/>
          </a:prstGeom>
        </p:spPr>
        <p:txBody>
          <a:bodyPr lIns="68580" tIns="68580" rIns="68580" bIns="68580"/>
          <a:lstStyle>
            <a:lvl1pPr>
              <a:defRPr sz="8600"/>
            </a:lvl1pPr>
          </a:lstStyle>
          <a:p>
            <a:pPr/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half" idx="1"/>
          </p:nvPr>
        </p:nvSpPr>
        <p:spPr>
          <a:xfrm>
            <a:off x="4305298" y="4452937"/>
            <a:ext cx="15773404" cy="6527008"/>
          </a:xfrm>
          <a:prstGeom prst="rect">
            <a:avLst/>
          </a:prstGeom>
        </p:spPr>
        <p:txBody>
          <a:bodyPr lIns="68580" tIns="68580" rIns="68580" bIns="68580"/>
          <a:lstStyle>
            <a:lvl1pPr marL="424542" indent="-424542">
              <a:defRPr sz="5200"/>
            </a:lvl1pPr>
            <a:lvl2pPr marL="952500" indent="-495300">
              <a:defRPr sz="5200"/>
            </a:lvl2pPr>
            <a:lvl3pPr marL="1508760" indent="-594360">
              <a:defRPr sz="5200"/>
            </a:lvl3pPr>
            <a:lvl4pPr marL="2032000" indent="-660400">
              <a:defRPr sz="5200"/>
            </a:lvl4pPr>
            <a:lvl5pPr marL="2489200" indent="-660400"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9635798" y="11289187"/>
            <a:ext cx="442904" cy="467361"/>
          </a:xfrm>
          <a:prstGeom prst="rect">
            <a:avLst/>
          </a:prstGeom>
        </p:spPr>
        <p:txBody>
          <a:bodyPr lIns="68580" tIns="68580" rIns="68580" bIns="68580"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34000" y="946546"/>
            <a:ext cx="13716002" cy="8304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</p:spPr>
        <p:txBody>
          <a:bodyPr lIns="71436" tIns="71436" rIns="71436" bIns="71436" anchor="b"/>
          <a:lstStyle>
            <a:lvl1pPr algn="ctr" defTabSz="82153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4833937" y="11465717"/>
            <a:ext cx="14716127" cy="1589487"/>
          </a:xfrm>
          <a:prstGeom prst="rect">
            <a:avLst/>
          </a:prstGeom>
        </p:spPr>
        <p:txBody>
          <a:bodyPr lIns="71436" tIns="71436" rIns="71436" bIns="71436"/>
          <a:lstStyle>
            <a:lvl1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82153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7"/>
            <a:ext cx="7500939" cy="1155501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lIns="71436" tIns="71436" rIns="71436" bIns="71436" anchor="b"/>
          <a:lstStyle>
            <a:lvl1pPr algn="ctr" defTabSz="821530">
              <a:lnSpc>
                <a:spcPct val="100000"/>
              </a:lnSpc>
              <a:defRPr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4387453" y="6643686"/>
            <a:ext cx="7500939" cy="5786439"/>
          </a:xfrm>
          <a:prstGeom prst="rect">
            <a:avLst/>
          </a:prstGeom>
        </p:spPr>
        <p:txBody>
          <a:bodyPr lIns="71436" tIns="71436" rIns="71436" bIns="71436"/>
          <a:lstStyle>
            <a:lvl1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82153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82153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82153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3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611187" indent="-611187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1pPr>
            <a:lvl2pPr marL="1055687" indent="-611187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2pPr>
            <a:lvl3pPr marL="1500187" indent="-611187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3pPr>
            <a:lvl4pPr marL="1944686" indent="-611187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4pPr>
            <a:lvl5pPr marL="2389186" indent="-611186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9" cy="88403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xfrm>
            <a:off x="4387453" y="357186"/>
            <a:ext cx="15609094" cy="3036096"/>
          </a:xfrm>
          <a:prstGeom prst="rect">
            <a:avLst/>
          </a:prstGeom>
        </p:spPr>
        <p:txBody>
          <a:bodyPr lIns="71436" tIns="71436" rIns="71436" bIns="71436"/>
          <a:lstStyle>
            <a:lvl1pPr algn="ctr" defTabSz="82153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quarter" idx="1"/>
          </p:nvPr>
        </p:nvSpPr>
        <p:spPr>
          <a:xfrm>
            <a:off x="4387453" y="3643312"/>
            <a:ext cx="7500939" cy="8840393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465363" indent="-465363" defTabSz="821530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+mn-lt"/>
                <a:ea typeface="+mn-ea"/>
                <a:cs typeface="+mn-cs"/>
                <a:sym typeface="Helvetica Neue"/>
              </a:defRPr>
            </a:lvl1pPr>
            <a:lvl2pPr marL="808263" indent="-465363" defTabSz="821530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+mn-lt"/>
                <a:ea typeface="+mn-ea"/>
                <a:cs typeface="+mn-cs"/>
                <a:sym typeface="Helvetica Neue"/>
              </a:defRPr>
            </a:lvl2pPr>
            <a:lvl3pPr marL="1151164" indent="-465363" defTabSz="821530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+mn-lt"/>
                <a:ea typeface="+mn-ea"/>
                <a:cs typeface="+mn-cs"/>
                <a:sym typeface="Helvetica Neue"/>
              </a:defRPr>
            </a:lvl3pPr>
            <a:lvl4pPr marL="1494064" indent="-465364" defTabSz="821530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+mn-lt"/>
                <a:ea typeface="+mn-ea"/>
                <a:cs typeface="+mn-cs"/>
                <a:sym typeface="Helvetica Neue"/>
              </a:defRPr>
            </a:lvl4pPr>
            <a:lvl5pPr marL="1836964" indent="-465364" defTabSz="821530">
              <a:lnSpc>
                <a:spcPct val="100000"/>
              </a:lnSpc>
              <a:spcBef>
                <a:spcPts val="4500"/>
              </a:spcBef>
              <a:buSzPct val="145000"/>
              <a:buFontTx/>
              <a:defRPr sz="3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3075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</p:spPr>
        <p:txBody>
          <a:bodyPr lIns="71436" tIns="71436" rIns="71436" bIns="71436" anchor="ctr"/>
          <a:lstStyle>
            <a:lvl1pPr marL="611187" indent="-611187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1pPr>
            <a:lvl2pPr marL="1055687" indent="-611187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2pPr>
            <a:lvl3pPr marL="1500187" indent="-611187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3pPr>
            <a:lvl4pPr marL="1944686" indent="-611187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4pPr>
            <a:lvl5pPr marL="2389186" indent="-611186" defTabSz="821530">
              <a:lnSpc>
                <a:spcPct val="100000"/>
              </a:lnSpc>
              <a:spcBef>
                <a:spcPts val="5900"/>
              </a:spcBef>
              <a:buSzPct val="145000"/>
              <a:buFontTx/>
              <a:defRPr sz="44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9" cy="53042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250155"/>
            <a:ext cx="7500939" cy="53042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5"/>
            <a:ext cx="7500939" cy="112156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11954104" y="13073062"/>
            <a:ext cx="466267" cy="477672"/>
          </a:xfrm>
          <a:prstGeom prst="rect">
            <a:avLst/>
          </a:prstGeom>
        </p:spPr>
        <p:txBody>
          <a:bodyPr lIns="71436" tIns="71436" rIns="71436" bIns="71436" anchor="t"/>
          <a:lstStyle>
            <a:lvl1pPr algn="ctr" defTabSz="821530"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92340" y="12808586"/>
            <a:ext cx="515262" cy="5384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54478" marR="0" indent="-640078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7.tif"/><Relationship Id="rId4" Type="http://schemas.openxmlformats.org/officeDocument/2006/relationships/image" Target="../media/image8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9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10.tif"/><Relationship Id="rId4" Type="http://schemas.openxmlformats.org/officeDocument/2006/relationships/image" Target="../media/image1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/>
        </p:nvSpPr>
        <p:spPr>
          <a:xfrm>
            <a:off x="3048000" y="4571998"/>
            <a:ext cx="18288000" cy="192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lnSpc>
                <a:spcPct val="90000"/>
              </a:lnSpc>
              <a:defRPr sz="96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消息队列讲座</a:t>
            </a:r>
          </a:p>
        </p:txBody>
      </p:sp>
      <p:sp>
        <p:nvSpPr>
          <p:cNvPr id="138" name="标题 1"/>
          <p:cNvSpPr txBox="1"/>
          <p:nvPr/>
        </p:nvSpPr>
        <p:spPr>
          <a:xfrm>
            <a:off x="3617467" y="9142269"/>
            <a:ext cx="18288003" cy="1398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b">
            <a:normAutofit fontScale="100000" lnSpcReduction="0"/>
          </a:bodyPr>
          <a:lstStyle>
            <a:lvl1pPr defTabSz="1828800">
              <a:lnSpc>
                <a:spcPct val="90000"/>
              </a:lnSpc>
              <a:defRPr sz="56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研发中心-基础服务部（郭业萌/秦金卫/冯宏）</a:t>
            </a:r>
          </a:p>
        </p:txBody>
      </p:sp>
      <p:sp>
        <p:nvSpPr>
          <p:cNvPr id="139" name="标题 1"/>
          <p:cNvSpPr txBox="1"/>
          <p:nvPr/>
        </p:nvSpPr>
        <p:spPr>
          <a:xfrm>
            <a:off x="3118428" y="6320149"/>
            <a:ext cx="18288002" cy="1398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b">
            <a:normAutofit fontScale="100000" lnSpcReduction="0"/>
          </a:bodyPr>
          <a:lstStyle>
            <a:lvl1pPr defTabSz="1828800">
              <a:lnSpc>
                <a:spcPct val="90000"/>
              </a:lnSpc>
              <a:defRPr sz="56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（第二课时2h：Kafka入门基础）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1231900"/>
            <a:ext cx="5207000" cy="195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86038" y="1320538"/>
            <a:ext cx="5958970" cy="1778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实战演示：…"/>
          <p:cNvSpPr txBox="1"/>
          <p:nvPr/>
        </p:nvSpPr>
        <p:spPr>
          <a:xfrm>
            <a:off x="4973980" y="5169091"/>
            <a:ext cx="14436040" cy="298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/>
          <a:p>
            <a:pPr>
              <a:defRPr b="1" sz="8000">
                <a:latin typeface="+mn-lt"/>
                <a:ea typeface="+mn-ea"/>
                <a:cs typeface="+mn-cs"/>
                <a:sym typeface="Helvetica Neue"/>
              </a:defRPr>
            </a:pPr>
            <a:r>
              <a:t>实战演示：</a:t>
            </a:r>
          </a:p>
          <a:p>
            <a:pPr>
              <a:defRPr b="1" sz="8000">
                <a:latin typeface="+mn-lt"/>
                <a:ea typeface="+mn-ea"/>
                <a:cs typeface="+mn-cs"/>
                <a:sym typeface="Helvetica Neue"/>
              </a:defRPr>
            </a:pPr>
            <a:r>
              <a:t>搭建一个单节点的Kafka 服务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标题 1"/>
          <p:cNvSpPr txBox="1"/>
          <p:nvPr/>
        </p:nvSpPr>
        <p:spPr>
          <a:xfrm>
            <a:off x="3095707" y="5313443"/>
            <a:ext cx="18288002" cy="192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lnSpc>
                <a:spcPct val="90000"/>
              </a:lnSpc>
              <a:defRPr sz="80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Part 2  了解Kafka Topic</a:t>
            </a:r>
          </a:p>
        </p:txBody>
      </p:sp>
      <p:sp>
        <p:nvSpPr>
          <p:cNvPr id="234" name="标题 1"/>
          <p:cNvSpPr txBox="1"/>
          <p:nvPr/>
        </p:nvSpPr>
        <p:spPr>
          <a:xfrm>
            <a:off x="4524209" y="7449167"/>
            <a:ext cx="15335582" cy="114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755647">
              <a:lnSpc>
                <a:spcPct val="90000"/>
              </a:lnSpc>
              <a:defRPr sz="5376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（30min）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怎么设计topic的结构"/>
          <p:cNvSpPr txBox="1"/>
          <p:nvPr/>
        </p:nvSpPr>
        <p:spPr>
          <a:xfrm>
            <a:off x="4833937" y="3771502"/>
            <a:ext cx="14716128" cy="156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z="8000"/>
            </a:lvl1pPr>
          </a:lstStyle>
          <a:p>
            <a:pPr/>
            <a:r>
              <a:t>怎么设计topic的结构</a:t>
            </a:r>
          </a:p>
        </p:txBody>
      </p:sp>
      <p:grpSp>
        <p:nvGrpSpPr>
          <p:cNvPr id="239" name="可扩展"/>
          <p:cNvGrpSpPr/>
          <p:nvPr/>
        </p:nvGrpSpPr>
        <p:grpSpPr>
          <a:xfrm>
            <a:off x="9679430" y="6124130"/>
            <a:ext cx="5564730" cy="1565277"/>
            <a:chOff x="0" y="0"/>
            <a:chExt cx="5564728" cy="1565276"/>
          </a:xfrm>
        </p:grpSpPr>
        <p:sp>
          <p:nvSpPr>
            <p:cNvPr id="237" name="矩形"/>
            <p:cNvSpPr/>
            <p:nvPr/>
          </p:nvSpPr>
          <p:spPr>
            <a:xfrm>
              <a:off x="0" y="-1"/>
              <a:ext cx="5564729" cy="156527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可扩展"/>
            <p:cNvSpPr txBox="1"/>
            <p:nvPr/>
          </p:nvSpPr>
          <p:spPr>
            <a:xfrm>
              <a:off x="0" y="285751"/>
              <a:ext cx="5564729" cy="993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可扩展</a:t>
              </a:r>
            </a:p>
          </p:txBody>
        </p:sp>
      </p:grpSp>
      <p:grpSp>
        <p:nvGrpSpPr>
          <p:cNvPr id="242" name="持久化"/>
          <p:cNvGrpSpPr/>
          <p:nvPr/>
        </p:nvGrpSpPr>
        <p:grpSpPr>
          <a:xfrm>
            <a:off x="9679430" y="8031161"/>
            <a:ext cx="5564730" cy="1565277"/>
            <a:chOff x="0" y="0"/>
            <a:chExt cx="5564728" cy="1565276"/>
          </a:xfrm>
        </p:grpSpPr>
        <p:sp>
          <p:nvSpPr>
            <p:cNvPr id="240" name="矩形"/>
            <p:cNvSpPr/>
            <p:nvPr/>
          </p:nvSpPr>
          <p:spPr>
            <a:xfrm>
              <a:off x="0" y="-1"/>
              <a:ext cx="5564729" cy="156527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持久化"/>
            <p:cNvSpPr txBox="1"/>
            <p:nvPr/>
          </p:nvSpPr>
          <p:spPr>
            <a:xfrm>
              <a:off x="0" y="285751"/>
              <a:ext cx="5564729" cy="993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持久化</a:t>
              </a:r>
            </a:p>
          </p:txBody>
        </p:sp>
      </p:grpSp>
      <p:grpSp>
        <p:nvGrpSpPr>
          <p:cNvPr id="245" name="可容错"/>
          <p:cNvGrpSpPr/>
          <p:nvPr/>
        </p:nvGrpSpPr>
        <p:grpSpPr>
          <a:xfrm>
            <a:off x="9679430" y="9938194"/>
            <a:ext cx="5564730" cy="1565277"/>
            <a:chOff x="0" y="0"/>
            <a:chExt cx="5564728" cy="1565276"/>
          </a:xfrm>
        </p:grpSpPr>
        <p:sp>
          <p:nvSpPr>
            <p:cNvPr id="243" name="矩形"/>
            <p:cNvSpPr/>
            <p:nvPr/>
          </p:nvSpPr>
          <p:spPr>
            <a:xfrm>
              <a:off x="0" y="-1"/>
              <a:ext cx="5564729" cy="156527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可容错"/>
            <p:cNvSpPr txBox="1"/>
            <p:nvPr/>
          </p:nvSpPr>
          <p:spPr>
            <a:xfrm>
              <a:off x="0" y="285751"/>
              <a:ext cx="5564729" cy="993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6" tIns="71436" rIns="71436" bIns="71436" numCol="1" anchor="ctr">
              <a:spAutoFit/>
            </a:bodyPr>
            <a:lstStyle>
              <a:lvl1pPr>
                <a:defRPr sz="4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可容错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3967" y="2241350"/>
            <a:ext cx="14216066" cy="9233299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1. 多分区支持水平扩展…"/>
          <p:cNvSpPr txBox="1"/>
          <p:nvPr/>
        </p:nvSpPr>
        <p:spPr>
          <a:xfrm>
            <a:off x="6212185" y="11347374"/>
            <a:ext cx="7539051" cy="1862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1. 多分区支持水平扩展</a:t>
            </a: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2. 顺序写入提高写入吞吐量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8393" y="2718018"/>
            <a:ext cx="13364772" cy="1000333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4broker,  1topic,  4partition,  3replication"/>
          <p:cNvSpPr txBox="1"/>
          <p:nvPr/>
        </p:nvSpPr>
        <p:spPr>
          <a:xfrm>
            <a:off x="6152436" y="1765452"/>
            <a:ext cx="7959267" cy="62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4broker,  1topic,  4partition,  3replication</a:t>
            </a:r>
          </a:p>
        </p:txBody>
      </p:sp>
      <p:sp>
        <p:nvSpPr>
          <p:cNvPr id="252" name="多副本…"/>
          <p:cNvSpPr txBox="1"/>
          <p:nvPr/>
        </p:nvSpPr>
        <p:spPr>
          <a:xfrm>
            <a:off x="2265224" y="6206946"/>
            <a:ext cx="3203575" cy="184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多副本</a:t>
            </a:r>
          </a:p>
          <a:p>
            <a:pPr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增加容错性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通过partition增加可扩展性…"/>
          <p:cNvSpPr txBox="1"/>
          <p:nvPr/>
        </p:nvSpPr>
        <p:spPr>
          <a:xfrm>
            <a:off x="8468939" y="6404085"/>
            <a:ext cx="8274025" cy="3053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marL="635000" indent="-635000" algn="l">
              <a:lnSpc>
                <a:spcPct val="120000"/>
              </a:lnSpc>
              <a:buSzPct val="100000"/>
              <a:buAutoNum type="arabicPeriod" startAt="1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通过partition增加可扩展性</a:t>
            </a:r>
          </a:p>
          <a:p>
            <a:pPr marL="635000" indent="-635000" algn="l">
              <a:lnSpc>
                <a:spcPct val="120000"/>
              </a:lnSpc>
              <a:buSzPct val="100000"/>
              <a:buAutoNum type="arabicPeriod" startAt="1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通过顺序写入达到高吞吐</a:t>
            </a:r>
          </a:p>
          <a:p>
            <a:pPr marL="635000" indent="-635000" algn="l">
              <a:lnSpc>
                <a:spcPct val="120000"/>
              </a:lnSpc>
              <a:buSzPct val="100000"/>
              <a:buAutoNum type="arabicPeriod" startAt="1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多副本增加容错性</a:t>
            </a:r>
          </a:p>
        </p:txBody>
      </p:sp>
      <p:sp>
        <p:nvSpPr>
          <p:cNvPr id="255" name="小节：topic结构"/>
          <p:cNvSpPr txBox="1"/>
          <p:nvPr/>
        </p:nvSpPr>
        <p:spPr>
          <a:xfrm>
            <a:off x="8351963" y="3761825"/>
            <a:ext cx="7680071" cy="156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>
            <a:lvl1pPr>
              <a:defRPr b="1" sz="8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小节：topic结构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标题 1"/>
          <p:cNvSpPr txBox="1"/>
          <p:nvPr/>
        </p:nvSpPr>
        <p:spPr>
          <a:xfrm>
            <a:off x="3095707" y="5313443"/>
            <a:ext cx="18288002" cy="192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lnSpc>
                <a:spcPct val="90000"/>
              </a:lnSpc>
              <a:defRPr sz="80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Part 3  了解Kafka Producer</a:t>
            </a:r>
          </a:p>
        </p:txBody>
      </p:sp>
      <p:sp>
        <p:nvSpPr>
          <p:cNvPr id="258" name="标题 1"/>
          <p:cNvSpPr txBox="1"/>
          <p:nvPr/>
        </p:nvSpPr>
        <p:spPr>
          <a:xfrm>
            <a:off x="4524209" y="7449167"/>
            <a:ext cx="15335582" cy="114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755647">
              <a:lnSpc>
                <a:spcPct val="90000"/>
              </a:lnSpc>
              <a:defRPr sz="5376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（30min）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21583" r="0" b="26099"/>
          <a:stretch>
            <a:fillRect/>
          </a:stretch>
        </p:blipFill>
        <p:spPr>
          <a:xfrm>
            <a:off x="4724589" y="1867794"/>
            <a:ext cx="14503408" cy="4269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23650" r="0" b="7213"/>
          <a:stretch>
            <a:fillRect/>
          </a:stretch>
        </p:blipFill>
        <p:spPr>
          <a:xfrm>
            <a:off x="4744225" y="6272911"/>
            <a:ext cx="13460850" cy="523652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用户线程通过内存队列把消息给到发送线程…"/>
          <p:cNvSpPr txBox="1"/>
          <p:nvPr/>
        </p:nvSpPr>
        <p:spPr>
          <a:xfrm>
            <a:off x="5127304" y="11618960"/>
            <a:ext cx="12542444" cy="184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marL="635000" indent="-635000" algn="l">
              <a:buSzPct val="100000"/>
              <a:buAutoNum type="arabicPeriod" startAt="1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用户线程通过内存队列把消息给到发送线程</a:t>
            </a:r>
          </a:p>
          <a:p>
            <a:pPr marL="635000" indent="-635000" algn="l">
              <a:buSzPct val="100000"/>
              <a:buAutoNum type="arabicPeriod" startAt="1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消息压缩是客户端做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3182" t="22818" r="0" b="14450"/>
          <a:stretch>
            <a:fillRect/>
          </a:stretch>
        </p:blipFill>
        <p:spPr>
          <a:xfrm>
            <a:off x="5190709" y="2411501"/>
            <a:ext cx="15658524" cy="760915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ck=0 : 只发送不管有没有写入到broker…"/>
          <p:cNvSpPr txBox="1"/>
          <p:nvPr/>
        </p:nvSpPr>
        <p:spPr>
          <a:xfrm>
            <a:off x="5790035" y="10045712"/>
            <a:ext cx="12046280" cy="273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marL="666750" indent="-666750" algn="l">
              <a:buSzPct val="145000"/>
              <a:buChar char="•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ack=0 : 只发送不管有没有写入到broker</a:t>
            </a:r>
          </a:p>
          <a:p>
            <a:pPr marL="666750" indent="-666750" algn="l">
              <a:buSzPct val="145000"/>
              <a:buChar char="•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ack=1：写入到leader就认为成功</a:t>
            </a:r>
          </a:p>
          <a:p>
            <a:pPr marL="666750" indent="-666750" algn="l">
              <a:buSzPct val="145000"/>
              <a:buChar char="•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ack=all：写入到最小的复本数则认为成功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标题 1"/>
          <p:cNvSpPr txBox="1"/>
          <p:nvPr/>
        </p:nvSpPr>
        <p:spPr>
          <a:xfrm>
            <a:off x="2291035" y="1826530"/>
            <a:ext cx="18288002" cy="192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lnSpc>
                <a:spcPct val="90000"/>
              </a:lnSpc>
              <a:defRPr sz="80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Kafka Producer Demo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797" y="4029078"/>
            <a:ext cx="16380478" cy="7820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 txBox="1"/>
          <p:nvPr/>
        </p:nvSpPr>
        <p:spPr>
          <a:xfrm>
            <a:off x="4460707" y="1161538"/>
            <a:ext cx="15335584" cy="1143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755647">
              <a:lnSpc>
                <a:spcPct val="90000"/>
              </a:lnSpc>
              <a:defRPr sz="5376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系列课程介绍(3min)</a:t>
            </a:r>
          </a:p>
        </p:txBody>
      </p:sp>
      <p:grpSp>
        <p:nvGrpSpPr>
          <p:cNvPr id="146" name="组合 5"/>
          <p:cNvGrpSpPr/>
          <p:nvPr/>
        </p:nvGrpSpPr>
        <p:grpSpPr>
          <a:xfrm>
            <a:off x="522603" y="6800214"/>
            <a:ext cx="755658" cy="746129"/>
            <a:chOff x="-1" y="0"/>
            <a:chExt cx="755656" cy="746128"/>
          </a:xfrm>
        </p:grpSpPr>
        <p:sp>
          <p:nvSpPr>
            <p:cNvPr id="144" name="Oval 18"/>
            <p:cNvSpPr/>
            <p:nvPr/>
          </p:nvSpPr>
          <p:spPr>
            <a:xfrm>
              <a:off x="-2" y="-1"/>
              <a:ext cx="755657" cy="746129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" name="Freeform 19"/>
            <p:cNvSpPr/>
            <p:nvPr/>
          </p:nvSpPr>
          <p:spPr>
            <a:xfrm>
              <a:off x="115238" y="188146"/>
              <a:ext cx="543429" cy="348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1189" fill="norm" stroke="1" extrusionOk="0">
                  <a:moveTo>
                    <a:pt x="19621" y="11271"/>
                  </a:moveTo>
                  <a:cubicBezTo>
                    <a:pt x="18398" y="8626"/>
                    <a:pt x="17311" y="8626"/>
                    <a:pt x="16768" y="8846"/>
                  </a:cubicBezTo>
                  <a:cubicBezTo>
                    <a:pt x="16768" y="8626"/>
                    <a:pt x="16768" y="8405"/>
                    <a:pt x="16768" y="7965"/>
                  </a:cubicBezTo>
                  <a:cubicBezTo>
                    <a:pt x="16768" y="6201"/>
                    <a:pt x="15817" y="4658"/>
                    <a:pt x="14730" y="4658"/>
                  </a:cubicBezTo>
                  <a:cubicBezTo>
                    <a:pt x="14323" y="4658"/>
                    <a:pt x="13915" y="4879"/>
                    <a:pt x="13643" y="5099"/>
                  </a:cubicBezTo>
                  <a:cubicBezTo>
                    <a:pt x="13508" y="4218"/>
                    <a:pt x="12557" y="-411"/>
                    <a:pt x="8617" y="30"/>
                  </a:cubicBezTo>
                  <a:cubicBezTo>
                    <a:pt x="5085" y="250"/>
                    <a:pt x="3455" y="5099"/>
                    <a:pt x="3591" y="8185"/>
                  </a:cubicBezTo>
                  <a:cubicBezTo>
                    <a:pt x="1417" y="7303"/>
                    <a:pt x="-349" y="11491"/>
                    <a:pt x="59" y="15458"/>
                  </a:cubicBezTo>
                  <a:cubicBezTo>
                    <a:pt x="330" y="20969"/>
                    <a:pt x="4270" y="21189"/>
                    <a:pt x="4270" y="21189"/>
                  </a:cubicBezTo>
                  <a:cubicBezTo>
                    <a:pt x="12828" y="21189"/>
                    <a:pt x="12828" y="21189"/>
                    <a:pt x="12828" y="21189"/>
                  </a:cubicBezTo>
                  <a:cubicBezTo>
                    <a:pt x="12828" y="21189"/>
                    <a:pt x="12828" y="21189"/>
                    <a:pt x="12828" y="21189"/>
                  </a:cubicBezTo>
                  <a:cubicBezTo>
                    <a:pt x="13100" y="21189"/>
                    <a:pt x="13508" y="21189"/>
                    <a:pt x="13915" y="21189"/>
                  </a:cubicBezTo>
                  <a:cubicBezTo>
                    <a:pt x="14459" y="21189"/>
                    <a:pt x="14459" y="21189"/>
                    <a:pt x="14459" y="21189"/>
                  </a:cubicBezTo>
                  <a:cubicBezTo>
                    <a:pt x="19621" y="20969"/>
                    <a:pt x="21251" y="14577"/>
                    <a:pt x="19621" y="11271"/>
                  </a:cubicBezTo>
                  <a:close/>
                  <a:moveTo>
                    <a:pt x="14594" y="14797"/>
                  </a:moveTo>
                  <a:cubicBezTo>
                    <a:pt x="14187" y="17662"/>
                    <a:pt x="10247" y="17662"/>
                    <a:pt x="7394" y="17442"/>
                  </a:cubicBezTo>
                  <a:cubicBezTo>
                    <a:pt x="7394" y="17442"/>
                    <a:pt x="7259" y="17442"/>
                    <a:pt x="7259" y="17442"/>
                  </a:cubicBezTo>
                  <a:cubicBezTo>
                    <a:pt x="6579" y="17222"/>
                    <a:pt x="5900" y="17222"/>
                    <a:pt x="5357" y="17001"/>
                  </a:cubicBezTo>
                  <a:cubicBezTo>
                    <a:pt x="3319" y="16340"/>
                    <a:pt x="3591" y="13695"/>
                    <a:pt x="3726" y="13254"/>
                  </a:cubicBezTo>
                  <a:cubicBezTo>
                    <a:pt x="4406" y="10609"/>
                    <a:pt x="6036" y="10609"/>
                    <a:pt x="6036" y="10609"/>
                  </a:cubicBezTo>
                  <a:cubicBezTo>
                    <a:pt x="5493" y="4879"/>
                    <a:pt x="12149" y="4879"/>
                    <a:pt x="11606" y="10389"/>
                  </a:cubicBezTo>
                  <a:cubicBezTo>
                    <a:pt x="12828" y="9507"/>
                    <a:pt x="14866" y="11932"/>
                    <a:pt x="14594" y="1479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7" name="矩形 8"/>
          <p:cNvSpPr txBox="1"/>
          <p:nvPr/>
        </p:nvSpPr>
        <p:spPr>
          <a:xfrm>
            <a:off x="1529078" y="7546340"/>
            <a:ext cx="4589783" cy="4754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1828800">
              <a:defRPr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主讲人：秦金卫</a:t>
            </a:r>
          </a:p>
          <a:p>
            <a:pPr algn="l" defTabSz="1828800">
              <a:defRPr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通过对于消息系统的知识介绍和活动讨论，讲解消息系统的功能特性和使用场景，最后通过一个ActiveMQ/JMS的示例演示消息队列的用法。</a:t>
            </a:r>
          </a:p>
        </p:txBody>
      </p:sp>
      <p:sp>
        <p:nvSpPr>
          <p:cNvPr id="148" name="文本框 9"/>
          <p:cNvSpPr txBox="1"/>
          <p:nvPr/>
        </p:nvSpPr>
        <p:spPr>
          <a:xfrm>
            <a:off x="1529078" y="6800215"/>
            <a:ext cx="4137029" cy="894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b="1" sz="4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消息系统概述</a:t>
            </a:r>
          </a:p>
        </p:txBody>
      </p:sp>
      <p:grpSp>
        <p:nvGrpSpPr>
          <p:cNvPr id="162" name="组合 10"/>
          <p:cNvGrpSpPr/>
          <p:nvPr/>
        </p:nvGrpSpPr>
        <p:grpSpPr>
          <a:xfrm>
            <a:off x="6278878" y="6800214"/>
            <a:ext cx="781057" cy="790581"/>
            <a:chOff x="-1" y="0"/>
            <a:chExt cx="781056" cy="790579"/>
          </a:xfrm>
        </p:grpSpPr>
        <p:sp>
          <p:nvSpPr>
            <p:cNvPr id="149" name="Oval 5"/>
            <p:cNvSpPr/>
            <p:nvPr/>
          </p:nvSpPr>
          <p:spPr>
            <a:xfrm>
              <a:off x="-2" y="-1"/>
              <a:ext cx="781057" cy="790580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" name="Freeform 6"/>
            <p:cNvSpPr/>
            <p:nvPr/>
          </p:nvSpPr>
          <p:spPr>
            <a:xfrm>
              <a:off x="169350" y="418786"/>
              <a:ext cx="449923" cy="149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600" fill="norm" stroke="1" extrusionOk="0">
                  <a:moveTo>
                    <a:pt x="20446" y="16615"/>
                  </a:moveTo>
                  <a:cubicBezTo>
                    <a:pt x="19749" y="12738"/>
                    <a:pt x="17659" y="2215"/>
                    <a:pt x="17659" y="2215"/>
                  </a:cubicBezTo>
                  <a:cubicBezTo>
                    <a:pt x="17659" y="2215"/>
                    <a:pt x="17311" y="554"/>
                    <a:pt x="16788" y="554"/>
                  </a:cubicBezTo>
                  <a:cubicBezTo>
                    <a:pt x="16266" y="0"/>
                    <a:pt x="10517" y="0"/>
                    <a:pt x="10343" y="0"/>
                  </a:cubicBezTo>
                  <a:cubicBezTo>
                    <a:pt x="10169" y="0"/>
                    <a:pt x="4420" y="0"/>
                    <a:pt x="3898" y="554"/>
                  </a:cubicBezTo>
                  <a:cubicBezTo>
                    <a:pt x="3375" y="554"/>
                    <a:pt x="3201" y="2215"/>
                    <a:pt x="3201" y="2215"/>
                  </a:cubicBezTo>
                  <a:cubicBezTo>
                    <a:pt x="3201" y="2215"/>
                    <a:pt x="937" y="12738"/>
                    <a:pt x="240" y="16615"/>
                  </a:cubicBezTo>
                  <a:cubicBezTo>
                    <a:pt x="-457" y="21046"/>
                    <a:pt x="588" y="21600"/>
                    <a:pt x="588" y="21600"/>
                  </a:cubicBezTo>
                  <a:cubicBezTo>
                    <a:pt x="10343" y="21600"/>
                    <a:pt x="10343" y="21600"/>
                    <a:pt x="10343" y="21600"/>
                  </a:cubicBezTo>
                  <a:cubicBezTo>
                    <a:pt x="10343" y="21600"/>
                    <a:pt x="10343" y="21600"/>
                    <a:pt x="10343" y="21600"/>
                  </a:cubicBezTo>
                  <a:cubicBezTo>
                    <a:pt x="20098" y="21600"/>
                    <a:pt x="20098" y="21600"/>
                    <a:pt x="20098" y="21600"/>
                  </a:cubicBezTo>
                  <a:cubicBezTo>
                    <a:pt x="20098" y="21600"/>
                    <a:pt x="21143" y="21046"/>
                    <a:pt x="20446" y="16615"/>
                  </a:cubicBezTo>
                  <a:close/>
                  <a:moveTo>
                    <a:pt x="13478" y="19385"/>
                  </a:moveTo>
                  <a:cubicBezTo>
                    <a:pt x="10517" y="19385"/>
                    <a:pt x="10517" y="19385"/>
                    <a:pt x="10517" y="19385"/>
                  </a:cubicBezTo>
                  <a:cubicBezTo>
                    <a:pt x="10343" y="19385"/>
                    <a:pt x="10343" y="19385"/>
                    <a:pt x="10343" y="19385"/>
                  </a:cubicBezTo>
                  <a:cubicBezTo>
                    <a:pt x="7382" y="19385"/>
                    <a:pt x="7382" y="19385"/>
                    <a:pt x="7382" y="19385"/>
                  </a:cubicBezTo>
                  <a:cubicBezTo>
                    <a:pt x="7382" y="19385"/>
                    <a:pt x="7033" y="19385"/>
                    <a:pt x="7382" y="17723"/>
                  </a:cubicBezTo>
                  <a:cubicBezTo>
                    <a:pt x="7556" y="16615"/>
                    <a:pt x="8253" y="13292"/>
                    <a:pt x="8253" y="13292"/>
                  </a:cubicBezTo>
                  <a:cubicBezTo>
                    <a:pt x="8253" y="13292"/>
                    <a:pt x="8253" y="13292"/>
                    <a:pt x="8427" y="12738"/>
                  </a:cubicBezTo>
                  <a:cubicBezTo>
                    <a:pt x="8601" y="12738"/>
                    <a:pt x="10343" y="12738"/>
                    <a:pt x="10343" y="12738"/>
                  </a:cubicBezTo>
                  <a:cubicBezTo>
                    <a:pt x="10517" y="12738"/>
                    <a:pt x="12259" y="12738"/>
                    <a:pt x="12433" y="12738"/>
                  </a:cubicBezTo>
                  <a:cubicBezTo>
                    <a:pt x="12608" y="13292"/>
                    <a:pt x="12608" y="13292"/>
                    <a:pt x="12608" y="13292"/>
                  </a:cubicBezTo>
                  <a:cubicBezTo>
                    <a:pt x="12608" y="13292"/>
                    <a:pt x="13304" y="16615"/>
                    <a:pt x="13478" y="17723"/>
                  </a:cubicBezTo>
                  <a:cubicBezTo>
                    <a:pt x="13827" y="19385"/>
                    <a:pt x="13478" y="19385"/>
                    <a:pt x="13478" y="1938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1" name="Freeform 7"/>
            <p:cNvSpPr/>
            <p:nvPr/>
          </p:nvSpPr>
          <p:spPr>
            <a:xfrm>
              <a:off x="227351" y="157778"/>
              <a:ext cx="341449" cy="25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20" y="21600"/>
                  </a:moveTo>
                  <a:cubicBezTo>
                    <a:pt x="2880" y="21600"/>
                    <a:pt x="2880" y="21600"/>
                    <a:pt x="2880" y="21600"/>
                  </a:cubicBezTo>
                  <a:cubicBezTo>
                    <a:pt x="1440" y="21600"/>
                    <a:pt x="0" y="19964"/>
                    <a:pt x="0" y="1800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0" y="1636"/>
                    <a:pt x="1440" y="0"/>
                    <a:pt x="2880" y="0"/>
                  </a:cubicBezTo>
                  <a:cubicBezTo>
                    <a:pt x="18720" y="0"/>
                    <a:pt x="18720" y="0"/>
                    <a:pt x="18720" y="0"/>
                  </a:cubicBezTo>
                  <a:cubicBezTo>
                    <a:pt x="20160" y="0"/>
                    <a:pt x="21600" y="1636"/>
                    <a:pt x="21600" y="3600"/>
                  </a:cubicBezTo>
                  <a:cubicBezTo>
                    <a:pt x="21600" y="18000"/>
                    <a:pt x="21600" y="18000"/>
                    <a:pt x="21600" y="18000"/>
                  </a:cubicBezTo>
                  <a:cubicBezTo>
                    <a:pt x="21600" y="19964"/>
                    <a:pt x="20160" y="21600"/>
                    <a:pt x="18720" y="21600"/>
                  </a:cubicBezTo>
                  <a:close/>
                  <a:moveTo>
                    <a:pt x="2880" y="1309"/>
                  </a:moveTo>
                  <a:cubicBezTo>
                    <a:pt x="1920" y="1309"/>
                    <a:pt x="1200" y="2291"/>
                    <a:pt x="1200" y="3600"/>
                  </a:cubicBezTo>
                  <a:cubicBezTo>
                    <a:pt x="1200" y="18000"/>
                    <a:pt x="1200" y="18000"/>
                    <a:pt x="1200" y="18000"/>
                  </a:cubicBezTo>
                  <a:cubicBezTo>
                    <a:pt x="1200" y="19309"/>
                    <a:pt x="1920" y="19964"/>
                    <a:pt x="2880" y="19964"/>
                  </a:cubicBezTo>
                  <a:cubicBezTo>
                    <a:pt x="18720" y="19964"/>
                    <a:pt x="18720" y="19964"/>
                    <a:pt x="18720" y="19964"/>
                  </a:cubicBezTo>
                  <a:cubicBezTo>
                    <a:pt x="19680" y="19964"/>
                    <a:pt x="20400" y="19309"/>
                    <a:pt x="20400" y="18000"/>
                  </a:cubicBezTo>
                  <a:cubicBezTo>
                    <a:pt x="20400" y="3600"/>
                    <a:pt x="20400" y="3600"/>
                    <a:pt x="20400" y="3600"/>
                  </a:cubicBezTo>
                  <a:cubicBezTo>
                    <a:pt x="20400" y="2291"/>
                    <a:pt x="19680" y="1309"/>
                    <a:pt x="18720" y="1309"/>
                  </a:cubicBezTo>
                  <a:lnTo>
                    <a:pt x="2880" y="130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" name="Freeform 8"/>
            <p:cNvSpPr/>
            <p:nvPr/>
          </p:nvSpPr>
          <p:spPr>
            <a:xfrm>
              <a:off x="174498" y="563445"/>
              <a:ext cx="439605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21600"/>
                    <a:pt x="21414" y="21600"/>
                    <a:pt x="21414" y="21600"/>
                  </a:cubicBezTo>
                  <a:cubicBezTo>
                    <a:pt x="186" y="21600"/>
                    <a:pt x="186" y="21600"/>
                    <a:pt x="186" y="21600"/>
                  </a:cubicBezTo>
                  <a:cubicBezTo>
                    <a:pt x="0" y="21600"/>
                    <a:pt x="0" y="216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0"/>
                    <a:pt x="0" y="0"/>
                    <a:pt x="186" y="0"/>
                  </a:cubicBezTo>
                  <a:cubicBezTo>
                    <a:pt x="21414" y="0"/>
                    <a:pt x="21414" y="0"/>
                    <a:pt x="21414" y="0"/>
                  </a:cubicBezTo>
                  <a:cubicBezTo>
                    <a:pt x="21414" y="0"/>
                    <a:pt x="21600" y="0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" name="Freeform 9"/>
            <p:cNvSpPr/>
            <p:nvPr/>
          </p:nvSpPr>
          <p:spPr>
            <a:xfrm>
              <a:off x="279249" y="311670"/>
              <a:ext cx="25402" cy="2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845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" name="Freeform 10"/>
            <p:cNvSpPr/>
            <p:nvPr/>
          </p:nvSpPr>
          <p:spPr>
            <a:xfrm>
              <a:off x="307773" y="299612"/>
              <a:ext cx="25402" cy="3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737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5" name="Freeform 11"/>
            <p:cNvSpPr/>
            <p:nvPr/>
          </p:nvSpPr>
          <p:spPr>
            <a:xfrm>
              <a:off x="337975" y="284505"/>
              <a:ext cx="25402" cy="49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475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6" name="Freeform 12"/>
            <p:cNvSpPr/>
            <p:nvPr/>
          </p:nvSpPr>
          <p:spPr>
            <a:xfrm>
              <a:off x="368596" y="268559"/>
              <a:ext cx="25402" cy="65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87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" name="Freeform 13"/>
            <p:cNvSpPr/>
            <p:nvPr/>
          </p:nvSpPr>
          <p:spPr>
            <a:xfrm>
              <a:off x="398798" y="272756"/>
              <a:ext cx="25402" cy="61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6805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" name="Freeform 14"/>
            <p:cNvSpPr/>
            <p:nvPr/>
          </p:nvSpPr>
          <p:spPr>
            <a:xfrm>
              <a:off x="428999" y="280309"/>
              <a:ext cx="25402" cy="5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472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9" name="Freeform 15"/>
            <p:cNvSpPr/>
            <p:nvPr/>
          </p:nvSpPr>
          <p:spPr>
            <a:xfrm>
              <a:off x="459621" y="261006"/>
              <a:ext cx="25402" cy="73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3476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" name="Freeform 16"/>
            <p:cNvSpPr/>
            <p:nvPr/>
          </p:nvSpPr>
          <p:spPr>
            <a:xfrm>
              <a:off x="489822" y="238346"/>
              <a:ext cx="25402" cy="9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653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26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1" name="Freeform 17"/>
            <p:cNvSpPr/>
            <p:nvPr/>
          </p:nvSpPr>
          <p:spPr>
            <a:xfrm>
              <a:off x="284399" y="199741"/>
              <a:ext cx="227354" cy="107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09" y="11644"/>
                  </a:moveTo>
                  <a:lnTo>
                    <a:pt x="10840" y="5400"/>
                  </a:lnTo>
                  <a:lnTo>
                    <a:pt x="0" y="17719"/>
                  </a:lnTo>
                  <a:lnTo>
                    <a:pt x="0" y="21600"/>
                  </a:lnTo>
                  <a:lnTo>
                    <a:pt x="10441" y="10125"/>
                  </a:lnTo>
                  <a:lnTo>
                    <a:pt x="13709" y="16200"/>
                  </a:lnTo>
                  <a:lnTo>
                    <a:pt x="21600" y="4725"/>
                  </a:lnTo>
                  <a:lnTo>
                    <a:pt x="21600" y="0"/>
                  </a:lnTo>
                  <a:lnTo>
                    <a:pt x="13709" y="116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68" name="组合 24"/>
          <p:cNvGrpSpPr/>
          <p:nvPr/>
        </p:nvGrpSpPr>
        <p:grpSpPr>
          <a:xfrm>
            <a:off x="12128496" y="6797674"/>
            <a:ext cx="768355" cy="777876"/>
            <a:chOff x="0" y="0"/>
            <a:chExt cx="768354" cy="777874"/>
          </a:xfrm>
        </p:grpSpPr>
        <p:sp>
          <p:nvSpPr>
            <p:cNvPr id="163" name="Oval 20"/>
            <p:cNvSpPr/>
            <p:nvPr/>
          </p:nvSpPr>
          <p:spPr>
            <a:xfrm flipH="1">
              <a:off x="0" y="-1"/>
              <a:ext cx="768355" cy="777876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" name="Freeform 21"/>
            <p:cNvSpPr/>
            <p:nvPr/>
          </p:nvSpPr>
          <p:spPr>
            <a:xfrm flipH="1">
              <a:off x="174216" y="566478"/>
              <a:ext cx="427319" cy="3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cubicBezTo>
                    <a:pt x="21600" y="17280"/>
                    <a:pt x="21224" y="21600"/>
                    <a:pt x="20849" y="21600"/>
                  </a:cubicBezTo>
                  <a:cubicBezTo>
                    <a:pt x="563" y="21600"/>
                    <a:pt x="563" y="21600"/>
                    <a:pt x="563" y="21600"/>
                  </a:cubicBezTo>
                  <a:cubicBezTo>
                    <a:pt x="188" y="21600"/>
                    <a:pt x="0" y="1728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6480"/>
                    <a:pt x="188" y="0"/>
                    <a:pt x="563" y="0"/>
                  </a:cubicBezTo>
                  <a:cubicBezTo>
                    <a:pt x="20849" y="0"/>
                    <a:pt x="20849" y="0"/>
                    <a:pt x="20849" y="0"/>
                  </a:cubicBezTo>
                  <a:cubicBezTo>
                    <a:pt x="21224" y="0"/>
                    <a:pt x="21600" y="6480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5" name="Freeform 22"/>
            <p:cNvSpPr/>
            <p:nvPr/>
          </p:nvSpPr>
          <p:spPr>
            <a:xfrm flipH="1">
              <a:off x="139497" y="143683"/>
              <a:ext cx="488064" cy="21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243" fill="norm" stroke="1" extrusionOk="0">
                  <a:moveTo>
                    <a:pt x="20957" y="16386"/>
                  </a:moveTo>
                  <a:cubicBezTo>
                    <a:pt x="11375" y="745"/>
                    <a:pt x="11375" y="745"/>
                    <a:pt x="11375" y="745"/>
                  </a:cubicBezTo>
                  <a:cubicBezTo>
                    <a:pt x="11212" y="372"/>
                    <a:pt x="10888" y="372"/>
                    <a:pt x="10725" y="372"/>
                  </a:cubicBezTo>
                  <a:cubicBezTo>
                    <a:pt x="10725" y="372"/>
                    <a:pt x="10725" y="372"/>
                    <a:pt x="10725" y="372"/>
                  </a:cubicBezTo>
                  <a:cubicBezTo>
                    <a:pt x="10725" y="0"/>
                    <a:pt x="10725" y="0"/>
                    <a:pt x="10725" y="0"/>
                  </a:cubicBezTo>
                  <a:cubicBezTo>
                    <a:pt x="10563" y="0"/>
                    <a:pt x="10563" y="0"/>
                    <a:pt x="10563" y="372"/>
                  </a:cubicBezTo>
                  <a:cubicBezTo>
                    <a:pt x="10563" y="372"/>
                    <a:pt x="10563" y="372"/>
                    <a:pt x="10563" y="372"/>
                  </a:cubicBezTo>
                  <a:cubicBezTo>
                    <a:pt x="10400" y="372"/>
                    <a:pt x="10238" y="372"/>
                    <a:pt x="9913" y="745"/>
                  </a:cubicBezTo>
                  <a:cubicBezTo>
                    <a:pt x="494" y="16386"/>
                    <a:pt x="494" y="16386"/>
                    <a:pt x="494" y="16386"/>
                  </a:cubicBezTo>
                  <a:cubicBezTo>
                    <a:pt x="6" y="17503"/>
                    <a:pt x="-156" y="18993"/>
                    <a:pt x="169" y="20110"/>
                  </a:cubicBezTo>
                  <a:cubicBezTo>
                    <a:pt x="494" y="21228"/>
                    <a:pt x="1306" y="21600"/>
                    <a:pt x="1793" y="20855"/>
                  </a:cubicBezTo>
                  <a:cubicBezTo>
                    <a:pt x="10725" y="5959"/>
                    <a:pt x="10725" y="5959"/>
                    <a:pt x="10725" y="5959"/>
                  </a:cubicBezTo>
                  <a:cubicBezTo>
                    <a:pt x="19495" y="20855"/>
                    <a:pt x="19495" y="20855"/>
                    <a:pt x="19495" y="20855"/>
                  </a:cubicBezTo>
                  <a:cubicBezTo>
                    <a:pt x="19982" y="21600"/>
                    <a:pt x="20794" y="21228"/>
                    <a:pt x="21119" y="20110"/>
                  </a:cubicBezTo>
                  <a:cubicBezTo>
                    <a:pt x="21444" y="18993"/>
                    <a:pt x="21444" y="17503"/>
                    <a:pt x="20957" y="163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" name="Freeform 23"/>
            <p:cNvSpPr/>
            <p:nvPr/>
          </p:nvSpPr>
          <p:spPr>
            <a:xfrm flipH="1">
              <a:off x="200512" y="227086"/>
              <a:ext cx="374727" cy="32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901"/>
                  </a:moveTo>
                  <a:lnTo>
                    <a:pt x="11132" y="0"/>
                  </a:lnTo>
                  <a:lnTo>
                    <a:pt x="0" y="9172"/>
                  </a:lnTo>
                  <a:lnTo>
                    <a:pt x="0" y="21600"/>
                  </a:lnTo>
                  <a:lnTo>
                    <a:pt x="6821" y="21600"/>
                  </a:lnTo>
                  <a:lnTo>
                    <a:pt x="6821" y="13405"/>
                  </a:lnTo>
                  <a:lnTo>
                    <a:pt x="14968" y="13405"/>
                  </a:lnTo>
                  <a:lnTo>
                    <a:pt x="14968" y="21600"/>
                  </a:lnTo>
                  <a:lnTo>
                    <a:pt x="21600" y="21600"/>
                  </a:lnTo>
                  <a:lnTo>
                    <a:pt x="21600" y="890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" name="Freeform 24"/>
            <p:cNvSpPr/>
            <p:nvPr/>
          </p:nvSpPr>
          <p:spPr>
            <a:xfrm flipH="1">
              <a:off x="489773" y="132122"/>
              <a:ext cx="41090" cy="94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184"/>
                  </a:moveTo>
                  <a:cubicBezTo>
                    <a:pt x="21600" y="2592"/>
                    <a:pt x="17673" y="0"/>
                    <a:pt x="11782" y="0"/>
                  </a:cubicBezTo>
                  <a:cubicBezTo>
                    <a:pt x="5891" y="0"/>
                    <a:pt x="0" y="2592"/>
                    <a:pt x="0" y="5184"/>
                  </a:cubicBezTo>
                  <a:cubicBezTo>
                    <a:pt x="0" y="19872"/>
                    <a:pt x="0" y="19872"/>
                    <a:pt x="0" y="19872"/>
                  </a:cubicBezTo>
                  <a:cubicBezTo>
                    <a:pt x="0" y="20736"/>
                    <a:pt x="0" y="21600"/>
                    <a:pt x="1964" y="21600"/>
                  </a:cubicBezTo>
                  <a:cubicBezTo>
                    <a:pt x="21600" y="14688"/>
                    <a:pt x="21600" y="14688"/>
                    <a:pt x="21600" y="14688"/>
                  </a:cubicBezTo>
                  <a:lnTo>
                    <a:pt x="21600" y="518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74" name="组合 30"/>
          <p:cNvGrpSpPr/>
          <p:nvPr/>
        </p:nvGrpSpPr>
        <p:grpSpPr>
          <a:xfrm>
            <a:off x="17989547" y="6936739"/>
            <a:ext cx="739781" cy="739781"/>
            <a:chOff x="0" y="0"/>
            <a:chExt cx="739779" cy="739779"/>
          </a:xfrm>
        </p:grpSpPr>
        <p:sp>
          <p:nvSpPr>
            <p:cNvPr id="169" name="Oval 25"/>
            <p:cNvSpPr/>
            <p:nvPr/>
          </p:nvSpPr>
          <p:spPr>
            <a:xfrm>
              <a:off x="-1" y="-1"/>
              <a:ext cx="739781" cy="739780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" name="Freeform 26"/>
            <p:cNvSpPr/>
            <p:nvPr/>
          </p:nvSpPr>
          <p:spPr>
            <a:xfrm>
              <a:off x="461577" y="171534"/>
              <a:ext cx="182260" cy="18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058" fill="norm" stroke="1" extrusionOk="0">
                  <a:moveTo>
                    <a:pt x="20739" y="11735"/>
                  </a:moveTo>
                  <a:cubicBezTo>
                    <a:pt x="20739" y="11735"/>
                    <a:pt x="21147" y="10074"/>
                    <a:pt x="20332" y="8412"/>
                  </a:cubicBezTo>
                  <a:cubicBezTo>
                    <a:pt x="18294" y="7581"/>
                    <a:pt x="18294" y="7581"/>
                    <a:pt x="18294" y="7581"/>
                  </a:cubicBezTo>
                  <a:cubicBezTo>
                    <a:pt x="18294" y="7166"/>
                    <a:pt x="17887" y="6751"/>
                    <a:pt x="17887" y="6335"/>
                  </a:cubicBezTo>
                  <a:cubicBezTo>
                    <a:pt x="18702" y="4258"/>
                    <a:pt x="18702" y="4258"/>
                    <a:pt x="18702" y="4258"/>
                  </a:cubicBezTo>
                  <a:cubicBezTo>
                    <a:pt x="18702" y="4258"/>
                    <a:pt x="17887" y="2597"/>
                    <a:pt x="16256" y="1766"/>
                  </a:cubicBezTo>
                  <a:cubicBezTo>
                    <a:pt x="14219" y="3012"/>
                    <a:pt x="14219" y="3012"/>
                    <a:pt x="14219" y="3012"/>
                  </a:cubicBezTo>
                  <a:cubicBezTo>
                    <a:pt x="13811" y="3012"/>
                    <a:pt x="13404" y="2597"/>
                    <a:pt x="12996" y="2597"/>
                  </a:cubicBezTo>
                  <a:cubicBezTo>
                    <a:pt x="12181" y="104"/>
                    <a:pt x="12181" y="104"/>
                    <a:pt x="12181" y="104"/>
                  </a:cubicBezTo>
                  <a:cubicBezTo>
                    <a:pt x="12181" y="104"/>
                    <a:pt x="10551" y="-311"/>
                    <a:pt x="8921" y="520"/>
                  </a:cubicBezTo>
                  <a:cubicBezTo>
                    <a:pt x="8105" y="2597"/>
                    <a:pt x="8105" y="2597"/>
                    <a:pt x="8105" y="2597"/>
                  </a:cubicBezTo>
                  <a:cubicBezTo>
                    <a:pt x="7698" y="2597"/>
                    <a:pt x="6883" y="3012"/>
                    <a:pt x="6475" y="3012"/>
                  </a:cubicBezTo>
                  <a:cubicBezTo>
                    <a:pt x="4438" y="2181"/>
                    <a:pt x="4438" y="2181"/>
                    <a:pt x="4438" y="2181"/>
                  </a:cubicBezTo>
                  <a:cubicBezTo>
                    <a:pt x="4438" y="2181"/>
                    <a:pt x="2400" y="3012"/>
                    <a:pt x="1992" y="4674"/>
                  </a:cubicBezTo>
                  <a:cubicBezTo>
                    <a:pt x="3215" y="6751"/>
                    <a:pt x="3215" y="6751"/>
                    <a:pt x="3215" y="6751"/>
                  </a:cubicBezTo>
                  <a:cubicBezTo>
                    <a:pt x="2807" y="7166"/>
                    <a:pt x="2807" y="7581"/>
                    <a:pt x="2807" y="7997"/>
                  </a:cubicBezTo>
                  <a:cubicBezTo>
                    <a:pt x="362" y="8827"/>
                    <a:pt x="362" y="8827"/>
                    <a:pt x="362" y="8827"/>
                  </a:cubicBezTo>
                  <a:cubicBezTo>
                    <a:pt x="362" y="8827"/>
                    <a:pt x="-453" y="10904"/>
                    <a:pt x="362" y="12566"/>
                  </a:cubicBezTo>
                  <a:cubicBezTo>
                    <a:pt x="2807" y="12981"/>
                    <a:pt x="2807" y="12981"/>
                    <a:pt x="2807" y="12981"/>
                  </a:cubicBezTo>
                  <a:cubicBezTo>
                    <a:pt x="2807" y="13812"/>
                    <a:pt x="3215" y="14227"/>
                    <a:pt x="3215" y="14643"/>
                  </a:cubicBezTo>
                  <a:cubicBezTo>
                    <a:pt x="2400" y="16720"/>
                    <a:pt x="2400" y="16720"/>
                    <a:pt x="2400" y="16720"/>
                  </a:cubicBezTo>
                  <a:cubicBezTo>
                    <a:pt x="2400" y="16720"/>
                    <a:pt x="3215" y="18381"/>
                    <a:pt x="4845" y="18797"/>
                  </a:cubicBezTo>
                  <a:cubicBezTo>
                    <a:pt x="6883" y="17966"/>
                    <a:pt x="6883" y="17966"/>
                    <a:pt x="6883" y="17966"/>
                  </a:cubicBezTo>
                  <a:cubicBezTo>
                    <a:pt x="7290" y="18381"/>
                    <a:pt x="7698" y="18381"/>
                    <a:pt x="8105" y="18381"/>
                  </a:cubicBezTo>
                  <a:cubicBezTo>
                    <a:pt x="8921" y="20874"/>
                    <a:pt x="8921" y="20874"/>
                    <a:pt x="8921" y="20874"/>
                  </a:cubicBezTo>
                  <a:cubicBezTo>
                    <a:pt x="8921" y="20874"/>
                    <a:pt x="10958" y="21289"/>
                    <a:pt x="12589" y="20874"/>
                  </a:cubicBezTo>
                  <a:cubicBezTo>
                    <a:pt x="12996" y="18381"/>
                    <a:pt x="12996" y="18381"/>
                    <a:pt x="12996" y="18381"/>
                  </a:cubicBezTo>
                  <a:cubicBezTo>
                    <a:pt x="13811" y="18381"/>
                    <a:pt x="14219" y="17966"/>
                    <a:pt x="14626" y="17966"/>
                  </a:cubicBezTo>
                  <a:cubicBezTo>
                    <a:pt x="16664" y="18797"/>
                    <a:pt x="16664" y="18797"/>
                    <a:pt x="16664" y="18797"/>
                  </a:cubicBezTo>
                  <a:cubicBezTo>
                    <a:pt x="16664" y="18797"/>
                    <a:pt x="18294" y="17966"/>
                    <a:pt x="19109" y="16304"/>
                  </a:cubicBezTo>
                  <a:cubicBezTo>
                    <a:pt x="17887" y="14227"/>
                    <a:pt x="17887" y="14227"/>
                    <a:pt x="17887" y="14227"/>
                  </a:cubicBezTo>
                  <a:cubicBezTo>
                    <a:pt x="18294" y="13812"/>
                    <a:pt x="18294" y="13397"/>
                    <a:pt x="18294" y="12566"/>
                  </a:cubicBezTo>
                  <a:lnTo>
                    <a:pt x="20739" y="11735"/>
                  </a:lnTo>
                  <a:close/>
                  <a:moveTo>
                    <a:pt x="10551" y="15474"/>
                  </a:moveTo>
                  <a:cubicBezTo>
                    <a:pt x="7698" y="15474"/>
                    <a:pt x="5660" y="13397"/>
                    <a:pt x="5660" y="10489"/>
                  </a:cubicBezTo>
                  <a:cubicBezTo>
                    <a:pt x="5660" y="7581"/>
                    <a:pt x="7698" y="5504"/>
                    <a:pt x="10551" y="5504"/>
                  </a:cubicBezTo>
                  <a:cubicBezTo>
                    <a:pt x="12996" y="5504"/>
                    <a:pt x="15441" y="7581"/>
                    <a:pt x="15441" y="10489"/>
                  </a:cubicBezTo>
                  <a:cubicBezTo>
                    <a:pt x="15441" y="13397"/>
                    <a:pt x="12996" y="15474"/>
                    <a:pt x="10551" y="154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1" name="Oval 27"/>
            <p:cNvSpPr/>
            <p:nvPr/>
          </p:nvSpPr>
          <p:spPr>
            <a:xfrm>
              <a:off x="540947" y="249597"/>
              <a:ext cx="25403" cy="254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" name="Freeform 28"/>
            <p:cNvSpPr/>
            <p:nvPr/>
          </p:nvSpPr>
          <p:spPr>
            <a:xfrm>
              <a:off x="130228" y="229923"/>
              <a:ext cx="363208" cy="364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0862" fill="norm" stroke="1" extrusionOk="0">
                  <a:moveTo>
                    <a:pt x="20675" y="11742"/>
                  </a:moveTo>
                  <a:cubicBezTo>
                    <a:pt x="20675" y="11742"/>
                    <a:pt x="21292" y="9891"/>
                    <a:pt x="20469" y="8451"/>
                  </a:cubicBezTo>
                  <a:cubicBezTo>
                    <a:pt x="18206" y="7628"/>
                    <a:pt x="18206" y="7628"/>
                    <a:pt x="18206" y="7628"/>
                  </a:cubicBezTo>
                  <a:cubicBezTo>
                    <a:pt x="18206" y="7216"/>
                    <a:pt x="18001" y="6805"/>
                    <a:pt x="17795" y="6599"/>
                  </a:cubicBezTo>
                  <a:cubicBezTo>
                    <a:pt x="18823" y="4336"/>
                    <a:pt x="18823" y="4336"/>
                    <a:pt x="18823" y="4336"/>
                  </a:cubicBezTo>
                  <a:cubicBezTo>
                    <a:pt x="18823" y="4336"/>
                    <a:pt x="17795" y="2485"/>
                    <a:pt x="16149" y="2074"/>
                  </a:cubicBezTo>
                  <a:cubicBezTo>
                    <a:pt x="14092" y="3102"/>
                    <a:pt x="14092" y="3102"/>
                    <a:pt x="14092" y="3102"/>
                  </a:cubicBezTo>
                  <a:cubicBezTo>
                    <a:pt x="13886" y="2896"/>
                    <a:pt x="13475" y="2691"/>
                    <a:pt x="13063" y="2691"/>
                  </a:cubicBezTo>
                  <a:cubicBezTo>
                    <a:pt x="12241" y="222"/>
                    <a:pt x="12241" y="222"/>
                    <a:pt x="12241" y="222"/>
                  </a:cubicBezTo>
                  <a:cubicBezTo>
                    <a:pt x="12241" y="222"/>
                    <a:pt x="10389" y="-395"/>
                    <a:pt x="8743" y="428"/>
                  </a:cubicBezTo>
                  <a:cubicBezTo>
                    <a:pt x="8126" y="2485"/>
                    <a:pt x="8126" y="2485"/>
                    <a:pt x="8126" y="2485"/>
                  </a:cubicBezTo>
                  <a:cubicBezTo>
                    <a:pt x="7509" y="2691"/>
                    <a:pt x="7098" y="2896"/>
                    <a:pt x="6481" y="3102"/>
                  </a:cubicBezTo>
                  <a:cubicBezTo>
                    <a:pt x="4218" y="2074"/>
                    <a:pt x="4218" y="2074"/>
                    <a:pt x="4218" y="2074"/>
                  </a:cubicBezTo>
                  <a:cubicBezTo>
                    <a:pt x="4218" y="2074"/>
                    <a:pt x="2366" y="3102"/>
                    <a:pt x="1955" y="4748"/>
                  </a:cubicBezTo>
                  <a:cubicBezTo>
                    <a:pt x="2983" y="6805"/>
                    <a:pt x="2983" y="6805"/>
                    <a:pt x="2983" y="6805"/>
                  </a:cubicBezTo>
                  <a:cubicBezTo>
                    <a:pt x="2778" y="7216"/>
                    <a:pt x="2572" y="7628"/>
                    <a:pt x="2572" y="8039"/>
                  </a:cubicBezTo>
                  <a:cubicBezTo>
                    <a:pt x="103" y="8862"/>
                    <a:pt x="103" y="8862"/>
                    <a:pt x="103" y="8862"/>
                  </a:cubicBezTo>
                  <a:cubicBezTo>
                    <a:pt x="103" y="8862"/>
                    <a:pt x="-308" y="10919"/>
                    <a:pt x="515" y="12359"/>
                  </a:cubicBezTo>
                  <a:cubicBezTo>
                    <a:pt x="2572" y="12976"/>
                    <a:pt x="2572" y="12976"/>
                    <a:pt x="2572" y="12976"/>
                  </a:cubicBezTo>
                  <a:cubicBezTo>
                    <a:pt x="2778" y="13594"/>
                    <a:pt x="2983" y="14005"/>
                    <a:pt x="3189" y="14416"/>
                  </a:cubicBezTo>
                  <a:cubicBezTo>
                    <a:pt x="2161" y="16474"/>
                    <a:pt x="2161" y="16474"/>
                    <a:pt x="2161" y="16474"/>
                  </a:cubicBezTo>
                  <a:cubicBezTo>
                    <a:pt x="2161" y="16474"/>
                    <a:pt x="3189" y="18325"/>
                    <a:pt x="4629" y="18736"/>
                  </a:cubicBezTo>
                  <a:cubicBezTo>
                    <a:pt x="6686" y="17914"/>
                    <a:pt x="6686" y="17914"/>
                    <a:pt x="6686" y="17914"/>
                  </a:cubicBezTo>
                  <a:cubicBezTo>
                    <a:pt x="7098" y="18119"/>
                    <a:pt x="7715" y="18325"/>
                    <a:pt x="8126" y="18325"/>
                  </a:cubicBezTo>
                  <a:cubicBezTo>
                    <a:pt x="8949" y="20588"/>
                    <a:pt x="8949" y="20588"/>
                    <a:pt x="8949" y="20588"/>
                  </a:cubicBezTo>
                  <a:cubicBezTo>
                    <a:pt x="8949" y="20588"/>
                    <a:pt x="10801" y="21205"/>
                    <a:pt x="12446" y="20588"/>
                  </a:cubicBezTo>
                  <a:cubicBezTo>
                    <a:pt x="13063" y="18325"/>
                    <a:pt x="13063" y="18325"/>
                    <a:pt x="13063" y="18325"/>
                  </a:cubicBezTo>
                  <a:cubicBezTo>
                    <a:pt x="13681" y="18119"/>
                    <a:pt x="14092" y="17914"/>
                    <a:pt x="14503" y="17708"/>
                  </a:cubicBezTo>
                  <a:cubicBezTo>
                    <a:pt x="16561" y="18736"/>
                    <a:pt x="16561" y="18736"/>
                    <a:pt x="16561" y="18736"/>
                  </a:cubicBezTo>
                  <a:cubicBezTo>
                    <a:pt x="16561" y="18736"/>
                    <a:pt x="18412" y="17708"/>
                    <a:pt x="19029" y="16062"/>
                  </a:cubicBezTo>
                  <a:cubicBezTo>
                    <a:pt x="18001" y="14005"/>
                    <a:pt x="18001" y="14005"/>
                    <a:pt x="18001" y="14005"/>
                  </a:cubicBezTo>
                  <a:cubicBezTo>
                    <a:pt x="18206" y="13594"/>
                    <a:pt x="18206" y="13182"/>
                    <a:pt x="18412" y="12565"/>
                  </a:cubicBezTo>
                  <a:lnTo>
                    <a:pt x="20675" y="11742"/>
                  </a:lnTo>
                  <a:close/>
                  <a:moveTo>
                    <a:pt x="10389" y="15445"/>
                  </a:moveTo>
                  <a:cubicBezTo>
                    <a:pt x="7715" y="15445"/>
                    <a:pt x="5452" y="13182"/>
                    <a:pt x="5452" y="10302"/>
                  </a:cubicBezTo>
                  <a:cubicBezTo>
                    <a:pt x="5452" y="7628"/>
                    <a:pt x="7715" y="5365"/>
                    <a:pt x="10389" y="5365"/>
                  </a:cubicBezTo>
                  <a:cubicBezTo>
                    <a:pt x="13063" y="5365"/>
                    <a:pt x="15326" y="7628"/>
                    <a:pt x="15326" y="10302"/>
                  </a:cubicBezTo>
                  <a:cubicBezTo>
                    <a:pt x="15326" y="13182"/>
                    <a:pt x="13063" y="15445"/>
                    <a:pt x="10389" y="1544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" name="Oval 29"/>
            <p:cNvSpPr/>
            <p:nvPr/>
          </p:nvSpPr>
          <p:spPr>
            <a:xfrm>
              <a:off x="289271" y="391877"/>
              <a:ext cx="42683" cy="3927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t">
              <a:noAutofit/>
            </a:bodyPr>
            <a:lstStyle/>
            <a:p>
              <a:pPr algn="l" defTabSz="1828800">
                <a:defRPr sz="5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5" name="矩形 36"/>
          <p:cNvSpPr txBox="1"/>
          <p:nvPr/>
        </p:nvSpPr>
        <p:spPr>
          <a:xfrm>
            <a:off x="13133069" y="7522209"/>
            <a:ext cx="4639312" cy="418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1828800">
              <a:defRPr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主讲人：冯宏</a:t>
            </a:r>
          </a:p>
          <a:p>
            <a:pPr algn="l" defTabSz="1828800">
              <a:defRPr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讲解Kafka的高级特性，集群搭建，性能监控，以及演示相应的demo，并对于Kafka使用中的一些经验进行总结和分析。</a:t>
            </a:r>
          </a:p>
        </p:txBody>
      </p:sp>
      <p:sp>
        <p:nvSpPr>
          <p:cNvPr id="176" name="文本框 37"/>
          <p:cNvSpPr txBox="1"/>
          <p:nvPr/>
        </p:nvSpPr>
        <p:spPr>
          <a:xfrm>
            <a:off x="13133069" y="6775450"/>
            <a:ext cx="4483102" cy="894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b="1" sz="4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Kafka实战经验</a:t>
            </a:r>
          </a:p>
        </p:txBody>
      </p:sp>
      <p:sp>
        <p:nvSpPr>
          <p:cNvPr id="177" name="矩形 38"/>
          <p:cNvSpPr txBox="1"/>
          <p:nvPr/>
        </p:nvSpPr>
        <p:spPr>
          <a:xfrm>
            <a:off x="7285990" y="7635240"/>
            <a:ext cx="4589782" cy="3611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1828800">
              <a:defRPr>
                <a:solidFill>
                  <a:srgbClr val="EE230C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主讲人：郭业萌</a:t>
            </a:r>
          </a:p>
          <a:p>
            <a:pPr algn="l" defTabSz="1828800">
              <a:defRPr>
                <a:solidFill>
                  <a:srgbClr val="EE230C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介绍Kafka的入门知识和基础概念，演示搭建一个最基础的Kafka实例，以及使用Kafka进行消息的处理demo实例。</a:t>
            </a:r>
          </a:p>
        </p:txBody>
      </p:sp>
      <p:sp>
        <p:nvSpPr>
          <p:cNvPr id="178" name="文本框 39"/>
          <p:cNvSpPr txBox="1"/>
          <p:nvPr/>
        </p:nvSpPr>
        <p:spPr>
          <a:xfrm>
            <a:off x="7285356" y="6889115"/>
            <a:ext cx="4140202" cy="894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b="1" sz="4000">
                <a:solidFill>
                  <a:srgbClr val="EE230C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Kafka入门基础</a:t>
            </a:r>
          </a:p>
        </p:txBody>
      </p:sp>
      <p:sp>
        <p:nvSpPr>
          <p:cNvPr id="179" name="矩形 40"/>
          <p:cNvSpPr txBox="1"/>
          <p:nvPr/>
        </p:nvSpPr>
        <p:spPr>
          <a:xfrm>
            <a:off x="18942685" y="7518400"/>
            <a:ext cx="4874262" cy="418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 algn="l" defTabSz="1828800">
              <a:defRPr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主讲人：冯宏/郑晔</a:t>
            </a:r>
          </a:p>
          <a:p>
            <a:pPr algn="l" defTabSz="1828800">
              <a:defRPr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以第三代核心交易系统为例，讲解流式处理设计过程中的实际场景，遇到的问题，设计的原则，以及接口的实现细节，最后一起分析讨论。</a:t>
            </a:r>
          </a:p>
        </p:txBody>
      </p:sp>
      <p:sp>
        <p:nvSpPr>
          <p:cNvPr id="180" name="文本框 41"/>
          <p:cNvSpPr txBox="1"/>
          <p:nvPr/>
        </p:nvSpPr>
        <p:spPr>
          <a:xfrm>
            <a:off x="18942685" y="6775450"/>
            <a:ext cx="4511042" cy="894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b="1" sz="4000">
                <a:solidFill>
                  <a:srgbClr val="0070C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消息接口设计</a:t>
            </a:r>
          </a:p>
        </p:txBody>
      </p:sp>
      <p:grpSp>
        <p:nvGrpSpPr>
          <p:cNvPr id="196" name="图示 42"/>
          <p:cNvGrpSpPr/>
          <p:nvPr/>
        </p:nvGrpSpPr>
        <p:grpSpPr>
          <a:xfrm>
            <a:off x="751403" y="3281090"/>
            <a:ext cx="22111573" cy="2551338"/>
            <a:chOff x="0" y="0"/>
            <a:chExt cx="22111571" cy="2551336"/>
          </a:xfrm>
        </p:grpSpPr>
        <p:grpSp>
          <p:nvGrpSpPr>
            <p:cNvPr id="183" name="Group"/>
            <p:cNvGrpSpPr/>
            <p:nvPr/>
          </p:nvGrpSpPr>
          <p:grpSpPr>
            <a:xfrm>
              <a:off x="-1" y="0"/>
              <a:ext cx="4252227" cy="2551337"/>
              <a:chOff x="0" y="0"/>
              <a:chExt cx="4252226" cy="2551336"/>
            </a:xfrm>
          </p:grpSpPr>
          <p:sp>
            <p:nvSpPr>
              <p:cNvPr id="181" name="Rounded Rectangle"/>
              <p:cNvSpPr/>
              <p:nvPr/>
            </p:nvSpPr>
            <p:spPr>
              <a:xfrm>
                <a:off x="0" y="0"/>
                <a:ext cx="4252227" cy="2551337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rgbClr val="F18C54"/>
                  </a:gs>
                  <a:gs pos="50000">
                    <a:srgbClr val="F67B28"/>
                  </a:gs>
                  <a:gs pos="100000">
                    <a:srgbClr val="E46B1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 defTabSz="2133600">
                  <a:spcBef>
                    <a:spcPts val="1500"/>
                  </a:spcBef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82" name="1.基础知识"/>
              <p:cNvSpPr txBox="1"/>
              <p:nvPr/>
            </p:nvSpPr>
            <p:spPr>
              <a:xfrm>
                <a:off x="74725" y="667337"/>
                <a:ext cx="4102776" cy="1216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879" tIns="182879" rIns="182879" bIns="182879" numCol="1" anchor="ctr">
                <a:spAutoFit/>
              </a:bodyPr>
              <a:lstStyle>
                <a:lvl1pPr defTabSz="2133600"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1.基础知识</a:t>
                </a:r>
              </a:p>
            </p:txBody>
          </p:sp>
        </p:grpSp>
        <p:sp>
          <p:nvSpPr>
            <p:cNvPr id="184" name="Arrow"/>
            <p:cNvSpPr/>
            <p:nvPr/>
          </p:nvSpPr>
          <p:spPr>
            <a:xfrm>
              <a:off x="4677448" y="748392"/>
              <a:ext cx="901472" cy="1054552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F18C54"/>
                </a:gs>
                <a:gs pos="50000">
                  <a:srgbClr val="F67B28"/>
                </a:gs>
                <a:gs pos="100000">
                  <a:srgbClr val="E46B1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defTabSz="2133600">
                <a:spcBef>
                  <a:spcPts val="1500"/>
                </a:spcBef>
                <a:defRPr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grpSp>
          <p:nvGrpSpPr>
            <p:cNvPr id="187" name="Group"/>
            <p:cNvGrpSpPr/>
            <p:nvPr/>
          </p:nvGrpSpPr>
          <p:grpSpPr>
            <a:xfrm>
              <a:off x="5953116" y="0"/>
              <a:ext cx="4252227" cy="2551337"/>
              <a:chOff x="0" y="0"/>
              <a:chExt cx="4252226" cy="2551336"/>
            </a:xfrm>
          </p:grpSpPr>
          <p:sp>
            <p:nvSpPr>
              <p:cNvPr id="185" name="Rounded Rectangle"/>
              <p:cNvSpPr/>
              <p:nvPr/>
            </p:nvSpPr>
            <p:spPr>
              <a:xfrm>
                <a:off x="0" y="0"/>
                <a:ext cx="4252227" cy="2551337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rgbClr val="AFAFAF"/>
                  </a:gs>
                  <a:gs pos="50000">
                    <a:srgbClr val="A5A5A5"/>
                  </a:gs>
                  <a:gs pos="100000">
                    <a:srgbClr val="92929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 defTabSz="2133600">
                  <a:spcBef>
                    <a:spcPts val="1500"/>
                  </a:spcBef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86" name="2.Kafka入门"/>
              <p:cNvSpPr txBox="1"/>
              <p:nvPr/>
            </p:nvSpPr>
            <p:spPr>
              <a:xfrm>
                <a:off x="74725" y="667337"/>
                <a:ext cx="4102775" cy="1216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879" tIns="182879" rIns="182879" bIns="182879" numCol="1" anchor="ctr">
                <a:spAutoFit/>
              </a:bodyPr>
              <a:lstStyle>
                <a:lvl1pPr defTabSz="2133600"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2.Kafka入门</a:t>
                </a:r>
              </a:p>
            </p:txBody>
          </p:sp>
        </p:grpSp>
        <p:sp>
          <p:nvSpPr>
            <p:cNvPr id="188" name="Arrow"/>
            <p:cNvSpPr/>
            <p:nvPr/>
          </p:nvSpPr>
          <p:spPr>
            <a:xfrm>
              <a:off x="10630561" y="748392"/>
              <a:ext cx="901473" cy="1054552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AFAFAF"/>
                </a:gs>
                <a:gs pos="50000">
                  <a:srgbClr val="A5A5A5"/>
                </a:gs>
                <a:gs pos="100000">
                  <a:srgbClr val="92929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defTabSz="2133600">
                <a:spcBef>
                  <a:spcPts val="1500"/>
                </a:spcBef>
                <a:defRPr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grpSp>
          <p:nvGrpSpPr>
            <p:cNvPr id="191" name="Group"/>
            <p:cNvGrpSpPr/>
            <p:nvPr/>
          </p:nvGrpSpPr>
          <p:grpSpPr>
            <a:xfrm>
              <a:off x="11906229" y="0"/>
              <a:ext cx="4252229" cy="2551337"/>
              <a:chOff x="0" y="0"/>
              <a:chExt cx="4252227" cy="2551336"/>
            </a:xfrm>
          </p:grpSpPr>
          <p:sp>
            <p:nvSpPr>
              <p:cNvPr id="189" name="Rounded Rectangle"/>
              <p:cNvSpPr/>
              <p:nvPr/>
            </p:nvSpPr>
            <p:spPr>
              <a:xfrm>
                <a:off x="0" y="0"/>
                <a:ext cx="4252228" cy="2551337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rgbClr val="FFC647"/>
                  </a:gs>
                  <a:gs pos="50000">
                    <a:srgbClr val="FFC000"/>
                  </a:gs>
                  <a:gs pos="100000">
                    <a:srgbClr val="E1AA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 defTabSz="2133600">
                  <a:spcBef>
                    <a:spcPts val="1500"/>
                  </a:spcBef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90" name="3.Kafka实战"/>
              <p:cNvSpPr txBox="1"/>
              <p:nvPr/>
            </p:nvSpPr>
            <p:spPr>
              <a:xfrm>
                <a:off x="74725" y="667337"/>
                <a:ext cx="4102776" cy="1216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879" tIns="182879" rIns="182879" bIns="182879" numCol="1" anchor="ctr">
                <a:spAutoFit/>
              </a:bodyPr>
              <a:lstStyle>
                <a:lvl1pPr defTabSz="2133600"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3.Kafka实战</a:t>
                </a:r>
              </a:p>
            </p:txBody>
          </p:sp>
        </p:grpSp>
        <p:sp>
          <p:nvSpPr>
            <p:cNvPr id="192" name="Arrow"/>
            <p:cNvSpPr/>
            <p:nvPr/>
          </p:nvSpPr>
          <p:spPr>
            <a:xfrm>
              <a:off x="16583680" y="748392"/>
              <a:ext cx="901472" cy="1054552"/>
            </a:xfrm>
            <a:prstGeom prst="rightArrow">
              <a:avLst>
                <a:gd name="adj1" fmla="val 60000"/>
                <a:gd name="adj2" fmla="val 50000"/>
              </a:avLst>
            </a:prstGeom>
            <a:gradFill flip="none" rotWithShape="1">
              <a:gsLst>
                <a:gs pos="0">
                  <a:srgbClr val="FFC647"/>
                </a:gs>
                <a:gs pos="50000">
                  <a:srgbClr val="FFC000"/>
                </a:gs>
                <a:gs pos="100000">
                  <a:srgbClr val="E1AA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defTabSz="2133600">
                <a:spcBef>
                  <a:spcPts val="1500"/>
                </a:spcBef>
                <a:defRPr sz="48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</a:p>
          </p:txBody>
        </p:sp>
        <p:grpSp>
          <p:nvGrpSpPr>
            <p:cNvPr id="195" name="Group"/>
            <p:cNvGrpSpPr/>
            <p:nvPr/>
          </p:nvGrpSpPr>
          <p:grpSpPr>
            <a:xfrm>
              <a:off x="17859344" y="0"/>
              <a:ext cx="4252228" cy="2551337"/>
              <a:chOff x="0" y="0"/>
              <a:chExt cx="4252227" cy="2551336"/>
            </a:xfrm>
          </p:grpSpPr>
          <p:sp>
            <p:nvSpPr>
              <p:cNvPr id="193" name="Rounded Rectangle"/>
              <p:cNvSpPr/>
              <p:nvPr/>
            </p:nvSpPr>
            <p:spPr>
              <a:xfrm>
                <a:off x="0" y="0"/>
                <a:ext cx="4252228" cy="2551337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rgbClr val="5F82CB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6" tIns="71436" rIns="71436" bIns="71436" numCol="1" anchor="ctr">
                <a:noAutofit/>
              </a:bodyPr>
              <a:lstStyle/>
              <a:p>
                <a:pPr defTabSz="2133600">
                  <a:spcBef>
                    <a:spcPts val="1500"/>
                  </a:spcBef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94" name="4.消息设计"/>
              <p:cNvSpPr txBox="1"/>
              <p:nvPr/>
            </p:nvSpPr>
            <p:spPr>
              <a:xfrm>
                <a:off x="74727" y="667337"/>
                <a:ext cx="4102776" cy="1216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879" tIns="182879" rIns="182879" bIns="182879" numCol="1" anchor="ctr">
                <a:spAutoFit/>
              </a:bodyPr>
              <a:lstStyle>
                <a:lvl1pPr defTabSz="2133600">
                  <a:spcBef>
                    <a:spcPts val="2000"/>
                  </a:spcBef>
                  <a:defRPr sz="4800">
                    <a:solidFill>
                      <a:srgbClr val="FFFFF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lvl1pPr>
              </a:lstStyle>
              <a:p>
                <a:pPr/>
                <a:r>
                  <a:t>4.消息设计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6"/>
      <p:bldP build="whole" bldLvl="1" animBg="1" rev="0" advAuto="0" spid="162" grpId="4"/>
      <p:bldP build="whole" bldLvl="1" animBg="1" rev="0" advAuto="0" spid="147" grpId="2"/>
      <p:bldP build="whole" bldLvl="1" animBg="1" rev="0" advAuto="0" spid="146" grpId="1"/>
      <p:bldP build="whole" bldLvl="1" animBg="1" rev="0" advAuto="0" spid="148" grpId="3"/>
      <p:bldP build="whole" bldLvl="1" animBg="1" rev="0" advAuto="0" spid="176" grpId="9"/>
      <p:bldP build="whole" bldLvl="1" animBg="1" rev="0" advAuto="0" spid="177" grpId="5"/>
      <p:bldP build="whole" bldLvl="1" animBg="1" rev="0" advAuto="0" spid="174" grpId="10"/>
      <p:bldP build="whole" bldLvl="1" animBg="1" rev="0" advAuto="0" spid="175" grpId="8"/>
      <p:bldP build="whole" bldLvl="1" animBg="1" rev="0" advAuto="0" spid="168" grpId="7"/>
      <p:bldP build="whole" bldLvl="1" animBg="1" rev="0" advAuto="0" spid="179" grpId="11"/>
      <p:bldP build="whole" bldLvl="1" animBg="1" rev="0" advAuto="0" spid="180" grpId="1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 1"/>
          <p:cNvSpPr txBox="1"/>
          <p:nvPr/>
        </p:nvSpPr>
        <p:spPr>
          <a:xfrm>
            <a:off x="3095707" y="5313443"/>
            <a:ext cx="18288002" cy="192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lnSpc>
                <a:spcPct val="90000"/>
              </a:lnSpc>
              <a:defRPr sz="80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Part 4  了解Kafka Consumer</a:t>
            </a:r>
          </a:p>
        </p:txBody>
      </p:sp>
      <p:sp>
        <p:nvSpPr>
          <p:cNvPr id="271" name="标题 1"/>
          <p:cNvSpPr txBox="1"/>
          <p:nvPr/>
        </p:nvSpPr>
        <p:spPr>
          <a:xfrm>
            <a:off x="4524209" y="7449167"/>
            <a:ext cx="15335582" cy="114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755647">
              <a:lnSpc>
                <a:spcPct val="90000"/>
              </a:lnSpc>
              <a:defRPr sz="5376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（30min）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7957" y="2298981"/>
            <a:ext cx="13637927" cy="858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42315" y="4411036"/>
            <a:ext cx="10213446" cy="5429934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关键概念…"/>
          <p:cNvSpPr txBox="1"/>
          <p:nvPr/>
        </p:nvSpPr>
        <p:spPr>
          <a:xfrm>
            <a:off x="6636377" y="10891344"/>
            <a:ext cx="5778373" cy="244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关键概念</a:t>
            </a:r>
          </a:p>
          <a:p>
            <a:pPr marL="666750" indent="-666750" algn="l">
              <a:buSzPct val="145000"/>
              <a:buChar char="•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consumer group</a:t>
            </a:r>
          </a:p>
          <a:p>
            <a:pPr marL="666750" indent="-666750" algn="l">
              <a:buSzPct val="145000"/>
              <a:buChar char="•"/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offset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标题 1"/>
          <p:cNvSpPr txBox="1"/>
          <p:nvPr/>
        </p:nvSpPr>
        <p:spPr>
          <a:xfrm>
            <a:off x="2291035" y="1826530"/>
            <a:ext cx="18288002" cy="192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lnSpc>
                <a:spcPct val="90000"/>
              </a:lnSpc>
              <a:defRPr sz="80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Kafka Consumer Demo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3329" y="3610998"/>
            <a:ext cx="16463043" cy="8714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 1"/>
          <p:cNvSpPr txBox="1"/>
          <p:nvPr/>
        </p:nvSpPr>
        <p:spPr>
          <a:xfrm>
            <a:off x="5090159" y="5965304"/>
            <a:ext cx="13716004" cy="1446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80" tIns="68580" rIns="68580" bIns="68580" anchor="ctr">
            <a:normAutofit fontScale="100000" lnSpcReduction="0"/>
          </a:bodyPr>
          <a:lstStyle>
            <a:lvl1pPr defTabSz="1444752">
              <a:lnSpc>
                <a:spcPct val="90000"/>
              </a:lnSpc>
              <a:defRPr sz="7347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81" name="标题 1"/>
          <p:cNvSpPr txBox="1"/>
          <p:nvPr/>
        </p:nvSpPr>
        <p:spPr>
          <a:xfrm>
            <a:off x="13332820" y="10621926"/>
            <a:ext cx="8606337" cy="1048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8580" tIns="68580" rIns="68580" bIns="68580" anchor="b">
            <a:normAutofit fontScale="100000" lnSpcReduction="0"/>
          </a:bodyPr>
          <a:lstStyle>
            <a:lvl1pPr defTabSz="1828800">
              <a:lnSpc>
                <a:spcPct val="90000"/>
              </a:lnSpc>
              <a:defRPr sz="48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研发中心-基础服务部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课程目标"/>
          <p:cNvSpPr txBox="1"/>
          <p:nvPr>
            <p:ph type="title"/>
          </p:nvPr>
        </p:nvSpPr>
        <p:spPr>
          <a:xfrm>
            <a:off x="4833937" y="1896141"/>
            <a:ext cx="14716128" cy="2086662"/>
          </a:xfrm>
          <a:prstGeom prst="rect">
            <a:avLst/>
          </a:prstGeom>
        </p:spPr>
        <p:txBody>
          <a:bodyPr lIns="71436" tIns="71436" rIns="71436" bIns="71436" anchor="b"/>
          <a:lstStyle>
            <a:lvl1pPr algn="ctr" defTabSz="805099">
              <a:lnSpc>
                <a:spcPct val="100000"/>
              </a:lnSpc>
              <a:defRPr sz="10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课程目标</a:t>
            </a:r>
          </a:p>
        </p:txBody>
      </p:sp>
      <p:sp>
        <p:nvSpPr>
          <p:cNvPr id="199" name="1. 了解Kafka几个核心概念…"/>
          <p:cNvSpPr txBox="1"/>
          <p:nvPr/>
        </p:nvSpPr>
        <p:spPr>
          <a:xfrm>
            <a:off x="8842410" y="5323996"/>
            <a:ext cx="7572578" cy="58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1. 了解Kafka几个核心概念</a:t>
            </a: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2. 搭建单节点的Kafka服务</a:t>
            </a: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3. 发送消息到Kafka</a:t>
            </a: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4. 从Kafka订阅消息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图片 26" descr="图片 26"/>
          <p:cNvPicPr>
            <a:picLocks noChangeAspect="1"/>
          </p:cNvPicPr>
          <p:nvPr/>
        </p:nvPicPr>
        <p:blipFill>
          <a:blip r:embed="rId3">
            <a:extLst/>
          </a:blip>
          <a:srcRect l="0" t="0" r="0" b="45614"/>
          <a:stretch>
            <a:fillRect/>
          </a:stretch>
        </p:blipFill>
        <p:spPr>
          <a:xfrm>
            <a:off x="-1463392" y="6750422"/>
            <a:ext cx="12807709" cy="696558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标题 1"/>
          <p:cNvSpPr txBox="1"/>
          <p:nvPr/>
        </p:nvSpPr>
        <p:spPr>
          <a:xfrm>
            <a:off x="1938535" y="2521504"/>
            <a:ext cx="18288002" cy="1928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lnSpc>
                <a:spcPct val="90000"/>
              </a:lnSpc>
              <a:defRPr sz="96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目录</a:t>
            </a:r>
          </a:p>
        </p:txBody>
      </p:sp>
      <p:grpSp>
        <p:nvGrpSpPr>
          <p:cNvPr id="205" name="组 9"/>
          <p:cNvGrpSpPr/>
          <p:nvPr/>
        </p:nvGrpSpPr>
        <p:grpSpPr>
          <a:xfrm>
            <a:off x="10070748" y="4752003"/>
            <a:ext cx="11250828" cy="1647911"/>
            <a:chOff x="0" y="0"/>
            <a:chExt cx="11250826" cy="1647909"/>
          </a:xfrm>
        </p:grpSpPr>
        <p:pic>
          <p:nvPicPr>
            <p:cNvPr id="203" name="图片 49" descr="图片 4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47909" cy="1647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标题 1"/>
            <p:cNvSpPr txBox="1"/>
            <p:nvPr/>
          </p:nvSpPr>
          <p:spPr>
            <a:xfrm>
              <a:off x="1647906" y="377408"/>
              <a:ext cx="9602921" cy="1033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l" defTabSz="1828800">
                <a:lnSpc>
                  <a:spcPct val="90000"/>
                </a:lnSpc>
                <a:defRPr sz="4800">
                  <a:solidFill>
                    <a:srgbClr val="1C2144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</a:lstStyle>
            <a:p>
              <a:pPr/>
              <a:r>
                <a:t>Part 1 Kafka的入门介绍</a:t>
              </a:r>
            </a:p>
          </p:txBody>
        </p:sp>
      </p:grpSp>
      <p:grpSp>
        <p:nvGrpSpPr>
          <p:cNvPr id="208" name="组 9"/>
          <p:cNvGrpSpPr/>
          <p:nvPr/>
        </p:nvGrpSpPr>
        <p:grpSpPr>
          <a:xfrm>
            <a:off x="10070748" y="6504604"/>
            <a:ext cx="11250828" cy="1647911"/>
            <a:chOff x="0" y="0"/>
            <a:chExt cx="11250826" cy="1647909"/>
          </a:xfrm>
        </p:grpSpPr>
        <p:pic>
          <p:nvPicPr>
            <p:cNvPr id="206" name="图片 49" descr="图片 4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47909" cy="1647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标题 1"/>
            <p:cNvSpPr txBox="1"/>
            <p:nvPr/>
          </p:nvSpPr>
          <p:spPr>
            <a:xfrm>
              <a:off x="1647906" y="377408"/>
              <a:ext cx="9602921" cy="1033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l" defTabSz="1828800">
                <a:lnSpc>
                  <a:spcPct val="90000"/>
                </a:lnSpc>
                <a:defRPr sz="4800">
                  <a:solidFill>
                    <a:srgbClr val="1C2144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</a:lstStyle>
            <a:p>
              <a:pPr/>
              <a:r>
                <a:t>Part 2 了解Kafka Topic</a:t>
              </a:r>
            </a:p>
          </p:txBody>
        </p:sp>
      </p:grpSp>
      <p:grpSp>
        <p:nvGrpSpPr>
          <p:cNvPr id="211" name="组 9"/>
          <p:cNvGrpSpPr/>
          <p:nvPr/>
        </p:nvGrpSpPr>
        <p:grpSpPr>
          <a:xfrm>
            <a:off x="10070748" y="8257204"/>
            <a:ext cx="11250828" cy="1647911"/>
            <a:chOff x="0" y="0"/>
            <a:chExt cx="11250826" cy="1647909"/>
          </a:xfrm>
        </p:grpSpPr>
        <p:pic>
          <p:nvPicPr>
            <p:cNvPr id="209" name="图片 49" descr="图片 4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47909" cy="1647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标题 1"/>
            <p:cNvSpPr txBox="1"/>
            <p:nvPr/>
          </p:nvSpPr>
          <p:spPr>
            <a:xfrm>
              <a:off x="1647906" y="377408"/>
              <a:ext cx="9602921" cy="1033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l" defTabSz="1828800">
                <a:lnSpc>
                  <a:spcPct val="90000"/>
                </a:lnSpc>
                <a:defRPr sz="4800">
                  <a:solidFill>
                    <a:srgbClr val="1C2144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</a:lstStyle>
            <a:p>
              <a:pPr/>
              <a:r>
                <a:t>Part 3 了解Kafka Producer</a:t>
              </a:r>
            </a:p>
          </p:txBody>
        </p:sp>
      </p:grpSp>
      <p:grpSp>
        <p:nvGrpSpPr>
          <p:cNvPr id="214" name="组 9"/>
          <p:cNvGrpSpPr/>
          <p:nvPr/>
        </p:nvGrpSpPr>
        <p:grpSpPr>
          <a:xfrm>
            <a:off x="10070748" y="10009804"/>
            <a:ext cx="11250828" cy="1647911"/>
            <a:chOff x="0" y="0"/>
            <a:chExt cx="11250826" cy="1647909"/>
          </a:xfrm>
        </p:grpSpPr>
        <p:pic>
          <p:nvPicPr>
            <p:cNvPr id="212" name="图片 49" descr="图片 4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47909" cy="16479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标题 1"/>
            <p:cNvSpPr txBox="1"/>
            <p:nvPr/>
          </p:nvSpPr>
          <p:spPr>
            <a:xfrm>
              <a:off x="1647906" y="377408"/>
              <a:ext cx="9602921" cy="1033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8" tIns="91438" rIns="91438" bIns="91438" numCol="1" anchor="ctr">
              <a:spAutoFit/>
            </a:bodyPr>
            <a:lstStyle>
              <a:lvl1pPr algn="l" defTabSz="1828800">
                <a:lnSpc>
                  <a:spcPct val="90000"/>
                </a:lnSpc>
                <a:defRPr sz="4800">
                  <a:solidFill>
                    <a:srgbClr val="1C2144"/>
                  </a:solidFill>
                  <a:latin typeface="PingFang SC Semibold"/>
                  <a:ea typeface="PingFang SC Semibold"/>
                  <a:cs typeface="PingFang SC Semibold"/>
                  <a:sym typeface="PingFang SC Semibold"/>
                </a:defRPr>
              </a:lvl1pPr>
            </a:lstStyle>
            <a:p>
              <a:pPr/>
              <a:r>
                <a:t>Part 4 了解Kafka Consumer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标题 1"/>
          <p:cNvSpPr txBox="1"/>
          <p:nvPr/>
        </p:nvSpPr>
        <p:spPr>
          <a:xfrm>
            <a:off x="3095707" y="5313443"/>
            <a:ext cx="18288002" cy="1928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828800">
              <a:lnSpc>
                <a:spcPct val="90000"/>
              </a:lnSpc>
              <a:defRPr sz="8000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Part 1  Kafka的入门介绍</a:t>
            </a:r>
          </a:p>
        </p:txBody>
      </p:sp>
      <p:sp>
        <p:nvSpPr>
          <p:cNvPr id="217" name="标题 1"/>
          <p:cNvSpPr txBox="1"/>
          <p:nvPr/>
        </p:nvSpPr>
        <p:spPr>
          <a:xfrm>
            <a:off x="4524209" y="7449167"/>
            <a:ext cx="15335582" cy="114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>
            <a:lvl1pPr defTabSz="1755647">
              <a:lnSpc>
                <a:spcPct val="90000"/>
              </a:lnSpc>
              <a:defRPr sz="5376">
                <a:solidFill>
                  <a:srgbClr val="1C2144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（30min）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发送和订阅数据流，类似message queue和消息系统…"/>
          <p:cNvSpPr txBox="1"/>
          <p:nvPr/>
        </p:nvSpPr>
        <p:spPr>
          <a:xfrm>
            <a:off x="5744764" y="6018608"/>
            <a:ext cx="15505084" cy="4905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>
            <a:spAutoFit/>
          </a:bodyPr>
          <a:lstStyle/>
          <a:p>
            <a:pPr marL="563032" indent="-423332" algn="l" defTabSz="642937">
              <a:buSzPct val="145000"/>
              <a:buFont typeface="Helvetica"/>
              <a:buChar char="•"/>
              <a:defRPr sz="4800">
                <a:latin typeface="+mj-lt"/>
                <a:ea typeface="+mj-ea"/>
                <a:cs typeface="+mj-cs"/>
                <a:sym typeface="Helvetica"/>
              </a:defRPr>
            </a:pPr>
            <a:r>
              <a:t>发送和订阅数据流，类似message queue和消息系统</a:t>
            </a:r>
          </a:p>
          <a:p>
            <a:pPr algn="l" defTabSz="642937">
              <a:defRPr sz="4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563032" indent="-423332" algn="l" defTabSz="642937">
              <a:buSzPct val="145000"/>
              <a:buFont typeface="Helvetica"/>
              <a:buChar char="•"/>
              <a:defRPr sz="4800">
                <a:latin typeface="+mj-lt"/>
                <a:ea typeface="+mj-ea"/>
                <a:cs typeface="+mj-cs"/>
                <a:sym typeface="Helvetica"/>
              </a:defRPr>
            </a:pPr>
            <a:r>
              <a:t>可容错、持久化存储数据流</a:t>
            </a:r>
          </a:p>
          <a:p>
            <a:pPr algn="l" defTabSz="642937">
              <a:defRPr sz="4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563032" indent="-423332" algn="l" defTabSz="642937">
              <a:buSzPct val="145000"/>
              <a:buFont typeface="Helvetica"/>
              <a:buChar char="•"/>
              <a:defRPr sz="4800">
                <a:latin typeface="+mj-lt"/>
                <a:ea typeface="+mj-ea"/>
                <a:cs typeface="+mj-cs"/>
                <a:sym typeface="Helvetica"/>
              </a:defRPr>
            </a:pPr>
            <a:r>
              <a:t>有序的流数据处理</a:t>
            </a:r>
          </a:p>
        </p:txBody>
      </p:sp>
      <p:sp>
        <p:nvSpPr>
          <p:cNvPr id="220" name="Kafka: 一个分布式流处理平台"/>
          <p:cNvSpPr txBox="1"/>
          <p:nvPr/>
        </p:nvSpPr>
        <p:spPr>
          <a:xfrm>
            <a:off x="4833937" y="3771502"/>
            <a:ext cx="14716128" cy="156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z="8000"/>
            </a:lvl1pPr>
          </a:lstStyle>
          <a:p>
            <a:pPr/>
            <a:r>
              <a:t>Kafka: 一个分布式流处理平台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流式处理…"/>
          <p:cNvSpPr txBox="1"/>
          <p:nvPr/>
        </p:nvSpPr>
        <p:spPr>
          <a:xfrm>
            <a:off x="8742405" y="6256785"/>
            <a:ext cx="7248867" cy="575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/>
          <a:p>
            <a:pPr marL="563032" indent="-423332" algn="l" defTabSz="642937">
              <a:buSzPct val="145000"/>
              <a:buChar char="•"/>
              <a:defRPr sz="4800">
                <a:latin typeface="+mj-lt"/>
                <a:ea typeface="+mj-ea"/>
                <a:cs typeface="+mj-cs"/>
                <a:sym typeface="Helvetica"/>
              </a:defRPr>
            </a:pPr>
            <a:r>
              <a:t>流式处理</a:t>
            </a:r>
          </a:p>
          <a:p>
            <a:pPr algn="l" defTabSz="642937">
              <a:defRPr sz="4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563032" indent="-423332" algn="l" defTabSz="642937">
              <a:buSzPct val="145000"/>
              <a:buFont typeface="Helvetica"/>
              <a:buChar char="•"/>
              <a:defRPr sz="4800">
                <a:latin typeface="+mj-lt"/>
                <a:ea typeface="+mj-ea"/>
                <a:cs typeface="+mj-cs"/>
                <a:sym typeface="Helvetica"/>
              </a:defRPr>
            </a:pPr>
            <a:r>
              <a:t>指标收集监控</a:t>
            </a:r>
          </a:p>
          <a:p>
            <a:pPr algn="l" defTabSz="642937">
              <a:defRPr sz="4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563032" indent="-423332" algn="l" defTabSz="642937">
              <a:buSzPct val="145000"/>
              <a:buFont typeface="Helvetica"/>
              <a:buChar char="•"/>
              <a:defRPr sz="4800">
                <a:latin typeface="+mj-lt"/>
                <a:ea typeface="+mj-ea"/>
                <a:cs typeface="+mj-cs"/>
                <a:sym typeface="Helvetica"/>
              </a:defRPr>
            </a:pPr>
            <a:r>
              <a:t>日志收集</a:t>
            </a:r>
          </a:p>
          <a:p>
            <a:pPr lvl="1" indent="228600" algn="l" defTabSz="642937">
              <a:defRPr sz="48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563032" indent="-423332" algn="l" defTabSz="642937">
              <a:buSzPct val="145000"/>
              <a:buFont typeface="Helvetica"/>
              <a:buChar char="•"/>
              <a:defRPr sz="4800">
                <a:latin typeface="+mj-lt"/>
                <a:ea typeface="+mj-ea"/>
                <a:cs typeface="+mj-cs"/>
                <a:sym typeface="Helvetica"/>
              </a:defRPr>
            </a:pPr>
            <a:r>
              <a:t>实时数据分析</a:t>
            </a:r>
          </a:p>
        </p:txBody>
      </p:sp>
      <p:sp>
        <p:nvSpPr>
          <p:cNvPr id="223" name="Kafka的主要应用场景"/>
          <p:cNvSpPr txBox="1"/>
          <p:nvPr/>
        </p:nvSpPr>
        <p:spPr>
          <a:xfrm>
            <a:off x="4833937" y="3771502"/>
            <a:ext cx="14716128" cy="156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spAutoFit/>
          </a:bodyPr>
          <a:lstStyle>
            <a:lvl1pPr>
              <a:defRPr sz="8000"/>
            </a:lvl1pPr>
          </a:lstStyle>
          <a:p>
            <a:pPr/>
            <a:r>
              <a:t>Kafka的主要应用场景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8149" y="2368425"/>
            <a:ext cx="16062373" cy="800169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1.消息从producer发送到Kafka集群…"/>
          <p:cNvSpPr txBox="1"/>
          <p:nvPr/>
        </p:nvSpPr>
        <p:spPr>
          <a:xfrm>
            <a:off x="5741759" y="10015811"/>
            <a:ext cx="10698607" cy="273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1.消息从producer发送到Kafka集群</a:t>
            </a: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2.Kafka集群通过topic管理和保存消息</a:t>
            </a: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3.consumer从Kafka集群中拉取消息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0933" y="2187169"/>
            <a:ext cx="14965717" cy="908766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1 Kafka集群由一个或多个broker组成…"/>
          <p:cNvSpPr txBox="1"/>
          <p:nvPr/>
        </p:nvSpPr>
        <p:spPr>
          <a:xfrm>
            <a:off x="5977884" y="11201942"/>
            <a:ext cx="10530358" cy="1862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1 Kafka集群由一个或多个broker组成</a:t>
            </a:r>
          </a:p>
          <a:p>
            <a:pPr algn="l">
              <a:defRPr b="1" sz="4800">
                <a:latin typeface="+mn-lt"/>
                <a:ea typeface="+mn-ea"/>
                <a:cs typeface="+mn-cs"/>
                <a:sym typeface="Helvetica Neue"/>
              </a:defRPr>
            </a:pPr>
            <a:r>
              <a:t>2 多个broker通过zookeeper进行协调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