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56" r:id="rId2"/>
    <p:sldId id="257" r:id="rId3"/>
    <p:sldId id="268" r:id="rId4"/>
    <p:sldId id="285" r:id="rId5"/>
    <p:sldId id="270" r:id="rId6"/>
    <p:sldId id="286" r:id="rId7"/>
    <p:sldId id="271" r:id="rId8"/>
    <p:sldId id="272" r:id="rId9"/>
    <p:sldId id="275" r:id="rId10"/>
    <p:sldId id="276" r:id="rId11"/>
    <p:sldId id="274" r:id="rId12"/>
    <p:sldId id="273" r:id="rId13"/>
    <p:sldId id="277" r:id="rId14"/>
    <p:sldId id="278" r:id="rId15"/>
    <p:sldId id="284" r:id="rId16"/>
    <p:sldId id="281" r:id="rId17"/>
    <p:sldId id="280" r:id="rId18"/>
    <p:sldId id="289" r:id="rId19"/>
    <p:sldId id="290" r:id="rId20"/>
    <p:sldId id="291" r:id="rId21"/>
    <p:sldId id="292" r:id="rId22"/>
    <p:sldId id="282" r:id="rId23"/>
    <p:sldId id="283" r:id="rId24"/>
    <p:sldId id="287" r:id="rId25"/>
    <p:sldId id="288" r:id="rId26"/>
    <p:sldId id="269" r:id="rId27"/>
    <p:sldId id="264" r:id="rId28"/>
    <p:sldId id="258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2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FDBEE-3E8F-4353-843B-E7807766AB47}" type="datetimeFigureOut">
              <a:rPr lang="zh-CN" altLang="en-US" smtClean="0"/>
              <a:t>2011/6/8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10102-E26C-4AD1-8664-138A7D0510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E967-1E35-4922-BF55-3F2D589B3B1D}" type="datetimeFigureOut">
              <a:rPr lang="zh-CN" altLang="en-US" smtClean="0"/>
              <a:pPr/>
              <a:t>2011/6/8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B5A-5F07-4B09-AED6-8EEEB099AA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E967-1E35-4922-BF55-3F2D589B3B1D}" type="datetimeFigureOut">
              <a:rPr lang="zh-CN" altLang="en-US" smtClean="0"/>
              <a:pPr/>
              <a:t>2011/6/8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B5A-5F07-4B09-AED6-8EEEB099AA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E967-1E35-4922-BF55-3F2D589B3B1D}" type="datetimeFigureOut">
              <a:rPr lang="zh-CN" altLang="en-US" smtClean="0"/>
              <a:pPr/>
              <a:t>2011/6/8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B5A-5F07-4B09-AED6-8EEEB099AA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E967-1E35-4922-BF55-3F2D589B3B1D}" type="datetimeFigureOut">
              <a:rPr lang="zh-CN" altLang="en-US" smtClean="0"/>
              <a:pPr/>
              <a:t>2011/6/8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B5A-5F07-4B09-AED6-8EEEB099AA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E967-1E35-4922-BF55-3F2D589B3B1D}" type="datetimeFigureOut">
              <a:rPr lang="zh-CN" altLang="en-US" smtClean="0"/>
              <a:pPr/>
              <a:t>2011/6/8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B5A-5F07-4B09-AED6-8EEEB099AA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E967-1E35-4922-BF55-3F2D589B3B1D}" type="datetimeFigureOut">
              <a:rPr lang="zh-CN" altLang="en-US" smtClean="0"/>
              <a:pPr/>
              <a:t>2011/6/8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B5A-5F07-4B09-AED6-8EEEB099AA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E967-1E35-4922-BF55-3F2D589B3B1D}" type="datetimeFigureOut">
              <a:rPr lang="zh-CN" altLang="en-US" smtClean="0"/>
              <a:pPr/>
              <a:t>2011/6/8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B5A-5F07-4B09-AED6-8EEEB099AA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E967-1E35-4922-BF55-3F2D589B3B1D}" type="datetimeFigureOut">
              <a:rPr lang="zh-CN" altLang="en-US" smtClean="0"/>
              <a:pPr/>
              <a:t>2011/6/8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B5A-5F07-4B09-AED6-8EEEB099AA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E967-1E35-4922-BF55-3F2D589B3B1D}" type="datetimeFigureOut">
              <a:rPr lang="zh-CN" altLang="en-US" smtClean="0"/>
              <a:pPr/>
              <a:t>2011/6/8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B5A-5F07-4B09-AED6-8EEEB099AA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E967-1E35-4922-BF55-3F2D589B3B1D}" type="datetimeFigureOut">
              <a:rPr lang="zh-CN" altLang="en-US" smtClean="0"/>
              <a:pPr/>
              <a:t>2011/6/8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B5A-5F07-4B09-AED6-8EEEB099AA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E967-1E35-4922-BF55-3F2D589B3B1D}" type="datetimeFigureOut">
              <a:rPr lang="zh-CN" altLang="en-US" smtClean="0"/>
              <a:pPr/>
              <a:t>2011/6/8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B5A-5F07-4B09-AED6-8EEEB099AA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FE967-1E35-4922-BF55-3F2D589B3B1D}" type="datetimeFigureOut">
              <a:rPr lang="zh-CN" altLang="en-US" smtClean="0"/>
              <a:pPr/>
              <a:t>2011/6/8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86B5A-5F07-4B09-AED6-8EEEB099AA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immking@163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161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fusesource.com/docs/broker/5.4/tuning/index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jcp.org/en/jsr/detail?id=914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ctivemq.apache.org/" TargetMode="External"/><Relationship Id="rId4" Type="http://schemas.openxmlformats.org/officeDocument/2006/relationships/hyperlink" Target="http://www.oracle.com/technetwork/java/jms/index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activemq-store-mongodb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990600" y="1828800"/>
            <a:ext cx="762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48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JMS &amp; ActiveMQ</a:t>
            </a:r>
            <a:endParaRPr lang="zh-CN" altLang="en-US" sz="48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571868" y="3786190"/>
            <a:ext cx="4876800" cy="16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err="1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KimmKing</a:t>
            </a:r>
            <a:r>
              <a:rPr lang="en-US" altLang="zh-CN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zh-CN" altLang="en-US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禹皇</a:t>
            </a:r>
            <a:r>
              <a:rPr lang="en-US" altLang="zh-CN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ctr"/>
            <a:r>
              <a:rPr lang="en-US" altLang="zh-CN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kimmking@163.com</a:t>
            </a:r>
            <a:endParaRPr lang="en-US" altLang="zh-CN" smtClea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mtClea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2011-05-18</a:t>
            </a:r>
            <a:endParaRPr lang="zh-CN" altLang="en-US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28596" y="78580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JMS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786322"/>
          </a:xfrm>
        </p:spPr>
        <p:txBody>
          <a:bodyPr>
            <a:normAutofit/>
          </a:bodyPr>
          <a:lstStyle/>
          <a:p>
            <a:r>
              <a:rPr lang="en-US" altLang="zh-CN" smtClean="0"/>
              <a:t>Message Selector</a:t>
            </a:r>
          </a:p>
          <a:p>
            <a:pPr lvl="1"/>
            <a:r>
              <a:rPr lang="en-US" altLang="zh-CN" smtClean="0"/>
              <a:t>A subset  of SQL92</a:t>
            </a:r>
          </a:p>
          <a:p>
            <a:pPr lvl="2"/>
            <a:r>
              <a:rPr lang="en-US" altLang="zh-CN" smtClean="0"/>
              <a:t>Literals</a:t>
            </a:r>
          </a:p>
          <a:p>
            <a:pPr lvl="2"/>
            <a:r>
              <a:rPr lang="en-US" altLang="zh-CN" smtClean="0"/>
              <a:t>Identifiers</a:t>
            </a:r>
          </a:p>
          <a:p>
            <a:pPr lvl="2"/>
            <a:r>
              <a:rPr lang="en-US" altLang="zh-CN" smtClean="0"/>
              <a:t>Expressions</a:t>
            </a:r>
          </a:p>
          <a:p>
            <a:pPr lvl="2"/>
            <a:r>
              <a:rPr lang="en-US" altLang="zh-CN" smtClean="0"/>
              <a:t>Operators</a:t>
            </a:r>
          </a:p>
          <a:p>
            <a:pPr lvl="2"/>
            <a:r>
              <a:rPr lang="en-US" altLang="zh-CN" smtClean="0"/>
              <a:t>NULL</a:t>
            </a:r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28596" y="78580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JMS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7863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Messaging Patterns</a:t>
            </a:r>
          </a:p>
          <a:p>
            <a:pPr lvl="1"/>
            <a:r>
              <a:rPr lang="en-US" altLang="zh-CN" dirty="0" smtClean="0"/>
              <a:t>Point-To-Point</a:t>
            </a:r>
          </a:p>
          <a:p>
            <a:pPr lvl="2"/>
            <a:r>
              <a:rPr lang="en-US" altLang="zh-CN" dirty="0" smtClean="0"/>
              <a:t>Queue/</a:t>
            </a:r>
            <a:r>
              <a:rPr lang="en-US" altLang="zh-CN" dirty="0" err="1" smtClean="0"/>
              <a:t>TemporaryQueue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QueueBrower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Pub/Sub</a:t>
            </a:r>
          </a:p>
          <a:p>
            <a:pPr lvl="2"/>
            <a:r>
              <a:rPr lang="en-US" altLang="zh-CN" dirty="0" smtClean="0"/>
              <a:t>Topic/</a:t>
            </a:r>
            <a:r>
              <a:rPr lang="en-US" altLang="zh-CN" dirty="0" err="1" smtClean="0"/>
              <a:t>TemporaryTopic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DurableSubscriber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28596" y="78580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JMS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7863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Acknowledgement</a:t>
            </a:r>
          </a:p>
          <a:p>
            <a:pPr lvl="1"/>
            <a:r>
              <a:rPr lang="en-US" altLang="zh-CN" dirty="0" smtClean="0"/>
              <a:t>Transaction</a:t>
            </a:r>
          </a:p>
          <a:p>
            <a:pPr lvl="1"/>
            <a:r>
              <a:rPr lang="en-US" altLang="zh-CN" dirty="0" smtClean="0"/>
              <a:t>Non-Transaction</a:t>
            </a:r>
          </a:p>
          <a:p>
            <a:pPr lvl="2"/>
            <a:r>
              <a:rPr lang="en-US" altLang="zh-CN" dirty="0" smtClean="0"/>
              <a:t>AUTO_ACKNOWLEDGEMENT</a:t>
            </a:r>
          </a:p>
          <a:p>
            <a:pPr lvl="2"/>
            <a:r>
              <a:rPr lang="en-US" altLang="zh-CN" dirty="0" smtClean="0"/>
              <a:t>CLIENT_ACKNOWLEDGEMENT</a:t>
            </a:r>
          </a:p>
          <a:p>
            <a:pPr lvl="2"/>
            <a:r>
              <a:rPr lang="en-US" altLang="zh-CN" dirty="0" smtClean="0"/>
              <a:t>DUPS_OK_ACKNOWLEDGEMENT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28596" y="78580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JMS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071678"/>
            <a:ext cx="7571184" cy="47863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Others</a:t>
            </a:r>
          </a:p>
          <a:p>
            <a:pPr lvl="1"/>
            <a:r>
              <a:rPr lang="en-US" altLang="zh-CN" dirty="0" err="1" smtClean="0"/>
              <a:t>QueueRequestor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TopicRequestor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Combine Request and Response</a:t>
            </a:r>
          </a:p>
          <a:p>
            <a:pPr lvl="1"/>
            <a:r>
              <a:rPr lang="en-US" altLang="zh-CN" dirty="0" err="1" smtClean="0"/>
              <a:t>MessageListener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On Session</a:t>
            </a:r>
          </a:p>
          <a:p>
            <a:pPr lvl="2"/>
            <a:r>
              <a:rPr lang="en-US" altLang="zh-CN" dirty="0" smtClean="0"/>
              <a:t>On Consumer</a:t>
            </a:r>
          </a:p>
          <a:p>
            <a:pPr lvl="1"/>
            <a:r>
              <a:rPr lang="en-US" altLang="zh-CN" dirty="0" smtClean="0"/>
              <a:t>XA Transaction</a:t>
            </a:r>
          </a:p>
          <a:p>
            <a:pPr lvl="2"/>
            <a:r>
              <a:rPr lang="en-US" altLang="zh-CN" dirty="0" smtClean="0"/>
              <a:t>Optional interface</a:t>
            </a:r>
          </a:p>
          <a:p>
            <a:pPr lvl="2"/>
            <a:r>
              <a:rPr lang="en-US" altLang="zh-CN" dirty="0" smtClean="0"/>
              <a:t>Strong encouraged  to use transactional support by </a:t>
            </a:r>
            <a:r>
              <a:rPr lang="en-US" altLang="zh-CN" dirty="0" err="1" smtClean="0"/>
              <a:t>jms</a:t>
            </a:r>
            <a:r>
              <a:rPr lang="en-US" altLang="zh-CN" dirty="0" smtClean="0"/>
              <a:t> client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1403648" y="4077072"/>
            <a:ext cx="5995893" cy="122413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JMS Client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83568" y="1700808"/>
            <a:ext cx="7416824" cy="47863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2555776" y="4293096"/>
            <a:ext cx="1199179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Producer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83968" y="4293096"/>
            <a:ext cx="1199179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940152" y="4293096"/>
            <a:ext cx="1199179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Producer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779912" y="2708920"/>
            <a:ext cx="1904578" cy="79208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JMS Server</a:t>
            </a:r>
            <a:endParaRPr lang="zh-CN" altLang="en-US" b="1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3059832" y="3429000"/>
            <a:ext cx="115212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9" idx="0"/>
          </p:cNvCxnSpPr>
          <p:nvPr/>
        </p:nvCxnSpPr>
        <p:spPr>
          <a:xfrm rot="16200000" flipH="1">
            <a:off x="4475751" y="3885289"/>
            <a:ext cx="792088" cy="23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0"/>
          </p:cNvCxnSpPr>
          <p:nvPr/>
        </p:nvCxnSpPr>
        <p:spPr>
          <a:xfrm rot="16200000" flipV="1">
            <a:off x="5519867" y="3273221"/>
            <a:ext cx="936104" cy="1103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标注 23"/>
          <p:cNvSpPr/>
          <p:nvPr/>
        </p:nvSpPr>
        <p:spPr>
          <a:xfrm>
            <a:off x="5148064" y="1052736"/>
            <a:ext cx="1199179" cy="1440160"/>
          </a:xfrm>
          <a:prstGeom prst="wedgeRoundRectCallout">
            <a:avLst>
              <a:gd name="adj1" fmla="val -33122"/>
              <a:gd name="adj2" fmla="val 679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altLang="zh-CN" sz="1400" b="1" dirty="0" err="1" smtClean="0"/>
              <a:t>ActiveMQ</a:t>
            </a:r>
            <a:endParaRPr lang="en-US" altLang="zh-CN" sz="1400" b="1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400" dirty="0" err="1" smtClean="0"/>
              <a:t>Jboss</a:t>
            </a:r>
            <a:r>
              <a:rPr lang="en-US" altLang="zh-CN" sz="1400" dirty="0" smtClean="0"/>
              <a:t> MQ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1400" dirty="0" smtClean="0"/>
              <a:t>Open MQ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1400" dirty="0" err="1" smtClean="0"/>
              <a:t>RabbitMQ</a:t>
            </a:r>
            <a:endParaRPr lang="en-US" altLang="zh-CN" sz="14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400" dirty="0" err="1" smtClean="0"/>
              <a:t>zeroMQ</a:t>
            </a:r>
            <a:endParaRPr lang="en-US" altLang="zh-CN" sz="14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400" dirty="0" smtClean="0"/>
              <a:t>……</a:t>
            </a:r>
            <a:endParaRPr lang="zh-CN" altLang="en-US" sz="1400" dirty="0"/>
          </a:p>
        </p:txBody>
      </p:sp>
      <p:sp>
        <p:nvSpPr>
          <p:cNvPr id="26" name="对角圆角矩形 25"/>
          <p:cNvSpPr/>
          <p:nvPr/>
        </p:nvSpPr>
        <p:spPr>
          <a:xfrm>
            <a:off x="1403648" y="5589240"/>
            <a:ext cx="2739724" cy="648072"/>
          </a:xfrm>
          <a:prstGeom prst="round2DiagRect">
            <a:avLst>
              <a:gd name="adj1" fmla="val 43345"/>
              <a:gd name="adj2" fmla="val 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JMS specification</a:t>
            </a:r>
            <a:endParaRPr lang="zh-CN" altLang="en-US" dirty="0"/>
          </a:p>
        </p:txBody>
      </p:sp>
      <p:cxnSp>
        <p:nvCxnSpPr>
          <p:cNvPr id="28" name="直接连接符 27"/>
          <p:cNvCxnSpPr>
            <a:stCxn id="26" idx="3"/>
          </p:cNvCxnSpPr>
          <p:nvPr/>
        </p:nvCxnSpPr>
        <p:spPr>
          <a:xfrm rot="5400000" flipH="1" flipV="1">
            <a:off x="2628355" y="5431547"/>
            <a:ext cx="302849" cy="12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28596" y="785802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ActiveMQ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071678"/>
            <a:ext cx="7571184" cy="47863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Apache </a:t>
            </a:r>
            <a:r>
              <a:rPr lang="en-US" altLang="zh-CN" dirty="0" err="1" smtClean="0"/>
              <a:t>ActiveMQ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sz="2400" dirty="0" err="1" smtClean="0"/>
              <a:t>ActiveMQ</a:t>
            </a:r>
            <a:r>
              <a:rPr lang="en-US" altLang="zh-CN" sz="2400" dirty="0" smtClean="0"/>
              <a:t> is the most popular and powerful open source messaging and Integration Patterns provider.</a:t>
            </a:r>
          </a:p>
          <a:p>
            <a:pPr lvl="1">
              <a:buNone/>
            </a:pPr>
            <a:endParaRPr lang="en-US" altLang="zh-CN" dirty="0" smtClean="0"/>
          </a:p>
          <a:p>
            <a:r>
              <a:rPr lang="en-US" altLang="zh-CN" dirty="0" smtClean="0"/>
              <a:t>Tools</a:t>
            </a:r>
          </a:p>
          <a:p>
            <a:pPr lvl="1"/>
            <a:r>
              <a:rPr lang="en-US" altLang="zh-CN" dirty="0" smtClean="0"/>
              <a:t>Web Admin Console</a:t>
            </a:r>
          </a:p>
          <a:p>
            <a:pPr lvl="2"/>
            <a:r>
              <a:rPr lang="en-US" altLang="zh-CN" dirty="0" smtClean="0">
                <a:hlinkClick r:id="rId3"/>
              </a:rPr>
              <a:t>http://localhost:8161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JMX Console</a:t>
            </a:r>
          </a:p>
          <a:p>
            <a:pPr lvl="2"/>
            <a:r>
              <a:rPr lang="en-US" altLang="zh-CN" dirty="0" err="1" smtClean="0"/>
              <a:t>service:jmx:rmi</a:t>
            </a:r>
            <a:r>
              <a:rPr lang="en-US" altLang="zh-CN" dirty="0" smtClean="0"/>
              <a:t>:///</a:t>
            </a:r>
            <a:r>
              <a:rPr lang="en-US" altLang="zh-CN" dirty="0" err="1" smtClean="0"/>
              <a:t>jndi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rmi</a:t>
            </a:r>
            <a:r>
              <a:rPr lang="en-US" altLang="zh-CN" dirty="0" smtClean="0"/>
              <a:t>://localhost:1099/</a:t>
            </a:r>
            <a:r>
              <a:rPr lang="en-US" altLang="zh-CN" dirty="0" err="1" smtClean="0"/>
              <a:t>jmxrmi</a:t>
            </a:r>
            <a:r>
              <a:rPr lang="en-US" altLang="zh-CN" dirty="0" smtClean="0"/>
              <a:t> </a:t>
            </a: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28596" y="785802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ActiveMQ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071678"/>
            <a:ext cx="7571184" cy="47863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Features</a:t>
            </a:r>
          </a:p>
          <a:p>
            <a:pPr lvl="1"/>
            <a:r>
              <a:rPr lang="en-US" altLang="zh-CN" dirty="0" smtClean="0"/>
              <a:t>Broker</a:t>
            </a:r>
          </a:p>
          <a:p>
            <a:pPr lvl="1"/>
            <a:r>
              <a:rPr lang="en-US" altLang="zh-CN" dirty="0" smtClean="0"/>
              <a:t>Transport</a:t>
            </a:r>
          </a:p>
          <a:p>
            <a:pPr lvl="1"/>
            <a:r>
              <a:rPr lang="en-US" altLang="zh-CN" dirty="0" err="1" smtClean="0"/>
              <a:t>Openwire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Persistence</a:t>
            </a:r>
          </a:p>
          <a:p>
            <a:pPr lvl="1"/>
            <a:r>
              <a:rPr lang="en-US" altLang="zh-CN" dirty="0" smtClean="0"/>
              <a:t>Others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28596" y="785802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ActiveMQ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071678"/>
            <a:ext cx="7571184" cy="47863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Broker</a:t>
            </a:r>
          </a:p>
          <a:p>
            <a:pPr lvl="1"/>
            <a:r>
              <a:rPr lang="en-US" altLang="zh-CN" dirty="0" smtClean="0"/>
              <a:t>Failover</a:t>
            </a:r>
          </a:p>
          <a:p>
            <a:pPr lvl="1"/>
            <a:r>
              <a:rPr lang="en-US" altLang="zh-CN" dirty="0" smtClean="0"/>
              <a:t>Network</a:t>
            </a:r>
          </a:p>
          <a:p>
            <a:pPr lvl="1"/>
            <a:r>
              <a:rPr lang="en-US" altLang="zh-CN" dirty="0" smtClean="0"/>
              <a:t>Master-slave</a:t>
            </a:r>
          </a:p>
          <a:p>
            <a:pPr lvl="2"/>
            <a:r>
              <a:rPr lang="en-US" altLang="zh-CN" dirty="0" smtClean="0"/>
              <a:t>Pure master-slave</a:t>
            </a:r>
          </a:p>
          <a:p>
            <a:pPr lvl="2"/>
            <a:r>
              <a:rPr lang="en-US" altLang="zh-CN" dirty="0" smtClean="0"/>
              <a:t>JDBC master-slave</a:t>
            </a:r>
          </a:p>
          <a:p>
            <a:pPr lvl="2"/>
            <a:r>
              <a:rPr lang="en-US" altLang="zh-CN" dirty="0" smtClean="0"/>
              <a:t>Shared file system master-slave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28596" y="785802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ActiveMQ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071678"/>
            <a:ext cx="7571184" cy="478632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Transport</a:t>
            </a:r>
          </a:p>
          <a:p>
            <a:pPr lvl="1"/>
            <a:r>
              <a:rPr lang="en-US" altLang="zh-CN" dirty="0" smtClean="0"/>
              <a:t>TCP</a:t>
            </a:r>
          </a:p>
          <a:p>
            <a:pPr lvl="1"/>
            <a:r>
              <a:rPr lang="en-US" altLang="zh-CN" dirty="0" smtClean="0"/>
              <a:t>VM</a:t>
            </a:r>
          </a:p>
          <a:p>
            <a:pPr lvl="1"/>
            <a:r>
              <a:rPr lang="en-US" altLang="zh-CN" dirty="0" smtClean="0"/>
              <a:t>SSL</a:t>
            </a:r>
          </a:p>
          <a:p>
            <a:pPr lvl="1"/>
            <a:r>
              <a:rPr lang="en-US" altLang="zh-CN" dirty="0" smtClean="0"/>
              <a:t>HTTP/HTTPS</a:t>
            </a:r>
          </a:p>
          <a:p>
            <a:pPr lvl="1"/>
            <a:r>
              <a:rPr lang="en-US" altLang="zh-CN" dirty="0" smtClean="0"/>
              <a:t>UDP</a:t>
            </a:r>
          </a:p>
          <a:p>
            <a:pPr lvl="1"/>
            <a:r>
              <a:rPr lang="en-US" altLang="zh-CN" dirty="0" smtClean="0"/>
              <a:t>NIO</a:t>
            </a:r>
          </a:p>
          <a:p>
            <a:pPr lvl="1"/>
            <a:r>
              <a:rPr lang="en-US" altLang="zh-CN" dirty="0" smtClean="0"/>
              <a:t>Peer</a:t>
            </a:r>
          </a:p>
          <a:p>
            <a:pPr lvl="1"/>
            <a:r>
              <a:rPr lang="en-US" altLang="zh-CN" dirty="0" smtClean="0"/>
              <a:t>Multicast</a:t>
            </a:r>
          </a:p>
          <a:p>
            <a:pPr lvl="1"/>
            <a:r>
              <a:rPr lang="en-US" altLang="zh-CN" dirty="0" smtClean="0"/>
              <a:t>Discovery/</a:t>
            </a:r>
            <a:r>
              <a:rPr lang="en-US" altLang="zh-CN" dirty="0" err="1" smtClean="0"/>
              <a:t>Zoreconf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28596" y="785802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ActiveMQ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071678"/>
            <a:ext cx="7571184" cy="478632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Openwire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Command</a:t>
            </a:r>
          </a:p>
          <a:p>
            <a:pPr lvl="1"/>
            <a:r>
              <a:rPr lang="en-US" altLang="zh-CN" dirty="0" smtClean="0"/>
              <a:t>Wire Protocol</a:t>
            </a:r>
          </a:p>
        </p:txBody>
      </p:sp>
      <p:sp>
        <p:nvSpPr>
          <p:cNvPr id="4" name="矩形 3"/>
          <p:cNvSpPr/>
          <p:nvPr/>
        </p:nvSpPr>
        <p:spPr>
          <a:xfrm>
            <a:off x="2339752" y="4293096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command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51920" y="4293096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command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36096" y="42930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command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4" idx="1"/>
          </p:cNvCxnSpPr>
          <p:nvPr/>
        </p:nvCxnSpPr>
        <p:spPr>
          <a:xfrm>
            <a:off x="1691680" y="4581128"/>
            <a:ext cx="648072" cy="1588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3"/>
            <a:endCxn id="7" idx="1"/>
          </p:cNvCxnSpPr>
          <p:nvPr/>
        </p:nvCxnSpPr>
        <p:spPr>
          <a:xfrm>
            <a:off x="3563888" y="4581128"/>
            <a:ext cx="28803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8" idx="1"/>
          </p:cNvCxnSpPr>
          <p:nvPr/>
        </p:nvCxnSpPr>
        <p:spPr>
          <a:xfrm>
            <a:off x="5076056" y="4581128"/>
            <a:ext cx="36004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3"/>
          </p:cNvCxnSpPr>
          <p:nvPr/>
        </p:nvCxnSpPr>
        <p:spPr>
          <a:xfrm>
            <a:off x="6588224" y="4581128"/>
            <a:ext cx="576064" cy="1588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28596" y="78580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r>
              <a:rPr lang="en-US" altLang="zh-CN" dirty="0" smtClean="0"/>
              <a:t>Overview</a:t>
            </a:r>
          </a:p>
          <a:p>
            <a:r>
              <a:rPr lang="en-US" altLang="zh-CN" dirty="0" smtClean="0"/>
              <a:t>JMS</a:t>
            </a:r>
          </a:p>
          <a:p>
            <a:r>
              <a:rPr lang="en-US" altLang="zh-CN" dirty="0" err="1" smtClean="0"/>
              <a:t>ActiveMQ</a:t>
            </a:r>
            <a:endParaRPr lang="en-US" altLang="zh-CN" dirty="0" smtClean="0"/>
          </a:p>
          <a:p>
            <a:r>
              <a:rPr lang="en-US" altLang="zh-CN" dirty="0" smtClean="0"/>
              <a:t>Demo</a:t>
            </a:r>
          </a:p>
          <a:p>
            <a:r>
              <a:rPr lang="en-US" altLang="zh-CN" dirty="0" smtClean="0"/>
              <a:t>Discussion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28596" y="785802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ActiveMQ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071678"/>
            <a:ext cx="7571184" cy="47863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Persistence</a:t>
            </a:r>
          </a:p>
          <a:p>
            <a:pPr lvl="1"/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MemoryPersistenceAdapter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zh-CN" dirty="0" err="1" smtClean="0"/>
              <a:t>AmqPersistenceAdapter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KahaPersistenceAdapter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KahaDBPersistenceAdapter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JDBCPersistenceAdapter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右大括号 3"/>
          <p:cNvSpPr/>
          <p:nvPr/>
        </p:nvSpPr>
        <p:spPr>
          <a:xfrm>
            <a:off x="5148064" y="3356992"/>
            <a:ext cx="720080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云形标注 6"/>
          <p:cNvSpPr/>
          <p:nvPr/>
        </p:nvSpPr>
        <p:spPr>
          <a:xfrm>
            <a:off x="6300192" y="3645024"/>
            <a:ext cx="1584176" cy="1080120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Locker!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28596" y="785802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ActiveMQ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071678"/>
            <a:ext cx="7571184" cy="4786322"/>
          </a:xfrm>
        </p:spPr>
        <p:txBody>
          <a:bodyPr>
            <a:normAutofit/>
          </a:bodyPr>
          <a:lstStyle/>
          <a:p>
            <a:r>
              <a:rPr lang="en-US" altLang="zh-CN" smtClean="0"/>
              <a:t>Message Cursor</a:t>
            </a:r>
            <a:endParaRPr lang="en-US" altLang="zh-CN" dirty="0" smtClean="0"/>
          </a:p>
          <a:p>
            <a:pPr marL="971550" lvl="1" indent="-514350"/>
            <a:r>
              <a:rPr lang="en-US" altLang="zh-CN" smtClean="0"/>
              <a:t>Store-based</a:t>
            </a:r>
          </a:p>
          <a:p>
            <a:pPr marL="971550" lvl="1" indent="-514350"/>
            <a:r>
              <a:rPr lang="en-US" altLang="zh-CN" smtClean="0"/>
              <a:t>File</a:t>
            </a:r>
          </a:p>
          <a:p>
            <a:pPr marL="971550" lvl="1" indent="-514350"/>
            <a:r>
              <a:rPr lang="en-US" altLang="zh-CN" smtClean="0"/>
              <a:t>VM</a:t>
            </a:r>
            <a:endParaRPr lang="en-US" altLang="zh-CN" dirty="0" smtClean="0"/>
          </a:p>
          <a:p>
            <a:endParaRPr lang="en-US" altLang="zh-CN" dirty="0" smtClean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571868" y="285749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磁盘 7"/>
          <p:cNvSpPr/>
          <p:nvPr/>
        </p:nvSpPr>
        <p:spPr>
          <a:xfrm>
            <a:off x="4143372" y="3286124"/>
            <a:ext cx="500066" cy="7858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000628" y="2643182"/>
            <a:ext cx="642942" cy="5000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071934" y="2643182"/>
            <a:ext cx="714380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0" idx="6"/>
            <a:endCxn id="9" idx="1"/>
          </p:cNvCxnSpPr>
          <p:nvPr/>
        </p:nvCxnSpPr>
        <p:spPr>
          <a:xfrm>
            <a:off x="4786314" y="2857496"/>
            <a:ext cx="21431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4"/>
            <a:endCxn id="8" idx="1"/>
          </p:cNvCxnSpPr>
          <p:nvPr/>
        </p:nvCxnSpPr>
        <p:spPr>
          <a:xfrm rot="5400000">
            <a:off x="4304108" y="3161108"/>
            <a:ext cx="21431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86314" y="2071678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Enough memory</a:t>
            </a:r>
            <a:r>
              <a:rPr lang="zh-CN" altLang="en-US" smtClean="0"/>
              <a:t>？</a:t>
            </a:r>
            <a:endParaRPr lang="zh-CN" altLang="en-US"/>
          </a:p>
        </p:txBody>
      </p:sp>
      <p:cxnSp>
        <p:nvCxnSpPr>
          <p:cNvPr id="20" name="直接箭头连接符 19"/>
          <p:cNvCxnSpPr>
            <a:stCxn id="9" idx="3"/>
          </p:cNvCxnSpPr>
          <p:nvPr/>
        </p:nvCxnSpPr>
        <p:spPr>
          <a:xfrm>
            <a:off x="5643570" y="2893215"/>
            <a:ext cx="857256" cy="107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流程图: 直接访问存储器 20"/>
          <p:cNvSpPr/>
          <p:nvPr/>
        </p:nvSpPr>
        <p:spPr>
          <a:xfrm>
            <a:off x="6500826" y="2786058"/>
            <a:ext cx="1000132" cy="50006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endCxn id="21" idx="1"/>
          </p:cNvCxnSpPr>
          <p:nvPr/>
        </p:nvCxnSpPr>
        <p:spPr>
          <a:xfrm flipV="1">
            <a:off x="4429124" y="3036091"/>
            <a:ext cx="2071702" cy="428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72264" y="242886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cursor</a:t>
            </a:r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3857620" y="2071678"/>
            <a:ext cx="3857652" cy="2071702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786446" y="26431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Yes</a:t>
            </a:r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857752" y="328612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Store-based</a:t>
            </a:r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7500958" y="307181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3571868" y="514351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流程图: 磁盘 60"/>
          <p:cNvSpPr/>
          <p:nvPr/>
        </p:nvSpPr>
        <p:spPr>
          <a:xfrm>
            <a:off x="4143372" y="5572140"/>
            <a:ext cx="500066" cy="7858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菱形 61"/>
          <p:cNvSpPr/>
          <p:nvPr/>
        </p:nvSpPr>
        <p:spPr>
          <a:xfrm>
            <a:off x="5000628" y="4929198"/>
            <a:ext cx="642942" cy="5000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4071934" y="4929198"/>
            <a:ext cx="714380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>
            <a:stCxn id="63" idx="6"/>
            <a:endCxn id="62" idx="1"/>
          </p:cNvCxnSpPr>
          <p:nvPr/>
        </p:nvCxnSpPr>
        <p:spPr>
          <a:xfrm>
            <a:off x="4786314" y="5143512"/>
            <a:ext cx="21431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3" idx="4"/>
            <a:endCxn id="61" idx="1"/>
          </p:cNvCxnSpPr>
          <p:nvPr/>
        </p:nvCxnSpPr>
        <p:spPr>
          <a:xfrm rot="5400000">
            <a:off x="4304108" y="5447124"/>
            <a:ext cx="21431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786314" y="4357694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Enough memory</a:t>
            </a:r>
            <a:r>
              <a:rPr lang="zh-CN" altLang="en-US" smtClean="0"/>
              <a:t>？</a:t>
            </a:r>
            <a:endParaRPr lang="zh-CN" altLang="en-US"/>
          </a:p>
        </p:txBody>
      </p:sp>
      <p:cxnSp>
        <p:nvCxnSpPr>
          <p:cNvPr id="67" name="直接箭头连接符 66"/>
          <p:cNvCxnSpPr>
            <a:stCxn id="62" idx="3"/>
          </p:cNvCxnSpPr>
          <p:nvPr/>
        </p:nvCxnSpPr>
        <p:spPr>
          <a:xfrm>
            <a:off x="5643570" y="5179231"/>
            <a:ext cx="857256" cy="107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流程图: 直接访问存储器 67"/>
          <p:cNvSpPr/>
          <p:nvPr/>
        </p:nvSpPr>
        <p:spPr>
          <a:xfrm>
            <a:off x="6500826" y="5072074"/>
            <a:ext cx="1000132" cy="50006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>
            <a:stCxn id="81" idx="3"/>
            <a:endCxn id="68" idx="1"/>
          </p:cNvCxnSpPr>
          <p:nvPr/>
        </p:nvCxnSpPr>
        <p:spPr>
          <a:xfrm flipV="1">
            <a:off x="5929322" y="5322107"/>
            <a:ext cx="571504" cy="535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572264" y="471488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cursor</a:t>
            </a:r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3857620" y="4357694"/>
            <a:ext cx="3857652" cy="2071702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5786446" y="492919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Yes</a:t>
            </a:r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3504" y="607220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File</a:t>
            </a:r>
            <a:endParaRPr lang="zh-CN" altLang="en-US"/>
          </a:p>
        </p:txBody>
      </p:sp>
      <p:cxnSp>
        <p:nvCxnSpPr>
          <p:cNvPr id="74" name="直接箭头连接符 73"/>
          <p:cNvCxnSpPr/>
          <p:nvPr/>
        </p:nvCxnSpPr>
        <p:spPr>
          <a:xfrm>
            <a:off x="7500958" y="535782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9" idx="2"/>
            <a:endCxn id="21" idx="1"/>
          </p:cNvCxnSpPr>
          <p:nvPr/>
        </p:nvCxnSpPr>
        <p:spPr>
          <a:xfrm rot="5400000" flipH="1" flipV="1">
            <a:off x="5857883" y="2500306"/>
            <a:ext cx="107157" cy="1178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572132" y="292893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No</a:t>
            </a:r>
            <a:endParaRPr lang="zh-CN" altLang="en-US"/>
          </a:p>
        </p:txBody>
      </p:sp>
      <p:sp>
        <p:nvSpPr>
          <p:cNvPr id="81" name="折角形 80"/>
          <p:cNvSpPr/>
          <p:nvPr/>
        </p:nvSpPr>
        <p:spPr>
          <a:xfrm>
            <a:off x="5072066" y="5643578"/>
            <a:ext cx="857256" cy="42862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/>
          <p:cNvCxnSpPr>
            <a:stCxn id="62" idx="2"/>
            <a:endCxn id="81" idx="0"/>
          </p:cNvCxnSpPr>
          <p:nvPr/>
        </p:nvCxnSpPr>
        <p:spPr>
          <a:xfrm rot="16200000" flipH="1">
            <a:off x="5304239" y="5447123"/>
            <a:ext cx="214314" cy="178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429256" y="528638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No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28596" y="785802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ActiveMQ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071678"/>
            <a:ext cx="7571184" cy="47863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Tips</a:t>
            </a:r>
          </a:p>
          <a:p>
            <a:pPr lvl="1"/>
            <a:r>
              <a:rPr lang="en-US" altLang="zh-CN" dirty="0" smtClean="0"/>
              <a:t>Auto-create queue</a:t>
            </a:r>
          </a:p>
          <a:p>
            <a:pPr lvl="1"/>
            <a:r>
              <a:rPr lang="en-US" altLang="zh-CN" dirty="0" smtClean="0"/>
              <a:t>Composite Destinations</a:t>
            </a:r>
          </a:p>
          <a:p>
            <a:pPr lvl="1"/>
            <a:r>
              <a:rPr lang="en-US" altLang="zh-CN" dirty="0" smtClean="0"/>
              <a:t>Flow-control</a:t>
            </a:r>
          </a:p>
          <a:p>
            <a:pPr lvl="1"/>
            <a:r>
              <a:rPr lang="en-US" altLang="zh-CN" dirty="0" smtClean="0"/>
              <a:t>Fast/slow </a:t>
            </a:r>
            <a:r>
              <a:rPr lang="en-US" altLang="zh-CN" dirty="0" err="1" smtClean="0"/>
              <a:t>comsumer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Xpath</a:t>
            </a:r>
            <a:r>
              <a:rPr lang="en-US" altLang="zh-CN" dirty="0" smtClean="0"/>
              <a:t> selector</a:t>
            </a:r>
          </a:p>
          <a:p>
            <a:pPr lvl="1"/>
            <a:r>
              <a:rPr lang="en-US" altLang="zh-CN" dirty="0" smtClean="0"/>
              <a:t>Wildcard</a:t>
            </a:r>
          </a:p>
          <a:p>
            <a:pPr lvl="1"/>
            <a:r>
              <a:rPr lang="en-US" altLang="zh-CN" dirty="0" smtClean="0"/>
              <a:t>……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28596" y="785802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ActiveMQ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071678"/>
            <a:ext cx="7571184" cy="47863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Performance Test</a:t>
            </a:r>
          </a:p>
          <a:p>
            <a:pPr lvl="1"/>
            <a:r>
              <a:rPr lang="en-US" altLang="zh-CN" dirty="0" smtClean="0"/>
              <a:t>Direct</a:t>
            </a:r>
          </a:p>
          <a:p>
            <a:pPr lvl="2"/>
            <a:r>
              <a:rPr lang="en-US" altLang="zh-CN" b="1" dirty="0" err="1" smtClean="0"/>
              <a:t>ActiveMQ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perf-plugin</a:t>
            </a: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B050"/>
                </a:solidFill>
              </a:rPr>
              <a:t> √</a:t>
            </a:r>
            <a:endParaRPr lang="en-US" altLang="zh-CN" b="1" dirty="0" smtClean="0"/>
          </a:p>
          <a:p>
            <a:pPr lvl="2"/>
            <a:r>
              <a:rPr lang="en-US" altLang="zh-CN" dirty="0" err="1" smtClean="0"/>
              <a:t>HermesJMS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SoapUI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LoadRunner</a:t>
            </a:r>
            <a:r>
              <a:rPr lang="en-US" altLang="zh-CN" dirty="0" smtClean="0"/>
              <a:t>-java</a:t>
            </a:r>
          </a:p>
          <a:p>
            <a:pPr lvl="1"/>
            <a:r>
              <a:rPr lang="en-US" altLang="zh-CN" dirty="0" smtClean="0"/>
              <a:t>Indirect</a:t>
            </a:r>
          </a:p>
          <a:p>
            <a:pPr lvl="2"/>
            <a:r>
              <a:rPr lang="en-US" altLang="zh-CN" b="1" dirty="0" smtClean="0"/>
              <a:t>JSP/</a:t>
            </a:r>
            <a:r>
              <a:rPr lang="en-US" altLang="zh-CN" b="1" dirty="0" err="1" smtClean="0"/>
              <a:t>Servlet</a:t>
            </a:r>
            <a:r>
              <a:rPr lang="en-US" altLang="zh-CN" b="1" dirty="0" smtClean="0"/>
              <a:t>—(LR/</a:t>
            </a:r>
            <a:r>
              <a:rPr lang="en-US" altLang="zh-CN" b="1" dirty="0" err="1" smtClean="0"/>
              <a:t>ab</a:t>
            </a:r>
            <a:r>
              <a:rPr lang="en-US" altLang="zh-CN" b="1" dirty="0" smtClean="0"/>
              <a:t>…)	</a:t>
            </a:r>
            <a:r>
              <a:rPr lang="en-US" altLang="zh-CN" b="1" dirty="0" smtClean="0">
                <a:solidFill>
                  <a:srgbClr val="00B050"/>
                </a:solidFill>
              </a:rPr>
              <a:t> √</a:t>
            </a:r>
          </a:p>
          <a:p>
            <a:pPr lvl="2"/>
            <a:r>
              <a:rPr lang="en-US" altLang="zh-CN" dirty="0" err="1" smtClean="0"/>
              <a:t>Webservice</a:t>
            </a:r>
            <a:r>
              <a:rPr lang="en-US" altLang="zh-CN" dirty="0" smtClean="0"/>
              <a:t>—(</a:t>
            </a:r>
            <a:r>
              <a:rPr lang="en-US" altLang="zh-CN" dirty="0" err="1" smtClean="0"/>
              <a:t>SoapUI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Configs</a:t>
            </a:r>
            <a:endParaRPr lang="en-US" altLang="zh-CN" dirty="0" smtClean="0"/>
          </a:p>
          <a:p>
            <a:pPr lvl="2"/>
            <a:r>
              <a:rPr lang="en-US" altLang="zh-CN" sz="1800" dirty="0" smtClean="0">
                <a:hlinkClick r:id="rId3"/>
              </a:rPr>
              <a:t>http://fusesource.com/docs/broker/5.4/tuning/index.html</a:t>
            </a:r>
            <a:endParaRPr lang="en-US" altLang="zh-CN" sz="1800" dirty="0" smtClean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28596" y="78580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Others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071678"/>
            <a:ext cx="7571184" cy="47863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Integration with Spring</a:t>
            </a:r>
          </a:p>
          <a:p>
            <a:pPr lvl="1"/>
            <a:r>
              <a:rPr lang="en-US" altLang="zh-CN" dirty="0" err="1" smtClean="0"/>
              <a:t>Xbean</a:t>
            </a:r>
            <a:r>
              <a:rPr lang="en-US" altLang="zh-CN" dirty="0" smtClean="0"/>
              <a:t>-spring</a:t>
            </a:r>
          </a:p>
          <a:p>
            <a:pPr lvl="1"/>
            <a:r>
              <a:rPr lang="en-US" altLang="zh-CN" dirty="0" smtClean="0"/>
              <a:t>Spring-JMS</a:t>
            </a:r>
          </a:p>
          <a:p>
            <a:r>
              <a:rPr lang="en-US" altLang="zh-CN" dirty="0" smtClean="0"/>
              <a:t>Integration with Camel</a:t>
            </a:r>
          </a:p>
          <a:p>
            <a:pPr lvl="1"/>
            <a:r>
              <a:rPr lang="en-US" altLang="zh-CN" dirty="0" smtClean="0"/>
              <a:t>Transports</a:t>
            </a:r>
          </a:p>
          <a:p>
            <a:pPr lvl="1"/>
            <a:r>
              <a:rPr lang="en-US" altLang="zh-CN" dirty="0" smtClean="0"/>
              <a:t>Routers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28596" y="78580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Others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071678"/>
            <a:ext cx="7571184" cy="47863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Other support</a:t>
            </a:r>
          </a:p>
          <a:p>
            <a:pPr lvl="1"/>
            <a:r>
              <a:rPr lang="en-US" altLang="zh-CN" dirty="0" smtClean="0"/>
              <a:t>Rest(camel)</a:t>
            </a:r>
          </a:p>
          <a:p>
            <a:pPr lvl="1"/>
            <a:r>
              <a:rPr lang="en-US" altLang="zh-CN" dirty="0" smtClean="0"/>
              <a:t>Ajax(camel)</a:t>
            </a:r>
          </a:p>
          <a:p>
            <a:pPr lvl="1"/>
            <a:r>
              <a:rPr lang="en-US" altLang="zh-CN" dirty="0" smtClean="0"/>
              <a:t>Axis/CXF(camel)</a:t>
            </a:r>
          </a:p>
          <a:p>
            <a:pPr lvl="1"/>
            <a:r>
              <a:rPr lang="en-US" altLang="zh-CN" dirty="0" smtClean="0"/>
              <a:t>JMS </a:t>
            </a:r>
            <a:r>
              <a:rPr lang="en-US" altLang="zh-CN" dirty="0" err="1" smtClean="0"/>
              <a:t>UnitTest</a:t>
            </a:r>
            <a:r>
              <a:rPr lang="en-US" altLang="zh-CN" dirty="0" smtClean="0"/>
              <a:t>(memory broker)</a:t>
            </a:r>
          </a:p>
          <a:p>
            <a:pPr lvl="1"/>
            <a:r>
              <a:rPr lang="en-US" altLang="zh-CN" dirty="0" err="1" smtClean="0"/>
              <a:t>Osgi</a:t>
            </a:r>
            <a:r>
              <a:rPr lang="en-US" altLang="zh-CN" dirty="0" smtClean="0"/>
              <a:t>(Activator)</a:t>
            </a:r>
          </a:p>
          <a:p>
            <a:pPr lvl="1"/>
            <a:r>
              <a:rPr lang="en-US" altLang="zh-CN" dirty="0" err="1" smtClean="0"/>
              <a:t>Plugin</a:t>
            </a:r>
            <a:r>
              <a:rPr lang="en-US" altLang="zh-CN" dirty="0" smtClean="0"/>
              <a:t>(Interceptor)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28596" y="785802"/>
            <a:ext cx="8229600" cy="1143000"/>
          </a:xfrm>
        </p:spPr>
        <p:txBody>
          <a:bodyPr/>
          <a:lstStyle/>
          <a:p>
            <a:r>
              <a:rPr lang="en-US" altLang="zh-CN" smtClean="0"/>
              <a:t>Refers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786322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dirty="0" smtClean="0"/>
              <a:t>JMS Specification(JSR914)</a:t>
            </a:r>
          </a:p>
          <a:p>
            <a:pPr lvl="2"/>
            <a:r>
              <a:rPr lang="en-US" altLang="zh-CN" sz="2000" dirty="0" smtClean="0">
                <a:hlinkClick r:id="rId3"/>
              </a:rPr>
              <a:t>http://jcp.org/en/jsr/detail?id=914</a:t>
            </a:r>
            <a:endParaRPr lang="en-US" altLang="zh-CN" sz="2000" dirty="0" smtClean="0"/>
          </a:p>
          <a:p>
            <a:pPr lvl="2"/>
            <a:r>
              <a:rPr lang="en-US" altLang="zh-CN" sz="2000" dirty="0" smtClean="0">
                <a:hlinkClick r:id="rId4"/>
              </a:rPr>
              <a:t>http://www.oracle.com/technetwork/java/jms/index.html</a:t>
            </a:r>
            <a:endParaRPr lang="en-US" altLang="zh-CN" sz="2000" dirty="0" smtClean="0"/>
          </a:p>
          <a:p>
            <a:pPr lvl="1"/>
            <a:r>
              <a:rPr lang="en-US" altLang="zh-CN" sz="2400" dirty="0" err="1" smtClean="0"/>
              <a:t>ActiveMQ</a:t>
            </a:r>
            <a:endParaRPr lang="en-US" altLang="zh-CN" sz="2400" dirty="0" smtClean="0"/>
          </a:p>
          <a:p>
            <a:pPr lvl="2"/>
            <a:r>
              <a:rPr lang="en-US" altLang="zh-CN" sz="2000" dirty="0" smtClean="0">
                <a:hlinkClick r:id="rId5"/>
              </a:rPr>
              <a:t>http://activemq.apache.org/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Books</a:t>
            </a:r>
          </a:p>
          <a:p>
            <a:pPr lvl="2"/>
            <a:r>
              <a:rPr lang="en-US" altLang="zh-CN" dirty="0" err="1" smtClean="0">
                <a:solidFill>
                  <a:srgbClr val="0070C0"/>
                </a:solidFill>
              </a:rPr>
              <a:t>ActiveMQ</a:t>
            </a:r>
            <a:r>
              <a:rPr lang="en-US" altLang="zh-CN" dirty="0" smtClean="0">
                <a:solidFill>
                  <a:srgbClr val="0070C0"/>
                </a:solidFill>
              </a:rPr>
              <a:t> in Action</a:t>
            </a:r>
          </a:p>
          <a:p>
            <a:pPr lvl="2"/>
            <a:r>
              <a:rPr lang="en-US" altLang="zh-CN" dirty="0" smtClean="0">
                <a:solidFill>
                  <a:srgbClr val="0070C0"/>
                </a:solidFill>
              </a:rPr>
              <a:t>Apache </a:t>
            </a:r>
            <a:r>
              <a:rPr lang="en-US" altLang="zh-CN" dirty="0" err="1" smtClean="0">
                <a:solidFill>
                  <a:srgbClr val="0070C0"/>
                </a:solidFill>
              </a:rPr>
              <a:t>ActiveMQ</a:t>
            </a:r>
            <a:r>
              <a:rPr lang="en-US" altLang="zh-CN" dirty="0" smtClean="0">
                <a:solidFill>
                  <a:srgbClr val="0070C0"/>
                </a:solidFill>
              </a:rPr>
              <a:t> Reference Guide</a:t>
            </a:r>
          </a:p>
          <a:p>
            <a:pPr lvl="2"/>
            <a:r>
              <a:rPr lang="en-US" altLang="zh-CN" dirty="0" smtClean="0">
                <a:solidFill>
                  <a:srgbClr val="0070C0"/>
                </a:solidFill>
              </a:rPr>
              <a:t>Enterprise Integration Pattern</a:t>
            </a:r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 more…</a:t>
            </a:r>
            <a:endParaRPr lang="zh-CN" altLang="en-US" sz="5400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28596" y="10001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Discussion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3212976"/>
            <a:ext cx="7571184" cy="3645024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Config</a:t>
            </a:r>
            <a:r>
              <a:rPr lang="en-US" altLang="zh-CN" dirty="0" smtClean="0"/>
              <a:t> server</a:t>
            </a:r>
          </a:p>
          <a:p>
            <a:r>
              <a:rPr lang="en-US" altLang="zh-CN" dirty="0" err="1" smtClean="0"/>
              <a:t>NoSQL</a:t>
            </a:r>
            <a:r>
              <a:rPr lang="en-US" altLang="zh-CN" dirty="0" smtClean="0"/>
              <a:t> persistence</a:t>
            </a:r>
          </a:p>
          <a:p>
            <a:pPr lvl="1"/>
            <a:r>
              <a:rPr lang="en-US" altLang="zh-CN" dirty="0" err="1" smtClean="0"/>
              <a:t>ActiveMQ</a:t>
            </a:r>
            <a:r>
              <a:rPr lang="en-US" altLang="zh-CN" dirty="0" smtClean="0"/>
              <a:t>-Store-</a:t>
            </a:r>
            <a:r>
              <a:rPr lang="en-US" altLang="zh-CN" dirty="0" err="1" smtClean="0"/>
              <a:t>MongoDB</a:t>
            </a:r>
            <a:endParaRPr lang="en-US" altLang="zh-CN" dirty="0" smtClean="0"/>
          </a:p>
          <a:p>
            <a:pPr lvl="2"/>
            <a:r>
              <a:rPr lang="en-US" altLang="zh-CN" sz="2000" dirty="0" smtClean="0">
                <a:hlinkClick r:id="rId3"/>
              </a:rPr>
              <a:t>http://code.google.com/p/activemq-store-mongodb/</a:t>
            </a:r>
            <a:endParaRPr lang="en-US" altLang="zh-CN" dirty="0" smtClean="0"/>
          </a:p>
          <a:p>
            <a:r>
              <a:rPr lang="en-US" altLang="zh-CN" dirty="0" smtClean="0"/>
              <a:t>Governor/Management</a:t>
            </a:r>
          </a:p>
          <a:p>
            <a:r>
              <a:rPr lang="en-US" altLang="zh-CN" dirty="0" smtClean="0"/>
              <a:t>Master-Slave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1714480" y="2819400"/>
            <a:ext cx="41434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atinLnBrk="1"/>
            <a:r>
              <a:rPr kumimoji="1" lang="en-US" altLang="zh-CN" sz="720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Thanks!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28596" y="78580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7863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Message/Messaging</a:t>
            </a:r>
          </a:p>
          <a:p>
            <a:r>
              <a:rPr lang="en-US" altLang="zh-CN" dirty="0" smtClean="0"/>
              <a:t>Approach</a:t>
            </a:r>
          </a:p>
          <a:p>
            <a:pPr lvl="1"/>
            <a:r>
              <a:rPr lang="en-US" altLang="zh-CN" dirty="0" smtClean="0"/>
              <a:t>File</a:t>
            </a:r>
          </a:p>
          <a:p>
            <a:pPr lvl="1"/>
            <a:r>
              <a:rPr lang="en-US" altLang="zh-CN" dirty="0" smtClean="0"/>
              <a:t>Socket</a:t>
            </a:r>
          </a:p>
          <a:p>
            <a:pPr lvl="1"/>
            <a:r>
              <a:rPr lang="en-US" altLang="zh-CN" dirty="0" smtClean="0"/>
              <a:t>Database</a:t>
            </a:r>
          </a:p>
          <a:p>
            <a:pPr lvl="1"/>
            <a:r>
              <a:rPr lang="en-US" altLang="zh-CN" dirty="0" smtClean="0"/>
              <a:t>RPC(</a:t>
            </a:r>
            <a:r>
              <a:rPr lang="en-US" altLang="zh-CN" dirty="0" err="1" smtClean="0"/>
              <a:t>dcom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corba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rmi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.net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remoting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werbservice</a:t>
            </a:r>
            <a:r>
              <a:rPr lang="en-US" altLang="zh-CN" dirty="0" smtClean="0"/>
              <a:t> /soap/hessian/</a:t>
            </a:r>
            <a:r>
              <a:rPr lang="en-US" altLang="zh-CN" dirty="0" err="1" smtClean="0"/>
              <a:t>potocol</a:t>
            </a:r>
            <a:r>
              <a:rPr lang="en-US" altLang="zh-CN" dirty="0" smtClean="0"/>
              <a:t> buffer/thrift…)</a:t>
            </a:r>
          </a:p>
        </p:txBody>
      </p:sp>
      <p:sp>
        <p:nvSpPr>
          <p:cNvPr id="4" name="折角形 3"/>
          <p:cNvSpPr/>
          <p:nvPr/>
        </p:nvSpPr>
        <p:spPr>
          <a:xfrm>
            <a:off x="6444208" y="2420888"/>
            <a:ext cx="720080" cy="504056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724128" y="2636912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7164288" y="2636912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柱形 24"/>
          <p:cNvSpPr/>
          <p:nvPr/>
        </p:nvSpPr>
        <p:spPr>
          <a:xfrm>
            <a:off x="6444208" y="3068960"/>
            <a:ext cx="720080" cy="720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724128" y="3429000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7164288" y="3429000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876256" y="3933056"/>
            <a:ext cx="1152128" cy="64807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588224" y="4149080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8" idx="2"/>
            <a:endCxn id="36" idx="3"/>
          </p:cNvCxnSpPr>
          <p:nvPr/>
        </p:nvCxnSpPr>
        <p:spPr>
          <a:xfrm rot="10800000">
            <a:off x="6588224" y="4257092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可选过程 35"/>
          <p:cNvSpPr/>
          <p:nvPr/>
        </p:nvSpPr>
        <p:spPr>
          <a:xfrm>
            <a:off x="5796136" y="4005064"/>
            <a:ext cx="792088" cy="504056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516216" y="435581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RPC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28596" y="78580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9672" y="4293096"/>
            <a:ext cx="14401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35896" y="4293096"/>
            <a:ext cx="14401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52120" y="4293096"/>
            <a:ext cx="14401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19672" y="2636912"/>
            <a:ext cx="14401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635896" y="2636912"/>
            <a:ext cx="14401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652120" y="2636912"/>
            <a:ext cx="14401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endCxn id="10" idx="3"/>
          </p:cNvCxnSpPr>
          <p:nvPr/>
        </p:nvCxnSpPr>
        <p:spPr>
          <a:xfrm flipV="1">
            <a:off x="2915816" y="3068960"/>
            <a:ext cx="144016" cy="720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3"/>
            <a:endCxn id="11" idx="1"/>
          </p:cNvCxnSpPr>
          <p:nvPr/>
        </p:nvCxnSpPr>
        <p:spPr>
          <a:xfrm>
            <a:off x="3059832" y="3068960"/>
            <a:ext cx="57606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076056" y="3068960"/>
            <a:ext cx="57606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076056" y="4725144"/>
            <a:ext cx="57606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059832" y="4725144"/>
            <a:ext cx="57606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2"/>
            <a:endCxn id="4" idx="0"/>
          </p:cNvCxnSpPr>
          <p:nvPr/>
        </p:nvCxnSpPr>
        <p:spPr>
          <a:xfrm rot="5400000">
            <a:off x="1943708" y="3897052"/>
            <a:ext cx="79208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5400000">
            <a:off x="3960726" y="3896258"/>
            <a:ext cx="79208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>
            <a:off x="5976950" y="3896258"/>
            <a:ext cx="79208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7" idx="0"/>
          </p:cNvCxnSpPr>
          <p:nvPr/>
        </p:nvCxnSpPr>
        <p:spPr>
          <a:xfrm>
            <a:off x="2411760" y="3573016"/>
            <a:ext cx="1944216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427984" y="3501008"/>
            <a:ext cx="1944216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" idx="2"/>
            <a:endCxn id="4" idx="0"/>
          </p:cNvCxnSpPr>
          <p:nvPr/>
        </p:nvCxnSpPr>
        <p:spPr>
          <a:xfrm rot="5400000">
            <a:off x="2951820" y="2888940"/>
            <a:ext cx="792088" cy="20162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4968044" y="2888940"/>
            <a:ext cx="792088" cy="20162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10800000" flipV="1">
            <a:off x="2411760" y="3573016"/>
            <a:ext cx="3888432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0" idx="2"/>
            <a:endCxn id="8" idx="0"/>
          </p:cNvCxnSpPr>
          <p:nvPr/>
        </p:nvCxnSpPr>
        <p:spPr>
          <a:xfrm rot="16200000" flipH="1">
            <a:off x="3959932" y="1880828"/>
            <a:ext cx="792088" cy="40324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0" idx="0"/>
            <a:endCxn id="12" idx="0"/>
          </p:cNvCxnSpPr>
          <p:nvPr/>
        </p:nvCxnSpPr>
        <p:spPr>
          <a:xfrm rot="5400000" flipH="1" flipV="1">
            <a:off x="4355976" y="620688"/>
            <a:ext cx="1588" cy="4032448"/>
          </a:xfrm>
          <a:prstGeom prst="bentConnector3">
            <a:avLst>
              <a:gd name="adj1" fmla="val 2455699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4" idx="2"/>
            <a:endCxn id="8" idx="2"/>
          </p:cNvCxnSpPr>
          <p:nvPr/>
        </p:nvCxnSpPr>
        <p:spPr>
          <a:xfrm rot="16200000" flipH="1">
            <a:off x="4355976" y="3140968"/>
            <a:ext cx="1588" cy="4032448"/>
          </a:xfrm>
          <a:prstGeom prst="bentConnector3">
            <a:avLst>
              <a:gd name="adj1" fmla="val 2540378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形标注 24"/>
          <p:cNvSpPr/>
          <p:nvPr/>
        </p:nvSpPr>
        <p:spPr>
          <a:xfrm>
            <a:off x="7286644" y="3286124"/>
            <a:ext cx="1143008" cy="714380"/>
          </a:xfrm>
          <a:prstGeom prst="wedgeEllipseCallout">
            <a:avLst>
              <a:gd name="adj1" fmla="val -88364"/>
              <a:gd name="adj2" fmla="val 3478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RPC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28596" y="78580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7863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Target</a:t>
            </a:r>
          </a:p>
          <a:p>
            <a:pPr lvl="1"/>
            <a:r>
              <a:rPr lang="en-US" altLang="zh-CN" dirty="0" smtClean="0"/>
              <a:t>Standard format</a:t>
            </a:r>
          </a:p>
          <a:p>
            <a:pPr lvl="1"/>
            <a:r>
              <a:rPr lang="en-US" altLang="zh-CN" dirty="0" smtClean="0"/>
              <a:t>Cross platform</a:t>
            </a:r>
          </a:p>
          <a:p>
            <a:pPr lvl="1"/>
            <a:r>
              <a:rPr lang="en-US" altLang="zh-CN" dirty="0" err="1" smtClean="0"/>
              <a:t>Syn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Asyn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Loose coupling</a:t>
            </a:r>
          </a:p>
          <a:p>
            <a:pPr lvl="1"/>
            <a:r>
              <a:rPr lang="en-US" altLang="zh-CN" dirty="0" smtClean="0"/>
              <a:t>High Available</a:t>
            </a:r>
          </a:p>
          <a:p>
            <a:pPr lvl="1"/>
            <a:r>
              <a:rPr lang="en-US" altLang="zh-CN" dirty="0" smtClean="0"/>
              <a:t>Reliable</a:t>
            </a:r>
          </a:p>
          <a:p>
            <a:pPr lvl="1"/>
            <a:r>
              <a:rPr lang="en-US" altLang="zh-CN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椭圆 84"/>
          <p:cNvSpPr/>
          <p:nvPr/>
        </p:nvSpPr>
        <p:spPr>
          <a:xfrm>
            <a:off x="7000892" y="3697177"/>
            <a:ext cx="1357322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MOM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28596" y="78580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1604" y="4357694"/>
            <a:ext cx="14401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28992" y="4786322"/>
            <a:ext cx="14401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29256" y="4357694"/>
            <a:ext cx="14401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28728" y="2928934"/>
            <a:ext cx="14401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428992" y="2428868"/>
            <a:ext cx="14401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429256" y="2928934"/>
            <a:ext cx="14401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endCxn id="10" idx="3"/>
          </p:cNvCxnSpPr>
          <p:nvPr/>
        </p:nvCxnSpPr>
        <p:spPr>
          <a:xfrm flipV="1">
            <a:off x="2724872" y="3360982"/>
            <a:ext cx="144016" cy="720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9" idx="2"/>
          </p:cNvCxnSpPr>
          <p:nvPr/>
        </p:nvCxnSpPr>
        <p:spPr>
          <a:xfrm>
            <a:off x="2857488" y="3786190"/>
            <a:ext cx="612923" cy="2710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9" idx="2"/>
          </p:cNvCxnSpPr>
          <p:nvPr/>
        </p:nvCxnSpPr>
        <p:spPr>
          <a:xfrm rot="10800000" flipV="1">
            <a:off x="3000367" y="4057217"/>
            <a:ext cx="470045" cy="3004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9" idx="4"/>
            <a:endCxn id="7" idx="0"/>
          </p:cNvCxnSpPr>
          <p:nvPr/>
        </p:nvCxnSpPr>
        <p:spPr>
          <a:xfrm rot="5400000">
            <a:off x="3964540" y="4601789"/>
            <a:ext cx="369065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1" idx="2"/>
            <a:endCxn id="29" idx="0"/>
          </p:cNvCxnSpPr>
          <p:nvPr/>
        </p:nvCxnSpPr>
        <p:spPr>
          <a:xfrm rot="5400000">
            <a:off x="3946966" y="3495070"/>
            <a:ext cx="404213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29" idx="6"/>
          </p:cNvCxnSpPr>
          <p:nvPr/>
        </p:nvCxnSpPr>
        <p:spPr>
          <a:xfrm rot="10800000" flipV="1">
            <a:off x="4827734" y="3786189"/>
            <a:ext cx="601525" cy="2710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9" idx="6"/>
          </p:cNvCxnSpPr>
          <p:nvPr/>
        </p:nvCxnSpPr>
        <p:spPr>
          <a:xfrm>
            <a:off x="4827733" y="4057217"/>
            <a:ext cx="601523" cy="3004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3470411" y="3697177"/>
            <a:ext cx="1357322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MOM</a:t>
            </a:r>
            <a:endParaRPr lang="zh-CN" altLang="en-US" dirty="0"/>
          </a:p>
        </p:txBody>
      </p:sp>
      <p:cxnSp>
        <p:nvCxnSpPr>
          <p:cNvPr id="87" name="直接连接符 86"/>
          <p:cNvCxnSpPr>
            <a:stCxn id="29" idx="6"/>
            <a:endCxn id="85" idx="2"/>
          </p:cNvCxnSpPr>
          <p:nvPr/>
        </p:nvCxnSpPr>
        <p:spPr>
          <a:xfrm>
            <a:off x="4827733" y="4057217"/>
            <a:ext cx="2173159" cy="1588"/>
          </a:xfrm>
          <a:prstGeom prst="line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mhtml:file://D:\book\jms\amq\ActiveMQ分享（一）JMS简介%20-%20-%20JavaEye技术网站.mht!http://dl.javaeye.com/upload/attachment/286094/62583fb1-4697-3e9a-a610-e7a23482d4a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132856"/>
            <a:ext cx="6400800" cy="4029076"/>
          </a:xfrm>
          <a:prstGeom prst="rect">
            <a:avLst/>
          </a:prstGeom>
          <a:noFill/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28596" y="78580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JMS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786322"/>
          </a:xfrm>
        </p:spPr>
        <p:txBody>
          <a:bodyPr>
            <a:normAutofit/>
          </a:bodyPr>
          <a:lstStyle/>
          <a:p>
            <a:r>
              <a:rPr lang="en-US" altLang="zh-CN" smtClean="0"/>
              <a:t>Interface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28596" y="78580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JMS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7863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Message</a:t>
            </a:r>
          </a:p>
          <a:p>
            <a:pPr lvl="1"/>
            <a:r>
              <a:rPr lang="en-US" altLang="zh-CN" dirty="0" smtClean="0"/>
              <a:t>Header</a:t>
            </a:r>
          </a:p>
          <a:p>
            <a:pPr lvl="1"/>
            <a:r>
              <a:rPr lang="en-US" altLang="zh-CN" dirty="0" smtClean="0"/>
              <a:t>Properties</a:t>
            </a:r>
          </a:p>
          <a:p>
            <a:pPr lvl="1"/>
            <a:r>
              <a:rPr lang="en-US" altLang="zh-CN" dirty="0" smtClean="0"/>
              <a:t>Body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419872" y="2204864"/>
          <a:ext cx="252028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Headers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JMSDestination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JMSDeliveryMode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JMSExpiration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JMSPriority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JMSMessageID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JMSTimestamp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JMSCorrelationID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JMSReplyTo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JMSType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JMSRedelivered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28596" y="78580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JMS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7863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Message Types</a:t>
            </a:r>
          </a:p>
          <a:p>
            <a:pPr lvl="1"/>
            <a:r>
              <a:rPr lang="en-US" altLang="zh-CN" dirty="0" err="1" smtClean="0"/>
              <a:t>TextMessage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MapMessage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StreamMessage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BytesMessage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ObjectMessage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2251</TotalTime>
  <Words>354</Words>
  <Application>Microsoft Office PowerPoint</Application>
  <PresentationFormat>全屏显示(4:3)</PresentationFormat>
  <Paragraphs>243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template</vt:lpstr>
      <vt:lpstr>幻灯片 1</vt:lpstr>
      <vt:lpstr>Contents</vt:lpstr>
      <vt:lpstr>Overview</vt:lpstr>
      <vt:lpstr>Overview</vt:lpstr>
      <vt:lpstr>Overview</vt:lpstr>
      <vt:lpstr>Overview</vt:lpstr>
      <vt:lpstr>JMS</vt:lpstr>
      <vt:lpstr>JMS</vt:lpstr>
      <vt:lpstr>JMS</vt:lpstr>
      <vt:lpstr>JMS</vt:lpstr>
      <vt:lpstr>JMS</vt:lpstr>
      <vt:lpstr>JMS</vt:lpstr>
      <vt:lpstr>JMS</vt:lpstr>
      <vt:lpstr>幻灯片 14</vt:lpstr>
      <vt:lpstr>ActiveMQ</vt:lpstr>
      <vt:lpstr>ActiveMQ</vt:lpstr>
      <vt:lpstr>ActiveMQ</vt:lpstr>
      <vt:lpstr>ActiveMQ</vt:lpstr>
      <vt:lpstr>ActiveMQ</vt:lpstr>
      <vt:lpstr>ActiveMQ</vt:lpstr>
      <vt:lpstr>ActiveMQ</vt:lpstr>
      <vt:lpstr>ActiveMQ</vt:lpstr>
      <vt:lpstr>ActiveMQ</vt:lpstr>
      <vt:lpstr>Others</vt:lpstr>
      <vt:lpstr>Others</vt:lpstr>
      <vt:lpstr>Refers</vt:lpstr>
      <vt:lpstr>for more…</vt:lpstr>
      <vt:lpstr>幻灯片 28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yuhuang.qjw</dc:creator>
  <cp:lastModifiedBy>kimmking</cp:lastModifiedBy>
  <cp:revision>352</cp:revision>
  <dcterms:created xsi:type="dcterms:W3CDTF">2011-05-11T07:51:25Z</dcterms:created>
  <dcterms:modified xsi:type="dcterms:W3CDTF">2011-06-08T08:18:09Z</dcterms:modified>
</cp:coreProperties>
</file>