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22"/>
          </p:nvPr>
        </p:nvSpPr>
        <p:spPr>
          <a:xfrm>
            <a:off x="1270000" y="4257886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21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21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21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21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21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22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23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4.tif"/><Relationship Id="rId5" Type="http://schemas.openxmlformats.org/officeDocument/2006/relationships/image" Target="../media/image5.tif"/><Relationship Id="rId6" Type="http://schemas.openxmlformats.org/officeDocument/2006/relationships/image" Target="../media/image6.tif"/><Relationship Id="rId7" Type="http://schemas.openxmlformats.org/officeDocument/2006/relationships/image" Target="../media/image7.tif"/><Relationship Id="rId8" Type="http://schemas.openxmlformats.org/officeDocument/2006/relationships/image" Target="../media/image8.tif"/><Relationship Id="rId9" Type="http://schemas.openxmlformats.org/officeDocument/2006/relationships/image" Target="../media/image9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Q技术讨论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MQ技术讨论</a:t>
            </a:r>
          </a:p>
        </p:txBody>
      </p:sp>
      <p:sp>
        <p:nvSpPr>
          <p:cNvPr id="120" name="kimmking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kimmking</a:t>
            </a:r>
          </a:p>
          <a:p>
            <a:pPr>
              <a:defRPr sz="2700">
                <a:solidFill>
                  <a:srgbClr val="000000"/>
                </a:solidFill>
              </a:defRPr>
            </a:pPr>
            <a:r>
              <a:t>2019-01-23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什么是MQ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什么是MQ</a:t>
            </a:r>
          </a:p>
        </p:txBody>
      </p:sp>
      <p:sp>
        <p:nvSpPr>
          <p:cNvPr id="123" name="Queue"/>
          <p:cNvSpPr/>
          <p:nvPr/>
        </p:nvSpPr>
        <p:spPr>
          <a:xfrm>
            <a:off x="3241402" y="3378200"/>
            <a:ext cx="2534196" cy="1058020"/>
          </a:xfrm>
          <a:prstGeom prst="roundRect">
            <a:avLst>
              <a:gd name="adj" fmla="val 18005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Queue</a:t>
            </a:r>
          </a:p>
        </p:txBody>
      </p:sp>
      <p:sp>
        <p:nvSpPr>
          <p:cNvPr id="124" name="Message"/>
          <p:cNvSpPr/>
          <p:nvPr/>
        </p:nvSpPr>
        <p:spPr>
          <a:xfrm>
            <a:off x="7254602" y="3378200"/>
            <a:ext cx="2534196" cy="1058020"/>
          </a:xfrm>
          <a:prstGeom prst="roundRect">
            <a:avLst>
              <a:gd name="adj" fmla="val 18005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Message</a:t>
            </a:r>
          </a:p>
        </p:txBody>
      </p:sp>
      <p:sp>
        <p:nvSpPr>
          <p:cNvPr id="125" name="Producer"/>
          <p:cNvSpPr/>
          <p:nvPr/>
        </p:nvSpPr>
        <p:spPr>
          <a:xfrm>
            <a:off x="3241402" y="4893419"/>
            <a:ext cx="2534196" cy="1058020"/>
          </a:xfrm>
          <a:prstGeom prst="roundRect">
            <a:avLst>
              <a:gd name="adj" fmla="val 18005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Producer</a:t>
            </a:r>
          </a:p>
        </p:txBody>
      </p:sp>
      <p:sp>
        <p:nvSpPr>
          <p:cNvPr id="126" name="Consumer"/>
          <p:cNvSpPr/>
          <p:nvPr/>
        </p:nvSpPr>
        <p:spPr>
          <a:xfrm>
            <a:off x="7254602" y="4893419"/>
            <a:ext cx="2534196" cy="1058020"/>
          </a:xfrm>
          <a:prstGeom prst="roundRect">
            <a:avLst>
              <a:gd name="adj" fmla="val 18005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Consumer</a:t>
            </a:r>
          </a:p>
        </p:txBody>
      </p:sp>
      <p:sp>
        <p:nvSpPr>
          <p:cNvPr id="127" name="Session"/>
          <p:cNvSpPr/>
          <p:nvPr/>
        </p:nvSpPr>
        <p:spPr>
          <a:xfrm>
            <a:off x="3216002" y="6408638"/>
            <a:ext cx="2534196" cy="1058020"/>
          </a:xfrm>
          <a:prstGeom prst="roundRect">
            <a:avLst>
              <a:gd name="adj" fmla="val 18005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Session</a:t>
            </a:r>
          </a:p>
        </p:txBody>
      </p:sp>
      <p:sp>
        <p:nvSpPr>
          <p:cNvPr id="128" name="Transaction"/>
          <p:cNvSpPr/>
          <p:nvPr/>
        </p:nvSpPr>
        <p:spPr>
          <a:xfrm>
            <a:off x="7229202" y="6408638"/>
            <a:ext cx="2534196" cy="1058020"/>
          </a:xfrm>
          <a:prstGeom prst="roundRect">
            <a:avLst>
              <a:gd name="adj" fmla="val 18005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Transaction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为什么用MQ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为什么用MQ</a:t>
            </a:r>
          </a:p>
        </p:txBody>
      </p:sp>
      <p:grpSp>
        <p:nvGrpSpPr>
          <p:cNvPr id="133" name="作用：异步化、削峰填谷、解耦"/>
          <p:cNvGrpSpPr/>
          <p:nvPr/>
        </p:nvGrpSpPr>
        <p:grpSpPr>
          <a:xfrm>
            <a:off x="3644900" y="3152378"/>
            <a:ext cx="5435600" cy="898922"/>
            <a:chOff x="0" y="0"/>
            <a:chExt cx="5435600" cy="898921"/>
          </a:xfrm>
        </p:grpSpPr>
        <p:sp>
          <p:nvSpPr>
            <p:cNvPr id="132" name="作用：异步化、削峰填谷、解耦"/>
            <p:cNvSpPr/>
            <p:nvPr/>
          </p:nvSpPr>
          <p:spPr>
            <a:xfrm>
              <a:off x="38100" y="38100"/>
              <a:ext cx="5359400" cy="8227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作用：异步化、削峰填谷、解耦</a:t>
              </a:r>
            </a:p>
          </p:txBody>
        </p:sp>
        <p:pic>
          <p:nvPicPr>
            <p:cNvPr id="131" name="作用：异步化、削峰填谷、解耦 作用：异步化、削峰填谷、解耦" descr="作用：异步化、削峰填谷、解耦 作用：异步化、削峰填谷、解耦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435600" cy="898922"/>
            </a:xfrm>
            <a:prstGeom prst="rect">
              <a:avLst/>
            </a:prstGeom>
            <a:effectLst/>
          </p:spPr>
        </p:pic>
      </p:grpSp>
      <p:grpSp>
        <p:nvGrpSpPr>
          <p:cNvPr id="136" name="作用：通信可靠、优化、扩展"/>
          <p:cNvGrpSpPr/>
          <p:nvPr/>
        </p:nvGrpSpPr>
        <p:grpSpPr>
          <a:xfrm>
            <a:off x="3644900" y="4427339"/>
            <a:ext cx="5435600" cy="898922"/>
            <a:chOff x="0" y="0"/>
            <a:chExt cx="5435600" cy="898921"/>
          </a:xfrm>
        </p:grpSpPr>
        <p:sp>
          <p:nvSpPr>
            <p:cNvPr id="135" name="作用：通信可靠、优化、扩展"/>
            <p:cNvSpPr/>
            <p:nvPr/>
          </p:nvSpPr>
          <p:spPr>
            <a:xfrm>
              <a:off x="38100" y="38100"/>
              <a:ext cx="5359400" cy="8227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作用：通信可靠、优化、扩展</a:t>
              </a:r>
            </a:p>
          </p:txBody>
        </p:sp>
        <p:pic>
          <p:nvPicPr>
            <p:cNvPr id="134" name="作用：通信可靠、优化、扩展 作用：通信可靠、优化、扩展" descr="作用：通信可靠、优化、扩展 作用：通信可靠、优化、扩展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435600" cy="898922"/>
            </a:xfrm>
            <a:prstGeom prst="rect">
              <a:avLst/>
            </a:prstGeom>
            <a:effectLst/>
          </p:spPr>
        </p:pic>
      </p:grpSp>
      <p:grpSp>
        <p:nvGrpSpPr>
          <p:cNvPr id="139" name="模式：点对点、发布订阅"/>
          <p:cNvGrpSpPr/>
          <p:nvPr/>
        </p:nvGrpSpPr>
        <p:grpSpPr>
          <a:xfrm>
            <a:off x="3644900" y="5702300"/>
            <a:ext cx="5435600" cy="898922"/>
            <a:chOff x="0" y="0"/>
            <a:chExt cx="5435600" cy="898921"/>
          </a:xfrm>
        </p:grpSpPr>
        <p:sp>
          <p:nvSpPr>
            <p:cNvPr id="138" name="模式：点对点、发布订阅"/>
            <p:cNvSpPr/>
            <p:nvPr/>
          </p:nvSpPr>
          <p:spPr>
            <a:xfrm>
              <a:off x="38100" y="38100"/>
              <a:ext cx="5359400" cy="8227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模式：点对点、发布订阅</a:t>
              </a:r>
            </a:p>
          </p:txBody>
        </p:sp>
        <p:pic>
          <p:nvPicPr>
            <p:cNvPr id="137" name="模式：点对点、发布订阅 模式：点对点、发布订阅" descr="模式：点对点、发布订阅 模式：点对点、发布订阅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435600" cy="898922"/>
            </a:xfrm>
            <a:prstGeom prst="rect">
              <a:avLst/>
            </a:prstGeom>
            <a:effectLst/>
          </p:spPr>
        </p:pic>
      </p:grpSp>
      <p:grpSp>
        <p:nvGrpSpPr>
          <p:cNvPr id="142" name="QoS：最多一次/最少一次/仅有一次"/>
          <p:cNvGrpSpPr/>
          <p:nvPr/>
        </p:nvGrpSpPr>
        <p:grpSpPr>
          <a:xfrm>
            <a:off x="3644900" y="6977260"/>
            <a:ext cx="5435600" cy="898923"/>
            <a:chOff x="0" y="0"/>
            <a:chExt cx="5435600" cy="898921"/>
          </a:xfrm>
        </p:grpSpPr>
        <p:sp>
          <p:nvSpPr>
            <p:cNvPr id="141" name="QoS：最多一次/最少一次/仅有一次"/>
            <p:cNvSpPr/>
            <p:nvPr/>
          </p:nvSpPr>
          <p:spPr>
            <a:xfrm>
              <a:off x="38100" y="38100"/>
              <a:ext cx="5359400" cy="8227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QoS：最多一次/最少一次/仅有一次</a:t>
              </a:r>
            </a:p>
          </p:txBody>
        </p:sp>
        <p:pic>
          <p:nvPicPr>
            <p:cNvPr id="140" name="QoS：最多一次/最少一次/仅有一次 QoS：最多一次/最少一次/仅有一次" descr="QoS：最多一次/最少一次/仅有一次 QoS：最多一次/最少一次/仅有一次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435600" cy="89892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9796" y="0"/>
            <a:ext cx="7361208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《企业集成模式》"/>
          <p:cNvSpPr txBox="1"/>
          <p:nvPr/>
        </p:nvSpPr>
        <p:spPr>
          <a:xfrm>
            <a:off x="2635250" y="4254500"/>
            <a:ext cx="41783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《企业集成模式》</a:t>
            </a:r>
          </a:p>
        </p:txBody>
      </p:sp>
      <p:sp>
        <p:nvSpPr>
          <p:cNvPr id="146" name="矩形"/>
          <p:cNvSpPr/>
          <p:nvPr/>
        </p:nvSpPr>
        <p:spPr>
          <a:xfrm>
            <a:off x="-25400" y="4025900"/>
            <a:ext cx="13055600" cy="1270000"/>
          </a:xfrm>
          <a:prstGeom prst="rect">
            <a:avLst/>
          </a:prstGeom>
          <a:solidFill>
            <a:schemeClr val="accent1">
              <a:lumOff val="13529"/>
              <a:alpha val="4943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常见的MQ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常见的MQ</a:t>
            </a:r>
          </a:p>
        </p:txBody>
      </p:sp>
      <p:pic>
        <p:nvPicPr>
          <p:cNvPr id="14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5975" y="2984500"/>
            <a:ext cx="3949701" cy="127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03900" y="5059893"/>
            <a:ext cx="5155818" cy="1538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15150" y="3441700"/>
            <a:ext cx="5380499" cy="1230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31100" y="7351186"/>
            <a:ext cx="3810000" cy="736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图像" descr="图像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05000" y="7273163"/>
            <a:ext cx="4133101" cy="4862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图像" descr="图像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720850" y="5808757"/>
            <a:ext cx="3475902" cy="9780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图像" descr="图像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34661" y="4431237"/>
            <a:ext cx="3055289" cy="891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图像" descr="图像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490705" y="8050362"/>
            <a:ext cx="3175001" cy="127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消息协议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消息协议</a:t>
            </a:r>
          </a:p>
        </p:txBody>
      </p:sp>
      <p:sp>
        <p:nvSpPr>
          <p:cNvPr id="159" name="STOMP"/>
          <p:cNvSpPr/>
          <p:nvPr/>
        </p:nvSpPr>
        <p:spPr>
          <a:xfrm>
            <a:off x="2790552" y="3513633"/>
            <a:ext cx="3562896" cy="956767"/>
          </a:xfrm>
          <a:prstGeom prst="roundRect">
            <a:avLst>
              <a:gd name="adj" fmla="val 19911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STOMP</a:t>
            </a:r>
          </a:p>
        </p:txBody>
      </p:sp>
      <p:sp>
        <p:nvSpPr>
          <p:cNvPr id="160" name="JMS"/>
          <p:cNvSpPr/>
          <p:nvPr/>
        </p:nvSpPr>
        <p:spPr>
          <a:xfrm>
            <a:off x="6676752" y="3513633"/>
            <a:ext cx="3562896" cy="956767"/>
          </a:xfrm>
          <a:prstGeom prst="roundRect">
            <a:avLst>
              <a:gd name="adj" fmla="val 19911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JMS</a:t>
            </a:r>
          </a:p>
        </p:txBody>
      </p:sp>
      <p:sp>
        <p:nvSpPr>
          <p:cNvPr id="161" name="AMQP"/>
          <p:cNvSpPr/>
          <p:nvPr/>
        </p:nvSpPr>
        <p:spPr>
          <a:xfrm>
            <a:off x="2765152" y="5046116"/>
            <a:ext cx="3562896" cy="956768"/>
          </a:xfrm>
          <a:prstGeom prst="roundRect">
            <a:avLst>
              <a:gd name="adj" fmla="val 19911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AMQP</a:t>
            </a:r>
          </a:p>
        </p:txBody>
      </p:sp>
      <p:sp>
        <p:nvSpPr>
          <p:cNvPr id="162" name="MQTT"/>
          <p:cNvSpPr/>
          <p:nvPr/>
        </p:nvSpPr>
        <p:spPr>
          <a:xfrm>
            <a:off x="6651352" y="5046116"/>
            <a:ext cx="3562896" cy="956768"/>
          </a:xfrm>
          <a:prstGeom prst="roundRect">
            <a:avLst>
              <a:gd name="adj" fmla="val 19911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MQTT</a:t>
            </a:r>
          </a:p>
        </p:txBody>
      </p:sp>
      <p:sp>
        <p:nvSpPr>
          <p:cNvPr id="163" name="XMPP"/>
          <p:cNvSpPr/>
          <p:nvPr/>
        </p:nvSpPr>
        <p:spPr>
          <a:xfrm>
            <a:off x="2777852" y="6578600"/>
            <a:ext cx="3562896" cy="956767"/>
          </a:xfrm>
          <a:prstGeom prst="roundRect">
            <a:avLst>
              <a:gd name="adj" fmla="val 19911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XMPP</a:t>
            </a:r>
          </a:p>
        </p:txBody>
      </p:sp>
      <p:sp>
        <p:nvSpPr>
          <p:cNvPr id="164" name="Open Messaging"/>
          <p:cNvSpPr/>
          <p:nvPr/>
        </p:nvSpPr>
        <p:spPr>
          <a:xfrm>
            <a:off x="6664052" y="6578600"/>
            <a:ext cx="3562896" cy="956767"/>
          </a:xfrm>
          <a:prstGeom prst="roundRect">
            <a:avLst>
              <a:gd name="adj" fmla="val 19911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Open Messaging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MQ的几个思考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MQ的几个思考项</a:t>
            </a:r>
          </a:p>
        </p:txBody>
      </p:sp>
      <p:grpSp>
        <p:nvGrpSpPr>
          <p:cNvPr id="169" name="关于性能：吞吐量/延迟"/>
          <p:cNvGrpSpPr/>
          <p:nvPr/>
        </p:nvGrpSpPr>
        <p:grpSpPr>
          <a:xfrm>
            <a:off x="3644900" y="3165078"/>
            <a:ext cx="5435600" cy="898922"/>
            <a:chOff x="0" y="0"/>
            <a:chExt cx="5435600" cy="898921"/>
          </a:xfrm>
        </p:grpSpPr>
        <p:sp>
          <p:nvSpPr>
            <p:cNvPr id="168" name="关于性能：吞吐量/延迟"/>
            <p:cNvSpPr/>
            <p:nvPr/>
          </p:nvSpPr>
          <p:spPr>
            <a:xfrm>
              <a:off x="38100" y="38100"/>
              <a:ext cx="5359400" cy="8227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关于性能：吞吐量/延迟</a:t>
              </a:r>
            </a:p>
          </p:txBody>
        </p:sp>
        <p:pic>
          <p:nvPicPr>
            <p:cNvPr id="167" name="关于性能：吞吐量/延迟 关于性能：吞吐量/延迟" descr="关于性能：吞吐量/延迟 关于性能：吞吐量/延迟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435600" cy="898922"/>
            </a:xfrm>
            <a:prstGeom prst="rect">
              <a:avLst/>
            </a:prstGeom>
            <a:effectLst/>
          </p:spPr>
        </p:pic>
      </p:grpSp>
      <p:grpSp>
        <p:nvGrpSpPr>
          <p:cNvPr id="172" name="关于选型：场景与指标"/>
          <p:cNvGrpSpPr/>
          <p:nvPr/>
        </p:nvGrpSpPr>
        <p:grpSpPr>
          <a:xfrm>
            <a:off x="3644900" y="4282678"/>
            <a:ext cx="5435600" cy="898922"/>
            <a:chOff x="0" y="0"/>
            <a:chExt cx="5435600" cy="898921"/>
          </a:xfrm>
        </p:grpSpPr>
        <p:sp>
          <p:nvSpPr>
            <p:cNvPr id="171" name="关于选型：场景与指标"/>
            <p:cNvSpPr/>
            <p:nvPr/>
          </p:nvSpPr>
          <p:spPr>
            <a:xfrm>
              <a:off x="38100" y="38100"/>
              <a:ext cx="5359400" cy="8227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关于选型：场景与指标</a:t>
              </a:r>
            </a:p>
          </p:txBody>
        </p:sp>
        <p:pic>
          <p:nvPicPr>
            <p:cNvPr id="170" name="关于选型：场景与指标 关于选型：场景与指标" descr="关于选型：场景与指标 关于选型：场景与指标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435600" cy="898922"/>
            </a:xfrm>
            <a:prstGeom prst="rect">
              <a:avLst/>
            </a:prstGeom>
            <a:effectLst/>
          </p:spPr>
        </p:pic>
      </p:grpSp>
      <p:grpSp>
        <p:nvGrpSpPr>
          <p:cNvPr id="175" name="关于开发：抽象与封装"/>
          <p:cNvGrpSpPr/>
          <p:nvPr/>
        </p:nvGrpSpPr>
        <p:grpSpPr>
          <a:xfrm>
            <a:off x="3644900" y="5400278"/>
            <a:ext cx="5435600" cy="898922"/>
            <a:chOff x="0" y="0"/>
            <a:chExt cx="5435600" cy="898921"/>
          </a:xfrm>
        </p:grpSpPr>
        <p:sp>
          <p:nvSpPr>
            <p:cNvPr id="174" name="关于开发：抽象与封装"/>
            <p:cNvSpPr/>
            <p:nvPr/>
          </p:nvSpPr>
          <p:spPr>
            <a:xfrm>
              <a:off x="38100" y="38100"/>
              <a:ext cx="5359400" cy="8227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关于开发：抽象与封装</a:t>
              </a:r>
            </a:p>
          </p:txBody>
        </p:sp>
        <p:pic>
          <p:nvPicPr>
            <p:cNvPr id="173" name="关于开发：抽象与封装 关于开发：抽象与封装" descr="关于开发：抽象与封装 关于开发：抽象与封装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435600" cy="898922"/>
            </a:xfrm>
            <a:prstGeom prst="rect">
              <a:avLst/>
            </a:prstGeom>
            <a:effectLst/>
          </p:spPr>
        </p:pic>
      </p:grpSp>
      <p:grpSp>
        <p:nvGrpSpPr>
          <p:cNvPr id="178" name="关于维护：稳定性/高可用"/>
          <p:cNvGrpSpPr/>
          <p:nvPr/>
        </p:nvGrpSpPr>
        <p:grpSpPr>
          <a:xfrm>
            <a:off x="3644900" y="6517878"/>
            <a:ext cx="5435600" cy="898922"/>
            <a:chOff x="0" y="0"/>
            <a:chExt cx="5435600" cy="898921"/>
          </a:xfrm>
        </p:grpSpPr>
        <p:sp>
          <p:nvSpPr>
            <p:cNvPr id="177" name="关于维护：稳定性/高可用"/>
            <p:cNvSpPr/>
            <p:nvPr/>
          </p:nvSpPr>
          <p:spPr>
            <a:xfrm>
              <a:off x="38100" y="38100"/>
              <a:ext cx="5359400" cy="8227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关于维护：稳定性/高可用</a:t>
              </a:r>
            </a:p>
          </p:txBody>
        </p:sp>
        <p:pic>
          <p:nvPicPr>
            <p:cNvPr id="176" name="关于维护：稳定性/高可用 关于维护：稳定性/高可用" descr="关于维护：稳定性/高可用 关于维护：稳定性/高可用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435600" cy="89892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&amp;A"/>
          <p:cNvSpPr txBox="1"/>
          <p:nvPr>
            <p:ph type="title"/>
          </p:nvPr>
        </p:nvSpPr>
        <p:spPr>
          <a:xfrm>
            <a:off x="838200" y="3556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