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Condensed"/>
      <p:regular r:id="rId14"/>
      <p:bold r:id="rId15"/>
      <p:italic r:id="rId16"/>
      <p:boldItalic r:id="rId17"/>
    </p:embeddedFont>
    <p:embeddedFont>
      <p:font typeface="Open Sans ExtraBold"/>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280865-C9C6-431A-8698-CC5D04AFE369}">
  <a:tblStyle styleId="{07280865-C9C6-431A-8698-CC5D04AFE3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Condensed-bold.fntdata"/><Relationship Id="rId14" Type="http://schemas.openxmlformats.org/officeDocument/2006/relationships/font" Target="fonts/RobotoCondensed-regular.fntdata"/><Relationship Id="rId17" Type="http://schemas.openxmlformats.org/officeDocument/2006/relationships/font" Target="fonts/RobotoCondensed-boldItalic.fntdata"/><Relationship Id="rId16" Type="http://schemas.openxmlformats.org/officeDocument/2006/relationships/font" Target="fonts/RobotoCondensed-italic.fntdata"/><Relationship Id="rId5" Type="http://schemas.openxmlformats.org/officeDocument/2006/relationships/notesMaster" Target="notesMasters/notesMaster1.xml"/><Relationship Id="rId19" Type="http://schemas.openxmlformats.org/officeDocument/2006/relationships/font" Target="fonts/OpenSansExtraBold-boldItalic.fntdata"/><Relationship Id="rId6" Type="http://schemas.openxmlformats.org/officeDocument/2006/relationships/slide" Target="slides/slide1.xml"/><Relationship Id="rId18" Type="http://schemas.openxmlformats.org/officeDocument/2006/relationships/font" Target="fonts/OpenSansExtra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e85b382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e85b382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e85b382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e85b382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e85b382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e85b382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e85b382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e85b382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e85b382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e85b382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0431fac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431fac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e85b382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e85b382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ggf3NXkmp50" TargetMode="External"/><Relationship Id="rId4" Type="http://schemas.openxmlformats.org/officeDocument/2006/relationships/image" Target="../media/image1.jpg"/><Relationship Id="rId5" Type="http://schemas.openxmlformats.org/officeDocument/2006/relationships/hyperlink" Target="https://www.youtube.com/watch?v=ggf3NXkmp5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258475" y="2749375"/>
            <a:ext cx="4056300" cy="1895100"/>
          </a:xfrm>
          <a:prstGeom prst="rect">
            <a:avLst/>
          </a:prstGeom>
          <a:solidFill>
            <a:srgbClr val="CCE0E2">
              <a:alpha val="3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02550" y="767225"/>
            <a:ext cx="4056300" cy="1895100"/>
          </a:xfrm>
          <a:prstGeom prst="rect">
            <a:avLst/>
          </a:prstGeom>
          <a:gradFill>
            <a:gsLst>
              <a:gs pos="0">
                <a:srgbClr val="FCC73C"/>
              </a:gs>
              <a:gs pos="100000">
                <a:srgbClr val="F8E41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5972973" y="-303075"/>
            <a:ext cx="2712650" cy="3800901"/>
          </a:xfrm>
          <a:prstGeom prst="rect">
            <a:avLst/>
          </a:prstGeom>
          <a:noFill/>
          <a:ln>
            <a:noFill/>
          </a:ln>
        </p:spPr>
      </p:pic>
      <p:sp>
        <p:nvSpPr>
          <p:cNvPr id="57" name="Google Shape;57;p13"/>
          <p:cNvSpPr txBox="1"/>
          <p:nvPr>
            <p:ph type="ctrTitle"/>
          </p:nvPr>
        </p:nvSpPr>
        <p:spPr>
          <a:xfrm>
            <a:off x="1237128" y="571075"/>
            <a:ext cx="54180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84848"/>
                </a:solidFill>
                <a:latin typeface="Open Sans ExtraBold"/>
                <a:ea typeface="Open Sans ExtraBold"/>
                <a:cs typeface="Open Sans ExtraBold"/>
                <a:sym typeface="Open Sans ExtraBold"/>
              </a:rPr>
              <a:t>Smart Kitchen using Gestures</a:t>
            </a:r>
            <a:endParaRPr>
              <a:solidFill>
                <a:srgbClr val="484848"/>
              </a:solidFill>
              <a:latin typeface="Open Sans ExtraBold"/>
              <a:ea typeface="Open Sans ExtraBold"/>
              <a:cs typeface="Open Sans ExtraBold"/>
              <a:sym typeface="Open Sans ExtraBold"/>
            </a:endParaRPr>
          </a:p>
        </p:txBody>
      </p:sp>
      <p:sp>
        <p:nvSpPr>
          <p:cNvPr id="58" name="Google Shape;58;p13"/>
          <p:cNvSpPr txBox="1"/>
          <p:nvPr>
            <p:ph idx="1" type="subTitle"/>
          </p:nvPr>
        </p:nvSpPr>
        <p:spPr>
          <a:xfrm>
            <a:off x="1237125" y="2856175"/>
            <a:ext cx="2560800" cy="16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ExtraBold"/>
                <a:ea typeface="Open Sans ExtraBold"/>
                <a:cs typeface="Open Sans ExtraBold"/>
                <a:sym typeface="Open Sans ExtraBold"/>
              </a:rPr>
              <a:t>Team: N One</a:t>
            </a:r>
            <a:endParaRPr sz="2400">
              <a:latin typeface="Open Sans ExtraBold"/>
              <a:ea typeface="Open Sans ExtraBold"/>
              <a:cs typeface="Open Sans ExtraBold"/>
              <a:sym typeface="Open Sans ExtraBold"/>
            </a:endParaRPr>
          </a:p>
          <a:p>
            <a:pPr indent="0" lvl="0" marL="0" rtl="0" algn="l">
              <a:spcBef>
                <a:spcPts val="1000"/>
              </a:spcBef>
              <a:spcAft>
                <a:spcPts val="0"/>
              </a:spcAft>
              <a:buClr>
                <a:schemeClr val="dk1"/>
              </a:buClr>
              <a:buSzPts val="1100"/>
              <a:buFont typeface="Arial"/>
              <a:buNone/>
            </a:pPr>
            <a:r>
              <a:rPr lang="en" sz="1800">
                <a:latin typeface="Roboto Condensed"/>
                <a:ea typeface="Roboto Condensed"/>
                <a:cs typeface="Roboto Condensed"/>
                <a:sym typeface="Roboto Condensed"/>
              </a:rPr>
              <a:t>Steven Han  </a:t>
            </a:r>
            <a:endParaRPr sz="1800">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latin typeface="Roboto Condensed"/>
                <a:ea typeface="Roboto Condensed"/>
                <a:cs typeface="Roboto Condensed"/>
                <a:sym typeface="Roboto Condensed"/>
              </a:rPr>
              <a:t>Yewei Zhang  </a:t>
            </a:r>
            <a:endParaRPr sz="1800">
              <a:latin typeface="Roboto Condensed"/>
              <a:ea typeface="Roboto Condensed"/>
              <a:cs typeface="Roboto Condensed"/>
              <a:sym typeface="Roboto Condensed"/>
            </a:endParaRPr>
          </a:p>
          <a:p>
            <a:pPr indent="0" lvl="0" marL="0" rtl="0" algn="l">
              <a:spcBef>
                <a:spcPts val="0"/>
              </a:spcBef>
              <a:spcAft>
                <a:spcPts val="0"/>
              </a:spcAft>
              <a:buNone/>
            </a:pPr>
            <a:r>
              <a:rPr lang="en" sz="1800">
                <a:latin typeface="Roboto Condensed"/>
                <a:ea typeface="Roboto Condensed"/>
                <a:cs typeface="Roboto Condensed"/>
                <a:sym typeface="Roboto Condensed"/>
              </a:rPr>
              <a:t>Yuanwei Zhang</a:t>
            </a:r>
            <a:endParaRPr sz="1800">
              <a:latin typeface="Roboto Condensed"/>
              <a:ea typeface="Roboto Condensed"/>
              <a:cs typeface="Roboto Condensed"/>
              <a:sym typeface="Roboto Condensed"/>
            </a:endParaRPr>
          </a:p>
        </p:txBody>
      </p:sp>
      <p:sp>
        <p:nvSpPr>
          <p:cNvPr id="59" name="Google Shape;59;p13"/>
          <p:cNvSpPr txBox="1"/>
          <p:nvPr>
            <p:ph idx="1" type="subTitle"/>
          </p:nvPr>
        </p:nvSpPr>
        <p:spPr>
          <a:xfrm>
            <a:off x="3857400" y="2856175"/>
            <a:ext cx="2560800" cy="1681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400">
                <a:latin typeface="Open Sans ExtraBold"/>
                <a:ea typeface="Open Sans ExtraBold"/>
                <a:cs typeface="Open Sans ExtraBold"/>
                <a:sym typeface="Open Sans ExtraBold"/>
              </a:rPr>
              <a:t>Milestone 3</a:t>
            </a:r>
            <a:endParaRPr sz="1800">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1393225" y="1063425"/>
            <a:ext cx="4056300" cy="3852900"/>
          </a:xfrm>
          <a:prstGeom prst="rect">
            <a:avLst/>
          </a:prstGeom>
          <a:solidFill>
            <a:srgbClr val="CCE0E2">
              <a:alpha val="3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393225" y="207800"/>
            <a:ext cx="4056300" cy="707400"/>
          </a:xfrm>
          <a:prstGeom prst="rect">
            <a:avLst/>
          </a:prstGeom>
          <a:gradFill>
            <a:gsLst>
              <a:gs pos="0">
                <a:srgbClr val="FCC73C"/>
              </a:gs>
              <a:gs pos="100000">
                <a:srgbClr val="F8E41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311700" y="207800"/>
            <a:ext cx="487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84848"/>
                </a:solidFill>
                <a:latin typeface="Open Sans ExtraBold"/>
                <a:ea typeface="Open Sans ExtraBold"/>
                <a:cs typeface="Open Sans ExtraBold"/>
                <a:sym typeface="Open Sans ExtraBold"/>
              </a:rPr>
              <a:t>Statement of Problem</a:t>
            </a:r>
            <a:endParaRPr>
              <a:solidFill>
                <a:srgbClr val="484848"/>
              </a:solidFill>
              <a:latin typeface="Open Sans ExtraBold"/>
              <a:ea typeface="Open Sans ExtraBold"/>
              <a:cs typeface="Open Sans ExtraBold"/>
              <a:sym typeface="Open Sans ExtraBold"/>
            </a:endParaRPr>
          </a:p>
        </p:txBody>
      </p:sp>
      <p:sp>
        <p:nvSpPr>
          <p:cNvPr id="67" name="Google Shape;67;p14"/>
          <p:cNvSpPr txBox="1"/>
          <p:nvPr>
            <p:ph idx="1" type="body"/>
          </p:nvPr>
        </p:nvSpPr>
        <p:spPr>
          <a:xfrm>
            <a:off x="499000" y="1910975"/>
            <a:ext cx="3547800" cy="19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484848"/>
                </a:solidFill>
                <a:latin typeface="Roboto Condensed"/>
                <a:ea typeface="Roboto Condensed"/>
                <a:cs typeface="Roboto Condensed"/>
                <a:sym typeface="Roboto Condensed"/>
              </a:rPr>
              <a:t>We want to help people improve their cooking by allowing them to simply follow along a recipe, and not have to deal with distractions like touchscreen or voice commands. </a:t>
            </a:r>
            <a:endParaRPr>
              <a:solidFill>
                <a:srgbClr val="484848"/>
              </a:solidFill>
              <a:latin typeface="Roboto Condensed"/>
              <a:ea typeface="Roboto Condensed"/>
              <a:cs typeface="Roboto Condensed"/>
              <a:sym typeface="Roboto Condensed"/>
            </a:endParaRPr>
          </a:p>
          <a:p>
            <a:pPr indent="0" lvl="0" marL="0" rtl="0" algn="l">
              <a:spcBef>
                <a:spcPts val="1600"/>
              </a:spcBef>
              <a:spcAft>
                <a:spcPts val="0"/>
              </a:spcAft>
              <a:buClr>
                <a:schemeClr val="dk1"/>
              </a:buClr>
              <a:buSzPts val="1100"/>
              <a:buFont typeface="Arial"/>
              <a:buNone/>
            </a:pPr>
            <a:r>
              <a:t/>
            </a:r>
            <a:endParaRPr>
              <a:solidFill>
                <a:srgbClr val="484848"/>
              </a:solidFill>
              <a:latin typeface="Roboto Condensed"/>
              <a:ea typeface="Roboto Condensed"/>
              <a:cs typeface="Roboto Condensed"/>
              <a:sym typeface="Roboto Condensed"/>
            </a:endParaRPr>
          </a:p>
          <a:p>
            <a:pPr indent="0" lvl="0" marL="0" rtl="0" algn="l">
              <a:spcBef>
                <a:spcPts val="1600"/>
              </a:spcBef>
              <a:spcAft>
                <a:spcPts val="1600"/>
              </a:spcAft>
              <a:buClr>
                <a:schemeClr val="dk1"/>
              </a:buClr>
              <a:buSzPts val="1100"/>
              <a:buFont typeface="Arial"/>
              <a:buNone/>
            </a:pPr>
            <a:r>
              <a:t/>
            </a:r>
            <a:endParaRPr>
              <a:solidFill>
                <a:srgbClr val="484848"/>
              </a:solidFill>
              <a:latin typeface="Roboto Condensed"/>
              <a:ea typeface="Roboto Condensed"/>
              <a:cs typeface="Roboto Condensed"/>
              <a:sym typeface="Roboto Condensed"/>
            </a:endParaRPr>
          </a:p>
        </p:txBody>
      </p:sp>
      <p:pic>
        <p:nvPicPr>
          <p:cNvPr id="68" name="Google Shape;68;p14"/>
          <p:cNvPicPr preferRelativeResize="0"/>
          <p:nvPr/>
        </p:nvPicPr>
        <p:blipFill rotWithShape="1">
          <a:blip r:embed="rId3">
            <a:alphaModFix/>
          </a:blip>
          <a:srcRect b="-1480" l="0" r="0" t="1480"/>
          <a:stretch/>
        </p:blipFill>
        <p:spPr>
          <a:xfrm>
            <a:off x="4683823" y="1406775"/>
            <a:ext cx="4460178" cy="2787600"/>
          </a:xfrm>
          <a:prstGeom prst="rect">
            <a:avLst/>
          </a:prstGeom>
          <a:noFill/>
          <a:ln>
            <a:noFill/>
          </a:ln>
        </p:spPr>
      </p:pic>
      <p:pic>
        <p:nvPicPr>
          <p:cNvPr id="69" name="Google Shape;69;p14"/>
          <p:cNvPicPr preferRelativeResize="0"/>
          <p:nvPr/>
        </p:nvPicPr>
        <p:blipFill>
          <a:blip r:embed="rId4">
            <a:alphaModFix amt="31000"/>
          </a:blip>
          <a:stretch>
            <a:fillRect/>
          </a:stretch>
        </p:blipFill>
        <p:spPr>
          <a:xfrm>
            <a:off x="2739350" y="3362800"/>
            <a:ext cx="907226" cy="907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p:nvPr/>
        </p:nvSpPr>
        <p:spPr>
          <a:xfrm>
            <a:off x="-1393225" y="1063425"/>
            <a:ext cx="4056300" cy="3852900"/>
          </a:xfrm>
          <a:prstGeom prst="rect">
            <a:avLst/>
          </a:prstGeom>
          <a:solidFill>
            <a:srgbClr val="CCE0E2">
              <a:alpha val="3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1393225" y="207800"/>
            <a:ext cx="4056300" cy="707400"/>
          </a:xfrm>
          <a:prstGeom prst="rect">
            <a:avLst/>
          </a:prstGeom>
          <a:gradFill>
            <a:gsLst>
              <a:gs pos="0">
                <a:srgbClr val="FCC73C"/>
              </a:gs>
              <a:gs pos="100000">
                <a:srgbClr val="F8E41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title"/>
          </p:nvPr>
        </p:nvSpPr>
        <p:spPr>
          <a:xfrm>
            <a:off x="311700" y="207800"/>
            <a:ext cx="346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84848"/>
                </a:solidFill>
                <a:latin typeface="Open Sans ExtraBold"/>
                <a:ea typeface="Open Sans ExtraBold"/>
                <a:cs typeface="Open Sans ExtraBold"/>
                <a:sym typeface="Open Sans ExtraBold"/>
              </a:rPr>
              <a:t>Design Changes</a:t>
            </a:r>
            <a:endParaRPr>
              <a:solidFill>
                <a:srgbClr val="484848"/>
              </a:solidFill>
              <a:latin typeface="Open Sans ExtraBold"/>
              <a:ea typeface="Open Sans ExtraBold"/>
              <a:cs typeface="Open Sans ExtraBold"/>
              <a:sym typeface="Open Sans ExtraBold"/>
            </a:endParaRPr>
          </a:p>
        </p:txBody>
      </p:sp>
      <p:sp>
        <p:nvSpPr>
          <p:cNvPr id="77" name="Google Shape;77;p15"/>
          <p:cNvSpPr txBox="1"/>
          <p:nvPr>
            <p:ph idx="1" type="body"/>
          </p:nvPr>
        </p:nvSpPr>
        <p:spPr>
          <a:xfrm>
            <a:off x="254950" y="1348050"/>
            <a:ext cx="5140800" cy="341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84848"/>
              </a:buClr>
              <a:buSzPts val="1600"/>
              <a:buFont typeface="Roboto Condensed"/>
              <a:buChar char="●"/>
            </a:pPr>
            <a:r>
              <a:rPr lang="en" sz="1600">
                <a:solidFill>
                  <a:srgbClr val="484848"/>
                </a:solidFill>
                <a:latin typeface="Roboto Condensed"/>
                <a:ea typeface="Roboto Condensed"/>
                <a:cs typeface="Roboto Condensed"/>
                <a:sym typeface="Roboto Condensed"/>
              </a:rPr>
              <a:t>Changed Android App to website in order to more easily display the visual interface we want to use.</a:t>
            </a:r>
            <a:endParaRPr sz="1600">
              <a:solidFill>
                <a:srgbClr val="484848"/>
              </a:solidFill>
              <a:latin typeface="Roboto Condensed"/>
              <a:ea typeface="Roboto Condensed"/>
              <a:cs typeface="Roboto Condensed"/>
              <a:sym typeface="Roboto Condensed"/>
            </a:endParaRPr>
          </a:p>
          <a:p>
            <a:pPr indent="-330200" lvl="0" marL="457200" rtl="0" algn="l">
              <a:spcBef>
                <a:spcPts val="1000"/>
              </a:spcBef>
              <a:spcAft>
                <a:spcPts val="0"/>
              </a:spcAft>
              <a:buClr>
                <a:srgbClr val="484848"/>
              </a:buClr>
              <a:buSzPts val="1600"/>
              <a:buFont typeface="Roboto Condensed"/>
              <a:buChar char="●"/>
            </a:pPr>
            <a:r>
              <a:rPr lang="en" sz="1600">
                <a:solidFill>
                  <a:srgbClr val="484848"/>
                </a:solidFill>
                <a:latin typeface="Roboto Condensed"/>
                <a:ea typeface="Roboto Condensed"/>
                <a:cs typeface="Roboto Condensed"/>
                <a:sym typeface="Roboto Condensed"/>
              </a:rPr>
              <a:t>Instead of using a fixed dataset where we create a pre-trained model, we decided to create a dynamic dataset that each new user can add onto pre-existing data.</a:t>
            </a:r>
            <a:endParaRPr sz="1600">
              <a:solidFill>
                <a:srgbClr val="484848"/>
              </a:solidFill>
              <a:latin typeface="Roboto Condensed"/>
              <a:ea typeface="Roboto Condensed"/>
              <a:cs typeface="Roboto Condensed"/>
              <a:sym typeface="Roboto Condensed"/>
            </a:endParaRPr>
          </a:p>
          <a:p>
            <a:pPr indent="-330200" lvl="0" marL="457200" rtl="0" algn="l">
              <a:spcBef>
                <a:spcPts val="1000"/>
              </a:spcBef>
              <a:spcAft>
                <a:spcPts val="1000"/>
              </a:spcAft>
              <a:buClr>
                <a:srgbClr val="484848"/>
              </a:buClr>
              <a:buSzPts val="1600"/>
              <a:buFont typeface="Roboto Condensed"/>
              <a:buChar char="●"/>
            </a:pPr>
            <a:r>
              <a:rPr lang="en" sz="1600">
                <a:solidFill>
                  <a:srgbClr val="484848"/>
                </a:solidFill>
                <a:latin typeface="Roboto Condensed"/>
                <a:ea typeface="Roboto Condensed"/>
                <a:cs typeface="Roboto Condensed"/>
                <a:sym typeface="Roboto Condensed"/>
              </a:rPr>
              <a:t>New users input their training data onto our model through a quick and easy setup so we can create a more customized model for that specific user and therefore have a higher accuracy detecting their motions.</a:t>
            </a:r>
            <a:endParaRPr sz="1600">
              <a:solidFill>
                <a:srgbClr val="484848"/>
              </a:solidFill>
              <a:latin typeface="Roboto Condensed"/>
              <a:ea typeface="Roboto Condensed"/>
              <a:cs typeface="Roboto Condensed"/>
              <a:sym typeface="Roboto Condensed"/>
            </a:endParaRPr>
          </a:p>
        </p:txBody>
      </p:sp>
      <p:pic>
        <p:nvPicPr>
          <p:cNvPr id="78" name="Google Shape;78;p15"/>
          <p:cNvPicPr preferRelativeResize="0"/>
          <p:nvPr/>
        </p:nvPicPr>
        <p:blipFill>
          <a:blip r:embed="rId3">
            <a:alphaModFix/>
          </a:blip>
          <a:stretch>
            <a:fillRect/>
          </a:stretch>
        </p:blipFill>
        <p:spPr>
          <a:xfrm>
            <a:off x="5624825" y="3396034"/>
            <a:ext cx="3012377" cy="1769165"/>
          </a:xfrm>
          <a:prstGeom prst="rect">
            <a:avLst/>
          </a:prstGeom>
          <a:noFill/>
          <a:ln>
            <a:noFill/>
          </a:ln>
        </p:spPr>
      </p:pic>
      <p:pic>
        <p:nvPicPr>
          <p:cNvPr id="79" name="Google Shape;79;p15"/>
          <p:cNvPicPr preferRelativeResize="0"/>
          <p:nvPr/>
        </p:nvPicPr>
        <p:blipFill>
          <a:blip r:embed="rId4">
            <a:alphaModFix/>
          </a:blip>
          <a:stretch>
            <a:fillRect/>
          </a:stretch>
        </p:blipFill>
        <p:spPr>
          <a:xfrm>
            <a:off x="5624825" y="1572610"/>
            <a:ext cx="3012375" cy="1899615"/>
          </a:xfrm>
          <a:prstGeom prst="rect">
            <a:avLst/>
          </a:prstGeom>
          <a:noFill/>
          <a:ln>
            <a:noFill/>
          </a:ln>
        </p:spPr>
      </p:pic>
      <p:pic>
        <p:nvPicPr>
          <p:cNvPr id="80" name="Google Shape;80;p15"/>
          <p:cNvPicPr preferRelativeResize="0"/>
          <p:nvPr/>
        </p:nvPicPr>
        <p:blipFill rotWithShape="1">
          <a:blip r:embed="rId5">
            <a:alphaModFix/>
          </a:blip>
          <a:srcRect b="0" l="0" r="1302" t="0"/>
          <a:stretch/>
        </p:blipFill>
        <p:spPr>
          <a:xfrm>
            <a:off x="5624825" y="-44914"/>
            <a:ext cx="3012376" cy="17853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p:nvPr/>
        </p:nvSpPr>
        <p:spPr>
          <a:xfrm>
            <a:off x="-1393225" y="1063425"/>
            <a:ext cx="4056300" cy="3852900"/>
          </a:xfrm>
          <a:prstGeom prst="rect">
            <a:avLst/>
          </a:prstGeom>
          <a:solidFill>
            <a:srgbClr val="CCE0E2">
              <a:alpha val="3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1" type="body"/>
          </p:nvPr>
        </p:nvSpPr>
        <p:spPr>
          <a:xfrm>
            <a:off x="311700" y="1740875"/>
            <a:ext cx="4812300" cy="22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84848"/>
                </a:solidFill>
                <a:latin typeface="Roboto Condensed"/>
                <a:ea typeface="Roboto Condensed"/>
                <a:cs typeface="Roboto Condensed"/>
                <a:sym typeface="Roboto Condensed"/>
              </a:rPr>
              <a:t>Our design</a:t>
            </a:r>
            <a:r>
              <a:rPr lang="en">
                <a:solidFill>
                  <a:srgbClr val="484848"/>
                </a:solidFill>
                <a:latin typeface="Roboto Condensed"/>
                <a:ea typeface="Roboto Condensed"/>
                <a:cs typeface="Roboto Condensed"/>
                <a:sym typeface="Roboto Condensed"/>
              </a:rPr>
              <a:t> </a:t>
            </a:r>
            <a:r>
              <a:rPr lang="en">
                <a:solidFill>
                  <a:srgbClr val="484848"/>
                </a:solidFill>
                <a:latin typeface="Roboto Condensed"/>
                <a:ea typeface="Roboto Condensed"/>
                <a:cs typeface="Roboto Condensed"/>
                <a:sym typeface="Roboto Condensed"/>
              </a:rPr>
              <a:t>includes: Fully wireless, compact and comfortable watch style enclosure for our Raspberry pi 0 w, accelerometer, and a Powerboost 500C. Includes a rechargeable battery, and a switch to the control power. </a:t>
            </a:r>
            <a:endParaRPr>
              <a:solidFill>
                <a:srgbClr val="484848"/>
              </a:solidFill>
              <a:latin typeface="Roboto Condensed"/>
              <a:ea typeface="Roboto Condensed"/>
              <a:cs typeface="Roboto Condensed"/>
              <a:sym typeface="Roboto Condensed"/>
            </a:endParaRPr>
          </a:p>
          <a:p>
            <a:pPr indent="0" lvl="0" marL="0" rtl="0" algn="l">
              <a:spcBef>
                <a:spcPts val="1600"/>
              </a:spcBef>
              <a:spcAft>
                <a:spcPts val="1600"/>
              </a:spcAft>
              <a:buNone/>
            </a:pPr>
            <a:r>
              <a:t/>
            </a:r>
            <a:endParaRPr>
              <a:solidFill>
                <a:srgbClr val="484848"/>
              </a:solidFill>
              <a:latin typeface="Roboto Condensed"/>
              <a:ea typeface="Roboto Condensed"/>
              <a:cs typeface="Roboto Condensed"/>
              <a:sym typeface="Roboto Condensed"/>
            </a:endParaRPr>
          </a:p>
        </p:txBody>
      </p:sp>
      <p:sp>
        <p:nvSpPr>
          <p:cNvPr id="87" name="Google Shape;87;p16"/>
          <p:cNvSpPr/>
          <p:nvPr/>
        </p:nvSpPr>
        <p:spPr>
          <a:xfrm>
            <a:off x="-1393225" y="207800"/>
            <a:ext cx="4056300" cy="707400"/>
          </a:xfrm>
          <a:prstGeom prst="rect">
            <a:avLst/>
          </a:prstGeom>
          <a:gradFill>
            <a:gsLst>
              <a:gs pos="0">
                <a:srgbClr val="FCC73C"/>
              </a:gs>
              <a:gs pos="100000">
                <a:srgbClr val="F8E41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type="title"/>
          </p:nvPr>
        </p:nvSpPr>
        <p:spPr>
          <a:xfrm>
            <a:off x="311700" y="207800"/>
            <a:ext cx="300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84848"/>
                </a:solidFill>
                <a:latin typeface="Open Sans ExtraBold"/>
                <a:ea typeface="Open Sans ExtraBold"/>
                <a:cs typeface="Open Sans ExtraBold"/>
                <a:sym typeface="Open Sans ExtraBold"/>
              </a:rPr>
              <a:t>Hard</a:t>
            </a:r>
            <a:r>
              <a:rPr lang="en">
                <a:solidFill>
                  <a:srgbClr val="484848"/>
                </a:solidFill>
                <a:latin typeface="Open Sans ExtraBold"/>
                <a:ea typeface="Open Sans ExtraBold"/>
                <a:cs typeface="Open Sans ExtraBold"/>
                <a:sym typeface="Open Sans ExtraBold"/>
              </a:rPr>
              <a:t>ware</a:t>
            </a:r>
            <a:endParaRPr>
              <a:solidFill>
                <a:srgbClr val="484848"/>
              </a:solidFill>
              <a:latin typeface="Open Sans ExtraBold"/>
              <a:ea typeface="Open Sans ExtraBold"/>
              <a:cs typeface="Open Sans ExtraBold"/>
              <a:sym typeface="Open Sans ExtraBold"/>
            </a:endParaRPr>
          </a:p>
        </p:txBody>
      </p:sp>
      <p:pic>
        <p:nvPicPr>
          <p:cNvPr id="89" name="Google Shape;89;p16"/>
          <p:cNvPicPr preferRelativeResize="0"/>
          <p:nvPr/>
        </p:nvPicPr>
        <p:blipFill rotWithShape="1">
          <a:blip r:embed="rId3">
            <a:alphaModFix/>
          </a:blip>
          <a:srcRect b="0" l="0" r="0" t="8155"/>
          <a:stretch/>
        </p:blipFill>
        <p:spPr>
          <a:xfrm>
            <a:off x="5453375" y="163525"/>
            <a:ext cx="3392101" cy="2336547"/>
          </a:xfrm>
          <a:prstGeom prst="rect">
            <a:avLst/>
          </a:prstGeom>
          <a:noFill/>
          <a:ln>
            <a:noFill/>
          </a:ln>
        </p:spPr>
      </p:pic>
      <p:pic>
        <p:nvPicPr>
          <p:cNvPr id="90" name="Google Shape;90;p16"/>
          <p:cNvPicPr preferRelativeResize="0"/>
          <p:nvPr/>
        </p:nvPicPr>
        <p:blipFill>
          <a:blip r:embed="rId4">
            <a:alphaModFix/>
          </a:blip>
          <a:stretch>
            <a:fillRect/>
          </a:stretch>
        </p:blipFill>
        <p:spPr>
          <a:xfrm>
            <a:off x="5432413" y="2568025"/>
            <a:ext cx="3434014" cy="24515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1393225" y="1016600"/>
            <a:ext cx="4056300" cy="1526100"/>
          </a:xfrm>
          <a:prstGeom prst="rect">
            <a:avLst/>
          </a:prstGeom>
          <a:solidFill>
            <a:srgbClr val="CCE0E2">
              <a:alpha val="3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1393225" y="207800"/>
            <a:ext cx="4056300" cy="707400"/>
          </a:xfrm>
          <a:prstGeom prst="rect">
            <a:avLst/>
          </a:prstGeom>
          <a:gradFill>
            <a:gsLst>
              <a:gs pos="0">
                <a:srgbClr val="FCC73C"/>
              </a:gs>
              <a:gs pos="100000">
                <a:srgbClr val="F8E41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311700" y="207800"/>
            <a:ext cx="300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84848"/>
                </a:solidFill>
                <a:latin typeface="Open Sans ExtraBold"/>
                <a:ea typeface="Open Sans ExtraBold"/>
                <a:cs typeface="Open Sans ExtraBold"/>
                <a:sym typeface="Open Sans ExtraBold"/>
              </a:rPr>
              <a:t>Software</a:t>
            </a:r>
            <a:endParaRPr>
              <a:solidFill>
                <a:srgbClr val="484848"/>
              </a:solidFill>
              <a:latin typeface="Open Sans ExtraBold"/>
              <a:ea typeface="Open Sans ExtraBold"/>
              <a:cs typeface="Open Sans ExtraBold"/>
              <a:sym typeface="Open Sans ExtraBold"/>
            </a:endParaRPr>
          </a:p>
        </p:txBody>
      </p:sp>
      <p:sp>
        <p:nvSpPr>
          <p:cNvPr id="98" name="Google Shape;98;p17"/>
          <p:cNvSpPr txBox="1"/>
          <p:nvPr>
            <p:ph idx="1" type="body"/>
          </p:nvPr>
        </p:nvSpPr>
        <p:spPr>
          <a:xfrm>
            <a:off x="211250" y="1016600"/>
            <a:ext cx="8406600" cy="15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84848"/>
                </a:solidFill>
                <a:latin typeface="Roboto Condensed"/>
                <a:ea typeface="Roboto Condensed"/>
                <a:cs typeface="Roboto Condensed"/>
                <a:sym typeface="Roboto Condensed"/>
              </a:rPr>
              <a:t>Front end</a:t>
            </a:r>
            <a:r>
              <a:rPr b="1" lang="en" sz="1400">
                <a:solidFill>
                  <a:srgbClr val="484848"/>
                </a:solidFill>
                <a:latin typeface="Roboto Condensed"/>
                <a:ea typeface="Roboto Condensed"/>
                <a:cs typeface="Roboto Condensed"/>
                <a:sym typeface="Roboto Condensed"/>
              </a:rPr>
              <a:t>: </a:t>
            </a:r>
            <a:r>
              <a:rPr lang="en" sz="1400">
                <a:solidFill>
                  <a:srgbClr val="484848"/>
                </a:solidFill>
                <a:latin typeface="Roboto Condensed"/>
                <a:ea typeface="Roboto Condensed"/>
                <a:cs typeface="Roboto Condensed"/>
                <a:sym typeface="Roboto Condensed"/>
              </a:rPr>
              <a:t>Website interface that interacts with the user and displays new steps to the recipe as you complete different motions in your cooking. Automatically changes recipe steps while cooking based on detecting the motion.</a:t>
            </a:r>
            <a:endParaRPr sz="1400">
              <a:solidFill>
                <a:srgbClr val="484848"/>
              </a:solidFill>
              <a:latin typeface="Roboto Condensed"/>
              <a:ea typeface="Roboto Condensed"/>
              <a:cs typeface="Roboto Condensed"/>
              <a:sym typeface="Roboto Condensed"/>
            </a:endParaRPr>
          </a:p>
          <a:p>
            <a:pPr indent="0" lvl="0" marL="0" rtl="0" algn="l">
              <a:spcBef>
                <a:spcPts val="1600"/>
              </a:spcBef>
              <a:spcAft>
                <a:spcPts val="1600"/>
              </a:spcAft>
              <a:buNone/>
            </a:pPr>
            <a:r>
              <a:rPr b="1" lang="en" sz="1400">
                <a:solidFill>
                  <a:srgbClr val="484848"/>
                </a:solidFill>
                <a:latin typeface="Roboto Condensed"/>
                <a:ea typeface="Roboto Condensed"/>
                <a:cs typeface="Roboto Condensed"/>
                <a:sym typeface="Roboto Condensed"/>
              </a:rPr>
              <a:t>Backend</a:t>
            </a:r>
            <a:r>
              <a:rPr b="1" lang="en" sz="1400">
                <a:solidFill>
                  <a:srgbClr val="484848"/>
                </a:solidFill>
                <a:latin typeface="Roboto Condensed"/>
                <a:ea typeface="Roboto Condensed"/>
                <a:cs typeface="Roboto Condensed"/>
                <a:sym typeface="Roboto Condensed"/>
              </a:rPr>
              <a:t>: </a:t>
            </a:r>
            <a:r>
              <a:rPr lang="en" sz="1400">
                <a:solidFill>
                  <a:srgbClr val="484848"/>
                </a:solidFill>
                <a:latin typeface="Roboto Condensed"/>
                <a:ea typeface="Roboto Condensed"/>
                <a:cs typeface="Roboto Condensed"/>
                <a:sym typeface="Roboto Condensed"/>
              </a:rPr>
              <a:t>Data collection and processing done on Raspberry Pi on the wrist watch, then fed to the Firebase database. We store our model on Azure, which is an LSTM model that can be repeatedly trained and can predict whenever the frontend wants a prediction.  </a:t>
            </a:r>
            <a:endParaRPr sz="1400">
              <a:solidFill>
                <a:srgbClr val="484848"/>
              </a:solidFill>
              <a:latin typeface="Roboto Condensed"/>
              <a:ea typeface="Roboto Condensed"/>
              <a:cs typeface="Roboto Condensed"/>
              <a:sym typeface="Roboto Condensed"/>
            </a:endParaRPr>
          </a:p>
        </p:txBody>
      </p:sp>
      <p:pic>
        <p:nvPicPr>
          <p:cNvPr id="99" name="Google Shape;99;p17"/>
          <p:cNvPicPr preferRelativeResize="0"/>
          <p:nvPr/>
        </p:nvPicPr>
        <p:blipFill>
          <a:blip r:embed="rId3">
            <a:alphaModFix/>
          </a:blip>
          <a:stretch>
            <a:fillRect/>
          </a:stretch>
        </p:blipFill>
        <p:spPr>
          <a:xfrm>
            <a:off x="787225" y="2600875"/>
            <a:ext cx="7417800" cy="2542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p:nvPr/>
        </p:nvSpPr>
        <p:spPr>
          <a:xfrm>
            <a:off x="-1393225" y="1063425"/>
            <a:ext cx="4056300" cy="3852900"/>
          </a:xfrm>
          <a:prstGeom prst="rect">
            <a:avLst/>
          </a:prstGeom>
          <a:solidFill>
            <a:srgbClr val="CCE0E2">
              <a:alpha val="3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1393225" y="207800"/>
            <a:ext cx="4056300" cy="707400"/>
          </a:xfrm>
          <a:prstGeom prst="rect">
            <a:avLst/>
          </a:prstGeom>
          <a:gradFill>
            <a:gsLst>
              <a:gs pos="0">
                <a:srgbClr val="FCC73C"/>
              </a:gs>
              <a:gs pos="100000">
                <a:srgbClr val="F8E41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ph type="title"/>
          </p:nvPr>
        </p:nvSpPr>
        <p:spPr>
          <a:xfrm>
            <a:off x="311700" y="284000"/>
            <a:ext cx="46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84848"/>
                </a:solidFill>
                <a:latin typeface="Open Sans ExtraBold"/>
                <a:ea typeface="Open Sans ExtraBold"/>
                <a:cs typeface="Open Sans ExtraBold"/>
                <a:sym typeface="Open Sans ExtraBold"/>
              </a:rPr>
              <a:t>Delta from Milestone 2 to 3</a:t>
            </a:r>
            <a:endParaRPr sz="2400">
              <a:solidFill>
                <a:srgbClr val="484848"/>
              </a:solidFill>
              <a:latin typeface="Open Sans ExtraBold"/>
              <a:ea typeface="Open Sans ExtraBold"/>
              <a:cs typeface="Open Sans ExtraBold"/>
              <a:sym typeface="Open Sans ExtraBold"/>
            </a:endParaRPr>
          </a:p>
        </p:txBody>
      </p:sp>
      <p:sp>
        <p:nvSpPr>
          <p:cNvPr id="107" name="Google Shape;107;p18"/>
          <p:cNvSpPr txBox="1"/>
          <p:nvPr>
            <p:ph idx="1" type="body"/>
          </p:nvPr>
        </p:nvSpPr>
        <p:spPr>
          <a:xfrm>
            <a:off x="92350" y="1595075"/>
            <a:ext cx="5191800" cy="2885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Created full website interface that is controlled by the gestures and shows a recipe that the user can follow.</a:t>
            </a:r>
            <a:endParaRPr sz="1600">
              <a:latin typeface="Roboto Condensed"/>
              <a:ea typeface="Roboto Condensed"/>
              <a:cs typeface="Roboto Condensed"/>
              <a:sym typeface="Roboto Condensed"/>
            </a:endParaRPr>
          </a:p>
          <a:p>
            <a:pPr indent="-330200" lvl="0" marL="4572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Implemented and organized full backend process for collecting data, transferring data to Firebase, preprocessing data in realtime, and training/predicting. </a:t>
            </a:r>
            <a:endParaRPr sz="1600">
              <a:latin typeface="Roboto Condensed"/>
              <a:ea typeface="Roboto Condensed"/>
              <a:cs typeface="Roboto Condensed"/>
              <a:sym typeface="Roboto Condensed"/>
            </a:endParaRPr>
          </a:p>
          <a:p>
            <a:pPr indent="-330200" lvl="0" marL="4572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Pushed our models to Azure and run remotely on the cloud to speed up our training and prediction. </a:t>
            </a:r>
            <a:endParaRPr sz="1600">
              <a:latin typeface="Roboto Condensed"/>
              <a:ea typeface="Roboto Condensed"/>
              <a:cs typeface="Roboto Condensed"/>
              <a:sym typeface="Roboto Condensed"/>
            </a:endParaRPr>
          </a:p>
          <a:p>
            <a:pPr indent="-330200" lvl="0" marL="4572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Changed wired watch design to wireless and rechargeable watch design.  </a:t>
            </a:r>
            <a:endParaRPr sz="1600">
              <a:latin typeface="Roboto Condensed"/>
              <a:ea typeface="Roboto Condensed"/>
              <a:cs typeface="Roboto Condensed"/>
              <a:sym typeface="Roboto Condensed"/>
            </a:endParaRPr>
          </a:p>
        </p:txBody>
      </p:sp>
      <p:pic>
        <p:nvPicPr>
          <p:cNvPr id="108" name="Google Shape;108;p18"/>
          <p:cNvPicPr preferRelativeResize="0"/>
          <p:nvPr/>
        </p:nvPicPr>
        <p:blipFill>
          <a:blip r:embed="rId3">
            <a:alphaModFix amt="38000"/>
          </a:blip>
          <a:stretch>
            <a:fillRect/>
          </a:stretch>
        </p:blipFill>
        <p:spPr>
          <a:xfrm>
            <a:off x="7768721" y="536987"/>
            <a:ext cx="740754" cy="845974"/>
          </a:xfrm>
          <a:prstGeom prst="rect">
            <a:avLst/>
          </a:prstGeom>
          <a:noFill/>
          <a:ln>
            <a:noFill/>
          </a:ln>
        </p:spPr>
      </p:pic>
      <p:pic>
        <p:nvPicPr>
          <p:cNvPr id="109" name="Google Shape;109;p18"/>
          <p:cNvPicPr preferRelativeResize="0"/>
          <p:nvPr/>
        </p:nvPicPr>
        <p:blipFill>
          <a:blip r:embed="rId4">
            <a:alphaModFix/>
          </a:blip>
          <a:stretch>
            <a:fillRect/>
          </a:stretch>
        </p:blipFill>
        <p:spPr>
          <a:xfrm>
            <a:off x="5324000" y="284000"/>
            <a:ext cx="3920637" cy="2004050"/>
          </a:xfrm>
          <a:prstGeom prst="rect">
            <a:avLst/>
          </a:prstGeom>
          <a:noFill/>
          <a:ln>
            <a:noFill/>
          </a:ln>
        </p:spPr>
      </p:pic>
      <p:pic>
        <p:nvPicPr>
          <p:cNvPr id="110" name="Google Shape;110;p18"/>
          <p:cNvPicPr preferRelativeResize="0"/>
          <p:nvPr/>
        </p:nvPicPr>
        <p:blipFill rotWithShape="1">
          <a:blip r:embed="rId5">
            <a:alphaModFix/>
          </a:blip>
          <a:srcRect b="0" l="0" r="0" t="28668"/>
          <a:stretch/>
        </p:blipFill>
        <p:spPr>
          <a:xfrm>
            <a:off x="5391950" y="2446375"/>
            <a:ext cx="3619772" cy="269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p:nvPr/>
        </p:nvSpPr>
        <p:spPr>
          <a:xfrm>
            <a:off x="-1393225" y="1063425"/>
            <a:ext cx="4056300" cy="3852900"/>
          </a:xfrm>
          <a:prstGeom prst="rect">
            <a:avLst/>
          </a:prstGeom>
          <a:solidFill>
            <a:srgbClr val="CCE0E2">
              <a:alpha val="3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1393225" y="207800"/>
            <a:ext cx="4056300" cy="707400"/>
          </a:xfrm>
          <a:prstGeom prst="rect">
            <a:avLst/>
          </a:prstGeom>
          <a:gradFill>
            <a:gsLst>
              <a:gs pos="0">
                <a:srgbClr val="FCC73C"/>
              </a:gs>
              <a:gs pos="100000">
                <a:srgbClr val="F8E41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ph type="title"/>
          </p:nvPr>
        </p:nvSpPr>
        <p:spPr>
          <a:xfrm>
            <a:off x="311700" y="207800"/>
            <a:ext cx="417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84848"/>
                </a:solidFill>
                <a:latin typeface="Open Sans ExtraBold"/>
                <a:ea typeface="Open Sans ExtraBold"/>
                <a:cs typeface="Open Sans ExtraBold"/>
                <a:sym typeface="Open Sans ExtraBold"/>
              </a:rPr>
              <a:t>Prototype and Demo</a:t>
            </a:r>
            <a:endParaRPr>
              <a:solidFill>
                <a:srgbClr val="484848"/>
              </a:solidFill>
              <a:latin typeface="Open Sans ExtraBold"/>
              <a:ea typeface="Open Sans ExtraBold"/>
              <a:cs typeface="Open Sans ExtraBold"/>
              <a:sym typeface="Open Sans ExtraBold"/>
            </a:endParaRPr>
          </a:p>
        </p:txBody>
      </p:sp>
      <p:sp>
        <p:nvSpPr>
          <p:cNvPr id="118" name="Google Shape;118;p19"/>
          <p:cNvSpPr txBox="1"/>
          <p:nvPr>
            <p:ph idx="1" type="body"/>
          </p:nvPr>
        </p:nvSpPr>
        <p:spPr>
          <a:xfrm>
            <a:off x="311700" y="1823200"/>
            <a:ext cx="4983000" cy="19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Condensed"/>
                <a:ea typeface="Roboto Condensed"/>
                <a:cs typeface="Roboto Condensed"/>
                <a:sym typeface="Roboto Condensed"/>
              </a:rPr>
              <a:t>3D printed enclosure for our Rpi zero which connects to a bracelet. Includes ports for battery charging, mini-HDMI display, and micro-USB. Clean and minimal design that is designed to be unobstructive to cooking.</a:t>
            </a:r>
            <a:endParaRPr>
              <a:latin typeface="Roboto Condensed"/>
              <a:ea typeface="Roboto Condensed"/>
              <a:cs typeface="Roboto Condensed"/>
              <a:sym typeface="Roboto Condensed"/>
            </a:endParaRPr>
          </a:p>
        </p:txBody>
      </p:sp>
      <p:pic>
        <p:nvPicPr>
          <p:cNvPr descr="N One&#10;For TECHIN 514 at UW" id="119" name="Google Shape;119;p19" title="Data collection">
            <a:hlinkClick r:id="rId3"/>
          </p:cNvPr>
          <p:cNvPicPr preferRelativeResize="0"/>
          <p:nvPr/>
        </p:nvPicPr>
        <p:blipFill>
          <a:blip r:embed="rId4">
            <a:alphaModFix/>
          </a:blip>
          <a:stretch>
            <a:fillRect/>
          </a:stretch>
        </p:blipFill>
        <p:spPr>
          <a:xfrm>
            <a:off x="5535950" y="1547100"/>
            <a:ext cx="3544500" cy="2658375"/>
          </a:xfrm>
          <a:prstGeom prst="rect">
            <a:avLst/>
          </a:prstGeom>
          <a:noFill/>
          <a:ln>
            <a:noFill/>
          </a:ln>
        </p:spPr>
      </p:pic>
      <p:sp>
        <p:nvSpPr>
          <p:cNvPr id="120" name="Google Shape;120;p19"/>
          <p:cNvSpPr txBox="1"/>
          <p:nvPr>
            <p:ph idx="1" type="body"/>
          </p:nvPr>
        </p:nvSpPr>
        <p:spPr>
          <a:xfrm>
            <a:off x="5962350" y="4283525"/>
            <a:ext cx="2832900" cy="3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Roboto Condensed"/>
                <a:ea typeface="Roboto Condensed"/>
                <a:cs typeface="Roboto Condensed"/>
                <a:sym typeface="Roboto Condensed"/>
                <a:hlinkClick r:id="rId5"/>
              </a:rPr>
              <a:t>https://www.youtube.com/watch?v=ggf3NXkmp50</a:t>
            </a:r>
            <a:endParaRPr sz="1000">
              <a:latin typeface="Roboto Condensed"/>
              <a:ea typeface="Roboto Condensed"/>
              <a:cs typeface="Roboto Condensed"/>
              <a:sym typeface="Roboto Condensed"/>
            </a:endParaRPr>
          </a:p>
          <a:p>
            <a:pPr indent="0" lvl="0" marL="0" rtl="0" algn="l">
              <a:spcBef>
                <a:spcPts val="1600"/>
              </a:spcBef>
              <a:spcAft>
                <a:spcPts val="1600"/>
              </a:spcAft>
              <a:buNone/>
            </a:pPr>
            <a:r>
              <a:t/>
            </a:r>
            <a:endParaRPr sz="1000">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4" name="Shape 124"/>
        <p:cNvGrpSpPr/>
        <p:nvPr/>
      </p:nvGrpSpPr>
      <p:grpSpPr>
        <a:xfrm>
          <a:off x="0" y="0"/>
          <a:ext cx="0" cy="0"/>
          <a:chOff x="0" y="0"/>
          <a:chExt cx="0" cy="0"/>
        </a:xfrm>
      </p:grpSpPr>
      <p:sp>
        <p:nvSpPr>
          <p:cNvPr id="125" name="Google Shape;125;p20"/>
          <p:cNvSpPr/>
          <p:nvPr/>
        </p:nvSpPr>
        <p:spPr>
          <a:xfrm>
            <a:off x="-1393225" y="1482425"/>
            <a:ext cx="4056300" cy="2787600"/>
          </a:xfrm>
          <a:prstGeom prst="rect">
            <a:avLst/>
          </a:prstGeom>
          <a:solidFill>
            <a:srgbClr val="CCE0E2">
              <a:alpha val="3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1393225" y="597425"/>
            <a:ext cx="4056300" cy="707400"/>
          </a:xfrm>
          <a:prstGeom prst="rect">
            <a:avLst/>
          </a:prstGeom>
          <a:gradFill>
            <a:gsLst>
              <a:gs pos="0">
                <a:srgbClr val="FCC73C"/>
              </a:gs>
              <a:gs pos="100000">
                <a:srgbClr val="F8E41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84848"/>
                </a:solidFill>
                <a:latin typeface="Open Sans ExtraBold"/>
                <a:ea typeface="Open Sans ExtraBold"/>
                <a:cs typeface="Open Sans ExtraBold"/>
                <a:sym typeface="Open Sans ExtraBold"/>
              </a:rPr>
              <a:t>Budget</a:t>
            </a:r>
            <a:endParaRPr>
              <a:solidFill>
                <a:srgbClr val="484848"/>
              </a:solidFill>
              <a:latin typeface="Open Sans ExtraBold"/>
              <a:ea typeface="Open Sans ExtraBold"/>
              <a:cs typeface="Open Sans ExtraBold"/>
              <a:sym typeface="Open Sans ExtraBold"/>
            </a:endParaRPr>
          </a:p>
        </p:txBody>
      </p:sp>
      <p:graphicFrame>
        <p:nvGraphicFramePr>
          <p:cNvPr id="128" name="Google Shape;128;p20"/>
          <p:cNvGraphicFramePr/>
          <p:nvPr/>
        </p:nvGraphicFramePr>
        <p:xfrm>
          <a:off x="952500" y="1590425"/>
          <a:ext cx="3000000" cy="3000000"/>
        </p:xfrm>
        <a:graphic>
          <a:graphicData uri="http://schemas.openxmlformats.org/drawingml/2006/table">
            <a:tbl>
              <a:tblPr>
                <a:noFill/>
                <a:tableStyleId>{07280865-C9C6-431A-8698-CC5D04AFE369}</a:tableStyleId>
              </a:tblPr>
              <a:tblGrid>
                <a:gridCol w="2612125"/>
                <a:gridCol w="1669225"/>
                <a:gridCol w="1147900"/>
                <a:gridCol w="1809750"/>
              </a:tblGrid>
              <a:tr h="381000">
                <a:tc>
                  <a:txBody>
                    <a:bodyPr/>
                    <a:lstStyle/>
                    <a:p>
                      <a:pPr indent="0" lvl="0" marL="0" rtl="0" algn="l">
                        <a:spcBef>
                          <a:spcPts val="0"/>
                        </a:spcBef>
                        <a:spcAft>
                          <a:spcPts val="0"/>
                        </a:spcAft>
                        <a:buNone/>
                      </a:pPr>
                      <a:r>
                        <a:rPr b="1" lang="en" sz="1800">
                          <a:solidFill>
                            <a:srgbClr val="484848"/>
                          </a:solidFill>
                          <a:latin typeface="Roboto Condensed"/>
                          <a:ea typeface="Roboto Condensed"/>
                          <a:cs typeface="Roboto Condensed"/>
                          <a:sym typeface="Roboto Condensed"/>
                        </a:rPr>
                        <a:t>I</a:t>
                      </a:r>
                      <a:r>
                        <a:rPr b="1" lang="en" sz="1800">
                          <a:solidFill>
                            <a:srgbClr val="484848"/>
                          </a:solidFill>
                          <a:latin typeface="Roboto Condensed"/>
                          <a:ea typeface="Roboto Condensed"/>
                          <a:cs typeface="Roboto Condensed"/>
                          <a:sym typeface="Roboto Condensed"/>
                        </a:rPr>
                        <a:t>tems</a:t>
                      </a:r>
                      <a:endParaRPr b="1"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a:txBody>
                    <a:bodyPr/>
                    <a:lstStyle/>
                    <a:p>
                      <a:pPr indent="0" lvl="0" marL="0" rtl="0" algn="l">
                        <a:spcBef>
                          <a:spcPts val="0"/>
                        </a:spcBef>
                        <a:spcAft>
                          <a:spcPts val="0"/>
                        </a:spcAft>
                        <a:buNone/>
                      </a:pPr>
                      <a:r>
                        <a:rPr b="1" lang="en" sz="1800">
                          <a:solidFill>
                            <a:srgbClr val="484848"/>
                          </a:solidFill>
                          <a:latin typeface="Roboto Condensed"/>
                          <a:ea typeface="Roboto Condensed"/>
                          <a:cs typeface="Roboto Condensed"/>
                          <a:sym typeface="Roboto Condensed"/>
                        </a:rPr>
                        <a:t>U</a:t>
                      </a:r>
                      <a:r>
                        <a:rPr b="1" lang="en" sz="1800">
                          <a:solidFill>
                            <a:srgbClr val="484848"/>
                          </a:solidFill>
                          <a:latin typeface="Roboto Condensed"/>
                          <a:ea typeface="Roboto Condensed"/>
                          <a:cs typeface="Roboto Condensed"/>
                          <a:sym typeface="Roboto Condensed"/>
                        </a:rPr>
                        <a:t>nit Price</a:t>
                      </a:r>
                      <a:endParaRPr b="1"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a:txBody>
                    <a:bodyPr/>
                    <a:lstStyle/>
                    <a:p>
                      <a:pPr indent="0" lvl="0" marL="0" rtl="0" algn="l">
                        <a:spcBef>
                          <a:spcPts val="0"/>
                        </a:spcBef>
                        <a:spcAft>
                          <a:spcPts val="0"/>
                        </a:spcAft>
                        <a:buNone/>
                      </a:pPr>
                      <a:r>
                        <a:rPr b="1" lang="en" sz="1800">
                          <a:solidFill>
                            <a:srgbClr val="484848"/>
                          </a:solidFill>
                          <a:latin typeface="Roboto Condensed"/>
                          <a:ea typeface="Roboto Condensed"/>
                          <a:cs typeface="Roboto Condensed"/>
                          <a:sym typeface="Roboto Condensed"/>
                        </a:rPr>
                        <a:t>Quantity</a:t>
                      </a:r>
                      <a:endParaRPr b="1"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a:txBody>
                    <a:bodyPr/>
                    <a:lstStyle/>
                    <a:p>
                      <a:pPr indent="0" lvl="0" marL="0" rtl="0" algn="l">
                        <a:spcBef>
                          <a:spcPts val="0"/>
                        </a:spcBef>
                        <a:spcAft>
                          <a:spcPts val="0"/>
                        </a:spcAft>
                        <a:buNone/>
                      </a:pPr>
                      <a:r>
                        <a:rPr b="1" lang="en" sz="1800">
                          <a:solidFill>
                            <a:srgbClr val="484848"/>
                          </a:solidFill>
                          <a:latin typeface="Roboto Condensed"/>
                          <a:ea typeface="Roboto Condensed"/>
                          <a:cs typeface="Roboto Condensed"/>
                          <a:sym typeface="Roboto Condensed"/>
                        </a:rPr>
                        <a:t>Actual Spending</a:t>
                      </a:r>
                      <a:endParaRPr b="1"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r>
              <a:tr h="381000">
                <a:tc>
                  <a:txBody>
                    <a:bodyPr/>
                    <a:lstStyle/>
                    <a:p>
                      <a:pPr indent="0" lvl="0" marL="0" rtl="0" algn="l">
                        <a:spcBef>
                          <a:spcPts val="0"/>
                        </a:spcBef>
                        <a:spcAft>
                          <a:spcPts val="0"/>
                        </a:spcAft>
                        <a:buNone/>
                      </a:pPr>
                      <a:r>
                        <a:rPr lang="en" sz="1800">
                          <a:solidFill>
                            <a:srgbClr val="484848"/>
                          </a:solidFill>
                          <a:latin typeface="Roboto Condensed"/>
                          <a:ea typeface="Roboto Condensed"/>
                          <a:cs typeface="Roboto Condensed"/>
                          <a:sym typeface="Roboto Condensed"/>
                        </a:rPr>
                        <a:t>Raspberry pi 3 b+ kit</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a:txBody>
                    <a:bodyPr/>
                    <a:lstStyle/>
                    <a:p>
                      <a:pPr indent="0" lvl="0" marL="0" rtl="0" algn="l">
                        <a:spcBef>
                          <a:spcPts val="0"/>
                        </a:spcBef>
                        <a:spcAft>
                          <a:spcPts val="0"/>
                        </a:spcAft>
                        <a:buNone/>
                      </a:pPr>
                      <a:r>
                        <a:rPr lang="en" sz="1800">
                          <a:solidFill>
                            <a:srgbClr val="484848"/>
                          </a:solidFill>
                          <a:latin typeface="Roboto Condensed"/>
                          <a:ea typeface="Roboto Condensed"/>
                          <a:cs typeface="Roboto Condensed"/>
                          <a:sym typeface="Roboto Condensed"/>
                        </a:rPr>
                        <a:t>$79.99</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a:txBody>
                    <a:bodyPr/>
                    <a:lstStyle/>
                    <a:p>
                      <a:pPr indent="0" lvl="0" marL="0" rtl="0" algn="l">
                        <a:spcBef>
                          <a:spcPts val="0"/>
                        </a:spcBef>
                        <a:spcAft>
                          <a:spcPts val="0"/>
                        </a:spcAft>
                        <a:buNone/>
                      </a:pPr>
                      <a:r>
                        <a:rPr lang="en" sz="1800">
                          <a:solidFill>
                            <a:srgbClr val="484848"/>
                          </a:solidFill>
                          <a:latin typeface="Roboto Condensed"/>
                          <a:ea typeface="Roboto Condensed"/>
                          <a:cs typeface="Roboto Condensed"/>
                          <a:sym typeface="Roboto Condensed"/>
                        </a:rPr>
                        <a:t>1</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800">
                          <a:solidFill>
                            <a:srgbClr val="484848"/>
                          </a:solidFill>
                          <a:latin typeface="Roboto Condensed"/>
                          <a:ea typeface="Roboto Condensed"/>
                          <a:cs typeface="Roboto Condensed"/>
                          <a:sym typeface="Roboto Condensed"/>
                        </a:rPr>
                        <a:t>$79.99</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r>
              <a:tr h="381000">
                <a:tc>
                  <a:txBody>
                    <a:bodyPr/>
                    <a:lstStyle/>
                    <a:p>
                      <a:pPr indent="0" lvl="0" marL="0" rtl="0" algn="l">
                        <a:spcBef>
                          <a:spcPts val="0"/>
                        </a:spcBef>
                        <a:spcAft>
                          <a:spcPts val="0"/>
                        </a:spcAft>
                        <a:buNone/>
                      </a:pPr>
                      <a:r>
                        <a:rPr lang="en" sz="1800">
                          <a:solidFill>
                            <a:srgbClr val="484848"/>
                          </a:solidFill>
                          <a:latin typeface="Roboto Condensed"/>
                          <a:ea typeface="Roboto Condensed"/>
                          <a:cs typeface="Roboto Condensed"/>
                          <a:sym typeface="Roboto Condensed"/>
                        </a:rPr>
                        <a:t>Raspberry pi 0 w kit</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800">
                          <a:solidFill>
                            <a:srgbClr val="484848"/>
                          </a:solidFill>
                          <a:latin typeface="Roboto Condensed"/>
                          <a:ea typeface="Roboto Condensed"/>
                          <a:cs typeface="Roboto Condensed"/>
                          <a:sym typeface="Roboto Condensed"/>
                        </a:rPr>
                        <a:t>$26.99</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a:txBody>
                    <a:bodyPr/>
                    <a:lstStyle/>
                    <a:p>
                      <a:pPr indent="0" lvl="0" marL="0" rtl="0" algn="l">
                        <a:spcBef>
                          <a:spcPts val="0"/>
                        </a:spcBef>
                        <a:spcAft>
                          <a:spcPts val="0"/>
                        </a:spcAft>
                        <a:buNone/>
                      </a:pPr>
                      <a:r>
                        <a:rPr lang="en" sz="1800">
                          <a:solidFill>
                            <a:srgbClr val="484848"/>
                          </a:solidFill>
                          <a:latin typeface="Roboto Condensed"/>
                          <a:ea typeface="Roboto Condensed"/>
                          <a:cs typeface="Roboto Condensed"/>
                          <a:sym typeface="Roboto Condensed"/>
                        </a:rPr>
                        <a:t>1</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800">
                          <a:solidFill>
                            <a:srgbClr val="484848"/>
                          </a:solidFill>
                          <a:latin typeface="Roboto Condensed"/>
                          <a:ea typeface="Roboto Condensed"/>
                          <a:cs typeface="Roboto Condensed"/>
                          <a:sym typeface="Roboto Condensed"/>
                        </a:rPr>
                        <a:t>$26.99</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r>
              <a:tr h="381000">
                <a:tc>
                  <a:txBody>
                    <a:bodyPr/>
                    <a:lstStyle/>
                    <a:p>
                      <a:pPr indent="0" lvl="0" marL="0" rtl="0" algn="l">
                        <a:spcBef>
                          <a:spcPts val="0"/>
                        </a:spcBef>
                        <a:spcAft>
                          <a:spcPts val="0"/>
                        </a:spcAft>
                        <a:buNone/>
                      </a:pPr>
                      <a:r>
                        <a:rPr b="1" lang="en" sz="1800">
                          <a:solidFill>
                            <a:srgbClr val="484848"/>
                          </a:solidFill>
                          <a:latin typeface="Roboto Condensed"/>
                          <a:ea typeface="Roboto Condensed"/>
                          <a:cs typeface="Roboto Condensed"/>
                          <a:sym typeface="Roboto Condensed"/>
                        </a:rPr>
                        <a:t>Total</a:t>
                      </a:r>
                      <a:endParaRPr b="1"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gridSpan="3">
                  <a:txBody>
                    <a:bodyPr/>
                    <a:lstStyle/>
                    <a:p>
                      <a:pPr indent="0" lvl="0" marL="0" rtl="0" algn="l">
                        <a:spcBef>
                          <a:spcPts val="0"/>
                        </a:spcBef>
                        <a:spcAft>
                          <a:spcPts val="0"/>
                        </a:spcAft>
                        <a:buClr>
                          <a:schemeClr val="dk1"/>
                        </a:buClr>
                        <a:buSzPts val="1100"/>
                        <a:buFont typeface="Arial"/>
                        <a:buNone/>
                      </a:pPr>
                      <a:r>
                        <a:rPr lang="en" sz="1800">
                          <a:solidFill>
                            <a:srgbClr val="484848"/>
                          </a:solidFill>
                          <a:latin typeface="Roboto Condensed"/>
                          <a:ea typeface="Roboto Condensed"/>
                          <a:cs typeface="Roboto Condensed"/>
                          <a:sym typeface="Roboto Condensed"/>
                        </a:rPr>
                        <a:t>$106.98</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hMerge="1"/>
                <a:tc hMerge="1"/>
              </a:tr>
              <a:tr h="381000">
                <a:tc>
                  <a:txBody>
                    <a:bodyPr/>
                    <a:lstStyle/>
                    <a:p>
                      <a:pPr indent="0" lvl="0" marL="0" rtl="0" algn="l">
                        <a:spcBef>
                          <a:spcPts val="0"/>
                        </a:spcBef>
                        <a:spcAft>
                          <a:spcPts val="0"/>
                        </a:spcAft>
                        <a:buNone/>
                      </a:pPr>
                      <a:r>
                        <a:rPr b="1" lang="en" sz="1800">
                          <a:solidFill>
                            <a:srgbClr val="484848"/>
                          </a:solidFill>
                          <a:latin typeface="Roboto Condensed"/>
                          <a:ea typeface="Roboto Condensed"/>
                          <a:cs typeface="Roboto Condensed"/>
                          <a:sym typeface="Roboto Condensed"/>
                        </a:rPr>
                        <a:t>Future Spending</a:t>
                      </a:r>
                      <a:endParaRPr b="1"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gridSpan="3">
                  <a:txBody>
                    <a:bodyPr/>
                    <a:lstStyle/>
                    <a:p>
                      <a:pPr indent="0" lvl="0" marL="0" rtl="0" algn="l">
                        <a:spcBef>
                          <a:spcPts val="0"/>
                        </a:spcBef>
                        <a:spcAft>
                          <a:spcPts val="0"/>
                        </a:spcAft>
                        <a:buClr>
                          <a:schemeClr val="dk1"/>
                        </a:buClr>
                        <a:buSzPts val="1100"/>
                        <a:buFont typeface="Arial"/>
                        <a:buNone/>
                      </a:pPr>
                      <a:r>
                        <a:rPr lang="en" sz="1800">
                          <a:solidFill>
                            <a:srgbClr val="484848"/>
                          </a:solidFill>
                          <a:latin typeface="Roboto Condensed"/>
                          <a:ea typeface="Roboto Condensed"/>
                          <a:cs typeface="Roboto Condensed"/>
                          <a:sym typeface="Roboto Condensed"/>
                        </a:rPr>
                        <a:t>LCD monitor: $150</a:t>
                      </a:r>
                      <a:endParaRPr sz="1800">
                        <a:solidFill>
                          <a:srgbClr val="484848"/>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solidFill>
                            <a:srgbClr val="484848"/>
                          </a:solidFill>
                          <a:latin typeface="Roboto Condensed"/>
                          <a:ea typeface="Roboto Condensed"/>
                          <a:cs typeface="Roboto Condensed"/>
                          <a:sym typeface="Roboto Condensed"/>
                        </a:rPr>
                        <a:t>Bracelet strap: $30</a:t>
                      </a:r>
                      <a:endParaRPr sz="1800">
                        <a:solidFill>
                          <a:srgbClr val="484848"/>
                        </a:solidFill>
                        <a:latin typeface="Roboto Condensed"/>
                        <a:ea typeface="Roboto Condensed"/>
                        <a:cs typeface="Roboto Condensed"/>
                        <a:sym typeface="Roboto Condensed"/>
                      </a:endParaRPr>
                    </a:p>
                  </a:txBody>
                  <a:tcPr marT="91425" marB="91425" marR="91425" marL="91425">
                    <a:lnL cap="flat" cmpd="sng" w="19050">
                      <a:solidFill>
                        <a:srgbClr val="3E969F"/>
                      </a:solidFill>
                      <a:prstDash val="dot"/>
                      <a:round/>
                      <a:headEnd len="sm" w="sm" type="none"/>
                      <a:tailEnd len="sm" w="sm" type="none"/>
                    </a:lnL>
                    <a:lnR cap="flat" cmpd="sng" w="19050">
                      <a:solidFill>
                        <a:srgbClr val="3E969F"/>
                      </a:solidFill>
                      <a:prstDash val="dot"/>
                      <a:round/>
                      <a:headEnd len="sm" w="sm" type="none"/>
                      <a:tailEnd len="sm" w="sm" type="none"/>
                    </a:lnR>
                    <a:lnT cap="flat" cmpd="sng" w="19050">
                      <a:solidFill>
                        <a:srgbClr val="3E969F"/>
                      </a:solidFill>
                      <a:prstDash val="dot"/>
                      <a:round/>
                      <a:headEnd len="sm" w="sm" type="none"/>
                      <a:tailEnd len="sm" w="sm" type="none"/>
                    </a:lnT>
                    <a:lnB cap="flat" cmpd="sng" w="19050">
                      <a:solidFill>
                        <a:srgbClr val="3E969F"/>
                      </a:solidFill>
                      <a:prstDash val="dot"/>
                      <a:round/>
                      <a:headEnd len="sm" w="sm" type="none"/>
                      <a:tailEnd len="sm" w="sm" type="none"/>
                    </a:lnB>
                  </a:tcPr>
                </a:tc>
                <a:tc hMerge="1"/>
                <a:tc hMerge="1"/>
              </a:tr>
            </a:tbl>
          </a:graphicData>
        </a:graphic>
      </p:graphicFrame>
      <p:pic>
        <p:nvPicPr>
          <p:cNvPr id="129" name="Google Shape;129;p20"/>
          <p:cNvPicPr preferRelativeResize="0"/>
          <p:nvPr/>
        </p:nvPicPr>
        <p:blipFill>
          <a:blip r:embed="rId3">
            <a:alphaModFix amt="32000"/>
          </a:blip>
          <a:stretch>
            <a:fillRect/>
          </a:stretch>
        </p:blipFill>
        <p:spPr>
          <a:xfrm>
            <a:off x="7348200" y="529475"/>
            <a:ext cx="843300" cy="84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