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6" r:id="rId2"/>
    <p:sldId id="274" r:id="rId3"/>
    <p:sldId id="281" r:id="rId4"/>
    <p:sldId id="276" r:id="rId5"/>
    <p:sldId id="286" r:id="rId6"/>
    <p:sldId id="284" r:id="rId7"/>
    <p:sldId id="28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CEBFB-3B73-4370-BF3A-51B8AB4AEE67}" v="692" dt="2023-08-26T12:13:34.997"/>
    <p1510:client id="{32242C95-F97F-4946-991A-936FECA622BC}" v="2176" dt="2023-08-25T01:17:17.803"/>
    <p1510:client id="{3948B268-0EA4-40FA-B765-05047B38BFC5}" v="140" dt="2023-08-23T12:50:28.395"/>
    <p1510:client id="{411B0036-7E1B-4A1E-B342-D368FB21CA9C}" v="23" dt="2023-08-20T06:40:03.169"/>
    <p1510:client id="{50C4F26A-F235-4E40-90CE-FC33B681DC74}" v="1232" dt="2023-08-26T14:40:03.885"/>
    <p1510:client id="{56BBE4C7-B5BC-4708-82C0-B590BDA0ACAA}" v="54" dt="2023-08-21T10:09:58.780"/>
    <p1510:client id="{68DB616A-A2AB-43F0-8CF7-9D7338246DF7}" v="1" dt="2023-08-21T10:22:44.558"/>
    <p1510:client id="{6B9BAA6E-013B-47BE-B6F2-CCB5ECA27DCF}" v="3031" dt="2023-08-20T08:11:04.570"/>
    <p1510:client id="{75FB9923-569B-449A-A1F1-CDE63994069D}" v="1" dt="2023-08-21T10:10:41.489"/>
    <p1510:client id="{85A83F18-30CF-42F7-825D-ED67CDD06728}" v="19" dt="2023-08-20T18:36:37.236"/>
    <p1510:client id="{A1991251-F18B-411D-8463-32D452AA3AC6}" v="23" dt="2023-08-23T13:58:57.712"/>
    <p1510:client id="{B1A51BC8-302F-4C72-AFF7-032E3E02A018}" v="2741" dt="2023-08-20T16:53:56.016"/>
    <p1510:client id="{BA7DBDE9-5C13-473D-BB0A-56DEAC32DC90}" v="68" dt="2023-08-23T13:10:57.133"/>
    <p1510:client id="{CAD84A16-D0C8-4276-9D61-B82FB0631065}" v="1" dt="2023-08-21T11:40:03.908"/>
    <p1510:client id="{DB9FC22B-6CBA-423F-8867-26825A3A8F20}" v="222" dt="2023-08-25T06:14:53.861"/>
    <p1510:client id="{DEADD6E7-68D6-4E9A-9700-BDFC067F9F58}" v="5514" dt="2023-08-23T06:30:31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8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7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5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7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hub.com/2017/05/23/watch-where-ai-is-today-and-where-its-going-in-the-futur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B3A71-2113-AD00-3B4B-A8B1CE860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" b="2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24E39-A568-EB5B-71FA-120B7408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5BB3-6D73-3772-EDCF-DBE417CF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Zwe Nyan Zaw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CS1104 Presentation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59F4F-9CE2-0B5C-D756-FC806A3842D2}"/>
              </a:ext>
            </a:extLst>
          </p:cNvPr>
          <p:cNvSpPr txBox="1"/>
          <p:nvPr/>
        </p:nvSpPr>
        <p:spPr>
          <a:xfrm>
            <a:off x="0" y="6858000"/>
            <a:ext cx="12192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9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581720" cy="58699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Artificial Intelligence is a related group of subjects in computer science, and mathematics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Those subjects include: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Computer vision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Natural Language Processing (NLP)</a:t>
            </a:r>
          </a:p>
          <a:p>
            <a:r>
              <a:rPr lang="en-US" dirty="0"/>
              <a:t>Speech recognition, etc.</a:t>
            </a:r>
          </a:p>
          <a:p>
            <a:endParaRPr lang="en-US" dirty="0"/>
          </a:p>
          <a:p>
            <a:r>
              <a:rPr lang="en-US" dirty="0"/>
              <a:t>It also includes studies like mathematics, probability and statistics because the theory behind models used in artificial intelligence come from those studies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564000" cy="58699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Artificial Intelligence is essentially taking in </a:t>
            </a:r>
            <a:r>
              <a:rPr lang="en-US" b="1" i="1" dirty="0">
                <a:ea typeface="+mn-lt"/>
                <a:cs typeface="+mn-lt"/>
              </a:rPr>
              <a:t>training datasets</a:t>
            </a:r>
            <a:r>
              <a:rPr lang="en-US" dirty="0">
                <a:ea typeface="+mn-lt"/>
                <a:cs typeface="+mn-lt"/>
              </a:rPr>
              <a:t>, transforming them into an acceptable format, and using different models to train them.</a:t>
            </a:r>
            <a:endParaRPr lang="en-US" dirty="0"/>
          </a:p>
          <a:p>
            <a:r>
              <a:rPr lang="en-US" dirty="0"/>
              <a:t>Once trained, the model can work on datasets that it hasn't seen before.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An example in NLP</a:t>
            </a:r>
          </a:p>
          <a:p>
            <a:r>
              <a:rPr lang="en-US" dirty="0"/>
              <a:t>We want our AI to classify a given sentence into happy or sad. </a:t>
            </a:r>
            <a:r>
              <a:rPr lang="en-US" dirty="0">
                <a:ea typeface="+mn-lt"/>
                <a:cs typeface="+mn-lt"/>
              </a:rPr>
              <a:t>This is called </a:t>
            </a:r>
            <a:r>
              <a:rPr lang="en-US" b="1" dirty="0">
                <a:ea typeface="+mn-lt"/>
                <a:cs typeface="+mn-lt"/>
              </a:rPr>
              <a:t>sentiment analysis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Label 20,000 sentences whether they are "happy" or "sad". This is our training dataset. 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However, we first need to transform (tokenize) them into a format our AI model will understand. </a:t>
            </a:r>
          </a:p>
          <a:p>
            <a:pPr marL="457200" indent="-457200">
              <a:buAutoNum type="arabicPeriod"/>
            </a:pPr>
            <a:r>
              <a:rPr lang="en-US" dirty="0"/>
              <a:t>Once trained, the model can classify sentences it hasn't seen before whether they sound happy or sad.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9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an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812093" cy="58699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can also measure a model's accuracy if we have the correct labels for our </a:t>
            </a:r>
            <a:r>
              <a:rPr lang="en-US" b="1" i="1" dirty="0">
                <a:ea typeface="+mn-lt"/>
                <a:cs typeface="+mn-lt"/>
              </a:rPr>
              <a:t>testing dataset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will feed the model the testing dataset but we won't show it the correct labels.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Once the model has done the prediction, we can compare the results with the correct labels. </a:t>
            </a:r>
          </a:p>
          <a:p>
            <a:r>
              <a:rPr lang="en-US" dirty="0">
                <a:ea typeface="+mn-lt"/>
                <a:cs typeface="+mn-lt"/>
              </a:rPr>
              <a:t>We now have the model's accuracy metrics!</a:t>
            </a:r>
            <a:endParaRPr lang="en-US" dirty="0"/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However, there needs to be separation of testing and training datasets in order to ensure independence.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accuracy of the model depends 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quality of the training dataset</a:t>
            </a:r>
          </a:p>
          <a:p>
            <a:r>
              <a:rPr lang="en-US" dirty="0">
                <a:ea typeface="+mn-lt"/>
                <a:cs typeface="+mn-lt"/>
              </a:rPr>
              <a:t>How big the dataset is</a:t>
            </a:r>
          </a:p>
          <a:p>
            <a:r>
              <a:rPr lang="en-US" dirty="0">
                <a:ea typeface="+mn-lt"/>
                <a:cs typeface="+mn-lt"/>
              </a:rPr>
              <a:t>The quality of the model itself</a:t>
            </a:r>
          </a:p>
          <a:p>
            <a:r>
              <a:rPr lang="en-US" dirty="0">
                <a:ea typeface="+mn-lt"/>
                <a:cs typeface="+mn-lt"/>
              </a:rPr>
              <a:t>Whether there is sampling bias or not, etc.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/>
            </a:pPr>
            <a:endParaRPr lang="en-US" dirty="0"/>
          </a:p>
          <a:p>
            <a:pPr>
              <a:buFont typeface="Arial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812093" cy="5869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Possible cases in classification</a:t>
            </a:r>
            <a:endParaRPr lang="en-US" b="1" dirty="0"/>
          </a:p>
          <a:p>
            <a:pPr>
              <a:buFont typeface="Arial"/>
              <a:buChar char="•"/>
            </a:pPr>
            <a:r>
              <a:rPr lang="en-US" b="1" i="1" dirty="0">
                <a:ea typeface="+mn-lt"/>
                <a:cs typeface="+mn-lt"/>
              </a:rPr>
              <a:t>True Positive</a:t>
            </a:r>
            <a:r>
              <a:rPr lang="en-US" dirty="0">
                <a:ea typeface="+mn-lt"/>
                <a:cs typeface="+mn-lt"/>
              </a:rPr>
              <a:t> (TP)</a:t>
            </a:r>
            <a:r>
              <a:rPr lang="en-US" dirty="0"/>
              <a:t> </a:t>
            </a:r>
            <a:r>
              <a:rPr lang="en-US" b="1" i="1" dirty="0"/>
              <a:t>True Negative</a:t>
            </a:r>
            <a:r>
              <a:rPr lang="en-US" dirty="0"/>
              <a:t> (TN)</a:t>
            </a:r>
          </a:p>
          <a:p>
            <a:pPr>
              <a:buFont typeface="Arial"/>
            </a:pPr>
            <a:r>
              <a:rPr lang="en-US" b="1" i="1" dirty="0"/>
              <a:t>False Positive</a:t>
            </a:r>
            <a:r>
              <a:rPr lang="en-US" dirty="0"/>
              <a:t> (FP) </a:t>
            </a:r>
            <a:r>
              <a:rPr lang="en-US" b="1" i="1" dirty="0"/>
              <a:t>False Negative</a:t>
            </a:r>
            <a:r>
              <a:rPr lang="en-US" dirty="0"/>
              <a:t> (FN)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Most-used metrics in classification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ea typeface="+mn-lt"/>
                <a:cs typeface="+mn-lt"/>
              </a:rPr>
              <a:t>Precision</a:t>
            </a: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TP / TP + FP</a:t>
            </a:r>
          </a:p>
          <a:p>
            <a:pPr marL="0" indent="0" algn="ctr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i="1" dirty="0">
                <a:ea typeface="+mn-lt"/>
                <a:cs typeface="+mn-lt"/>
              </a:rPr>
              <a:t>Recall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TP/ TP + FN</a:t>
            </a:r>
          </a:p>
          <a:p>
            <a:pPr marL="0" indent="0" algn="ctr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i="1" dirty="0">
                <a:ea typeface="+mn-lt"/>
                <a:cs typeface="+mn-lt"/>
              </a:rPr>
              <a:t>F1-Score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2 * (Precision * Recall) / (Precision + Recall)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/>
            </a:pPr>
            <a:endParaRPr lang="en-US" dirty="0"/>
          </a:p>
          <a:p>
            <a:pPr>
              <a:buFont typeface="Arial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2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679184" cy="58699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/>
              <a:t>Supervised </a:t>
            </a:r>
            <a:r>
              <a:rPr lang="en-US" dirty="0"/>
              <a:t>vs </a:t>
            </a:r>
            <a:r>
              <a:rPr lang="en-US" b="1" i="1" dirty="0"/>
              <a:t>unsupervised </a:t>
            </a:r>
            <a:r>
              <a:rPr lang="en-US" dirty="0"/>
              <a:t>learning</a:t>
            </a:r>
          </a:p>
          <a:p>
            <a:r>
              <a:rPr lang="en-US" b="1" i="1" dirty="0"/>
              <a:t>Reinforcement </a:t>
            </a:r>
            <a:r>
              <a:rPr lang="en-US" dirty="0"/>
              <a:t>learning</a:t>
            </a:r>
            <a:endParaRPr lang="en-US"/>
          </a:p>
          <a:p>
            <a:r>
              <a:rPr lang="en-US" dirty="0"/>
              <a:t>Traditional</a:t>
            </a:r>
            <a:r>
              <a:rPr lang="en-US" b="1" i="1" dirty="0"/>
              <a:t> </a:t>
            </a:r>
            <a:r>
              <a:rPr lang="en-US" dirty="0"/>
              <a:t>vs</a:t>
            </a:r>
            <a:r>
              <a:rPr lang="en-US" b="1" i="1" dirty="0"/>
              <a:t> deep learning </a:t>
            </a:r>
            <a:r>
              <a:rPr lang="en-US" dirty="0"/>
              <a:t>(</a:t>
            </a:r>
            <a:r>
              <a:rPr lang="en-US" b="1" i="1" dirty="0"/>
              <a:t>neural networks</a:t>
            </a:r>
            <a:r>
              <a:rPr lang="en-US" dirty="0"/>
              <a:t>)</a:t>
            </a:r>
          </a:p>
          <a:p>
            <a:r>
              <a:rPr lang="en-US" b="1" i="1" dirty="0"/>
              <a:t>Classification</a:t>
            </a:r>
            <a:r>
              <a:rPr lang="en-US" dirty="0"/>
              <a:t> vs </a:t>
            </a:r>
            <a:r>
              <a:rPr lang="en-US" b="1" i="1" dirty="0"/>
              <a:t>regression</a:t>
            </a:r>
            <a:r>
              <a:rPr lang="en-US" dirty="0"/>
              <a:t> models</a:t>
            </a:r>
          </a:p>
          <a:p>
            <a:r>
              <a:rPr lang="en-US" dirty="0"/>
              <a:t>Binary (</a:t>
            </a:r>
            <a:r>
              <a:rPr lang="en-US" b="1" i="1" dirty="0"/>
              <a:t>integer</a:t>
            </a:r>
            <a:r>
              <a:rPr lang="en-US" dirty="0"/>
              <a:t>) vs Vector (</a:t>
            </a:r>
            <a:r>
              <a:rPr lang="en-US" b="1" i="1" dirty="0"/>
              <a:t>word embeddings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Types of models</a:t>
            </a:r>
          </a:p>
          <a:p>
            <a:r>
              <a:rPr lang="en-US" b="1" i="1" dirty="0"/>
              <a:t>Clustering</a:t>
            </a:r>
            <a:r>
              <a:rPr lang="en-US" dirty="0"/>
              <a:t> models</a:t>
            </a:r>
          </a:p>
          <a:p>
            <a:r>
              <a:rPr lang="en-US" b="1" i="1" dirty="0"/>
              <a:t>Decision-tree</a:t>
            </a:r>
            <a:r>
              <a:rPr lang="en-US" dirty="0"/>
              <a:t> models</a:t>
            </a:r>
          </a:p>
          <a:p>
            <a:r>
              <a:rPr lang="en-US" b="1" i="1" dirty="0"/>
              <a:t>Transformer</a:t>
            </a:r>
            <a:r>
              <a:rPr lang="en-US" dirty="0"/>
              <a:t> models</a:t>
            </a:r>
          </a:p>
          <a:p>
            <a:r>
              <a:rPr lang="en-US" b="1" i="1" dirty="0"/>
              <a:t>Diffusion</a:t>
            </a:r>
            <a:r>
              <a:rPr lang="en-US" dirty="0"/>
              <a:t> models</a:t>
            </a:r>
          </a:p>
          <a:p>
            <a:r>
              <a:rPr lang="en-US" b="1" i="1" dirty="0"/>
              <a:t>Generative Adversarial Networks</a:t>
            </a:r>
            <a:r>
              <a:rPr lang="en-US" dirty="0"/>
              <a:t> (GANs)</a:t>
            </a:r>
          </a:p>
          <a:p>
            <a:pPr marL="0" indent="0">
              <a:buNone/>
            </a:pPr>
            <a:r>
              <a:rPr lang="en-US" dirty="0"/>
              <a:t>Etc...</a:t>
            </a:r>
          </a:p>
          <a:p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/>
            </a:pPr>
            <a:endParaRPr lang="en-US" dirty="0"/>
          </a:p>
          <a:p>
            <a:pPr>
              <a:buFont typeface="Arial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7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48763" cy="4754880"/>
          </a:xfrm>
        </p:spPr>
        <p:txBody>
          <a:bodyPr/>
          <a:lstStyle/>
          <a:p>
            <a:r>
              <a:rPr lang="en-US" dirty="0"/>
              <a:t>Getting started in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7009689" cy="58699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is the most popular programming language for AI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Popular libraries</a:t>
            </a:r>
          </a:p>
          <a:p>
            <a:r>
              <a:rPr lang="en-US" dirty="0"/>
              <a:t>Pandas (for loading data frames)</a:t>
            </a:r>
          </a:p>
          <a:p>
            <a:r>
              <a:rPr lang="en-US" dirty="0"/>
              <a:t>Scikit-Learn (useful toolkit for traditional machine learning)</a:t>
            </a:r>
          </a:p>
          <a:p>
            <a:pPr marL="0" indent="0">
              <a:buNone/>
            </a:pPr>
            <a:r>
              <a:rPr lang="en-US" b="1" dirty="0"/>
              <a:t>For deep learning (neural networks)</a:t>
            </a:r>
          </a:p>
          <a:p>
            <a:r>
              <a:rPr lang="en-US" dirty="0"/>
              <a:t>TensorFlow</a:t>
            </a:r>
          </a:p>
          <a:p>
            <a:r>
              <a:rPr lang="en-US" err="1"/>
              <a:t>PyTorch</a:t>
            </a:r>
            <a:endParaRPr lang="en-US" dirty="0" err="1"/>
          </a:p>
          <a:p>
            <a:r>
              <a:rPr lang="en-US" dirty="0" err="1"/>
              <a:t>Keras</a:t>
            </a:r>
            <a:endParaRPr lang="en-US"/>
          </a:p>
          <a:p>
            <a:pPr marL="0" indent="0">
              <a:buNone/>
            </a:pPr>
            <a:r>
              <a:rPr lang="en-US" b="1" dirty="0"/>
              <a:t>Natural Language Processing</a:t>
            </a:r>
            <a:endParaRPr lang="en-US" dirty="0"/>
          </a:p>
          <a:p>
            <a:r>
              <a:rPr lang="en-US" dirty="0"/>
              <a:t>NTLK </a:t>
            </a:r>
          </a:p>
          <a:p>
            <a:r>
              <a:rPr lang="en-US" dirty="0"/>
              <a:t>Spacy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/>
            </a:pPr>
            <a:endParaRPr lang="en-US" dirty="0"/>
          </a:p>
          <a:p>
            <a:pPr>
              <a:buFont typeface="Arial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7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BFF6-949E-A645-700D-137AFB8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1049-E811-1BBA-776E-B8F3A02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447328" cy="560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QUESTIONS</a:t>
            </a:r>
          </a:p>
          <a:p>
            <a:r>
              <a:rPr lang="en-US" dirty="0"/>
              <a:t>What factors does the accuracy of an AI model depend on?</a:t>
            </a:r>
          </a:p>
          <a:p>
            <a:r>
              <a:rPr lang="en-US" dirty="0">
                <a:ea typeface="+mn-lt"/>
                <a:cs typeface="+mn-lt"/>
              </a:rPr>
              <a:t>What are the different metrics used in measuring the accuracy of a traditional AI model?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OBJECTIVES</a:t>
            </a:r>
          </a:p>
          <a:p>
            <a:pPr marL="457200" indent="-457200">
              <a:buAutoNum type="arabicPeriod"/>
            </a:pPr>
            <a:r>
              <a:rPr lang="en-US" dirty="0"/>
              <a:t>____ can be used for traditional machine learning. (a) Scikit-Learn (b) </a:t>
            </a:r>
            <a:r>
              <a:rPr lang="en-US" dirty="0" err="1"/>
              <a:t>PyTorch</a:t>
            </a:r>
            <a:r>
              <a:rPr lang="en-US" dirty="0"/>
              <a:t> (c)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b="1" i="1" dirty="0"/>
              <a:t>(Scikit-Learn)</a:t>
            </a:r>
          </a:p>
          <a:p>
            <a:pPr marL="457200" indent="-457200">
              <a:buAutoNum type="arabicPeriod"/>
            </a:pPr>
            <a:r>
              <a:rPr lang="en-US" dirty="0"/>
              <a:t>The most popular programming language used in the field of artificial intelligence is ____ .</a:t>
            </a:r>
          </a:p>
          <a:p>
            <a:pPr marL="457200" indent="-457200">
              <a:buAutoNum type="arabicPeriod"/>
            </a:pPr>
            <a:r>
              <a:rPr lang="en-US" dirty="0"/>
              <a:t>AI/ML models are able to process raw words or strings.</a:t>
            </a:r>
            <a:r>
              <a:rPr lang="en-US" b="1" i="1" dirty="0"/>
              <a:t> (false)</a:t>
            </a:r>
          </a:p>
        </p:txBody>
      </p:sp>
    </p:spTree>
    <p:extLst>
      <p:ext uri="{BB962C8B-B14F-4D97-AF65-F5344CB8AC3E}">
        <p14:creationId xmlns:p14="http://schemas.microsoft.com/office/powerpoint/2010/main" val="111274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7E46-40F6-A5D7-93C6-84A8D4B4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Thanks for listening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D6ABF-3350-1A1D-9C95-64E3D334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8" r="-3" b="-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2957"/>
      </a:accent1>
      <a:accent2>
        <a:srgbClr val="D51794"/>
      </a:accent2>
      <a:accent3>
        <a:srgbClr val="D929E7"/>
      </a:accent3>
      <a:accent4>
        <a:srgbClr val="7817D5"/>
      </a:accent4>
      <a:accent5>
        <a:srgbClr val="3D2BE7"/>
      </a:accent5>
      <a:accent6>
        <a:srgbClr val="1755D5"/>
      </a:accent6>
      <a:hlink>
        <a:srgbClr val="60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HeadlinesVTI</vt:lpstr>
      <vt:lpstr>Artificial Intelligence</vt:lpstr>
      <vt:lpstr>Overview</vt:lpstr>
      <vt:lpstr>Example</vt:lpstr>
      <vt:lpstr>Accuracy of an AI model</vt:lpstr>
      <vt:lpstr>Metrics of accuracy</vt:lpstr>
      <vt:lpstr>Types of AI models</vt:lpstr>
      <vt:lpstr>Getting started in AI</vt:lpstr>
      <vt:lpstr>Key points for exam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2453</cp:revision>
  <dcterms:created xsi:type="dcterms:W3CDTF">2023-08-20T06:38:42Z</dcterms:created>
  <dcterms:modified xsi:type="dcterms:W3CDTF">2023-09-01T01:05:08Z</dcterms:modified>
</cp:coreProperties>
</file>