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1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01A56-0DE6-49A5-A0D0-38FD6F73D410}" v="770" dt="2023-08-28T05:30:12.681"/>
    <p1510:client id="{99A811E7-DB7B-4802-8CD8-2218053F26F0}" v="2461" dt="2023-08-28T07:57:10.785"/>
    <p1510:client id="{9B1E7E58-0C11-4C59-AE1C-6A81242D6BC7}" v="16" dt="2023-08-31T15:37:31.601"/>
    <p1510:client id="{9CA906EC-DACA-4616-86DD-32C001202A1D}" v="8" dt="2023-08-28T04:25:59.569"/>
    <p1510:client id="{9E55B493-D701-4356-9FB6-FA07B087849E}" v="2" dt="2023-09-01T00:55:04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4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1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1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0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4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economia/business/2017/09/19/microsoft-centrale-elettric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chillopedia.com/interesting/where-are-the-biggest-data-centers-in-the-world-located-infographic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57C5E59-D593-7BA6-45EE-916B50DC4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3639"/>
            <a:ext cx="12191980" cy="685073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  <a:cs typeface="Calibri Light"/>
              </a:rPr>
              <a:t>Big Data</a:t>
            </a:r>
            <a:endParaRPr lang="en-US" sz="8000" dirty="0">
              <a:solidFill>
                <a:srgbClr val="FFFFFF"/>
              </a:solidFill>
              <a:cs typeface="Sabon Next 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  <a:cs typeface="Calibri"/>
              </a:rPr>
              <a:t>Zwe Nyan Zaw</a:t>
            </a:r>
          </a:p>
          <a:p>
            <a:pPr algn="l"/>
            <a:r>
              <a:rPr lang="en-US" sz="2200">
                <a:solidFill>
                  <a:srgbClr val="FFFFFF"/>
                </a:solidFill>
                <a:cs typeface="Calibri"/>
              </a:rPr>
              <a:t>CS1104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16695-D279-0C81-BB03-314032CAC2F9}"/>
              </a:ext>
            </a:extLst>
          </p:cNvPr>
          <p:cNvSpPr txBox="1"/>
          <p:nvPr/>
        </p:nvSpPr>
        <p:spPr>
          <a:xfrm>
            <a:off x="0" y="6854825"/>
            <a:ext cx="12192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4748-9F50-4332-9685-7591297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Some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3113-43D4-ADA1-F762-0A387589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733648" cy="4195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Storing, processing, and retrieving big data is not easy, especially for unstructured data </a:t>
            </a:r>
          </a:p>
          <a:p>
            <a:r>
              <a:rPr lang="en-US" dirty="0"/>
              <a:t>There are much more unstructured data than structured data. Also,   much of the unstructured data tend to be unimportant like routine system reports, crash logs, non-critical sensor data, etc.</a:t>
            </a:r>
          </a:p>
          <a:p>
            <a:r>
              <a:rPr lang="en-US" dirty="0"/>
              <a:t>To solve this, </a:t>
            </a:r>
            <a:r>
              <a:rPr lang="en-US" b="1" i="1" dirty="0"/>
              <a:t>non-relational databases</a:t>
            </a:r>
            <a:r>
              <a:rPr lang="en-US" dirty="0"/>
              <a:t> have been created. They are good at storing and querying large quantities of unstructured data</a:t>
            </a:r>
          </a:p>
          <a:p>
            <a:r>
              <a:rPr lang="en-US" dirty="0"/>
              <a:t>They are also equipped with both horizontal and vertical 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1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4B50A6-093B-4BEC-814D-28A439BF6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6B3FC4-8E9F-47E9-9E04-AFD4802BF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534277-E69B-4B16-8548-820EE896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0FDBAE-F9C3-06C0-D1AD-F7C5EC7C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6858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97787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8A99-0400-03F9-E2E8-3165DCAC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What is Big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6B06-D1B7-D5B1-4B15-43F4847E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Big data refers to extremely large and complex data </a:t>
            </a:r>
          </a:p>
          <a:p>
            <a:r>
              <a:rPr lang="en-US" dirty="0"/>
              <a:t>It is brought about by the invention of the digital computer, the internet and the </a:t>
            </a:r>
            <a:r>
              <a:rPr lang="en-US" i="1" dirty="0"/>
              <a:t>world wide web</a:t>
            </a:r>
          </a:p>
          <a:p>
            <a:r>
              <a:rPr lang="en-US" dirty="0"/>
              <a:t>Big data is usually characterized by its</a:t>
            </a:r>
          </a:p>
          <a:p>
            <a:pPr lvl="1"/>
            <a:r>
              <a:rPr lang="en-US" sz="2800" b="1" i="1" dirty="0"/>
              <a:t>Volume</a:t>
            </a:r>
            <a:endParaRPr lang="en-US" sz="2800" dirty="0"/>
          </a:p>
          <a:p>
            <a:pPr lvl="1"/>
            <a:r>
              <a:rPr lang="en-US" sz="2800" b="1" i="1" dirty="0"/>
              <a:t>Velocity</a:t>
            </a:r>
            <a:r>
              <a:rPr lang="en-US" sz="2800" dirty="0"/>
              <a:t> and </a:t>
            </a:r>
          </a:p>
          <a:p>
            <a:pPr lvl="1"/>
            <a:r>
              <a:rPr lang="en-US" sz="2800" b="1" i="1" dirty="0"/>
              <a:t>Variety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007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0D0-398E-B64A-3740-9255AD17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Volume and Velocity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310A-1F66-9E38-11A6-876CA5BD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1990 – </a:t>
            </a:r>
            <a:r>
              <a:rPr lang="en-US" b="1" i="1" dirty="0"/>
              <a:t>Total</a:t>
            </a:r>
            <a:r>
              <a:rPr lang="en-US" dirty="0"/>
              <a:t> digital data in the world is </a:t>
            </a:r>
            <a:r>
              <a:rPr lang="en-US" i="1" dirty="0"/>
              <a:t>1.5 Exabytes</a:t>
            </a:r>
          </a:p>
          <a:p>
            <a:r>
              <a:rPr lang="en-US" dirty="0"/>
              <a:t>1991 – The world wide web was publicly launched</a:t>
            </a:r>
          </a:p>
          <a:p>
            <a:r>
              <a:rPr lang="en-US" dirty="0"/>
              <a:t>1999 – </a:t>
            </a:r>
            <a:r>
              <a:rPr lang="en-US" i="1" dirty="0"/>
              <a:t>1.5 Exabytes</a:t>
            </a:r>
            <a:r>
              <a:rPr lang="en-US" dirty="0"/>
              <a:t> of data produced in </a:t>
            </a:r>
            <a:r>
              <a:rPr lang="en-US" b="1" i="1" dirty="0"/>
              <a:t>one year</a:t>
            </a:r>
          </a:p>
          <a:p>
            <a:r>
              <a:rPr lang="en-US" dirty="0"/>
              <a:t>Nowadays – </a:t>
            </a:r>
            <a:r>
              <a:rPr lang="en-US" i="1" dirty="0"/>
              <a:t>2.5 Exabytes</a:t>
            </a:r>
            <a:r>
              <a:rPr lang="en-US" dirty="0"/>
              <a:t> of data produced </a:t>
            </a:r>
            <a:r>
              <a:rPr lang="en-US" b="1" i="1" dirty="0"/>
              <a:t>every day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</a:t>
            </a:r>
          </a:p>
          <a:p>
            <a:r>
              <a:rPr lang="en-US" dirty="0"/>
              <a:t>1 Exabyte = 1,000,000 Terabytes </a:t>
            </a:r>
          </a:p>
        </p:txBody>
      </p:sp>
    </p:spTree>
    <p:extLst>
      <p:ext uri="{BB962C8B-B14F-4D97-AF65-F5344CB8AC3E}">
        <p14:creationId xmlns:p14="http://schemas.microsoft.com/office/powerpoint/2010/main" val="251094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B467-37FE-754F-0E05-F7207497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Serving Big Data and its replication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E74A-5520-61F2-6650-13FFB986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419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can be encoded or decoded in different schemes for different purposes but it is just </a:t>
            </a:r>
            <a:r>
              <a:rPr lang="en-US" b="1" i="1" dirty="0"/>
              <a:t>binary</a:t>
            </a:r>
            <a:r>
              <a:rPr lang="en-US" dirty="0"/>
              <a:t> (1s and 0s) in the end</a:t>
            </a:r>
          </a:p>
          <a:p>
            <a:r>
              <a:rPr lang="en-US" dirty="0"/>
              <a:t>Binary data has to be stored in memory (like SSD) somewhere</a:t>
            </a:r>
          </a:p>
          <a:p>
            <a:r>
              <a:rPr lang="en-US" dirty="0"/>
              <a:t>Exabytes of data are produced every day and they are stored in large </a:t>
            </a:r>
            <a:r>
              <a:rPr lang="en-US" b="1" i="1" dirty="0"/>
              <a:t>data centers</a:t>
            </a:r>
            <a:r>
              <a:rPr lang="en-US" dirty="0"/>
              <a:t> around the world</a:t>
            </a:r>
          </a:p>
          <a:p>
            <a:r>
              <a:rPr lang="en-US" dirty="0"/>
              <a:t>Data also has to be served. </a:t>
            </a:r>
            <a:r>
              <a:rPr lang="en-US" b="1" i="1" dirty="0"/>
              <a:t>Content-Delivery-Networks </a:t>
            </a:r>
            <a:r>
              <a:rPr lang="en-US" dirty="0"/>
              <a:t>(CDNs) are a global network of  big data centers dedicated to serving data on the internet. They often use caching (replication) for a better UX.</a:t>
            </a:r>
          </a:p>
        </p:txBody>
      </p:sp>
    </p:spTree>
    <p:extLst>
      <p:ext uri="{BB962C8B-B14F-4D97-AF65-F5344CB8AC3E}">
        <p14:creationId xmlns:p14="http://schemas.microsoft.com/office/powerpoint/2010/main" val="352891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 descr="A person working on a computer in a server room&#10;&#10;Description automatically generated">
            <a:extLst>
              <a:ext uri="{FF2B5EF4-FFF2-40B4-BE49-F238E27FC236}">
                <a16:creationId xmlns:a16="http://schemas.microsoft.com/office/drawing/2014/main" id="{91AB4629-AE7C-4763-E3A2-E98B3F63C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41E5A-08AA-130D-0499-6F858677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Sabon Next LT"/>
              </a:rPr>
              <a:t>Inside a Microsoft data center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C5569-7F9B-3EB8-E5FB-5E7494340D2F}"/>
              </a:ext>
            </a:extLst>
          </p:cNvPr>
          <p:cNvSpPr txBox="1"/>
          <p:nvPr/>
        </p:nvSpPr>
        <p:spPr>
          <a:xfrm>
            <a:off x="9391233" y="6657945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683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D8C1-02AD-6B68-23F7-1644DE8E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Sources of big data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90C97-E377-38A7-B7BC-5394E6398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Structured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52E20-24CE-47BC-8488-DB0CC93E4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076" y="2666999"/>
            <a:ext cx="5715932" cy="3522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</a:t>
            </a:r>
            <a:r>
              <a:rPr lang="en-US" dirty="0">
                <a:ea typeface="+mn-lt"/>
                <a:cs typeface="+mn-lt"/>
              </a:rPr>
              <a:t>efers to data stored in relational databases (with rows, columns, and relationships) as well as spreadsheets and CSV files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D5F6B-870B-954B-0572-17DE31CA2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Unstructured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82C92-4B51-5688-C63C-C452B39D2B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refers to the rest of data like emails, blog posts, audio recordings, images, videos, social media posts, fitness data, sensor data, car and vehicle data, video games,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4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5976-F201-32A2-9667-3824B25B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Why does variety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442D-ACBE-9831-B482-562397A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733647" cy="4195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 fact that there are different sources of data and each data can in turn be considered structured or unstructured is called its </a:t>
            </a:r>
            <a:r>
              <a:rPr lang="en-US" b="1" i="1" dirty="0"/>
              <a:t>variety</a:t>
            </a:r>
            <a:r>
              <a:rPr lang="en-US" dirty="0"/>
              <a:t>.</a:t>
            </a:r>
          </a:p>
          <a:p>
            <a:r>
              <a:rPr lang="en-US" dirty="0"/>
              <a:t>Variety matters because structured data is far more easier for data analysis.</a:t>
            </a:r>
            <a:endParaRPr lang="en-US" b="1" i="1" dirty="0"/>
          </a:p>
          <a:p>
            <a:r>
              <a:rPr lang="en-US" dirty="0"/>
              <a:t>Unstructured data requires much more advanced tools like natural language processing (NLP), machine learning, and audio analysis in order to analyze meaningful relationships between unstructured data.</a:t>
            </a:r>
          </a:p>
          <a:p>
            <a:r>
              <a:rPr lang="en-US" dirty="0"/>
              <a:t>It is also considered to take up more memory than 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179158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5976-F201-32A2-9667-3824B25B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Veracity and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442D-ACBE-9831-B482-562397AA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733647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Veracity refers to the </a:t>
            </a:r>
            <a:r>
              <a:rPr lang="en-US" b="1" i="1" dirty="0"/>
              <a:t>trustworthiness</a:t>
            </a:r>
            <a:r>
              <a:rPr lang="en-US" dirty="0"/>
              <a:t> of data. </a:t>
            </a:r>
          </a:p>
          <a:p>
            <a:r>
              <a:rPr lang="en-US" dirty="0"/>
              <a:t>Since the volume of data is so large, a sizable percentage of it contain human errors as well as machine errors. Applications and systems taking advantage of big data need to take this into consideration.</a:t>
            </a:r>
          </a:p>
          <a:p>
            <a:r>
              <a:rPr lang="en-US" dirty="0"/>
              <a:t>ChatGPT is one of the most advanced uses of big data. It is trained on 45 terabytes of text, and has a vocabulary of 3.4 billion unique words. A technological marvel like ChatGPT is possible only because of the enormous </a:t>
            </a:r>
            <a:r>
              <a:rPr lang="en-US" b="1" i="1" dirty="0"/>
              <a:t>value</a:t>
            </a:r>
            <a:r>
              <a:rPr lang="en-US" dirty="0"/>
              <a:t> that big data provides.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7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4748-9F50-4332-9685-7591297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Challenges and concerns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3113-43D4-ADA1-F762-0A387589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733648" cy="4195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Building data centers for serving data, data processing and storage costs a lot of money, even for big companies.</a:t>
            </a:r>
          </a:p>
          <a:p>
            <a:r>
              <a:rPr lang="en-US" dirty="0"/>
              <a:t>Each server or hardware is an electrical component that must be manufactured, shipped, and installed in-house.</a:t>
            </a:r>
          </a:p>
          <a:p>
            <a:r>
              <a:rPr lang="en-US" dirty="0"/>
              <a:t>Shortage of semi- conductors, micro-chips, memory, etc. and the global economy has a direct impact on big data infrastructure. </a:t>
            </a:r>
          </a:p>
          <a:p>
            <a:r>
              <a:rPr lang="en-US" dirty="0"/>
              <a:t>Big data is expected to grow even more exponentially in the coming years. Scalability of big data infrastructure is thus a real challenge.</a:t>
            </a:r>
          </a:p>
        </p:txBody>
      </p:sp>
    </p:spTree>
    <p:extLst>
      <p:ext uri="{BB962C8B-B14F-4D97-AF65-F5344CB8AC3E}">
        <p14:creationId xmlns:p14="http://schemas.microsoft.com/office/powerpoint/2010/main" val="296653983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41242D"/>
      </a:dk2>
      <a:lt2>
        <a:srgbClr val="E2E5E8"/>
      </a:lt2>
      <a:accent1>
        <a:srgbClr val="D2863E"/>
      </a:accent1>
      <a:accent2>
        <a:srgbClr val="B1A428"/>
      </a:accent2>
      <a:accent3>
        <a:srgbClr val="87AF33"/>
      </a:accent3>
      <a:accent4>
        <a:srgbClr val="4EB629"/>
      </a:accent4>
      <a:accent5>
        <a:srgbClr val="36BA4B"/>
      </a:accent5>
      <a:accent6>
        <a:srgbClr val="29B679"/>
      </a:accent6>
      <a:hlink>
        <a:srgbClr val="3F81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DappledVTI</vt:lpstr>
      <vt:lpstr>Big Data</vt:lpstr>
      <vt:lpstr>What is Big Data?</vt:lpstr>
      <vt:lpstr>Volume and Velocity</vt:lpstr>
      <vt:lpstr>Serving Big Data and its replication</vt:lpstr>
      <vt:lpstr>Inside a Microsoft data center</vt:lpstr>
      <vt:lpstr>Sources of big data </vt:lpstr>
      <vt:lpstr>Why does variety matter?</vt:lpstr>
      <vt:lpstr>Veracity and Value</vt:lpstr>
      <vt:lpstr>Challenges and concerns</vt:lpstr>
      <vt:lpstr>Some solutions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/>
  <cp:lastModifiedBy/>
  <cp:revision>499</cp:revision>
  <dcterms:created xsi:type="dcterms:W3CDTF">2023-08-28T04:24:46Z</dcterms:created>
  <dcterms:modified xsi:type="dcterms:W3CDTF">2023-09-01T00:55:41Z</dcterms:modified>
</cp:coreProperties>
</file>