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73" r:id="rId2"/>
    <p:sldId id="274" r:id="rId3"/>
    <p:sldId id="267" r:id="rId4"/>
    <p:sldId id="275" r:id="rId5"/>
    <p:sldId id="276" r:id="rId6"/>
    <p:sldId id="280" r:id="rId7"/>
    <p:sldId id="277" r:id="rId8"/>
    <p:sldId id="279" r:id="rId9"/>
    <p:sldId id="281" r:id="rId10"/>
    <p:sldId id="278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CEDCFE-6DFE-4C2F-80E2-14B3AECA356D}" v="32" dt="2023-09-01T00:33:25.628"/>
    <p1510:client id="{3932C557-7076-4643-8EF1-0B445AFF9E05}" v="1003" dt="2023-08-21T11:41:46.092"/>
    <p1510:client id="{411B0036-7E1B-4A1E-B342-D368FB21CA9C}" v="23" dt="2023-08-20T06:40:03.169"/>
    <p1510:client id="{56BBE4C7-B5BC-4708-82C0-B590BDA0ACAA}" v="54" dt="2023-08-21T10:09:58.780"/>
    <p1510:client id="{68DB616A-A2AB-43F0-8CF7-9D7338246DF7}" v="1" dt="2023-08-21T10:22:44.558"/>
    <p1510:client id="{6B9BAA6E-013B-47BE-B6F2-CCB5ECA27DCF}" v="3031" dt="2023-08-20T08:11:04.570"/>
    <p1510:client id="{75FB9923-569B-449A-A1F1-CDE63994069D}" v="1" dt="2023-08-21T10:10:41.489"/>
    <p1510:client id="{7FBDB845-FB87-4C4B-BC82-1F4CC2316813}" v="298" dt="2023-08-21T12:49:31.848"/>
    <p1510:client id="{85A83F18-30CF-42F7-825D-ED67CDD06728}" v="19" dt="2023-08-20T18:36:37.236"/>
    <p1510:client id="{9ADF600E-7319-4AC3-93B9-75B34F5A96B0}" v="667" dt="2023-08-21T12:26:08.670"/>
    <p1510:client id="{B1A51BC8-302F-4C72-AFF7-032E3E02A018}" v="2741" dt="2023-08-20T16:53:56.016"/>
    <p1510:client id="{BB107E3E-1F0B-4E8F-907D-AF0EDC26E3AC}" v="673" dt="2023-08-31T16:35:41.490"/>
    <p1510:client id="{BFB3ADD0-C266-48A4-887F-881F7B741173}" v="4" dt="2023-08-26T15:49:15.227"/>
    <p1510:client id="{E06B16FD-6DD6-4065-9030-8AE56F41BA53}" v="131" dt="2023-08-31T18:36:05.9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87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7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93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95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9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8/31/2023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7575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8/31/2023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13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8/31/2023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40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77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8/31/2023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33975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8/31/2023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3091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6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95E0AD-5B27-8E95-0D2D-ADA725F34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1" y="893935"/>
            <a:ext cx="5364937" cy="3339390"/>
          </a:xfrm>
        </p:spPr>
        <p:txBody>
          <a:bodyPr anchor="ctr">
            <a:normAutofit/>
          </a:bodyPr>
          <a:lstStyle/>
          <a:p>
            <a:r>
              <a:rPr lang="en-US" sz="6000"/>
              <a:t>Data Types in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A7BC7-FBA6-C55C-8F37-757FDC2FF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4876803"/>
            <a:ext cx="5364936" cy="9098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Zwe Nyan Zaw </a:t>
            </a:r>
          </a:p>
          <a:p>
            <a:pPr algn="r"/>
            <a:r>
              <a:rPr lang="en-US"/>
              <a:t>CS1104 Presentation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0408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Different numbers in white flying around">
            <a:extLst>
              <a:ext uri="{FF2B5EF4-FFF2-40B4-BE49-F238E27FC236}">
                <a16:creationId xmlns:a16="http://schemas.microsoft.com/office/drawing/2014/main" id="{E3A7622B-7017-41A5-FA1B-82DF7C8F01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52" r="21318" b="4"/>
          <a:stretch/>
        </p:blipFill>
        <p:spPr>
          <a:xfrm>
            <a:off x="6976934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</p:spPr>
      </p:pic>
      <p:sp>
        <p:nvSpPr>
          <p:cNvPr id="13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3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6C7A-4A38-5956-902E-CB03C863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C4321-1CB4-7C59-D498-35F998B10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648" y="758952"/>
            <a:ext cx="6245352" cy="57711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Enums are a way to enumerate every possible value for a variable. 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ABB1A55E-31E7-9658-71B9-05FF7EF70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803" y="1609358"/>
            <a:ext cx="7233897" cy="507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553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6BFF6-949E-A645-700D-137AFB82C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points for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31049-E811-1BBA-776E-B8F3A02A6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648" y="758952"/>
            <a:ext cx="6245352" cy="56015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/>
              <a:t>QUESTIONS</a:t>
            </a:r>
          </a:p>
          <a:p>
            <a:r>
              <a:rPr lang="en-US"/>
              <a:t>What is an </a:t>
            </a:r>
            <a:r>
              <a:rPr lang="en-US" err="1"/>
              <a:t>enum</a:t>
            </a:r>
            <a:r>
              <a:rPr lang="en-US"/>
              <a:t> used for?</a:t>
            </a:r>
          </a:p>
          <a:p>
            <a:r>
              <a:rPr lang="en-US"/>
              <a:t>What are the differences between pointers and references?</a:t>
            </a:r>
          </a:p>
          <a:p>
            <a:r>
              <a:rPr lang="en-US"/>
              <a:t>What are the characteristics of a "for" loop?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OBJECTIVES</a:t>
            </a:r>
          </a:p>
          <a:p>
            <a:pPr marL="457200" indent="-457200">
              <a:buAutoNum type="arabicPeriod"/>
            </a:pPr>
            <a:r>
              <a:rPr lang="en-US"/>
              <a:t>You can use ____ if you want to use OOP in C++. (a) structs (b) classes (c) </a:t>
            </a:r>
            <a:r>
              <a:rPr lang="en-US" err="1"/>
              <a:t>enums</a:t>
            </a:r>
            <a:r>
              <a:rPr lang="en-US" dirty="0"/>
              <a:t> </a:t>
            </a:r>
            <a:r>
              <a:rPr lang="en-US" b="1" i="1"/>
              <a:t>(classes)</a:t>
            </a:r>
          </a:p>
          <a:p>
            <a:pPr marL="457200" indent="-457200">
              <a:buAutoNum type="arabicPeriod"/>
            </a:pPr>
            <a:r>
              <a:rPr lang="en-US"/>
              <a:t>Memory allocation of a C++ integer usually depends on ____ used as well as ____ .</a:t>
            </a:r>
          </a:p>
          <a:p>
            <a:pPr marL="457200" indent="-457200">
              <a:buAutoNum type="arabicPeriod"/>
            </a:pPr>
            <a:r>
              <a:rPr lang="en-US"/>
              <a:t>All CPUs have the same Assembly language. </a:t>
            </a:r>
            <a:r>
              <a:rPr lang="en-US" b="1" i="1"/>
              <a:t>(false)</a:t>
            </a:r>
          </a:p>
        </p:txBody>
      </p:sp>
    </p:spTree>
    <p:extLst>
      <p:ext uri="{BB962C8B-B14F-4D97-AF65-F5344CB8AC3E}">
        <p14:creationId xmlns:p14="http://schemas.microsoft.com/office/powerpoint/2010/main" val="1112749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AF7E46-40F6-A5D7-93C6-84A8D4B41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1" y="893935"/>
            <a:ext cx="5364937" cy="33393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Thanks for listening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0408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86D6ABF-3350-1A1D-9C95-64E3D33434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318" r="-3" b="-3"/>
          <a:stretch/>
        </p:blipFill>
        <p:spPr>
          <a:xfrm>
            <a:off x="6976934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</p:spPr>
      </p:pic>
      <p:sp>
        <p:nvSpPr>
          <p:cNvPr id="13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83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6C7A-4A38-5956-902E-CB03C863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C4321-1CB4-7C59-D498-35F998B10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648" y="758952"/>
            <a:ext cx="6245352" cy="57711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/>
              <a:t>Primitive data types </a:t>
            </a:r>
          </a:p>
          <a:p>
            <a:r>
              <a:rPr lang="en-US"/>
              <a:t>char</a:t>
            </a:r>
          </a:p>
          <a:p>
            <a:r>
              <a:rPr lang="en-US"/>
              <a:t>int, float, double </a:t>
            </a:r>
          </a:p>
          <a:p>
            <a:r>
              <a:rPr lang="en-US"/>
              <a:t>bool, void</a:t>
            </a:r>
          </a:p>
          <a:p>
            <a:pPr marL="0" indent="0">
              <a:buNone/>
            </a:pPr>
            <a:r>
              <a:rPr lang="en-US" b="1"/>
              <a:t>Derived data types</a:t>
            </a:r>
          </a:p>
          <a:p>
            <a:r>
              <a:rPr lang="en-US"/>
              <a:t>Arrays</a:t>
            </a:r>
          </a:p>
          <a:p>
            <a:r>
              <a:rPr lang="en-US"/>
              <a:t>Pointers</a:t>
            </a:r>
          </a:p>
          <a:p>
            <a:r>
              <a:rPr lang="en-US"/>
              <a:t>References</a:t>
            </a:r>
          </a:p>
          <a:p>
            <a:pPr marL="0" indent="0">
              <a:buNone/>
            </a:pPr>
            <a:r>
              <a:rPr lang="en-US" b="1"/>
              <a:t>User-defined data types</a:t>
            </a:r>
          </a:p>
          <a:p>
            <a:r>
              <a:rPr lang="en-US"/>
              <a:t>Structs</a:t>
            </a:r>
          </a:p>
          <a:p>
            <a:r>
              <a:rPr lang="en-US"/>
              <a:t>Classes</a:t>
            </a:r>
          </a:p>
          <a:p>
            <a:r>
              <a:rPr lang="en-US"/>
              <a:t>Enums</a:t>
            </a:r>
          </a:p>
        </p:txBody>
      </p:sp>
    </p:spTree>
    <p:extLst>
      <p:ext uri="{BB962C8B-B14F-4D97-AF65-F5344CB8AC3E}">
        <p14:creationId xmlns:p14="http://schemas.microsoft.com/office/powerpoint/2010/main" val="3715777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6C7A-4A38-5956-902E-CB03C863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C4321-1CB4-7C59-D498-35F998B10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648" y="758952"/>
            <a:ext cx="6245352" cy="57711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The memory allocation of </a:t>
            </a:r>
            <a:r>
              <a:rPr lang="en-US" b="1" i="1"/>
              <a:t>int</a:t>
            </a:r>
            <a:r>
              <a:rPr lang="en-US"/>
              <a:t> depends on the specific compiler used (Clang, GCC, etc.) and the architecture of the operating system (32-bit, 64-bit, etc.)</a:t>
            </a:r>
          </a:p>
          <a:p>
            <a:r>
              <a:rPr lang="en-US"/>
              <a:t>In a 32-bit environment, an </a:t>
            </a:r>
            <a:r>
              <a:rPr lang="en-US" b="1" i="1"/>
              <a:t>int</a:t>
            </a:r>
            <a:r>
              <a:rPr lang="en-US"/>
              <a:t> is usually 16 to 32 bits. </a:t>
            </a:r>
          </a:p>
          <a:p>
            <a:r>
              <a:rPr lang="en-US"/>
              <a:t>In a 64-bit environment, an </a:t>
            </a:r>
            <a:r>
              <a:rPr lang="en-US" b="1" i="1"/>
              <a:t>int</a:t>
            </a:r>
            <a:r>
              <a:rPr lang="en-US"/>
              <a:t> is usually be allocated 32 to 64 bits.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85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00C9D-2013-9185-1AAC-71B1ABB5D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E7A14-9EEC-A6FF-1B5C-A1B504921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Type modifiers are used to modify the behavior and properties of data types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Type modifiers</a:t>
            </a:r>
          </a:p>
          <a:p>
            <a:r>
              <a:rPr lang="en-US"/>
              <a:t>long</a:t>
            </a:r>
          </a:p>
          <a:p>
            <a:r>
              <a:rPr lang="en-US"/>
              <a:t>short</a:t>
            </a:r>
          </a:p>
          <a:p>
            <a:r>
              <a:rPr lang="en-US"/>
              <a:t>signed</a:t>
            </a:r>
          </a:p>
          <a:p>
            <a:r>
              <a:rPr lang="en-US"/>
              <a:t>unsigned</a:t>
            </a:r>
          </a:p>
          <a:p>
            <a:endParaRPr lang="en-US" b="1"/>
          </a:p>
          <a:p>
            <a:pPr marL="0" indent="0">
              <a:buNone/>
            </a:pPr>
            <a:r>
              <a:rPr lang="en-US" b="1" i="1"/>
              <a:t>For example</a:t>
            </a:r>
          </a:p>
          <a:p>
            <a:pPr marL="0" indent="0">
              <a:buNone/>
            </a:pPr>
            <a:r>
              <a:rPr lang="en-US" i="1"/>
              <a:t>long int, unsigned int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51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6C7A-4A38-5956-902E-CB03C863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Floats and Doubles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C4321-1CB4-7C59-D498-35F998B10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648" y="758952"/>
            <a:ext cx="6245352" cy="57711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i="1"/>
              <a:t>float</a:t>
            </a:r>
            <a:endParaRPr lang="en-US"/>
          </a:p>
          <a:p>
            <a:r>
              <a:rPr lang="en-US"/>
              <a:t>Uses 32 bits</a:t>
            </a:r>
          </a:p>
          <a:p>
            <a:r>
              <a:rPr lang="en-US"/>
              <a:t>Also called "single precision"</a:t>
            </a:r>
          </a:p>
          <a:p>
            <a:r>
              <a:rPr lang="en-US"/>
              <a:t>1 bit for the sign part, 8 bits for counting decimal places, and 23 bits for significant digits.</a:t>
            </a:r>
          </a:p>
          <a:p>
            <a:pPr marL="0" indent="0">
              <a:buNone/>
            </a:pPr>
            <a:r>
              <a:rPr lang="en-US" b="1" i="1"/>
              <a:t>double</a:t>
            </a:r>
            <a:r>
              <a:rPr lang="en-US"/>
              <a:t> </a:t>
            </a:r>
          </a:p>
          <a:p>
            <a:r>
              <a:rPr lang="en-US"/>
              <a:t>Uses 64 bits</a:t>
            </a:r>
          </a:p>
          <a:p>
            <a:r>
              <a:rPr lang="en-US"/>
              <a:t>Also called "double precision"</a:t>
            </a:r>
          </a:p>
          <a:p>
            <a:r>
              <a:rPr lang="en-US"/>
              <a:t>1 bit for the sign part, 11 bits for counting decimal places, and 52 bits for significant digits.</a:t>
            </a:r>
          </a:p>
          <a:p>
            <a:pPr marL="0" indent="0">
              <a:buNone/>
            </a:pPr>
            <a:r>
              <a:rPr lang="en-US" b="1"/>
              <a:t>Reason behind the naming</a:t>
            </a:r>
          </a:p>
          <a:p>
            <a:r>
              <a:rPr lang="en-US"/>
              <a:t>The notion of the name </a:t>
            </a:r>
            <a:r>
              <a:rPr lang="en-US" b="1" i="1"/>
              <a:t>double</a:t>
            </a:r>
            <a:r>
              <a:rPr lang="en-US"/>
              <a:t> comes from it having significantly more bits than a float, though not literally double the bits.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277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6C7A-4A38-5956-902E-CB03C863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C4321-1CB4-7C59-D498-35F998B10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648" y="758952"/>
            <a:ext cx="6655658" cy="57711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Memory allocation of a C++ char depends on the specific compiler used and the operating system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i="1" dirty="0"/>
              <a:t>&lt;</a:t>
            </a:r>
            <a:r>
              <a:rPr lang="en-US" b="1" i="1" dirty="0" err="1"/>
              <a:t>cctype</a:t>
            </a:r>
            <a:r>
              <a:rPr lang="en-US" b="1" i="1" dirty="0"/>
              <a:t>&gt;</a:t>
            </a:r>
            <a:r>
              <a:rPr lang="en-US" dirty="0"/>
              <a:t> </a:t>
            </a:r>
            <a:r>
              <a:rPr lang="en-US" dirty="0">
                <a:ea typeface="+mn-lt"/>
                <a:cs typeface="+mn-lt"/>
              </a:rPr>
              <a:t>(C Character Type)</a:t>
            </a:r>
            <a:r>
              <a:rPr lang="en-US" dirty="0"/>
              <a:t> header from the C++ standard library supports useful functions such as:</a:t>
            </a:r>
          </a:p>
          <a:p>
            <a:pPr marL="0" indent="0">
              <a:buNone/>
            </a:pPr>
            <a:r>
              <a:rPr lang="en-US" dirty="0" err="1"/>
              <a:t>toupper</a:t>
            </a:r>
            <a:r>
              <a:rPr lang="en-US" dirty="0"/>
              <a:t>()   </a:t>
            </a:r>
            <a:r>
              <a:rPr lang="en-US" dirty="0" err="1"/>
              <a:t>tolower</a:t>
            </a:r>
            <a:r>
              <a:rPr lang="en-US" dirty="0"/>
              <a:t>()   </a:t>
            </a:r>
            <a:r>
              <a:rPr lang="en-US" dirty="0" err="1"/>
              <a:t>isupper</a:t>
            </a:r>
            <a:r>
              <a:rPr lang="en-US" dirty="0"/>
              <a:t>()   </a:t>
            </a:r>
            <a:r>
              <a:rPr lang="en-US" dirty="0" err="1"/>
              <a:t>islower</a:t>
            </a:r>
            <a:r>
              <a:rPr lang="en-US" dirty="0"/>
              <a:t>()</a:t>
            </a:r>
            <a:endParaRPr lang="en-US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C-style character array strings are supported by the </a:t>
            </a:r>
            <a:r>
              <a:rPr lang="en-US" b="1" i="1" dirty="0"/>
              <a:t>&lt;</a:t>
            </a:r>
            <a:r>
              <a:rPr lang="en-US" b="1" i="1" dirty="0" err="1"/>
              <a:t>cstring</a:t>
            </a:r>
            <a:r>
              <a:rPr lang="en-US" b="1" i="1" dirty="0"/>
              <a:t>&gt;</a:t>
            </a:r>
            <a:r>
              <a:rPr lang="en-US" dirty="0"/>
              <a:t> header. It supports useful functions such as:</a:t>
            </a:r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strcmp</a:t>
            </a:r>
            <a:r>
              <a:rPr lang="en-US" dirty="0">
                <a:ea typeface="+mn-lt"/>
                <a:cs typeface="+mn-lt"/>
              </a:rPr>
              <a:t>()    </a:t>
            </a:r>
            <a:r>
              <a:rPr lang="en-US" dirty="0" err="1">
                <a:ea typeface="+mn-lt"/>
                <a:cs typeface="+mn-lt"/>
              </a:rPr>
              <a:t>strcpy</a:t>
            </a:r>
            <a:r>
              <a:rPr lang="en-US" dirty="0">
                <a:ea typeface="+mn-lt"/>
                <a:cs typeface="+mn-lt"/>
              </a:rPr>
              <a:t>()    </a:t>
            </a:r>
            <a:r>
              <a:rPr lang="en-US" dirty="0" err="1">
                <a:ea typeface="+mn-lt"/>
                <a:cs typeface="+mn-lt"/>
              </a:rPr>
              <a:t>strcat</a:t>
            </a:r>
            <a:r>
              <a:rPr lang="en-US" dirty="0">
                <a:ea typeface="+mn-lt"/>
                <a:cs typeface="+mn-lt"/>
              </a:rPr>
              <a:t>()   </a:t>
            </a:r>
            <a:r>
              <a:rPr lang="en-US" dirty="0" err="1">
                <a:ea typeface="+mn-lt"/>
                <a:cs typeface="+mn-lt"/>
              </a:rPr>
              <a:t>strlen</a:t>
            </a:r>
            <a:r>
              <a:rPr lang="en-US" dirty="0">
                <a:ea typeface="+mn-lt"/>
                <a:cs typeface="+mn-lt"/>
              </a:rPr>
              <a:t>()</a:t>
            </a:r>
            <a:br>
              <a:rPr lang="en-US" dirty="0"/>
            </a:br>
            <a:endParaRPr lang="en-US"/>
          </a:p>
          <a:p>
            <a:r>
              <a:rPr lang="en-US" dirty="0"/>
              <a:t>Input-output of C strings is support by </a:t>
            </a:r>
            <a:r>
              <a:rPr lang="en-US" b="1" i="1" dirty="0"/>
              <a:t>&lt;iostream&gt;</a:t>
            </a:r>
          </a:p>
          <a:p>
            <a:pPr marL="0" indent="0">
              <a:buNone/>
            </a:pPr>
            <a:r>
              <a:rPr lang="en-US" dirty="0" err="1"/>
              <a:t>cin</a:t>
            </a:r>
            <a:r>
              <a:rPr lang="en-US" dirty="0"/>
              <a:t>   </a:t>
            </a:r>
            <a:r>
              <a:rPr lang="en-US" dirty="0" err="1"/>
              <a:t>getline</a:t>
            </a:r>
            <a:r>
              <a:rPr lang="en-US" dirty="0"/>
              <a:t>()   get()   ignore()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14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6C7A-4A38-5956-902E-CB03C863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Pointers vs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C4321-1CB4-7C59-D498-35F998B10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648" y="758952"/>
            <a:ext cx="6245352" cy="57711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i="1" dirty="0"/>
              <a:t>A pointer (*)</a:t>
            </a:r>
            <a:r>
              <a:rPr lang="en-US" dirty="0"/>
              <a:t> is a memory address of a variable.</a:t>
            </a:r>
          </a:p>
          <a:p>
            <a:r>
              <a:rPr lang="en-US" b="1" i="1" dirty="0"/>
              <a:t>A reference (&amp;)</a:t>
            </a:r>
            <a:r>
              <a:rPr lang="en-US" dirty="0"/>
              <a:t> is an alias for an existing variable.</a:t>
            </a:r>
          </a:p>
          <a:p>
            <a:r>
              <a:rPr lang="en-US" dirty="0"/>
              <a:t>A pointer allows you to do </a:t>
            </a:r>
            <a:r>
              <a:rPr lang="en-US" b="1" i="1" dirty="0"/>
              <a:t>memory management</a:t>
            </a:r>
            <a:r>
              <a:rPr lang="en-US" dirty="0"/>
              <a:t>. You can also change the actual value of the variable using </a:t>
            </a:r>
            <a:r>
              <a:rPr lang="en-US" b="1" i="1" dirty="0"/>
              <a:t>pointer dereferencing</a:t>
            </a:r>
            <a:r>
              <a:rPr lang="en-US" dirty="0"/>
              <a:t> (with *).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E6F2B07-BC0B-FBA8-13A0-98C6BA102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756" y="2939784"/>
            <a:ext cx="6075335" cy="343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45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6C7A-4A38-5956-902E-CB03C863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C4321-1CB4-7C59-D498-35F998B10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648" y="758952"/>
            <a:ext cx="6245352" cy="57711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Arrays are fixed in both length and data type.</a:t>
            </a:r>
          </a:p>
          <a:p>
            <a:r>
              <a:rPr lang="en-US" dirty="0"/>
              <a:t>You can access array elements by using their index or by looping over the array using a "for" loop.</a:t>
            </a:r>
          </a:p>
          <a:p>
            <a:r>
              <a:rPr lang="en-US" dirty="0"/>
              <a:t>A "for" loop consists of Initialization, Condition, and Increasement/ De-</a:t>
            </a:r>
            <a:r>
              <a:rPr lang="en-US" dirty="0" err="1"/>
              <a:t>creasement</a:t>
            </a:r>
            <a:r>
              <a:rPr lang="en-US" dirty="0"/>
              <a:t>.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FDA52DD7-63F5-74E9-A52A-F74AF3EC96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88" r="356" b="-340"/>
          <a:stretch/>
        </p:blipFill>
        <p:spPr>
          <a:xfrm>
            <a:off x="6028841" y="2871142"/>
            <a:ext cx="4564280" cy="381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799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6C7A-4A38-5956-902E-CB03C863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C4321-1CB4-7C59-D498-35F998B10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648" y="758952"/>
            <a:ext cx="6245352" cy="57711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C++ classes have 3 access keywords: public, </a:t>
            </a:r>
            <a:r>
              <a:rPr lang="en-US"/>
              <a:t>private, and protected.</a:t>
            </a:r>
            <a:endParaRPr lang="en-US" dirty="0"/>
          </a:p>
          <a:p>
            <a:r>
              <a:rPr lang="en-US" dirty="0"/>
              <a:t>C++ also allows classes multiple inheritance.</a:t>
            </a:r>
          </a:p>
          <a:p>
            <a:endParaRPr lang="en-US" dirty="0"/>
          </a:p>
          <a:p>
            <a:endParaRPr lang="en-US"/>
          </a:p>
          <a:p>
            <a:endParaRPr lang="en-US"/>
          </a:p>
        </p:txBody>
      </p:sp>
      <p:pic>
        <p:nvPicPr>
          <p:cNvPr id="4" name="Picture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C3D3706F-C2FE-8D06-0B7F-0F6BA3C5D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" y="2822393"/>
            <a:ext cx="3236610" cy="3845142"/>
          </a:xfrm>
          <a:prstGeom prst="rect">
            <a:avLst/>
          </a:prstGeom>
        </p:spPr>
      </p:pic>
      <p:pic>
        <p:nvPicPr>
          <p:cNvPr id="6" name="Picture 5" descr="A computer screen shot of code&#10;&#10;Description automatically generated">
            <a:extLst>
              <a:ext uri="{FF2B5EF4-FFF2-40B4-BE49-F238E27FC236}">
                <a16:creationId xmlns:a16="http://schemas.microsoft.com/office/drawing/2014/main" id="{9F888CD3-AB90-24B0-73A5-F5F11F396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273" y="2513369"/>
            <a:ext cx="8959631" cy="415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136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HeadlinesVTI">
  <a:themeElements>
    <a:clrScheme name="AnalogousFromDarkSeedLeftStep">
      <a:dk1>
        <a:srgbClr val="000000"/>
      </a:dk1>
      <a:lt1>
        <a:srgbClr val="FFFFFF"/>
      </a:lt1>
      <a:dk2>
        <a:srgbClr val="2D1B31"/>
      </a:dk2>
      <a:lt2>
        <a:srgbClr val="F0F3F3"/>
      </a:lt2>
      <a:accent1>
        <a:srgbClr val="E72957"/>
      </a:accent1>
      <a:accent2>
        <a:srgbClr val="D51794"/>
      </a:accent2>
      <a:accent3>
        <a:srgbClr val="D929E7"/>
      </a:accent3>
      <a:accent4>
        <a:srgbClr val="7817D5"/>
      </a:accent4>
      <a:accent5>
        <a:srgbClr val="3D2BE7"/>
      </a:accent5>
      <a:accent6>
        <a:srgbClr val="1755D5"/>
      </a:accent6>
      <a:hlink>
        <a:srgbClr val="603FBF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HeadlinesVTI</vt:lpstr>
      <vt:lpstr>Data Types in C++</vt:lpstr>
      <vt:lpstr>Overview</vt:lpstr>
      <vt:lpstr>Integers</vt:lpstr>
      <vt:lpstr>Type modifiers</vt:lpstr>
      <vt:lpstr>Floats and Doubles</vt:lpstr>
      <vt:lpstr>Characters</vt:lpstr>
      <vt:lpstr>Pointers vs References</vt:lpstr>
      <vt:lpstr>Arrays</vt:lpstr>
      <vt:lpstr>Classes</vt:lpstr>
      <vt:lpstr>Enums</vt:lpstr>
      <vt:lpstr>Key points for exam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175</cp:revision>
  <dcterms:created xsi:type="dcterms:W3CDTF">2023-08-20T06:38:42Z</dcterms:created>
  <dcterms:modified xsi:type="dcterms:W3CDTF">2023-09-01T00:34:15Z</dcterms:modified>
</cp:coreProperties>
</file>