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8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8D7B6-57C7-4CE4-ACC3-29624C0B4F5B}" v="8" dt="2023-08-31T14:58:14.394"/>
    <p1510:client id="{1D4E8769-2B2F-45A6-8E6A-ABB858CE398A}" v="3" dt="2023-08-20T20:00:59.489"/>
    <p1510:client id="{24AE7EB8-8AAA-42AA-A02E-68CB13731229}" v="7" dt="2023-08-26T16:46:43.420"/>
    <p1510:client id="{3C9C5C03-4EB0-41B2-8783-DA0795E4F211}" v="15" dt="2023-08-20T16:54:29.623"/>
    <p1510:client id="{411B0036-7E1B-4A1E-B342-D368FB21CA9C}" v="23" dt="2023-08-20T06:40:03.169"/>
    <p1510:client id="{609D122F-33D0-4E0F-B0F5-83590F1DEC70}" v="208" dt="2023-08-26T16:56:00.622"/>
    <p1510:client id="{6B9BAA6E-013B-47BE-B6F2-CCB5ECA27DCF}" v="3031" dt="2023-08-20T08:11:04.570"/>
    <p1510:client id="{86715ED2-CA16-41CD-AD1A-6E8357AB50E5}" v="2" dt="2023-08-31T14:41:50.047"/>
    <p1510:client id="{AEC01696-4D67-4CB8-9155-AB174A2AA2A5}" v="13" dt="2023-08-26T16:46:06.670"/>
    <p1510:client id="{AED5DBA7-6344-4264-A06B-BE80F543BEF9}" v="58" dt="2023-08-31T15:04:58.322"/>
    <p1510:client id="{D4F67D09-560E-48F6-8F92-4B023C0212F2}" v="585" dt="2023-08-31T15:32:53.218"/>
    <p1510:client id="{DCF176F3-7A6C-4764-A5F0-0E6657E864F8}" v="1451" dt="2023-08-26T16:44:57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>
                <a:ea typeface="Calibri Light"/>
                <a:cs typeface="Calibri Light"/>
              </a:rPr>
              <a:t>Development Support Tools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Zwe Nyan Zaw</a:t>
            </a:r>
          </a:p>
          <a:p>
            <a:pPr algn="r"/>
            <a:r>
              <a:rPr lang="en-US">
                <a:cs typeface="Calibri"/>
              </a:rPr>
              <a:t>CS1104 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F704E0-A312-C561-CAF7-EC70D89DC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8" r="31890" b="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E883-07FF-481A-1771-5E3345A8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9CCB-61FA-2053-B06A-55AAA1FE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817" y="758952"/>
            <a:ext cx="6245352" cy="5788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Continuous integration/ continuous deployment</a:t>
            </a:r>
          </a:p>
          <a:p>
            <a:r>
              <a:rPr lang="en-US" err="1"/>
              <a:t>DevOp</a:t>
            </a:r>
            <a:r>
              <a:rPr lang="en-US"/>
              <a:t> engineers set up CI/CD pipelines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Example CI/CD Pipeline</a:t>
            </a:r>
          </a:p>
          <a:p>
            <a:r>
              <a:rPr lang="en-US"/>
              <a:t>Developers submit pull requests (to merge into the main branch)</a:t>
            </a:r>
          </a:p>
          <a:p>
            <a:r>
              <a:rPr lang="en-US"/>
              <a:t>Whenever a commit is made, CI server detects changes (Jenkins, GitHub actions,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The application is built (compiled) automatically from latest code in the main branch</a:t>
            </a:r>
          </a:p>
          <a:p>
            <a:r>
              <a:rPr lang="en-US"/>
              <a:t>Automated tests are run on the latest application</a:t>
            </a:r>
          </a:p>
          <a:p>
            <a:r>
              <a:rPr lang="en-US"/>
              <a:t>If all tests pass, the application build is deployed on the production environment</a:t>
            </a:r>
          </a:p>
          <a:p>
            <a:r>
              <a:rPr lang="en-US"/>
              <a:t>All of this happens continuously and automatically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QUESTIONS</a:t>
            </a:r>
          </a:p>
          <a:p>
            <a:r>
              <a:rPr lang="en-US"/>
              <a:t>What is the difference between code formatters, linters, and debuggers?</a:t>
            </a:r>
          </a:p>
          <a:p>
            <a:r>
              <a:rPr lang="en-US"/>
              <a:t>What are some features of modern IDEs?</a:t>
            </a:r>
          </a:p>
          <a:p>
            <a:r>
              <a:rPr lang="en-US"/>
              <a:t>What advantages can you get by using a version control system?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OBJECTIVES</a:t>
            </a:r>
          </a:p>
          <a:p>
            <a:pPr marL="457200" indent="-457200">
              <a:buAutoNum type="arabicPeriod"/>
            </a:pPr>
            <a:r>
              <a:rPr lang="en-US"/>
              <a:t>A popular testing frameworks in Java is ______ . (a) </a:t>
            </a:r>
            <a:r>
              <a:rPr lang="en-US" err="1"/>
              <a:t>Pytest</a:t>
            </a:r>
            <a:r>
              <a:rPr lang="en-US"/>
              <a:t> (b) Jest (c) JUnit  </a:t>
            </a:r>
            <a:r>
              <a:rPr lang="en-US" b="1" i="1"/>
              <a:t>(JUnit)</a:t>
            </a:r>
          </a:p>
          <a:p>
            <a:pPr marL="457200" indent="-457200">
              <a:buAutoNum type="arabicPeriod"/>
            </a:pPr>
            <a:r>
              <a:rPr lang="en-US"/>
              <a:t>CI/CD means _____ and _____ .</a:t>
            </a:r>
          </a:p>
          <a:p>
            <a:pPr marL="457200" indent="-457200">
              <a:buAutoNum type="arabicPeriod"/>
            </a:pPr>
            <a:r>
              <a:rPr lang="en-US"/>
              <a:t>The python interpreter is responsible for executing the python source code. </a:t>
            </a:r>
            <a:r>
              <a:rPr lang="en-US" b="1" i="1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3940007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37F00-F8FD-A1C2-ABD0-00342A00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56" y="1198422"/>
            <a:ext cx="4657841" cy="4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editors and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</a:t>
            </a:r>
            <a:r>
              <a:rPr lang="en-US"/>
              <a:t>ntegrated </a:t>
            </a:r>
            <a:r>
              <a:rPr lang="en-US" b="1"/>
              <a:t>D</a:t>
            </a:r>
            <a:r>
              <a:rPr lang="en-US"/>
              <a:t>evelopment </a:t>
            </a:r>
            <a:r>
              <a:rPr lang="en-US" b="1"/>
              <a:t>E</a:t>
            </a:r>
            <a:r>
              <a:rPr lang="en-US"/>
              <a:t>nvironment</a:t>
            </a:r>
            <a:endParaRPr lang="en-US" i="0"/>
          </a:p>
          <a:p>
            <a:r>
              <a:rPr lang="en-US"/>
              <a:t>Usually GUI (</a:t>
            </a:r>
            <a:r>
              <a:rPr lang="en-US" b="1"/>
              <a:t>g</a:t>
            </a:r>
            <a:r>
              <a:rPr lang="en-US"/>
              <a:t>raphical </a:t>
            </a:r>
            <a:r>
              <a:rPr lang="en-US" b="1"/>
              <a:t>u</a:t>
            </a:r>
            <a:r>
              <a:rPr lang="en-US"/>
              <a:t>ser </a:t>
            </a:r>
            <a:r>
              <a:rPr lang="en-US" b="1"/>
              <a:t>i</a:t>
            </a:r>
            <a:r>
              <a:rPr lang="en-US"/>
              <a:t>nterface)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FEATURES</a:t>
            </a:r>
          </a:p>
          <a:p>
            <a:r>
              <a:rPr lang="en-US"/>
              <a:t>Built-in file-tree (file navigation)</a:t>
            </a:r>
            <a:endParaRPr lang="en-US" i="0"/>
          </a:p>
          <a:p>
            <a:r>
              <a:rPr lang="en-US">
                <a:ea typeface="+mn-lt"/>
                <a:cs typeface="+mn-lt"/>
              </a:rPr>
              <a:t>File searching/ word replacing</a:t>
            </a:r>
          </a:p>
          <a:p>
            <a:r>
              <a:rPr lang="en-US">
                <a:ea typeface="+mn-lt"/>
                <a:cs typeface="+mn-lt"/>
              </a:rPr>
              <a:t>Built-in terminal</a:t>
            </a:r>
            <a:endParaRPr lang="en-US"/>
          </a:p>
          <a:p>
            <a:r>
              <a:rPr lang="en-US"/>
              <a:t>Built-in debugger</a:t>
            </a:r>
          </a:p>
          <a:p>
            <a:r>
              <a:rPr lang="en-US"/>
              <a:t>Uses language server protocol (LSP) for code completion (Intelli-sense), syntax highlighting, language or library tooltips.</a:t>
            </a:r>
            <a:endParaRPr lang="en-US" i="0"/>
          </a:p>
          <a:p>
            <a:r>
              <a:rPr lang="en-US">
                <a:ea typeface="+mn-lt"/>
                <a:cs typeface="+mn-lt"/>
              </a:rPr>
              <a:t>Support for plug-ins and extensions</a:t>
            </a:r>
          </a:p>
          <a:p>
            <a:pPr marL="468630" lvl="2" indent="-285750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DDF9-B19A-77BE-B7F6-FD07D50B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12359" cy="4754880"/>
          </a:xfrm>
        </p:spPr>
        <p:txBody>
          <a:bodyPr/>
          <a:lstStyle/>
          <a:p>
            <a:r>
              <a:rPr lang="en-US"/>
              <a:t>Popular </a:t>
            </a:r>
            <a:br>
              <a:rPr lang="en-US"/>
            </a:br>
            <a:r>
              <a:rPr lang="en-US"/>
              <a:t>IDEs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099F-4CDE-92A0-14C1-F6837F72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106" y="639603"/>
            <a:ext cx="6245352" cy="5865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Visual Studio Code </a:t>
            </a:r>
            <a:r>
              <a:rPr lang="en-US"/>
              <a:t>(most popular today) </a:t>
            </a:r>
          </a:p>
          <a:p>
            <a:r>
              <a:rPr lang="en-US" b="1"/>
              <a:t>Android Studio</a:t>
            </a:r>
            <a:r>
              <a:rPr lang="en-US"/>
              <a:t> - (Android development)</a:t>
            </a:r>
          </a:p>
          <a:p>
            <a:r>
              <a:rPr lang="en-US" b="1" err="1"/>
              <a:t>XCode</a:t>
            </a:r>
            <a:r>
              <a:rPr lang="en-US" b="1"/>
              <a:t> </a:t>
            </a:r>
            <a:r>
              <a:rPr lang="en-US"/>
              <a:t>-</a:t>
            </a:r>
            <a:r>
              <a:rPr lang="en-US" b="1"/>
              <a:t> </a:t>
            </a:r>
            <a:r>
              <a:rPr lang="en-US"/>
              <a:t>iOS, </a:t>
            </a:r>
            <a:r>
              <a:rPr lang="en-US" err="1"/>
              <a:t>WatchOS</a:t>
            </a:r>
            <a:r>
              <a:rPr lang="en-US"/>
              <a:t>, MacOS (apple ecosystem development)</a:t>
            </a:r>
          </a:p>
          <a:p>
            <a:r>
              <a:rPr lang="en-US" b="1"/>
              <a:t>Visual Studio</a:t>
            </a:r>
            <a:r>
              <a:rPr lang="en-US"/>
              <a:t> – C# (ASP.NET development)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Other choices</a:t>
            </a:r>
          </a:p>
          <a:p>
            <a:r>
              <a:rPr lang="en-US" i="1"/>
              <a:t>Atom </a:t>
            </a:r>
          </a:p>
          <a:p>
            <a:r>
              <a:rPr lang="en-US" i="1"/>
              <a:t>Sublime Text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Terminal-based</a:t>
            </a:r>
            <a:endParaRPr lang="en-US"/>
          </a:p>
          <a:p>
            <a:r>
              <a:rPr lang="en-US" i="1" err="1">
                <a:ea typeface="+mn-lt"/>
                <a:cs typeface="+mn-lt"/>
              </a:rPr>
              <a:t>NeoVim</a:t>
            </a:r>
            <a:r>
              <a:rPr lang="en-US">
                <a:ea typeface="+mn-lt"/>
                <a:cs typeface="+mn-lt"/>
              </a:rPr>
              <a:t> (successor to Vim)</a:t>
            </a:r>
          </a:p>
          <a:p>
            <a:r>
              <a:rPr lang="en-US" i="1"/>
              <a:t>Emacs</a:t>
            </a:r>
          </a:p>
        </p:txBody>
      </p:sp>
    </p:spTree>
    <p:extLst>
      <p:ext uri="{BB962C8B-B14F-4D97-AF65-F5344CB8AC3E}">
        <p14:creationId xmlns:p14="http://schemas.microsoft.com/office/powerpoint/2010/main" val="66483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B5E88-D5F1-384A-938C-7DBE4205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4417" y="2214567"/>
            <a:ext cx="6401659" cy="548640"/>
          </a:xfrm>
        </p:spPr>
        <p:txBody>
          <a:bodyPr/>
          <a:lstStyle/>
          <a:p>
            <a:r>
              <a:rPr lang="en-US" b="1"/>
              <a:t>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AF0A-3CA9-A21C-7DDA-C40CC546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554" y="1377198"/>
            <a:ext cx="6054059" cy="842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Translates the source code of a program (written in a high level language) into machine language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BC4ACF-2A85-7AF2-C9C0-1E16870E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processors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E99901B-0328-A4B8-3D69-AE42F03F21F7}"/>
              </a:ext>
            </a:extLst>
          </p:cNvPr>
          <p:cNvSpPr txBox="1">
            <a:spLocks/>
          </p:cNvSpPr>
          <p:nvPr/>
        </p:nvSpPr>
        <p:spPr>
          <a:xfrm>
            <a:off x="5190510" y="911352"/>
            <a:ext cx="639189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Compilers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EB7861-FDFF-8AC3-0018-046C8CDB6075}"/>
              </a:ext>
            </a:extLst>
          </p:cNvPr>
          <p:cNvSpPr txBox="1">
            <a:spLocks/>
          </p:cNvSpPr>
          <p:nvPr/>
        </p:nvSpPr>
        <p:spPr>
          <a:xfrm>
            <a:off x="5176646" y="2682367"/>
            <a:ext cx="6005213" cy="842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Translates the source code of a program (written in assembly language) into machine language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D3E32F4-71F4-9480-C1AC-1EC3C437F443}"/>
              </a:ext>
            </a:extLst>
          </p:cNvPr>
          <p:cNvSpPr txBox="1">
            <a:spLocks/>
          </p:cNvSpPr>
          <p:nvPr/>
        </p:nvSpPr>
        <p:spPr>
          <a:xfrm>
            <a:off x="5180740" y="3519736"/>
            <a:ext cx="639189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b="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/>
              <a:t>Interpreters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0641B2-435D-F820-6E19-3FB04E4ABB39}"/>
              </a:ext>
            </a:extLst>
          </p:cNvPr>
          <p:cNvSpPr txBox="1">
            <a:spLocks/>
          </p:cNvSpPr>
          <p:nvPr/>
        </p:nvSpPr>
        <p:spPr>
          <a:xfrm>
            <a:off x="5186415" y="3991444"/>
            <a:ext cx="5995444" cy="1184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Translates and executes the source code of a program (written in a high level language) line by line, i.e. statement by statement</a:t>
            </a:r>
          </a:p>
        </p:txBody>
      </p:sp>
    </p:spTree>
    <p:extLst>
      <p:ext uri="{BB962C8B-B14F-4D97-AF65-F5344CB8AC3E}">
        <p14:creationId xmlns:p14="http://schemas.microsoft.com/office/powerpoint/2010/main" val="34234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035126" cy="4754880"/>
          </a:xfrm>
        </p:spPr>
        <p:txBody>
          <a:bodyPr/>
          <a:lstStyle/>
          <a:p>
            <a:r>
              <a:rPr lang="en-US"/>
              <a:t>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749570" cy="5986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Translates high level language into machine language.</a:t>
            </a:r>
          </a:p>
          <a:p>
            <a:r>
              <a:rPr lang="en-US">
                <a:ea typeface="+mn-lt"/>
                <a:cs typeface="+mn-lt"/>
              </a:rPr>
              <a:t>The result is called an executable or binary.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Advantages</a:t>
            </a:r>
          </a:p>
          <a:p>
            <a:r>
              <a:rPr lang="en-US"/>
              <a:t>The CPU can execute the binary directly. It does not need the compiler nor the source code.</a:t>
            </a:r>
          </a:p>
          <a:p>
            <a:r>
              <a:rPr lang="en-US"/>
              <a:t>The binary can also be executed on another device if the underlying CPU architecture (x86, ARM, etc.) is the same, without needing the compiler, the source code, a runtime, or anything else.</a:t>
            </a:r>
          </a:p>
          <a:p>
            <a:r>
              <a:rPr lang="en-US"/>
              <a:t>Compiled programs are much faster than interpreted programs because of the lack of a runtime</a:t>
            </a:r>
          </a:p>
          <a:p>
            <a:r>
              <a:rPr lang="en-US"/>
              <a:t>Most compiled languages are </a:t>
            </a:r>
            <a:r>
              <a:rPr lang="en-US" b="1" i="1"/>
              <a:t>statically-typed</a:t>
            </a:r>
            <a:r>
              <a:rPr lang="en-US"/>
              <a:t>, removing the need for </a:t>
            </a:r>
            <a:r>
              <a:rPr lang="en-US" b="1" i="1"/>
              <a:t>runtime type-checking</a:t>
            </a:r>
            <a:r>
              <a:rPr lang="en-US"/>
              <a:t> (results in less memory usage and thus faster performance)</a:t>
            </a:r>
          </a:p>
          <a:p>
            <a:pPr marL="0" indent="0">
              <a:buNone/>
            </a:pPr>
            <a:endParaRPr lang="en-US"/>
          </a:p>
          <a:p>
            <a:pPr marL="468630" lvl="2" indent="-285750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035126" cy="4754880"/>
          </a:xfrm>
        </p:spPr>
        <p:txBody>
          <a:bodyPr/>
          <a:lstStyle/>
          <a:p>
            <a:r>
              <a:rPr lang="en-US"/>
              <a:t>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794699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program can be executed even if it is not completed </a:t>
            </a:r>
          </a:p>
          <a:p>
            <a:r>
              <a:rPr lang="en-US">
                <a:ea typeface="+mn-lt"/>
                <a:cs typeface="+mn-lt"/>
              </a:rPr>
              <a:t>Debugging is said to be easier because an interpreted program is executed line by line</a:t>
            </a:r>
          </a:p>
          <a:p>
            <a:r>
              <a:rPr lang="en-US">
                <a:ea typeface="+mn-lt"/>
                <a:cs typeface="+mn-lt"/>
              </a:rPr>
              <a:t>Any device where you want to use this interpreted code must have the interpreter or </a:t>
            </a:r>
            <a:r>
              <a:rPr lang="en-US" b="1" i="1">
                <a:ea typeface="+mn-lt"/>
                <a:cs typeface="+mn-lt"/>
              </a:rPr>
              <a:t>runtime</a:t>
            </a:r>
            <a:r>
              <a:rPr lang="en-US">
                <a:ea typeface="+mn-lt"/>
                <a:cs typeface="+mn-lt"/>
              </a:rPr>
              <a:t> installed, whether their underlying architecture is the same or not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For example </a:t>
            </a:r>
          </a:p>
          <a:p>
            <a:r>
              <a:rPr lang="en-US">
                <a:ea typeface="+mn-lt"/>
                <a:cs typeface="+mn-lt"/>
              </a:rPr>
              <a:t>JavaScript V8 engine in many browsers (inc. Chrome)</a:t>
            </a:r>
          </a:p>
          <a:p>
            <a:r>
              <a:rPr lang="en-US">
                <a:ea typeface="+mn-lt"/>
                <a:cs typeface="+mn-lt"/>
              </a:rPr>
              <a:t>NodeJS runtime as a server (uses V8 engine)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Python interpreter</a:t>
            </a:r>
          </a:p>
          <a:p>
            <a:r>
              <a:rPr lang="en-US">
                <a:ea typeface="+mn-lt"/>
                <a:cs typeface="+mn-lt"/>
              </a:rPr>
              <a:t>Some operating systems like Linux has the python interpreter pre-installed. Older versions of MacOS came with a python interpreter as well.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9865-6FF9-B04E-C1E3-4DAC184E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</a:t>
            </a:r>
            <a:br>
              <a:rPr lang="en-US"/>
            </a:br>
            <a:r>
              <a:rPr lang="en-US"/>
              <a:t>Control</a:t>
            </a:r>
            <a:br>
              <a:rPr lang="en-US"/>
            </a:br>
            <a:r>
              <a:rPr lang="en-US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C6BC-7098-2F62-45A9-1F15BF6B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63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Manage code history</a:t>
            </a:r>
          </a:p>
          <a:p>
            <a:r>
              <a:rPr lang="en-US"/>
              <a:t>Travel to past versions to find bugs</a:t>
            </a:r>
          </a:p>
          <a:p>
            <a:r>
              <a:rPr lang="en-US"/>
              <a:t>Develop independently by branching</a:t>
            </a:r>
          </a:p>
          <a:p>
            <a:r>
              <a:rPr lang="en-US" b="1">
                <a:ea typeface="+mn-lt"/>
                <a:cs typeface="+mn-lt"/>
              </a:rPr>
              <a:t>Git </a:t>
            </a:r>
            <a:r>
              <a:rPr lang="en-US">
                <a:ea typeface="+mn-lt"/>
                <a:cs typeface="+mn-lt"/>
              </a:rPr>
              <a:t>(most popular)</a:t>
            </a:r>
            <a:endParaRPr lang="en-US"/>
          </a:p>
          <a:p>
            <a:r>
              <a:rPr lang="en-US"/>
              <a:t>Collaborate remotely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Remote repositories</a:t>
            </a:r>
          </a:p>
          <a:p>
            <a:r>
              <a:rPr lang="en-US"/>
              <a:t>GitHub (most popular)</a:t>
            </a:r>
          </a:p>
          <a:p>
            <a:r>
              <a:rPr lang="en-US"/>
              <a:t>GitLab</a:t>
            </a:r>
          </a:p>
          <a:p>
            <a:r>
              <a:rPr lang="en-US" err="1"/>
              <a:t>BitBucket</a:t>
            </a:r>
            <a:endParaRPr lang="en-US"/>
          </a:p>
          <a:p>
            <a:endParaRPr lang="en-US" b="1"/>
          </a:p>
          <a:p>
            <a:r>
              <a:rPr lang="en-US"/>
              <a:t>Ushered in an era of open-source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5558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E7F1-CBFA-7998-5FCF-F4F61D1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Linters Formatters</a:t>
            </a:r>
            <a:br>
              <a:rPr lang="en-US"/>
            </a:br>
            <a:r>
              <a:rPr lang="en-US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D7D1-1C96-1283-243F-168AA06E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8890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Formatters only format the style of the code</a:t>
            </a:r>
            <a:endParaRPr lang="en-US"/>
          </a:p>
          <a:p>
            <a:r>
              <a:rPr lang="en-US"/>
              <a:t>Linters check both style and programmatic errors</a:t>
            </a:r>
          </a:p>
          <a:p>
            <a:r>
              <a:rPr lang="en-US"/>
              <a:t>Debuggers check and report errors on runtime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Programmatic errors and runtime errors</a:t>
            </a:r>
            <a:r>
              <a:rPr lang="en-US"/>
              <a:t> </a:t>
            </a:r>
          </a:p>
          <a:p>
            <a:r>
              <a:rPr lang="en-US"/>
              <a:t>Unused variables, null pointers, index out of bound, race condition errors (deadlocks) etc.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Style formatting</a:t>
            </a:r>
          </a:p>
          <a:p>
            <a:r>
              <a:rPr lang="en-US"/>
              <a:t>Curly braces {} on the same line or next line</a:t>
            </a:r>
          </a:p>
          <a:p>
            <a:r>
              <a:rPr lang="en-US"/>
              <a:t>Elimination of white space, etc.</a:t>
            </a:r>
          </a:p>
          <a:p>
            <a:endParaRPr lang="en-US"/>
          </a:p>
          <a:p>
            <a:r>
              <a:rPr lang="en-US"/>
              <a:t>Linters and formatters are considered </a:t>
            </a:r>
            <a:r>
              <a:rPr lang="en-US" b="1" i="1"/>
              <a:t>static program analysis tools</a:t>
            </a:r>
            <a:r>
              <a:rPr lang="en-US"/>
              <a:t> while debuggers are considered </a:t>
            </a:r>
            <a:r>
              <a:rPr lang="en-US" b="1" i="1"/>
              <a:t>dynamic program analysis tools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1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3943-F8F3-F6CC-F4FB-15D5DA98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98" y="777313"/>
            <a:ext cx="3928801" cy="4754880"/>
          </a:xfrm>
        </p:spPr>
        <p:txBody>
          <a:bodyPr/>
          <a:lstStyle/>
          <a:p>
            <a:r>
              <a:rPr lang="en-US"/>
              <a:t>Testing </a:t>
            </a:r>
            <a:r>
              <a:rPr lang="en-US" err="1"/>
              <a:t>frameworksand</a:t>
            </a:r>
            <a:r>
              <a:rPr lang="en-US"/>
              <a:t> 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DB2E-8692-1A4E-3C43-FE1A5EC7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563" y="559622"/>
            <a:ext cx="6245352" cy="6187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Each language has its own testing tools</a:t>
            </a:r>
          </a:p>
          <a:p>
            <a:r>
              <a:rPr lang="en-US"/>
              <a:t>Some support only unit testing, some support integration tests, some only system-level tests.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JavaScript</a:t>
            </a:r>
          </a:p>
          <a:p>
            <a:r>
              <a:rPr lang="en-US"/>
              <a:t>Jest, Mocha</a:t>
            </a:r>
          </a:p>
          <a:p>
            <a:pPr marL="0" indent="0">
              <a:buNone/>
            </a:pPr>
            <a:r>
              <a:rPr lang="en-US" b="1"/>
              <a:t>Java</a:t>
            </a:r>
          </a:p>
          <a:p>
            <a:r>
              <a:rPr lang="en-US"/>
              <a:t>JUnit, TestNG</a:t>
            </a:r>
          </a:p>
          <a:p>
            <a:pPr marL="0" indent="0">
              <a:buNone/>
            </a:pPr>
            <a:r>
              <a:rPr lang="en-US" b="1"/>
              <a:t>Python</a:t>
            </a:r>
          </a:p>
          <a:p>
            <a:r>
              <a:rPr lang="en-US" err="1"/>
              <a:t>Unittest</a:t>
            </a:r>
            <a:r>
              <a:rPr lang="en-US"/>
              <a:t>, </a:t>
            </a:r>
            <a:r>
              <a:rPr lang="en-US" err="1"/>
              <a:t>Pytest</a:t>
            </a:r>
            <a:endParaRPr lang="en-US"/>
          </a:p>
          <a:p>
            <a:endParaRPr lang="en-US"/>
          </a:p>
          <a:p>
            <a:r>
              <a:rPr lang="en-US" b="1" i="1"/>
              <a:t>Stubs</a:t>
            </a:r>
            <a:r>
              <a:rPr lang="en-US"/>
              <a:t>/ </a:t>
            </a:r>
            <a:r>
              <a:rPr lang="en-US" b="1" i="1"/>
              <a:t>test data generators</a:t>
            </a:r>
            <a:r>
              <a:rPr lang="en-US"/>
              <a:t> (E.g. from Database)</a:t>
            </a:r>
          </a:p>
          <a:p>
            <a:r>
              <a:rPr lang="en-US" b="1" i="1"/>
              <a:t>CASE </a:t>
            </a:r>
            <a:r>
              <a:rPr lang="en-US"/>
              <a:t>tools – UML, DFD, ERD, or flowchart tools</a:t>
            </a:r>
          </a:p>
          <a:p>
            <a:r>
              <a:rPr lang="en-US" b="1" i="1"/>
              <a:t>VMware</a:t>
            </a:r>
            <a:r>
              <a:rPr lang="en-US"/>
              <a:t> and </a:t>
            </a:r>
            <a:r>
              <a:rPr lang="en-US" b="1" i="1"/>
              <a:t>Containerization</a:t>
            </a:r>
            <a:r>
              <a:rPr lang="en-US"/>
              <a:t> tools (E.g. Docker)</a:t>
            </a:r>
          </a:p>
        </p:txBody>
      </p:sp>
    </p:spTree>
    <p:extLst>
      <p:ext uri="{BB962C8B-B14F-4D97-AF65-F5344CB8AC3E}">
        <p14:creationId xmlns:p14="http://schemas.microsoft.com/office/powerpoint/2010/main" val="40931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HeadlinesVTI</vt:lpstr>
      <vt:lpstr>Development Support Tools</vt:lpstr>
      <vt:lpstr>Text editors and IDEs</vt:lpstr>
      <vt:lpstr>Popular  IDEs today</vt:lpstr>
      <vt:lpstr>Language processors</vt:lpstr>
      <vt:lpstr>Compilers</vt:lpstr>
      <vt:lpstr>Interpreters</vt:lpstr>
      <vt:lpstr>Version Control Systems</vt:lpstr>
      <vt:lpstr>Linters Formatters Debuggers</vt:lpstr>
      <vt:lpstr>Testing frameworksand SE tools</vt:lpstr>
      <vt:lpstr>CI/CD 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2023-08-20T06:38:42Z</dcterms:created>
  <dcterms:modified xsi:type="dcterms:W3CDTF">2023-09-01T00:53:01Z</dcterms:modified>
</cp:coreProperties>
</file>