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66" r:id="rId2"/>
    <p:sldId id="274" r:id="rId3"/>
    <p:sldId id="276" r:id="rId4"/>
    <p:sldId id="282" r:id="rId5"/>
    <p:sldId id="267" r:id="rId6"/>
    <p:sldId id="269" r:id="rId7"/>
    <p:sldId id="277" r:id="rId8"/>
    <p:sldId id="278" r:id="rId9"/>
    <p:sldId id="279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48B268-0EA4-40FA-B765-05047B38BFC5}" v="140" dt="2023-08-23T12:50:28.395"/>
    <p1510:client id="{411B0036-7E1B-4A1E-B342-D368FB21CA9C}" v="23" dt="2023-08-20T06:40:03.169"/>
    <p1510:client id="{56BBE4C7-B5BC-4708-82C0-B590BDA0ACAA}" v="54" dt="2023-08-21T10:09:58.780"/>
    <p1510:client id="{5D8241AB-20BC-4E57-80EB-2D95B8AF0A9E}" v="254" dt="2023-08-26T15:00:55.168"/>
    <p1510:client id="{68DB616A-A2AB-43F0-8CF7-9D7338246DF7}" v="1" dt="2023-08-21T10:22:44.558"/>
    <p1510:client id="{6B9BAA6E-013B-47BE-B6F2-CCB5ECA27DCF}" v="3031" dt="2023-08-20T08:11:04.570"/>
    <p1510:client id="{6C1BDD07-C760-4E0E-8019-947C86A903B8}" v="1" dt="2023-09-01T00:54:11.256"/>
    <p1510:client id="{75FB9923-569B-449A-A1F1-CDE63994069D}" v="1" dt="2023-08-21T10:10:41.489"/>
    <p1510:client id="{85A83F18-30CF-42F7-825D-ED67CDD06728}" v="19" dt="2023-08-20T18:36:37.236"/>
    <p1510:client id="{85E5F36E-1617-497C-85E8-792EE78644E5}" v="597" dt="2023-08-31T16:15:05.989"/>
    <p1510:client id="{B1A51BC8-302F-4C72-AFF7-032E3E02A018}" v="2741" dt="2023-08-20T16:53:56.016"/>
    <p1510:client id="{BA7DBDE9-5C13-473D-BB0A-56DEAC32DC90}" v="68" dt="2023-08-23T13:10:57.133"/>
    <p1510:client id="{CAD84A16-D0C8-4276-9D61-B82FB0631065}" v="1" dt="2023-08-21T11:40:03.908"/>
    <p1510:client id="{D6D555A9-7103-4C1B-86F7-5897D94C4D7B}" v="4" dt="2023-08-24T06:08:06.825"/>
    <p1510:client id="{DEADD6E7-68D6-4E9A-9700-BDFC067F9F58}" v="5514" dt="2023-08-23T06:30:31.3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8/31/2023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9877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8/31/2023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271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8/31/2023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093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8/31/2023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695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8/31/2023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29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8/31/2023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7575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8/31/2023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313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8/31/2023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940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8/31/2023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277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8/31/2023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975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8/31/2023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091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8/31/2023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06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17" r:id="rId6"/>
    <p:sldLayoutId id="2147483713" r:id="rId7"/>
    <p:sldLayoutId id="2147483714" r:id="rId8"/>
    <p:sldLayoutId id="2147483715" r:id="rId9"/>
    <p:sldLayoutId id="2147483716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faq.org/posts/2020/03/top-40-nlp-interview-questions-for-data-science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hand touching a screen&#10;&#10;Description automatically generated">
            <a:extLst>
              <a:ext uri="{FF2B5EF4-FFF2-40B4-BE49-F238E27FC236}">
                <a16:creationId xmlns:a16="http://schemas.microsoft.com/office/drawing/2014/main" id="{690B3A71-2113-AD00-3B4B-A8B1CE8602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5784" r="1771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E4398140-F067-40E9-892C-4DB04C70B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44600" y="-1244600"/>
            <a:ext cx="6858000" cy="934720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124E39-A568-EB5B-71FA-120B74085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952" y="1143000"/>
            <a:ext cx="4572000" cy="2984701"/>
          </a:xfrm>
        </p:spPr>
        <p:txBody>
          <a:bodyPr anchor="b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Natural Language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F75BB3-6D73-3772-EDCF-DBE417CFA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952" y="4452109"/>
            <a:ext cx="4571999" cy="13180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Zwe Nyan Zaw</a:t>
            </a:r>
          </a:p>
          <a:p>
            <a:pPr algn="r"/>
            <a:r>
              <a:rPr lang="en-US" dirty="0">
                <a:solidFill>
                  <a:srgbClr val="FFFFFF"/>
                </a:solidFill>
              </a:rPr>
              <a:t>CS1104 Presentation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7726E8A-324C-4684-96F2-AFDDFB2F1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58952" y="4291242"/>
            <a:ext cx="45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674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6BFF6-949E-A645-700D-137AFB82C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for exam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31049-E811-1BBA-776E-B8F3A02A6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648" y="758952"/>
            <a:ext cx="6245352" cy="56015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/>
              <a:t>QUESTIONS</a:t>
            </a:r>
          </a:p>
          <a:p>
            <a:r>
              <a:rPr lang="en-US" dirty="0"/>
              <a:t>Define the following terms in NLP: corpus, vocabulary, tokenization, and feature vectors.</a:t>
            </a:r>
          </a:p>
          <a:p>
            <a:r>
              <a:rPr lang="en-US" dirty="0"/>
              <a:t>What factors does the accuracy of an NLP model depend on?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OBJECTIVES</a:t>
            </a:r>
          </a:p>
          <a:p>
            <a:pPr marL="457200" indent="-457200">
              <a:buAutoNum type="arabicPeriod"/>
            </a:pPr>
            <a:r>
              <a:rPr lang="en-US" dirty="0"/>
              <a:t>You can use the ____ library to load the datasets. (a) Scikit-Learn (b) Pandas (c) </a:t>
            </a:r>
            <a:r>
              <a:rPr lang="en-US" dirty="0" err="1"/>
              <a:t>Jupyter</a:t>
            </a:r>
            <a:r>
              <a:rPr lang="en-US" dirty="0"/>
              <a:t> </a:t>
            </a:r>
            <a:r>
              <a:rPr lang="en-US" b="1" i="1" dirty="0"/>
              <a:t>(Pandas)</a:t>
            </a:r>
          </a:p>
          <a:p>
            <a:pPr marL="457200" indent="-457200">
              <a:buAutoNum type="arabicPeriod"/>
            </a:pPr>
            <a:r>
              <a:rPr lang="en-US" dirty="0"/>
              <a:t>One example of a programming language used for scientific computing and statistics is ____ .</a:t>
            </a:r>
          </a:p>
          <a:p>
            <a:pPr marL="457200" indent="-457200">
              <a:buAutoNum type="arabicPeriod"/>
            </a:pPr>
            <a:r>
              <a:rPr lang="en-US" dirty="0"/>
              <a:t>NLP models are able to process raw words or strings.</a:t>
            </a:r>
            <a:r>
              <a:rPr lang="en-US" b="1" i="1" dirty="0"/>
              <a:t> (false)</a:t>
            </a:r>
          </a:p>
        </p:txBody>
      </p:sp>
    </p:spTree>
    <p:extLst>
      <p:ext uri="{BB962C8B-B14F-4D97-AF65-F5344CB8AC3E}">
        <p14:creationId xmlns:p14="http://schemas.microsoft.com/office/powerpoint/2010/main" val="1112749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AF7E46-40F6-A5D7-93C6-84A8D4B41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1" y="893935"/>
            <a:ext cx="5364937" cy="33393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Thanks for listening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40408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A86D6ABF-3350-1A1D-9C95-64E3D33434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318" r="-3" b="-3"/>
          <a:stretch/>
        </p:blipFill>
        <p:spPr>
          <a:xfrm>
            <a:off x="6976934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</p:spPr>
      </p:pic>
      <p:sp>
        <p:nvSpPr>
          <p:cNvPr id="13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83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76C7A-4A38-5956-902E-CB03C863C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C4321-1CB4-7C59-D498-35F998B10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648" y="758952"/>
            <a:ext cx="6315907" cy="58699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Natural Language Processing is essentially taking in </a:t>
            </a:r>
            <a:r>
              <a:rPr lang="en-US" b="1" i="1" dirty="0">
                <a:ea typeface="+mn-lt"/>
                <a:cs typeface="+mn-lt"/>
              </a:rPr>
              <a:t>training datasets</a:t>
            </a:r>
            <a:r>
              <a:rPr lang="en-US" dirty="0">
                <a:ea typeface="+mn-lt"/>
                <a:cs typeface="+mn-lt"/>
              </a:rPr>
              <a:t>, transforming them into an acceptable format, and using different models to train them.</a:t>
            </a:r>
            <a:endParaRPr lang="en-US" dirty="0"/>
          </a:p>
          <a:p>
            <a:r>
              <a:rPr lang="en-US" dirty="0"/>
              <a:t>Once trained, the model can make predictions on future datasets that it hasn't seen before.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For example</a:t>
            </a:r>
          </a:p>
          <a:p>
            <a:r>
              <a:rPr lang="en-US" dirty="0"/>
              <a:t>Label 20,000 sentences with polite or rude. This is our training dataset. </a:t>
            </a:r>
          </a:p>
          <a:p>
            <a:r>
              <a:rPr lang="en-US" dirty="0"/>
              <a:t>However, we first need to transform (tokenize) them into a format our NLP model will understand. </a:t>
            </a:r>
          </a:p>
          <a:p>
            <a:r>
              <a:rPr lang="en-US" dirty="0"/>
              <a:t>Once trained, the model can predict entirely new sentences it has never seen before whether it's polite or rude. This is called </a:t>
            </a:r>
            <a:r>
              <a:rPr lang="en-US" b="1" dirty="0"/>
              <a:t>sentiment analysis</a:t>
            </a:r>
            <a:r>
              <a:rPr lang="en-US" dirty="0"/>
              <a:t>. 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777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76C7A-4A38-5956-902E-CB03C863C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model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C4321-1CB4-7C59-D498-35F998B10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648" y="758952"/>
            <a:ext cx="6315907" cy="58699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We can also measure a model's accuracy if we have the correct labels for our </a:t>
            </a:r>
            <a:r>
              <a:rPr lang="en-US" b="1" i="1" dirty="0">
                <a:ea typeface="+mn-lt"/>
                <a:cs typeface="+mn-lt"/>
              </a:rPr>
              <a:t>testing dataset</a:t>
            </a:r>
            <a:r>
              <a:rPr lang="en-US" dirty="0">
                <a:ea typeface="+mn-lt"/>
                <a:cs typeface="+mn-lt"/>
              </a:rPr>
              <a:t>. 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We will feed the model the testing dataset but we won't show it the correct labels.</a:t>
            </a:r>
            <a:endParaRPr lang="en-US" dirty="0"/>
          </a:p>
          <a:p>
            <a:r>
              <a:rPr lang="en-US" dirty="0"/>
              <a:t>Once the model has done the prediction, we can compare the results with the correct labels. </a:t>
            </a:r>
          </a:p>
          <a:p>
            <a:r>
              <a:rPr lang="en-US" dirty="0"/>
              <a:t>We now have the model's accuracy score!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The accuracy of the model depends on</a:t>
            </a:r>
          </a:p>
          <a:p>
            <a:r>
              <a:rPr lang="en-US" dirty="0"/>
              <a:t>The quality of the dataset </a:t>
            </a:r>
          </a:p>
          <a:p>
            <a:r>
              <a:rPr lang="en-US" dirty="0"/>
              <a:t>How big the dataset is</a:t>
            </a:r>
          </a:p>
          <a:p>
            <a:r>
              <a:rPr lang="en-US" dirty="0"/>
              <a:t>The quality of the model itself</a:t>
            </a:r>
          </a:p>
          <a:p>
            <a:r>
              <a:rPr lang="en-US" dirty="0"/>
              <a:t>Whether there is sampling bias or not, etc..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927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76C7A-4A38-5956-902E-CB03C863C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processing in NLP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C4321-1CB4-7C59-D498-35F998B10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648" y="758952"/>
            <a:ext cx="6667599" cy="586994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b="1" i="1" dirty="0"/>
              <a:t>Morphological processing</a:t>
            </a:r>
            <a:endParaRPr lang="en-US" i="1"/>
          </a:p>
          <a:p>
            <a:r>
              <a:rPr lang="en-US" dirty="0"/>
              <a:t>Unsuccessful – un + success + </a:t>
            </a:r>
            <a:r>
              <a:rPr lang="en-US" dirty="0" err="1"/>
              <a:t>ful</a:t>
            </a:r>
            <a:r>
              <a:rPr lang="en-US" dirty="0"/>
              <a:t> (morphemes)</a:t>
            </a:r>
          </a:p>
          <a:p>
            <a:pPr marL="0" indent="0">
              <a:buNone/>
            </a:pPr>
            <a:r>
              <a:rPr lang="en-US" b="1" i="1" dirty="0"/>
              <a:t>Syntactic processing</a:t>
            </a:r>
          </a:p>
          <a:p>
            <a:r>
              <a:rPr lang="en-US" dirty="0"/>
              <a:t>London is the capital of the United Kingdom</a:t>
            </a:r>
          </a:p>
          <a:p>
            <a:r>
              <a:rPr lang="en-US" dirty="0">
                <a:ea typeface="+mn-lt"/>
                <a:cs typeface="+mn-lt"/>
              </a:rPr>
              <a:t>Is the United Kingdom the of London capital.</a:t>
            </a:r>
            <a:endParaRPr lang="en-US" dirty="0"/>
          </a:p>
          <a:p>
            <a:pPr marL="0" indent="0">
              <a:buNone/>
            </a:pPr>
            <a:r>
              <a:rPr lang="en-US" b="1" i="1" dirty="0"/>
              <a:t>Semantic processing </a:t>
            </a:r>
          </a:p>
          <a:p>
            <a:r>
              <a:rPr lang="en-US" dirty="0"/>
              <a:t>Using knowledge bases and dictionaries to learn what each word in the sentence means (semantic structure)</a:t>
            </a:r>
          </a:p>
          <a:p>
            <a:pPr marL="0" indent="0">
              <a:buNone/>
            </a:pPr>
            <a:r>
              <a:rPr lang="en-US" b="1" i="1" dirty="0"/>
              <a:t>Context processing</a:t>
            </a:r>
          </a:p>
          <a:p>
            <a:r>
              <a:rPr lang="en-US" dirty="0"/>
              <a:t>Interpreting relationships between sentences and pronouns such as "it" and "that"</a:t>
            </a:r>
          </a:p>
          <a:p>
            <a:pPr marL="0" indent="0">
              <a:buNone/>
            </a:pPr>
            <a:r>
              <a:rPr lang="en-US" b="1" i="1" dirty="0"/>
              <a:t>Intention processing</a:t>
            </a:r>
            <a:endParaRPr lang="en-US" dirty="0"/>
          </a:p>
          <a:p>
            <a:r>
              <a:rPr lang="en-US" dirty="0"/>
              <a:t>Taking into consideration the intention of a sentence</a:t>
            </a:r>
          </a:p>
          <a:p>
            <a:r>
              <a:rPr lang="en-US" dirty="0"/>
              <a:t>The bark of a tree (not equal to dog barks)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907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76C7A-4A38-5956-902E-CB03C863C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C4321-1CB4-7C59-D498-35F998B10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648" y="758952"/>
            <a:ext cx="6309928" cy="57711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First, you must create </a:t>
            </a:r>
            <a:r>
              <a:rPr lang="en-US" b="1" i="1" dirty="0">
                <a:ea typeface="+mn-lt"/>
                <a:cs typeface="+mn-lt"/>
              </a:rPr>
              <a:t>data frames</a:t>
            </a:r>
            <a:r>
              <a:rPr lang="en-US" dirty="0">
                <a:ea typeface="+mn-lt"/>
                <a:cs typeface="+mn-lt"/>
              </a:rPr>
              <a:t> with the </a:t>
            </a:r>
            <a:r>
              <a:rPr lang="en-US" b="1" dirty="0">
                <a:ea typeface="+mn-lt"/>
                <a:cs typeface="+mn-lt"/>
              </a:rPr>
              <a:t>Pandas</a:t>
            </a:r>
            <a:r>
              <a:rPr lang="en-US" dirty="0">
                <a:ea typeface="+mn-lt"/>
                <a:cs typeface="+mn-lt"/>
              </a:rPr>
              <a:t> library</a:t>
            </a:r>
            <a:endParaRPr lang="en-US" dirty="0"/>
          </a:p>
          <a:p>
            <a:r>
              <a:rPr lang="en-US" dirty="0"/>
              <a:t>Training datasets are usually prepared in </a:t>
            </a:r>
            <a:r>
              <a:rPr lang="en-US" b="1" i="1" dirty="0"/>
              <a:t>.CSV</a:t>
            </a:r>
            <a:r>
              <a:rPr lang="en-US" dirty="0"/>
              <a:t> format, sometimes in </a:t>
            </a:r>
            <a:r>
              <a:rPr lang="en-US" b="1" i="1" dirty="0"/>
              <a:t>JSON</a:t>
            </a:r>
            <a:r>
              <a:rPr lang="en-US" dirty="0"/>
              <a:t> format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Pandas provide several functions like </a:t>
            </a:r>
          </a:p>
          <a:p>
            <a:r>
              <a:rPr lang="en-US" dirty="0" err="1"/>
              <a:t>read_csv</a:t>
            </a:r>
            <a:r>
              <a:rPr lang="en-US" dirty="0"/>
              <a:t>()</a:t>
            </a:r>
          </a:p>
          <a:p>
            <a:r>
              <a:rPr lang="en-US" dirty="0" err="1"/>
              <a:t>read_json</a:t>
            </a:r>
            <a:r>
              <a:rPr lang="en-US" dirty="0"/>
              <a:t>() and</a:t>
            </a:r>
          </a:p>
          <a:p>
            <a:r>
              <a:rPr lang="en-US" dirty="0" err="1"/>
              <a:t>DataFrame</a:t>
            </a:r>
            <a:r>
              <a:rPr lang="en-US" dirty="0"/>
              <a:t>() constructor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085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76C7A-4A38-5956-902E-CB03C863C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Tokenization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C4321-1CB4-7C59-D498-35F998B10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648" y="758952"/>
            <a:ext cx="6245352" cy="57711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Training datasets can have millions of words, this is called its </a:t>
            </a:r>
            <a:r>
              <a:rPr lang="en-US" b="1" dirty="0"/>
              <a:t>Corpus</a:t>
            </a:r>
            <a:r>
              <a:rPr lang="en-US" dirty="0"/>
              <a:t>. The collection of unique words that appear in the corpus is called the </a:t>
            </a:r>
            <a:r>
              <a:rPr lang="en-US" b="1" i="1" dirty="0"/>
              <a:t>Vocabulary</a:t>
            </a:r>
            <a:r>
              <a:rPr lang="en-US" i="1" dirty="0"/>
              <a:t>.</a:t>
            </a:r>
            <a:endParaRPr lang="en-US" dirty="0"/>
          </a:p>
          <a:p>
            <a:r>
              <a:rPr lang="en-US" dirty="0"/>
              <a:t>Tokenization is creating a numerical representation of each unique word in the dataset, stripping punctuation marks (like ! , etc.) in the process.</a:t>
            </a: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For example</a:t>
            </a:r>
          </a:p>
          <a:p>
            <a:pPr marL="457200" indent="-457200">
              <a:buAutoNum type="arabicPeriod"/>
            </a:pPr>
            <a:r>
              <a:rPr lang="en-US" dirty="0">
                <a:ea typeface="+mn-lt"/>
                <a:cs typeface="+mn-lt"/>
              </a:rPr>
              <a:t>Programming is fun.</a:t>
            </a:r>
            <a:endParaRPr lang="en-US" i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US" dirty="0">
                <a:ea typeface="+mn-lt"/>
                <a:cs typeface="+mn-lt"/>
              </a:rPr>
              <a:t>I love programming!</a:t>
            </a:r>
            <a:endParaRPr lang="en-US" i="0"/>
          </a:p>
          <a:p>
            <a:r>
              <a:rPr lang="en-US" dirty="0">
                <a:ea typeface="+mn-lt"/>
                <a:cs typeface="+mn-lt"/>
              </a:rPr>
              <a:t>Our corpus has 6 words. But our vocabulary will contain only 4 unique words (no repeating).</a:t>
            </a:r>
          </a:p>
          <a:p>
            <a:pPr marL="0" indent="0">
              <a:buNone/>
            </a:pPr>
            <a:r>
              <a:rPr lang="en-US" b="1" i="1" dirty="0">
                <a:ea typeface="+mn-lt"/>
                <a:cs typeface="+mn-lt"/>
              </a:rPr>
              <a:t>Programming </a:t>
            </a:r>
            <a:r>
              <a:rPr lang="en-US" i="1" dirty="0">
                <a:ea typeface="+mn-lt"/>
                <a:cs typeface="+mn-lt"/>
              </a:rPr>
              <a:t>= 1,</a:t>
            </a:r>
            <a:r>
              <a:rPr lang="en-US" b="1" i="1" dirty="0">
                <a:ea typeface="+mn-lt"/>
                <a:cs typeface="+mn-lt"/>
              </a:rPr>
              <a:t> is </a:t>
            </a:r>
            <a:r>
              <a:rPr lang="en-US" i="1" dirty="0">
                <a:ea typeface="+mn-lt"/>
                <a:cs typeface="+mn-lt"/>
              </a:rPr>
              <a:t>= 2,</a:t>
            </a:r>
            <a:r>
              <a:rPr lang="en-US" b="1" i="1" dirty="0">
                <a:ea typeface="+mn-lt"/>
                <a:cs typeface="+mn-lt"/>
              </a:rPr>
              <a:t> fun </a:t>
            </a:r>
            <a:r>
              <a:rPr lang="en-US" i="1" dirty="0">
                <a:ea typeface="+mn-lt"/>
                <a:cs typeface="+mn-lt"/>
              </a:rPr>
              <a:t>= 3,</a:t>
            </a:r>
            <a:r>
              <a:rPr lang="en-US" b="1" i="1" dirty="0">
                <a:ea typeface="+mn-lt"/>
                <a:cs typeface="+mn-lt"/>
              </a:rPr>
              <a:t>  I </a:t>
            </a:r>
            <a:r>
              <a:rPr lang="en-US" i="1" dirty="0">
                <a:ea typeface="+mn-lt"/>
                <a:cs typeface="+mn-lt"/>
              </a:rPr>
              <a:t>= 4,</a:t>
            </a:r>
            <a:r>
              <a:rPr lang="en-US" b="1" i="1" dirty="0">
                <a:ea typeface="+mn-lt"/>
                <a:cs typeface="+mn-lt"/>
              </a:rPr>
              <a:t> love </a:t>
            </a:r>
            <a:r>
              <a:rPr lang="en-US" i="1" dirty="0">
                <a:ea typeface="+mn-lt"/>
                <a:cs typeface="+mn-lt"/>
              </a:rPr>
              <a:t>= 5</a:t>
            </a:r>
          </a:p>
          <a:p>
            <a:r>
              <a:rPr lang="en-US" dirty="0">
                <a:ea typeface="+mn-lt"/>
                <a:cs typeface="+mn-lt"/>
              </a:rPr>
              <a:t>Tokenization should recognize 'programming' even though it has a "!" the second time we see it.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08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76C7A-4A38-5956-902E-CB03C863C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27" y="758952"/>
            <a:ext cx="4579477" cy="4754880"/>
          </a:xfrm>
        </p:spPr>
        <p:txBody>
          <a:bodyPr>
            <a:normAutofit/>
          </a:bodyPr>
          <a:lstStyle/>
          <a:p>
            <a:r>
              <a:rPr lang="en-US" sz="5400" dirty="0"/>
              <a:t>Transformation</a:t>
            </a:r>
            <a:r>
              <a:rPr lang="en-US" sz="4400" dirty="0"/>
              <a:t> </a:t>
            </a:r>
            <a:r>
              <a:rPr lang="en-US" sz="4000" dirty="0"/>
              <a:t>(creating feature matrix or vector)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C4321-1CB4-7C59-D498-35F998B10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648" y="758952"/>
            <a:ext cx="6383897" cy="57711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 can now create feature matrices or vectors by mapping the sentences with the vocabulary we just created. </a:t>
            </a:r>
            <a:endParaRPr lang="en-US"/>
          </a:p>
          <a:p>
            <a:pPr marL="0" indent="0">
              <a:buNone/>
            </a:pPr>
            <a:r>
              <a:rPr lang="en-US" b="1" dirty="0"/>
              <a:t>Vocabulary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Programming = 1, is = 2, fun = 3,  I = 4, love = 5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Feature Vectors</a:t>
            </a:r>
          </a:p>
          <a:p>
            <a:pPr marL="457200" indent="-457200">
              <a:buAutoNum type="arabicPeriod"/>
            </a:pPr>
            <a:r>
              <a:rPr lang="en-US" dirty="0"/>
              <a:t>[ 1 1 1 0 0 ]</a:t>
            </a:r>
          </a:p>
          <a:p>
            <a:pPr marL="457200" indent="-457200">
              <a:buAutoNum type="arabicPeriod"/>
            </a:pPr>
            <a:r>
              <a:rPr lang="en-US" dirty="0"/>
              <a:t>[ 1 0 0 1 1 ]</a:t>
            </a:r>
          </a:p>
          <a:p>
            <a:r>
              <a:rPr lang="en-US" dirty="0"/>
              <a:t>In many NLP libraries, creating the vocabulary is called </a:t>
            </a:r>
            <a:r>
              <a:rPr lang="en-US" b="1" i="1" dirty="0"/>
              <a:t>fit </a:t>
            </a:r>
            <a:r>
              <a:rPr lang="en-US" dirty="0"/>
              <a:t>or fitting and creating feature vectors is called </a:t>
            </a:r>
            <a:r>
              <a:rPr lang="en-US" b="1" i="1" dirty="0"/>
              <a:t>transform </a:t>
            </a:r>
            <a:r>
              <a:rPr lang="en-US" dirty="0"/>
              <a:t>or transformation. </a:t>
            </a:r>
          </a:p>
          <a:p>
            <a:pPr marL="0" indent="0">
              <a:buNone/>
            </a:pPr>
            <a:r>
              <a:rPr lang="en-US" b="1" i="1" dirty="0"/>
              <a:t>Why create feature vectors? </a:t>
            </a:r>
            <a:r>
              <a:rPr lang="en-US" dirty="0"/>
              <a:t>Short answer is:</a:t>
            </a:r>
          </a:p>
          <a:p>
            <a:r>
              <a:rPr lang="en-US" dirty="0"/>
              <a:t>Because NLP models do not usually process raw words or strings. They may also need a vocabulary.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536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76C7A-4A38-5956-902E-CB03C863C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C4321-1CB4-7C59-D498-35F998B10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648" y="758952"/>
            <a:ext cx="6827239" cy="57711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Feature vectors are then input into a </a:t>
            </a:r>
            <a:r>
              <a:rPr lang="en-US" b="1" i="1" dirty="0"/>
              <a:t>classification</a:t>
            </a:r>
            <a:r>
              <a:rPr lang="en-US" dirty="0"/>
              <a:t> model like Multinomial NB (</a:t>
            </a:r>
            <a:r>
              <a:rPr lang="en-US" b="1" i="1" dirty="0"/>
              <a:t>Naive Bayes</a:t>
            </a:r>
            <a:r>
              <a:rPr lang="en-US" dirty="0"/>
              <a:t>), which is based on the Bayes' theorem in mathematics (probability and statistics). </a:t>
            </a:r>
            <a:endParaRPr lang="en-US"/>
          </a:p>
          <a:p>
            <a:r>
              <a:rPr lang="en-US" dirty="0"/>
              <a:t>Once trained, you can save the model for future use.</a:t>
            </a:r>
            <a:endParaRPr lang="en-US"/>
          </a:p>
          <a:p>
            <a:r>
              <a:rPr lang="en-US" dirty="0"/>
              <a:t>All of this can be done in a </a:t>
            </a:r>
            <a:r>
              <a:rPr lang="en-US" b="1" i="1" dirty="0" err="1"/>
              <a:t>Jupyter</a:t>
            </a:r>
            <a:r>
              <a:rPr lang="en-US" dirty="0"/>
              <a:t> notebook using python libraries like </a:t>
            </a:r>
            <a:r>
              <a:rPr lang="en-US" b="1" i="1" dirty="0"/>
              <a:t>Pandas</a:t>
            </a:r>
            <a:r>
              <a:rPr lang="en-US" dirty="0"/>
              <a:t> and </a:t>
            </a:r>
            <a:r>
              <a:rPr lang="en-US" b="1" i="1" dirty="0"/>
              <a:t>Scikit-Learn</a:t>
            </a:r>
            <a:r>
              <a:rPr lang="en-US" dirty="0"/>
              <a:t>.</a:t>
            </a:r>
          </a:p>
          <a:p>
            <a:r>
              <a:rPr lang="en-US" dirty="0"/>
              <a:t>There are also other libraries like </a:t>
            </a:r>
            <a:r>
              <a:rPr lang="en-US" b="1" i="1" dirty="0" err="1"/>
              <a:t>SpaCy</a:t>
            </a:r>
            <a:r>
              <a:rPr lang="en-US" dirty="0"/>
              <a:t> and </a:t>
            </a:r>
            <a:r>
              <a:rPr lang="en-US" b="1" i="1" dirty="0"/>
              <a:t>NTLK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i="1" dirty="0"/>
              <a:t>Deep learning (neural networks)</a:t>
            </a:r>
          </a:p>
          <a:p>
            <a:r>
              <a:rPr lang="en-US" dirty="0"/>
              <a:t>If you want to use deep learning models instead, you can use frameworks like </a:t>
            </a:r>
            <a:r>
              <a:rPr lang="en-US" b="1" i="1" dirty="0"/>
              <a:t>TensorFlow</a:t>
            </a:r>
            <a:r>
              <a:rPr lang="en-US" dirty="0"/>
              <a:t>, </a:t>
            </a:r>
            <a:r>
              <a:rPr lang="en-US" b="1" i="1" dirty="0" err="1"/>
              <a:t>PyTorch</a:t>
            </a:r>
            <a:r>
              <a:rPr lang="en-US" dirty="0"/>
              <a:t>, and </a:t>
            </a:r>
            <a:r>
              <a:rPr lang="en-US" b="1" i="1" dirty="0" err="1"/>
              <a:t>Keras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9594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76C7A-4A38-5956-902E-CB03C863C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C4321-1CB4-7C59-D498-35F998B10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648" y="758952"/>
            <a:ext cx="7078057" cy="57711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Today there is on-going exciting research in NLP about new models, techniques and applications. </a:t>
            </a:r>
          </a:p>
          <a:p>
            <a:r>
              <a:rPr lang="en-US" dirty="0">
                <a:ea typeface="+mn-lt"/>
                <a:cs typeface="+mn-lt"/>
              </a:rPr>
              <a:t>Our example uses a classification model. However, NLP is not limited to binary classification. </a:t>
            </a:r>
          </a:p>
          <a:p>
            <a:r>
              <a:rPr lang="en-US" dirty="0">
                <a:ea typeface="+mn-lt"/>
                <a:cs typeface="+mn-lt"/>
              </a:rPr>
              <a:t>For example, ChatGPT uses a </a:t>
            </a:r>
            <a:r>
              <a:rPr lang="en-US" b="1" i="1" dirty="0">
                <a:ea typeface="+mn-lt"/>
                <a:cs typeface="+mn-lt"/>
              </a:rPr>
              <a:t>transformer</a:t>
            </a:r>
            <a:r>
              <a:rPr lang="en-US" dirty="0">
                <a:ea typeface="+mn-lt"/>
                <a:cs typeface="+mn-lt"/>
              </a:rPr>
              <a:t> model. It is trained using 2-step process: pre-training and fine-tuning.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b="1" dirty="0"/>
              <a:t>Language capabilities (of latest transformer models)</a:t>
            </a:r>
          </a:p>
          <a:p>
            <a:r>
              <a:rPr lang="en-US" dirty="0"/>
              <a:t>Morphological understanding</a:t>
            </a:r>
          </a:p>
          <a:p>
            <a:r>
              <a:rPr lang="en-US" dirty="0"/>
              <a:t>Syntactic understanding</a:t>
            </a:r>
          </a:p>
          <a:p>
            <a:r>
              <a:rPr lang="en-US" dirty="0"/>
              <a:t>Semantic understanding</a:t>
            </a:r>
          </a:p>
          <a:p>
            <a:r>
              <a:rPr lang="en-US" dirty="0"/>
              <a:t>Contextual understanding</a:t>
            </a:r>
          </a:p>
          <a:p>
            <a:r>
              <a:rPr lang="en-US" dirty="0"/>
              <a:t>Intention understanding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449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HeadlinesVTI">
  <a:themeElements>
    <a:clrScheme name="AnalogousFromDarkSeedLeftStep">
      <a:dk1>
        <a:srgbClr val="000000"/>
      </a:dk1>
      <a:lt1>
        <a:srgbClr val="FFFFFF"/>
      </a:lt1>
      <a:dk2>
        <a:srgbClr val="2D1B31"/>
      </a:dk2>
      <a:lt2>
        <a:srgbClr val="F0F3F3"/>
      </a:lt2>
      <a:accent1>
        <a:srgbClr val="E72957"/>
      </a:accent1>
      <a:accent2>
        <a:srgbClr val="D51794"/>
      </a:accent2>
      <a:accent3>
        <a:srgbClr val="D929E7"/>
      </a:accent3>
      <a:accent4>
        <a:srgbClr val="7817D5"/>
      </a:accent4>
      <a:accent5>
        <a:srgbClr val="3D2BE7"/>
      </a:accent5>
      <a:accent6>
        <a:srgbClr val="1755D5"/>
      </a:accent6>
      <a:hlink>
        <a:srgbClr val="603FBF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HeadlinesVTI</vt:lpstr>
      <vt:lpstr>Natural Language Processing</vt:lpstr>
      <vt:lpstr>Overview</vt:lpstr>
      <vt:lpstr>Measuring model accuracy</vt:lpstr>
      <vt:lpstr>Types of processing in NLP</vt:lpstr>
      <vt:lpstr>Loading datasets</vt:lpstr>
      <vt:lpstr>Tokenization</vt:lpstr>
      <vt:lpstr>Transformation (creating feature matrix or vector)</vt:lpstr>
      <vt:lpstr>Conclusion</vt:lpstr>
      <vt:lpstr>Conclusion</vt:lpstr>
      <vt:lpstr>Key points for exam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1895</cp:revision>
  <dcterms:created xsi:type="dcterms:W3CDTF">2023-08-20T06:38:42Z</dcterms:created>
  <dcterms:modified xsi:type="dcterms:W3CDTF">2023-09-01T00:54:22Z</dcterms:modified>
</cp:coreProperties>
</file>