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6" r:id="rId2"/>
    <p:sldId id="281" r:id="rId3"/>
    <p:sldId id="274" r:id="rId4"/>
    <p:sldId id="283" r:id="rId5"/>
    <p:sldId id="284" r:id="rId6"/>
    <p:sldId id="277" r:id="rId7"/>
    <p:sldId id="285" r:id="rId8"/>
    <p:sldId id="286" r:id="rId9"/>
    <p:sldId id="275" r:id="rId10"/>
    <p:sldId id="27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7F9A2-F898-4EF5-BD86-3486018DEB9E}" v="375" dt="2023-08-27T16:56:12.885"/>
    <p1510:client id="{33AAF540-DB00-44A6-8450-ADE4866228A8}" v="34" dt="2023-08-31T16:38:24.956"/>
    <p1510:client id="{3F0E7612-5D70-42FB-8B4A-09B7913CCDAF}" v="607" dt="2023-08-27T13:34:10.185"/>
    <p1510:client id="{411B0036-7E1B-4A1E-B342-D368FB21CA9C}" v="23" dt="2023-08-20T06:40:03.169"/>
    <p1510:client id="{56BBE4C7-B5BC-4708-82C0-B590BDA0ACAA}" v="54" dt="2023-08-21T10:09:58.780"/>
    <p1510:client id="{5A48F651-0AD9-4D1D-B7D0-CE0BEFABE9CB}" v="1295" dt="2023-08-27T13:11:41.731"/>
    <p1510:client id="{68DB616A-A2AB-43F0-8CF7-9D7338246DF7}" v="1" dt="2023-08-21T10:22:44.558"/>
    <p1510:client id="{6B9BAA6E-013B-47BE-B6F2-CCB5ECA27DCF}" v="3031" dt="2023-08-20T08:11:04.570"/>
    <p1510:client id="{71512F19-59B8-457B-ABA5-B358C64D65DA}" v="161" dt="2023-08-26T15:47:03.992"/>
    <p1510:client id="{75FB9923-569B-449A-A1F1-CDE63994069D}" v="1" dt="2023-08-21T10:10:41.489"/>
    <p1510:client id="{7CF4E858-BE22-4B71-80CB-6160695AAA76}" v="122" dt="2023-09-01T00:48:03.360"/>
    <p1510:client id="{7DA901BB-71B9-4141-93B2-637AD434EA31}" v="1674" dt="2023-08-27T16:38:34.629"/>
    <p1510:client id="{85A83F18-30CF-42F7-825D-ED67CDD06728}" v="19" dt="2023-08-20T18:36:37.236"/>
    <p1510:client id="{95996A69-4C27-4FB4-8B08-3BF408992361}" v="60" dt="2023-08-23T04:23:12.394"/>
    <p1510:client id="{B1A51BC8-302F-4C72-AFF7-032E3E02A018}" v="2741" dt="2023-08-20T16:53:56.016"/>
    <p1510:client id="{CAD84A16-D0C8-4276-9D61-B82FB0631065}" v="1" dt="2023-08-21T11:40:03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yalty Free Programming Language Stock Photos | rawpixel">
            <a:extLst>
              <a:ext uri="{FF2B5EF4-FFF2-40B4-BE49-F238E27FC236}">
                <a16:creationId xmlns:a16="http://schemas.microsoft.com/office/drawing/2014/main" id="{D9C27579-3624-E442-AAC3-24D157B7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1" r="696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24E39-A568-EB5B-71FA-120B7408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Programming Paradigms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5BB3-6D73-3772-EDCF-DBE417CF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Zwe Nyan Zaw</a:t>
            </a:r>
          </a:p>
          <a:p>
            <a:r>
              <a:rPr lang="en-US" sz="2000"/>
              <a:t>CS1104 Presentation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606979" cy="5939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However, there are also languages considered to be purely </a:t>
            </a:r>
            <a:r>
              <a:rPr lang="en-US" b="1" i="1" dirty="0"/>
              <a:t>single-paradigm</a:t>
            </a:r>
            <a:r>
              <a:rPr lang="en-US" dirty="0"/>
              <a:t> languages</a:t>
            </a:r>
          </a:p>
          <a:p>
            <a:endParaRPr lang="en-US"/>
          </a:p>
          <a:p>
            <a:pPr marL="0" indent="0">
              <a:buNone/>
            </a:pPr>
            <a:r>
              <a:rPr lang="en-US" b="1" dirty="0"/>
              <a:t>For example</a:t>
            </a:r>
          </a:p>
          <a:p>
            <a:r>
              <a:rPr lang="en-US" b="1" i="1" dirty="0"/>
              <a:t>C</a:t>
            </a:r>
            <a:r>
              <a:rPr lang="en-US" dirty="0"/>
              <a:t> is procedural (imperative)</a:t>
            </a:r>
          </a:p>
          <a:p>
            <a:r>
              <a:rPr lang="en-US" b="1" i="1" dirty="0"/>
              <a:t>Haskell</a:t>
            </a:r>
            <a:r>
              <a:rPr lang="en-US" dirty="0"/>
              <a:t>, </a:t>
            </a:r>
            <a:r>
              <a:rPr lang="en-US" b="1" i="1" dirty="0"/>
              <a:t>Lisp</a:t>
            </a:r>
            <a:r>
              <a:rPr lang="en-US" dirty="0"/>
              <a:t> and </a:t>
            </a:r>
            <a:r>
              <a:rPr lang="en-US" b="1" i="1" dirty="0"/>
              <a:t>Erlang</a:t>
            </a:r>
            <a:r>
              <a:rPr lang="en-US" dirty="0"/>
              <a:t> are considered to be purely functional languages (data is immutable, functions should not have side effects, logic is declarative)</a:t>
            </a:r>
          </a:p>
          <a:p>
            <a:r>
              <a:rPr lang="en-US" b="1" i="1" dirty="0"/>
              <a:t>Prolog</a:t>
            </a:r>
            <a:r>
              <a:rPr lang="en-US" dirty="0"/>
              <a:t> is a purely </a:t>
            </a:r>
            <a:r>
              <a:rPr lang="en-US" b="1" i="1" dirty="0"/>
              <a:t>logical </a:t>
            </a:r>
            <a:r>
              <a:rPr lang="en-US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24294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QUESTIONS</a:t>
            </a:r>
          </a:p>
          <a:p>
            <a:r>
              <a:rPr lang="en-US"/>
              <a:t>What are the differences between dynamic and static programming languages? Give 2 examples for each.</a:t>
            </a:r>
          </a:p>
          <a:p>
            <a:r>
              <a:rPr lang="en-US"/>
              <a:t>What are higher-order functions?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OBJECTIVES</a:t>
            </a:r>
          </a:p>
          <a:p>
            <a:pPr marL="457200" indent="-457200">
              <a:buAutoNum type="arabicPeriod"/>
            </a:pPr>
            <a:r>
              <a:rPr lang="en-US"/>
              <a:t>Data is ______ in declarative programming languages. (a) mutable (b) immutable (c) finite (d) infinite </a:t>
            </a:r>
            <a:r>
              <a:rPr lang="en-US" b="1" i="1"/>
              <a:t>(immutable)</a:t>
            </a:r>
          </a:p>
          <a:p>
            <a:pPr marL="457200" indent="-457200">
              <a:buAutoNum type="arabicPeriod"/>
            </a:pPr>
            <a:r>
              <a:rPr lang="en-US"/>
              <a:t>One example of a systems programming language is ____ .</a:t>
            </a:r>
          </a:p>
          <a:p>
            <a:pPr marL="457200" indent="-457200">
              <a:buAutoNum type="arabicPeriod"/>
            </a:pPr>
            <a:r>
              <a:rPr lang="en-US"/>
              <a:t>All CPUs have the same Assembly language. </a:t>
            </a:r>
            <a:r>
              <a:rPr lang="en-US" b="1" i="1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Thanks for listening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D6ABF-3350-1A1D-9C95-64E3D334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8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have to specify </a:t>
            </a:r>
            <a:r>
              <a:rPr lang="en-US" b="1" i="1" dirty="0"/>
              <a:t>how</a:t>
            </a:r>
            <a:r>
              <a:rPr lang="en-US" dirty="0"/>
              <a:t> to solve a problem</a:t>
            </a:r>
          </a:p>
          <a:p>
            <a:r>
              <a:rPr lang="en-US" dirty="0">
                <a:ea typeface="+mn-lt"/>
                <a:cs typeface="+mn-lt"/>
              </a:rPr>
              <a:t>The emphasis is on giving explicit instructions</a:t>
            </a:r>
          </a:p>
          <a:p>
            <a:r>
              <a:rPr lang="en-US" dirty="0">
                <a:ea typeface="+mn-lt"/>
                <a:cs typeface="+mn-lt"/>
              </a:rPr>
              <a:t>So procedural languages are </a:t>
            </a:r>
            <a:r>
              <a:rPr lang="en-US" b="1" i="1" dirty="0">
                <a:ea typeface="+mn-lt"/>
                <a:cs typeface="+mn-lt"/>
              </a:rPr>
              <a:t>imperative</a:t>
            </a:r>
            <a:r>
              <a:rPr lang="en-US" dirty="0">
                <a:ea typeface="+mn-lt"/>
                <a:cs typeface="+mn-lt"/>
              </a:rPr>
              <a:t> in nature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use control structures like sequence, selection, and iteration to write the program logic</a:t>
            </a:r>
          </a:p>
          <a:p>
            <a:r>
              <a:rPr lang="en-US" dirty="0"/>
              <a:t>This is also known as "</a:t>
            </a:r>
            <a:r>
              <a:rPr lang="en-US" b="1" i="1" dirty="0"/>
              <a:t>control flow</a:t>
            </a:r>
            <a:r>
              <a:rPr lang="en-US" dirty="0"/>
              <a:t>"</a:t>
            </a:r>
          </a:p>
          <a:p>
            <a:endParaRPr lang="en-US"/>
          </a:p>
          <a:p>
            <a:r>
              <a:rPr lang="en-US" dirty="0"/>
              <a:t>Code is organized in procedures or functions </a:t>
            </a:r>
          </a:p>
          <a:p>
            <a:r>
              <a:rPr lang="en-US" dirty="0"/>
              <a:t>Data is </a:t>
            </a:r>
            <a:r>
              <a:rPr lang="en-US" b="1" i="1" dirty="0"/>
              <a:t>mutable</a:t>
            </a:r>
            <a:r>
              <a:rPr lang="en-US" dirty="0"/>
              <a:t> </a:t>
            </a:r>
          </a:p>
          <a:p>
            <a:r>
              <a:rPr lang="en-US" dirty="0"/>
              <a:t>Data is stored in </a:t>
            </a:r>
            <a:r>
              <a:rPr lang="en-US" b="1" i="1" dirty="0"/>
              <a:t>local</a:t>
            </a:r>
            <a:r>
              <a:rPr lang="en-US" dirty="0"/>
              <a:t> and </a:t>
            </a:r>
            <a:r>
              <a:rPr lang="en-US" b="1" i="1" dirty="0"/>
              <a:t>global variables </a:t>
            </a:r>
          </a:p>
        </p:txBody>
      </p:sp>
    </p:spTree>
    <p:extLst>
      <p:ext uri="{BB962C8B-B14F-4D97-AF65-F5344CB8AC3E}">
        <p14:creationId xmlns:p14="http://schemas.microsoft.com/office/powerpoint/2010/main" val="236290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78258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is </a:t>
            </a:r>
            <a:r>
              <a:rPr lang="en-US" b="1" i="1" dirty="0"/>
              <a:t>immutable</a:t>
            </a:r>
            <a:r>
              <a:rPr lang="en-US" dirty="0"/>
              <a:t> (in purely functional languages)</a:t>
            </a:r>
          </a:p>
          <a:p>
            <a:r>
              <a:rPr lang="en-US" dirty="0"/>
              <a:t>Only constants are available, variables don't exist</a:t>
            </a:r>
          </a:p>
          <a:p>
            <a:r>
              <a:rPr lang="en-US" dirty="0"/>
              <a:t>You do not reassign data, you create new </a:t>
            </a:r>
            <a:r>
              <a:rPr lang="en-US" b="1" i="1" dirty="0"/>
              <a:t>bindings</a:t>
            </a:r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44FE8C-688A-E9B5-0E46-6B845776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04734"/>
            <a:ext cx="5250709" cy="362692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534EE8-4506-1B7C-B6D7-D8DE49F4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22" y="2901325"/>
            <a:ext cx="6491176" cy="241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21A1F-B8C7-21D0-18F0-7DC197C6A4FA}"/>
              </a:ext>
            </a:extLst>
          </p:cNvPr>
          <p:cNvSpPr txBox="1"/>
          <p:nvPr/>
        </p:nvSpPr>
        <p:spPr>
          <a:xfrm>
            <a:off x="256953" y="2472069"/>
            <a:ext cx="3765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language:</a:t>
            </a:r>
            <a:r>
              <a:rPr lang="en-US" dirty="0"/>
              <a:t> </a:t>
            </a:r>
            <a:r>
              <a:rPr lang="en-US" sz="2000" dirty="0"/>
              <a:t>C++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49AF5-FA26-D84E-16F4-B3A86C666704}"/>
              </a:ext>
            </a:extLst>
          </p:cNvPr>
          <p:cNvSpPr txBox="1"/>
          <p:nvPr/>
        </p:nvSpPr>
        <p:spPr>
          <a:xfrm>
            <a:off x="8240232" y="2472069"/>
            <a:ext cx="3765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/>
              <a:t>language:</a:t>
            </a:r>
            <a:r>
              <a:rPr lang="en-US" sz="2000" dirty="0"/>
              <a:t>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br>
              <a:rPr lang="en-US" dirty="0"/>
            </a:br>
            <a:br>
              <a:rPr lang="en-US" dirty="0"/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78258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are </a:t>
            </a:r>
            <a:r>
              <a:rPr lang="en-US" b="1" i="1" dirty="0"/>
              <a:t>first-class citizens</a:t>
            </a:r>
            <a:endParaRPr lang="en-US" dirty="0"/>
          </a:p>
          <a:p>
            <a:r>
              <a:rPr lang="en-US" b="1" i="1" dirty="0"/>
              <a:t>Higher-order functions</a:t>
            </a:r>
            <a:r>
              <a:rPr lang="en-US" dirty="0"/>
              <a:t> also exist</a:t>
            </a:r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695D95-CA8D-6BFE-F4A9-864AFEA2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720" y="1746167"/>
            <a:ext cx="4116571" cy="493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8831F-6F8A-677C-775D-E6E2DE57752B}"/>
              </a:ext>
            </a:extLst>
          </p:cNvPr>
          <p:cNvSpPr txBox="1"/>
          <p:nvPr/>
        </p:nvSpPr>
        <p:spPr>
          <a:xfrm>
            <a:off x="6216592" y="6033976"/>
            <a:ext cx="1630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language:</a:t>
            </a:r>
          </a:p>
          <a:p>
            <a:r>
              <a:rPr lang="en-US" sz="2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5970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688224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should have no side effects (</a:t>
            </a:r>
            <a:r>
              <a:rPr lang="en-US" b="1" i="1" dirty="0"/>
              <a:t>pure functions</a:t>
            </a:r>
            <a:r>
              <a:rPr lang="en-US" dirty="0"/>
              <a:t>)</a:t>
            </a:r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4" name="Picture 3" descr="A screen shot of a computer code">
            <a:extLst>
              <a:ext uri="{FF2B5EF4-FFF2-40B4-BE49-F238E27FC236}">
                <a16:creationId xmlns:a16="http://schemas.microsoft.com/office/drawing/2014/main" id="{2344FE8C-688A-E9B5-0E46-6B845776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1" y="2958048"/>
            <a:ext cx="6387251" cy="2861621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A534EE8-4506-1B7C-B6D7-D8DE49F4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62" y="2345969"/>
            <a:ext cx="5351261" cy="2871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21A1F-B8C7-21D0-18F0-7DC197C6A4FA}"/>
              </a:ext>
            </a:extLst>
          </p:cNvPr>
          <p:cNvSpPr txBox="1"/>
          <p:nvPr/>
        </p:nvSpPr>
        <p:spPr>
          <a:xfrm>
            <a:off x="256953" y="2472069"/>
            <a:ext cx="3765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/>
              <a:t>JavaScript</a:t>
            </a:r>
            <a:r>
              <a:rPr lang="en-US" sz="2000" dirty="0"/>
              <a:t> </a:t>
            </a:r>
            <a:r>
              <a:rPr lang="en-US" sz="2000" b="1" dirty="0"/>
              <a:t>impure function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49AF5-FA26-D84E-16F4-B3A86C666704}"/>
              </a:ext>
            </a:extLst>
          </p:cNvPr>
          <p:cNvSpPr txBox="1"/>
          <p:nvPr/>
        </p:nvSpPr>
        <p:spPr>
          <a:xfrm>
            <a:off x="8240232" y="1877967"/>
            <a:ext cx="3765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i="1" dirty="0"/>
              <a:t>JavaScript</a:t>
            </a:r>
            <a:r>
              <a:rPr lang="en-US" sz="2000" dirty="0"/>
              <a:t> </a:t>
            </a:r>
            <a:r>
              <a:rPr lang="en-US" sz="2000" b="1" dirty="0"/>
              <a:t>pure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107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451996" cy="5784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emphasis is usually on expressing </a:t>
            </a:r>
            <a:r>
              <a:rPr lang="en-US" b="1" i="1" dirty="0">
                <a:ea typeface="+mn-lt"/>
                <a:cs typeface="+mn-lt"/>
              </a:rPr>
              <a:t>what</a:t>
            </a:r>
            <a:r>
              <a:rPr lang="en-US" dirty="0">
                <a:ea typeface="+mn-lt"/>
                <a:cs typeface="+mn-lt"/>
              </a:rPr>
              <a:t> you want to do without explicitly describing how to do it.</a:t>
            </a:r>
          </a:p>
          <a:p>
            <a:r>
              <a:rPr lang="en-US" dirty="0">
                <a:ea typeface="+mn-lt"/>
                <a:cs typeface="+mn-lt"/>
              </a:rPr>
              <a:t>This is called known as </a:t>
            </a:r>
            <a:r>
              <a:rPr lang="en-US" b="1" i="1" dirty="0">
                <a:ea typeface="+mn-lt"/>
                <a:cs typeface="+mn-lt"/>
              </a:rPr>
              <a:t>declarative</a:t>
            </a:r>
            <a:r>
              <a:rPr lang="en-US" dirty="0">
                <a:ea typeface="+mn-lt"/>
                <a:cs typeface="+mn-lt"/>
              </a:rPr>
              <a:t> paradigm.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5" name="Picture 4" descr="A computer screen shot of numbers and symbols&#10;&#10;Description automatically generated">
            <a:extLst>
              <a:ext uri="{FF2B5EF4-FFF2-40B4-BE49-F238E27FC236}">
                <a16:creationId xmlns:a16="http://schemas.microsoft.com/office/drawing/2014/main" id="{63B7D39B-48EA-A860-070B-3B65F1A3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1" y="2509116"/>
            <a:ext cx="6243083" cy="229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28436-C66F-3891-397F-8C9BB543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44" y="5041309"/>
            <a:ext cx="6243083" cy="1489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0A8247-325B-88CF-388E-0766E1AA86E5}"/>
              </a:ext>
            </a:extLst>
          </p:cNvPr>
          <p:cNvSpPr txBox="1"/>
          <p:nvPr/>
        </p:nvSpPr>
        <p:spPr>
          <a:xfrm>
            <a:off x="6651656" y="4603086"/>
            <a:ext cx="4773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/>
              <a:t> </a:t>
            </a:r>
            <a:r>
              <a:rPr lang="en-US" sz="2000" b="1" i="1" dirty="0"/>
              <a:t>functional (declarative) </a:t>
            </a:r>
            <a:r>
              <a:rPr lang="en-US" sz="2000" i="1" dirty="0"/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E97A7-66FC-527D-8DDA-4684033103E4}"/>
              </a:ext>
            </a:extLst>
          </p:cNvPr>
          <p:cNvSpPr txBox="1"/>
          <p:nvPr/>
        </p:nvSpPr>
        <p:spPr>
          <a:xfrm>
            <a:off x="181113" y="4835560"/>
            <a:ext cx="49280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/>
              <a:t>Non-functional (imperative)</a:t>
            </a:r>
            <a:r>
              <a:rPr lang="en-US" sz="2000" i="1" dirty="0"/>
              <a:t>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Logical paradigm uses facts, rules (relationships), and queries for logical reasoning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CF1025-5FBD-DE81-B65D-B96B48CE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17" y="1649711"/>
            <a:ext cx="6955366" cy="493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92142-68E0-D583-EA74-FAAC6DF8208F}"/>
              </a:ext>
            </a:extLst>
          </p:cNvPr>
          <p:cNvSpPr txBox="1"/>
          <p:nvPr/>
        </p:nvSpPr>
        <p:spPr>
          <a:xfrm>
            <a:off x="3433175" y="5938726"/>
            <a:ext cx="1630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language:</a:t>
            </a:r>
            <a:endParaRPr lang="en-US"/>
          </a:p>
          <a:p>
            <a:r>
              <a:rPr lang="en-US" sz="2000" dirty="0"/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101680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446435" cy="6099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is organized around classes and objects </a:t>
            </a:r>
          </a:p>
          <a:p>
            <a:r>
              <a:rPr lang="en-US" dirty="0"/>
              <a:t>An object is an </a:t>
            </a:r>
            <a:r>
              <a:rPr lang="en-US" b="1" i="1" dirty="0"/>
              <a:t>instance</a:t>
            </a:r>
            <a:r>
              <a:rPr lang="en-US" dirty="0"/>
              <a:t> of a class</a:t>
            </a:r>
          </a:p>
          <a:p>
            <a:r>
              <a:rPr lang="en-US" dirty="0"/>
              <a:t>Objects can have attributes (properties) as well as methods (behaviors)</a:t>
            </a:r>
          </a:p>
          <a:p>
            <a:r>
              <a:rPr lang="en-US" dirty="0"/>
              <a:t>OOP emphasizes the qualities of encapsulation, inheritance and polymorphism</a:t>
            </a:r>
          </a:p>
          <a:p>
            <a:endParaRPr lang="en-US" dirty="0"/>
          </a:p>
          <a:p>
            <a:r>
              <a:rPr lang="en-US" b="1" i="1" dirty="0">
                <a:ea typeface="+mn-lt"/>
                <a:cs typeface="+mn-lt"/>
              </a:rPr>
              <a:t>Encapsulation</a:t>
            </a:r>
            <a:r>
              <a:rPr lang="en-US" dirty="0">
                <a:ea typeface="+mn-lt"/>
                <a:cs typeface="+mn-lt"/>
              </a:rPr>
              <a:t> is implemented with keywords like public, private, and protected. </a:t>
            </a:r>
            <a:r>
              <a:rPr lang="en-US" b="1" i="1" dirty="0">
                <a:ea typeface="+mn-lt"/>
                <a:cs typeface="+mn-lt"/>
              </a:rPr>
              <a:t>Messages</a:t>
            </a:r>
            <a:r>
              <a:rPr lang="en-US" dirty="0">
                <a:ea typeface="+mn-lt"/>
                <a:cs typeface="+mn-lt"/>
              </a:rPr>
              <a:t> should be used to ensure the object is treated as a </a:t>
            </a:r>
            <a:r>
              <a:rPr lang="en-US" b="1" i="1" dirty="0">
                <a:ea typeface="+mn-lt"/>
                <a:cs typeface="+mn-lt"/>
              </a:rPr>
              <a:t>black box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dirty="0"/>
              <a:t>Some languages support multiple </a:t>
            </a:r>
            <a:r>
              <a:rPr lang="en-US" b="1" i="1" dirty="0"/>
              <a:t>inheritance</a:t>
            </a:r>
            <a:r>
              <a:rPr lang="en-US" dirty="0"/>
              <a:t> and some do not. The parent class is called the </a:t>
            </a:r>
            <a:r>
              <a:rPr lang="en-US" b="1" i="1" dirty="0"/>
              <a:t>Super-class</a:t>
            </a:r>
            <a:r>
              <a:rPr lang="en-US" dirty="0"/>
              <a:t> and the child class is called the </a:t>
            </a:r>
            <a:r>
              <a:rPr lang="en-US" b="1" i="1" dirty="0"/>
              <a:t>Sub-class</a:t>
            </a:r>
          </a:p>
          <a:p>
            <a:r>
              <a:rPr lang="en-US" b="1" i="1" dirty="0"/>
              <a:t>Polymorphism</a:t>
            </a:r>
            <a:r>
              <a:rPr lang="en-US" dirty="0"/>
              <a:t> can be achieved with parent class </a:t>
            </a:r>
            <a:r>
              <a:rPr lang="en-US"/>
              <a:t>inheritance (function overriding, overloading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34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684471" cy="5939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is worth mentioning that most languages these days are </a:t>
            </a:r>
            <a:r>
              <a:rPr lang="en-US" b="1" i="1" dirty="0">
                <a:ea typeface="+mn-lt"/>
                <a:cs typeface="+mn-lt"/>
              </a:rPr>
              <a:t>multi-paradigm</a:t>
            </a:r>
            <a:r>
              <a:rPr lang="en-US" dirty="0">
                <a:ea typeface="+mn-lt"/>
                <a:cs typeface="+mn-lt"/>
              </a:rPr>
              <a:t>, meaning they try to support more than one style of programming.</a:t>
            </a:r>
            <a:endParaRPr lang="en-US" dirty="0"/>
          </a:p>
          <a:p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For example</a:t>
            </a:r>
          </a:p>
          <a:p>
            <a:r>
              <a:rPr lang="en-US" b="1" i="1" dirty="0"/>
              <a:t>Python</a:t>
            </a:r>
            <a:r>
              <a:rPr lang="en-US" dirty="0"/>
              <a:t>,</a:t>
            </a:r>
            <a:r>
              <a:rPr lang="en-US" b="1" i="1" dirty="0"/>
              <a:t> JavaScript</a:t>
            </a:r>
            <a:r>
              <a:rPr lang="en-US" dirty="0"/>
              <a:t>, and</a:t>
            </a:r>
            <a:r>
              <a:rPr lang="en-US" b="1" i="1" dirty="0"/>
              <a:t> C++</a:t>
            </a:r>
            <a:r>
              <a:rPr lang="en-US" dirty="0"/>
              <a:t> can be written in </a:t>
            </a:r>
            <a:r>
              <a:rPr lang="en-US" b="1" i="1" dirty="0"/>
              <a:t>both</a:t>
            </a:r>
            <a:r>
              <a:rPr lang="en-US" dirty="0"/>
              <a:t>  procedural and object-oriented paradigms</a:t>
            </a:r>
          </a:p>
          <a:p>
            <a:r>
              <a:rPr lang="en-US" dirty="0"/>
              <a:t>They have </a:t>
            </a:r>
            <a:r>
              <a:rPr lang="en-US" b="1" i="1" dirty="0"/>
              <a:t>limited</a:t>
            </a:r>
            <a:r>
              <a:rPr lang="en-US" dirty="0"/>
              <a:t> support for functional paradigm (because </a:t>
            </a:r>
            <a:r>
              <a:rPr lang="en-US" dirty="0" err="1"/>
              <a:t>unpure</a:t>
            </a:r>
            <a:r>
              <a:rPr lang="en-US" dirty="0"/>
              <a:t> functions (functions with side effects) are allowed, and data is mutable in these languages)</a:t>
            </a: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Thus not all languages can be considered to be purely functional, object-oriented or procedural.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HeadlinesVTI</vt:lpstr>
      <vt:lpstr>Programming Paradigms</vt:lpstr>
      <vt:lpstr>Procedural </vt:lpstr>
      <vt:lpstr>Functional   </vt:lpstr>
      <vt:lpstr>Functional  </vt:lpstr>
      <vt:lpstr>Functional   </vt:lpstr>
      <vt:lpstr>Functional </vt:lpstr>
      <vt:lpstr>Logical </vt:lpstr>
      <vt:lpstr>Object-Oriented </vt:lpstr>
      <vt:lpstr>Multi-paradigm</vt:lpstr>
      <vt:lpstr>Single-paradigm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490</cp:revision>
  <dcterms:created xsi:type="dcterms:W3CDTF">2023-08-20T06:38:42Z</dcterms:created>
  <dcterms:modified xsi:type="dcterms:W3CDTF">2023-09-01T00:48:20Z</dcterms:modified>
</cp:coreProperties>
</file>