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66" r:id="rId2"/>
    <p:sldId id="273" r:id="rId3"/>
    <p:sldId id="274" r:id="rId4"/>
    <p:sldId id="276" r:id="rId5"/>
    <p:sldId id="278" r:id="rId6"/>
    <p:sldId id="277" r:id="rId7"/>
    <p:sldId id="258" r:id="rId8"/>
    <p:sldId id="275" r:id="rId9"/>
    <p:sldId id="26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97067-1A79-4268-8774-C3E35E6E1458}" v="27" dt="2023-09-01T01:02:24.789"/>
    <p1510:client id="{2BC98907-C33C-404F-8923-12F12F450A5F}" v="5" dt="2023-08-26T16:58:09.488"/>
    <p1510:client id="{411B0036-7E1B-4A1E-B342-D368FB21CA9C}" v="23" dt="2023-08-20T06:40:03.169"/>
    <p1510:client id="{6B9BAA6E-013B-47BE-B6F2-CCB5ECA27DCF}" v="3031" dt="2023-08-20T08:11:04.570"/>
    <p1510:client id="{B1A51BC8-302F-4C72-AFF7-032E3E02A018}" v="2741" dt="2023-08-20T16:53:56.016"/>
    <p1510:client id="{CD4B1C08-6204-4858-8D95-EC947AD82173}" v="2441" dt="2023-08-20T19:59:54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87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7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5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1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7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24E39-A568-EB5B-71FA-120B7408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5BB3-6D73-3772-EDCF-DBE417CF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Zwe Nyan Zaw</a:t>
            </a:r>
          </a:p>
          <a:p>
            <a:pPr algn="r"/>
            <a:r>
              <a:rPr lang="en-US" dirty="0"/>
              <a:t>CS1104 Presentation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Computer script on a screen">
            <a:extLst>
              <a:ext uri="{FF2B5EF4-FFF2-40B4-BE49-F238E27FC236}">
                <a16:creationId xmlns:a16="http://schemas.microsoft.com/office/drawing/2014/main" id="{B5BA65A6-E2F4-EA2D-7DDD-8174DD2D8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7" r="43148" b="-3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3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83B3D-43D1-DF8B-891C-0B39F6A7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Thanks for listening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D4A040A-9BDF-6343-0D5F-B89F43E37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6" r="14169" b="1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043696" cy="4754880"/>
          </a:xfrm>
        </p:spPr>
        <p:txBody>
          <a:bodyPr/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They are used for searching and manipulating strings (extraction, replacing, etc.)</a:t>
            </a:r>
            <a:endParaRPr lang="en-US" dirty="0" err="1"/>
          </a:p>
          <a:p>
            <a:pPr marL="0" indent="0">
              <a:buNone/>
            </a:pPr>
            <a:r>
              <a:rPr lang="en-US" dirty="0"/>
              <a:t>For example, grep in Unix and Linux</a:t>
            </a:r>
          </a:p>
          <a:p>
            <a:r>
              <a:rPr lang="en-US" dirty="0"/>
              <a:t>They are much more powerful than matching strings one by one (in sequence)</a:t>
            </a:r>
          </a:p>
          <a:p>
            <a:r>
              <a:rPr lang="en-US" dirty="0"/>
              <a:t>They use patterns to match strings</a:t>
            </a:r>
          </a:p>
          <a:p>
            <a:r>
              <a:rPr lang="en-US" dirty="0"/>
              <a:t>Usually abbreviated as </a:t>
            </a:r>
            <a:r>
              <a:rPr lang="en-US" b="1" i="1" dirty="0"/>
              <a:t>Regex</a:t>
            </a:r>
            <a:r>
              <a:rPr lang="en-US" dirty="0"/>
              <a:t> or </a:t>
            </a:r>
            <a:r>
              <a:rPr lang="en-US" b="1" i="1" dirty="0" err="1"/>
              <a:t>RegExp</a:t>
            </a:r>
            <a:r>
              <a:rPr lang="en-US" dirty="0"/>
              <a:t> or </a:t>
            </a:r>
            <a:r>
              <a:rPr lang="en-US" b="1" i="1" dirty="0"/>
              <a:t>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8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Literal characters </a:t>
            </a:r>
            <a:endParaRPr lang="en-US" b="1" dirty="0" err="1"/>
          </a:p>
          <a:p>
            <a:r>
              <a:rPr lang="en-US" dirty="0"/>
              <a:t>'a' matches the letter a, '6' matches the digit 6</a:t>
            </a:r>
          </a:p>
          <a:p>
            <a:pPr marL="0" indent="0">
              <a:buNone/>
            </a:pPr>
            <a:r>
              <a:rPr lang="en-US" b="1" dirty="0"/>
              <a:t>Metacharacters (special characters)</a:t>
            </a:r>
          </a:p>
          <a:p>
            <a:r>
              <a:rPr lang="en-US" b="1" dirty="0">
                <a:ea typeface="+mn-lt"/>
                <a:cs typeface="+mn-lt"/>
              </a:rPr>
              <a:t>| </a:t>
            </a:r>
            <a:r>
              <a:rPr lang="en-US" dirty="0">
                <a:ea typeface="+mn-lt"/>
                <a:cs typeface="+mn-lt"/>
              </a:rPr>
              <a:t>is the OR operator</a:t>
            </a:r>
          </a:p>
          <a:p>
            <a:r>
              <a:rPr lang="en-US" b="1" dirty="0">
                <a:ea typeface="+mn-lt"/>
                <a:cs typeface="+mn-lt"/>
              </a:rPr>
              <a:t>* </a:t>
            </a:r>
            <a:r>
              <a:rPr lang="en-US" dirty="0">
                <a:ea typeface="+mn-lt"/>
                <a:cs typeface="+mn-lt"/>
              </a:rPr>
              <a:t>match 0 or more of the preceding character or group</a:t>
            </a:r>
          </a:p>
          <a:p>
            <a:r>
              <a:rPr lang="en-US" b="1" dirty="0">
                <a:ea typeface="+mn-lt"/>
                <a:cs typeface="+mn-lt"/>
              </a:rPr>
              <a:t>+ </a:t>
            </a:r>
            <a:r>
              <a:rPr lang="en-US" dirty="0">
                <a:ea typeface="+mn-lt"/>
                <a:cs typeface="+mn-lt"/>
              </a:rPr>
              <a:t>match 1 or more of the preceding character or group</a:t>
            </a:r>
          </a:p>
          <a:p>
            <a:r>
              <a:rPr lang="en-US" b="1" dirty="0">
                <a:ea typeface="+mn-lt"/>
                <a:cs typeface="+mn-lt"/>
              </a:rPr>
              <a:t>? </a:t>
            </a:r>
            <a:r>
              <a:rPr lang="en-US" dirty="0">
                <a:ea typeface="+mn-lt"/>
                <a:cs typeface="+mn-lt"/>
              </a:rPr>
              <a:t>match 0 or 1 of the preceding character or group</a:t>
            </a:r>
          </a:p>
          <a:p>
            <a:r>
              <a:rPr lang="en-US" b="1" dirty="0">
                <a:ea typeface="+mn-lt"/>
                <a:cs typeface="+mn-lt"/>
              </a:rPr>
              <a:t>[] </a:t>
            </a:r>
            <a:r>
              <a:rPr lang="en-US" dirty="0">
                <a:ea typeface="+mn-lt"/>
                <a:cs typeface="+mn-lt"/>
              </a:rPr>
              <a:t>only one character from inside the bracket (similar to OR)</a:t>
            </a:r>
          </a:p>
          <a:p>
            <a:r>
              <a:rPr lang="en-US" b="1" dirty="0">
                <a:ea typeface="+mn-lt"/>
                <a:cs typeface="+mn-lt"/>
              </a:rPr>
              <a:t>{} </a:t>
            </a:r>
            <a:r>
              <a:rPr lang="en-US" dirty="0">
                <a:ea typeface="+mn-lt"/>
                <a:cs typeface="+mn-lt"/>
              </a:rPr>
              <a:t>exact number of the preceding character or group and finally, </a:t>
            </a:r>
            <a:r>
              <a:rPr lang="en-US" b="1" dirty="0"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 means a group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37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Metacharacters (special characters)</a:t>
            </a:r>
            <a:endParaRPr lang="en-US"/>
          </a:p>
          <a:p>
            <a:pPr marL="0" indent="0" algn="ctr">
              <a:buNone/>
            </a:pPr>
            <a:r>
              <a:rPr lang="en-US" i="1" dirty="0">
                <a:ea typeface="+mn-lt"/>
                <a:cs typeface="+mn-lt"/>
              </a:rPr>
              <a:t>… cat … sat … vat …</a:t>
            </a:r>
          </a:p>
          <a:p>
            <a:pPr marL="0" indent="0" algn="ctr">
              <a:buNone/>
            </a:pPr>
            <a:r>
              <a:rPr lang="en-US" i="1" dirty="0">
                <a:ea typeface="+mn-lt"/>
                <a:cs typeface="+mn-lt"/>
              </a:rPr>
              <a:t>… bat … pat … rat …</a:t>
            </a:r>
            <a:endParaRPr lang="en-US" i="1" dirty="0"/>
          </a:p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() </a:t>
            </a:r>
            <a:r>
              <a:rPr lang="en-US" dirty="0">
                <a:ea typeface="+mn-lt"/>
                <a:cs typeface="+mn-lt"/>
              </a:rPr>
              <a:t>means a group</a:t>
            </a:r>
          </a:p>
          <a:p>
            <a:r>
              <a:rPr lang="en-US" b="1" dirty="0">
                <a:ea typeface="+mn-lt"/>
                <a:cs typeface="+mn-lt"/>
              </a:rPr>
              <a:t>| </a:t>
            </a:r>
            <a:r>
              <a:rPr lang="en-US" dirty="0">
                <a:ea typeface="+mn-lt"/>
                <a:cs typeface="+mn-lt"/>
              </a:rPr>
              <a:t>is the OR operator                                              </a:t>
            </a:r>
          </a:p>
          <a:p>
            <a:r>
              <a:rPr lang="en-US" b="1" dirty="0">
                <a:ea typeface="+mn-lt"/>
                <a:cs typeface="+mn-lt"/>
              </a:rPr>
              <a:t>[] </a:t>
            </a:r>
            <a:r>
              <a:rPr lang="en-US" dirty="0">
                <a:ea typeface="+mn-lt"/>
                <a:cs typeface="+mn-lt"/>
              </a:rPr>
              <a:t>only one character from inside the bracket (similar to OR)             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                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pattern: (</a:t>
            </a:r>
            <a:r>
              <a:rPr lang="en-US" dirty="0" err="1">
                <a:ea typeface="+mn-lt"/>
                <a:cs typeface="+mn-lt"/>
              </a:rPr>
              <a:t>b|v</a:t>
            </a:r>
            <a:r>
              <a:rPr lang="en-US" dirty="0">
                <a:ea typeface="+mn-lt"/>
                <a:cs typeface="+mn-lt"/>
              </a:rPr>
              <a:t>)at        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or [</a:t>
            </a:r>
            <a:r>
              <a:rPr lang="en-US" dirty="0" err="1">
                <a:ea typeface="+mn-lt"/>
                <a:cs typeface="+mn-lt"/>
              </a:rPr>
              <a:t>bv</a:t>
            </a:r>
            <a:r>
              <a:rPr lang="en-US" dirty="0">
                <a:ea typeface="+mn-lt"/>
                <a:cs typeface="+mn-lt"/>
              </a:rPr>
              <a:t>]at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0" indent="0" algn="ctr">
              <a:buNone/>
            </a:pPr>
            <a:r>
              <a:rPr lang="en-US" i="1" dirty="0">
                <a:ea typeface="+mn-lt"/>
                <a:cs typeface="+mn-lt"/>
              </a:rPr>
              <a:t>… cat … sat … </a:t>
            </a:r>
            <a:r>
              <a:rPr lang="en-US" i="1" dirty="0">
                <a:highlight>
                  <a:srgbClr val="00FFFF"/>
                </a:highlight>
                <a:ea typeface="+mn-lt"/>
                <a:cs typeface="+mn-lt"/>
              </a:rPr>
              <a:t>vat</a:t>
            </a:r>
            <a:r>
              <a:rPr lang="en-US" i="1" dirty="0">
                <a:ea typeface="+mn-lt"/>
                <a:cs typeface="+mn-lt"/>
              </a:rPr>
              <a:t> …</a:t>
            </a:r>
          </a:p>
          <a:p>
            <a:pPr marL="0" indent="0" algn="ctr">
              <a:buNone/>
            </a:pPr>
            <a:r>
              <a:rPr lang="en-US" i="1" dirty="0">
                <a:ea typeface="+mn-lt"/>
                <a:cs typeface="+mn-lt"/>
              </a:rPr>
              <a:t>… </a:t>
            </a:r>
            <a:r>
              <a:rPr lang="en-US" i="1" dirty="0">
                <a:highlight>
                  <a:srgbClr val="00FFFF"/>
                </a:highlight>
                <a:ea typeface="+mn-lt"/>
                <a:cs typeface="+mn-lt"/>
              </a:rPr>
              <a:t>bat</a:t>
            </a:r>
            <a:r>
              <a:rPr lang="en-US" i="1" dirty="0">
                <a:ea typeface="+mn-lt"/>
                <a:cs typeface="+mn-lt"/>
              </a:rPr>
              <a:t> … pat … rat ...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0275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Metacharacters (special characters)</a:t>
            </a:r>
            <a:endParaRPr lang="en-US" b="1" dirty="0" err="1"/>
          </a:p>
          <a:p>
            <a:pPr marL="0" indent="0" algn="ctr">
              <a:buNone/>
            </a:pPr>
            <a:r>
              <a:rPr lang="en-US" i="1" dirty="0">
                <a:ea typeface="+mn-lt"/>
                <a:cs typeface="+mn-lt"/>
              </a:rPr>
              <a:t>… Color </a:t>
            </a:r>
            <a:r>
              <a:rPr lang="en-US" i="1" dirty="0" err="1">
                <a:ea typeface="+mn-lt"/>
                <a:cs typeface="+mn-lt"/>
              </a:rPr>
              <a:t>Colour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Colouur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Colouuur</a:t>
            </a:r>
            <a:r>
              <a:rPr lang="en-US" i="1" dirty="0">
                <a:ea typeface="+mn-lt"/>
                <a:cs typeface="+mn-lt"/>
              </a:rPr>
              <a:t> … </a:t>
            </a: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r>
              <a:rPr lang="en-US" b="1" dirty="0">
                <a:ea typeface="+mn-lt"/>
                <a:cs typeface="+mn-lt"/>
              </a:rPr>
              <a:t>? </a:t>
            </a:r>
            <a:r>
              <a:rPr lang="en-US" dirty="0">
                <a:ea typeface="+mn-lt"/>
                <a:cs typeface="+mn-lt"/>
              </a:rPr>
              <a:t>match 0 or 1 of the preceding character or group</a:t>
            </a:r>
            <a:r>
              <a:rPr lang="en-US" i="1" dirty="0">
                <a:ea typeface="+mn-lt"/>
                <a:cs typeface="+mn-lt"/>
              </a:rPr>
              <a:t>  </a:t>
            </a:r>
            <a:r>
              <a:rPr lang="en-US" dirty="0">
                <a:ea typeface="+mn-lt"/>
                <a:cs typeface="+mn-lt"/>
              </a:rPr>
              <a:t>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pattern: </a:t>
            </a:r>
            <a:r>
              <a:rPr lang="en-US" dirty="0" err="1">
                <a:ea typeface="+mn-lt"/>
                <a:cs typeface="+mn-lt"/>
              </a:rPr>
              <a:t>Colou?r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i="1" dirty="0">
                <a:ea typeface="+mn-lt"/>
                <a:cs typeface="+mn-lt"/>
              </a:rPr>
              <a:t>… </a:t>
            </a:r>
            <a:r>
              <a:rPr lang="en-US" i="1" dirty="0">
                <a:solidFill>
                  <a:schemeClr val="tx1"/>
                </a:solidFill>
                <a:highlight>
                  <a:srgbClr val="00FFFF"/>
                </a:highlight>
                <a:ea typeface="+mn-lt"/>
                <a:cs typeface="+mn-lt"/>
              </a:rPr>
              <a:t>Color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highlight>
                  <a:srgbClr val="00FFFF"/>
                </a:highlight>
                <a:ea typeface="+mn-lt"/>
                <a:cs typeface="+mn-lt"/>
              </a:rPr>
              <a:t>Colour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Colouur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Colouuur</a:t>
            </a:r>
            <a:r>
              <a:rPr lang="en-US" i="1" dirty="0">
                <a:ea typeface="+mn-lt"/>
                <a:cs typeface="+mn-lt"/>
              </a:rPr>
              <a:t> … </a:t>
            </a: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i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+ </a:t>
            </a:r>
            <a:r>
              <a:rPr lang="en-US" dirty="0">
                <a:ea typeface="+mn-lt"/>
                <a:cs typeface="+mn-lt"/>
              </a:rPr>
              <a:t>match 1 or more of the preceding character or group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pattern: </a:t>
            </a:r>
            <a:r>
              <a:rPr lang="en-US" err="1">
                <a:ea typeface="+mn-lt"/>
                <a:cs typeface="+mn-lt"/>
              </a:rPr>
              <a:t>Colou+r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i="1" dirty="0">
                <a:ea typeface="+mn-lt"/>
                <a:cs typeface="+mn-lt"/>
              </a:rPr>
              <a:t>… Color </a:t>
            </a:r>
            <a:r>
              <a:rPr lang="en-US" i="1" dirty="0" err="1">
                <a:highlight>
                  <a:srgbClr val="00FFFF"/>
                </a:highlight>
                <a:ea typeface="+mn-lt"/>
                <a:cs typeface="+mn-lt"/>
              </a:rPr>
              <a:t>Colour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highlight>
                  <a:srgbClr val="00FFFF"/>
                </a:highlight>
                <a:ea typeface="+mn-lt"/>
                <a:cs typeface="+mn-lt"/>
              </a:rPr>
              <a:t>Colouur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highlight>
                  <a:srgbClr val="00FFFF"/>
                </a:highlight>
                <a:ea typeface="+mn-lt"/>
                <a:cs typeface="+mn-lt"/>
              </a:rPr>
              <a:t>Colouuur</a:t>
            </a:r>
            <a:r>
              <a:rPr lang="en-US" i="1" dirty="0">
                <a:ea typeface="+mn-lt"/>
                <a:cs typeface="+mn-lt"/>
              </a:rPr>
              <a:t> … </a:t>
            </a:r>
            <a:endParaRPr lang="en-US" dirty="0"/>
          </a:p>
          <a:p>
            <a:pPr marL="0" indent="0" algn="ctr">
              <a:buNone/>
            </a:pPr>
            <a:endParaRPr lang="en-US" i="1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2100" i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645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Metacharacters (special characters)</a:t>
            </a:r>
            <a:endParaRPr lang="en-US" b="1" dirty="0" err="1"/>
          </a:p>
          <a:p>
            <a:pPr marL="0" indent="0" algn="ctr">
              <a:buNone/>
            </a:pPr>
            <a:r>
              <a:rPr lang="en-US" i="1" dirty="0">
                <a:ea typeface="+mn-lt"/>
                <a:cs typeface="+mn-lt"/>
              </a:rPr>
              <a:t>… Color </a:t>
            </a:r>
            <a:r>
              <a:rPr lang="en-US" i="1" dirty="0" err="1">
                <a:ea typeface="+mn-lt"/>
                <a:cs typeface="+mn-lt"/>
              </a:rPr>
              <a:t>Colour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Colouur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Colouuur</a:t>
            </a:r>
            <a:r>
              <a:rPr lang="en-US" i="1" dirty="0">
                <a:ea typeface="+mn-lt"/>
                <a:cs typeface="+mn-lt"/>
              </a:rPr>
              <a:t> … </a:t>
            </a: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r>
              <a:rPr lang="en-US" b="1" dirty="0">
                <a:ea typeface="+mn-lt"/>
                <a:cs typeface="+mn-lt"/>
              </a:rPr>
              <a:t>* </a:t>
            </a:r>
            <a:r>
              <a:rPr lang="en-US" dirty="0">
                <a:ea typeface="+mn-lt"/>
                <a:cs typeface="+mn-lt"/>
              </a:rPr>
              <a:t>match 0 or more of the preceding character or group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pattern: </a:t>
            </a:r>
            <a:r>
              <a:rPr lang="en-US" dirty="0" err="1">
                <a:ea typeface="+mn-lt"/>
                <a:cs typeface="+mn-lt"/>
              </a:rPr>
              <a:t>Colou</a:t>
            </a:r>
            <a:r>
              <a:rPr lang="en-US" dirty="0">
                <a:ea typeface="+mn-lt"/>
                <a:cs typeface="+mn-lt"/>
              </a:rPr>
              <a:t>*r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i="1" dirty="0">
                <a:ea typeface="+mn-lt"/>
                <a:cs typeface="+mn-lt"/>
              </a:rPr>
              <a:t>… </a:t>
            </a:r>
            <a:r>
              <a:rPr lang="en-US" i="1" dirty="0">
                <a:highlight>
                  <a:srgbClr val="00FFFF"/>
                </a:highlight>
                <a:ea typeface="+mn-lt"/>
                <a:cs typeface="+mn-lt"/>
              </a:rPr>
              <a:t>Color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highlight>
                  <a:srgbClr val="00FFFF"/>
                </a:highlight>
                <a:ea typeface="+mn-lt"/>
                <a:cs typeface="+mn-lt"/>
              </a:rPr>
              <a:t>Colour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highlight>
                  <a:srgbClr val="00FFFF"/>
                </a:highlight>
                <a:ea typeface="+mn-lt"/>
                <a:cs typeface="+mn-lt"/>
              </a:rPr>
              <a:t>Colouur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highlight>
                  <a:srgbClr val="00FFFF"/>
                </a:highlight>
                <a:ea typeface="+mn-lt"/>
                <a:cs typeface="+mn-lt"/>
              </a:rPr>
              <a:t>Colouuur</a:t>
            </a:r>
            <a:r>
              <a:rPr lang="en-US" i="1" dirty="0">
                <a:ea typeface="+mn-lt"/>
                <a:cs typeface="+mn-lt"/>
              </a:rPr>
              <a:t> … </a:t>
            </a: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i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{} </a:t>
            </a:r>
            <a:r>
              <a:rPr lang="en-US" dirty="0">
                <a:ea typeface="+mn-lt"/>
                <a:cs typeface="+mn-lt"/>
              </a:rPr>
              <a:t>exact number of the preceding character or group   </a:t>
            </a:r>
            <a:r>
              <a:rPr lang="en-US" b="1" dirty="0">
                <a:ea typeface="+mn-lt"/>
                <a:cs typeface="+mn-lt"/>
              </a:rPr>
              <a:t>                                                           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pattern: </a:t>
            </a:r>
            <a:r>
              <a:rPr lang="en-US" dirty="0" err="1">
                <a:ea typeface="+mn-lt"/>
                <a:cs typeface="+mn-lt"/>
              </a:rPr>
              <a:t>Colou</a:t>
            </a:r>
            <a:r>
              <a:rPr lang="en-US" dirty="0">
                <a:ea typeface="+mn-lt"/>
                <a:cs typeface="+mn-lt"/>
              </a:rPr>
              <a:t>{3}r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i="1" dirty="0">
                <a:ea typeface="+mn-lt"/>
                <a:cs typeface="+mn-lt"/>
              </a:rPr>
              <a:t>… Color </a:t>
            </a:r>
            <a:r>
              <a:rPr lang="en-US" i="1" err="1">
                <a:ea typeface="+mn-lt"/>
                <a:cs typeface="+mn-lt"/>
              </a:rPr>
              <a:t>Colour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Colouur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highlight>
                  <a:srgbClr val="00FFFF"/>
                </a:highlight>
                <a:ea typeface="+mn-lt"/>
                <a:cs typeface="+mn-lt"/>
              </a:rPr>
              <a:t>Colouuur</a:t>
            </a:r>
            <a:r>
              <a:rPr lang="en-US" i="1" dirty="0">
                <a:ea typeface="+mn-lt"/>
                <a:cs typeface="+mn-lt"/>
              </a:rPr>
              <a:t> … </a:t>
            </a:r>
            <a:endParaRPr lang="en-US" dirty="0"/>
          </a:p>
          <a:p>
            <a:pPr marL="0" indent="0" algn="ctr">
              <a:buNone/>
            </a:pPr>
            <a:endParaRPr lang="en-US" i="1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2100" i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60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 introduced in 1951 by American mathematician Stephen Cole Kleene</a:t>
            </a:r>
            <a:endParaRPr lang="en-US"/>
          </a:p>
          <a:p>
            <a:r>
              <a:rPr lang="en-US" dirty="0"/>
              <a:t>Not very popular at first</a:t>
            </a:r>
          </a:p>
          <a:p>
            <a:r>
              <a:rPr lang="en-US" dirty="0"/>
              <a:t>When Bell Labs starting using regex in their Unix programs, regular expressions became a popular way to do string manipulation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These Unix programs include:</a:t>
            </a:r>
          </a:p>
          <a:p>
            <a:r>
              <a:rPr lang="en-US" dirty="0"/>
              <a:t>Vi, Vim, Emacs (text editors)</a:t>
            </a:r>
          </a:p>
          <a:p>
            <a:r>
              <a:rPr lang="en-US" dirty="0"/>
              <a:t>Grep (global regular expression print) etc.</a:t>
            </a:r>
          </a:p>
        </p:txBody>
      </p:sp>
    </p:spTree>
    <p:extLst>
      <p:ext uri="{BB962C8B-B14F-4D97-AF65-F5344CB8AC3E}">
        <p14:creationId xmlns:p14="http://schemas.microsoft.com/office/powerpoint/2010/main" val="278962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 used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Used in web development</a:t>
            </a:r>
            <a:endParaRPr lang="en-US" b="1"/>
          </a:p>
          <a:p>
            <a:r>
              <a:rPr lang="en-US" dirty="0"/>
              <a:t>In routing URLs</a:t>
            </a:r>
          </a:p>
          <a:p>
            <a:r>
              <a:rPr lang="en-US" dirty="0"/>
              <a:t>Form validation</a:t>
            </a:r>
          </a:p>
          <a:p>
            <a:r>
              <a:rPr lang="en-US" dirty="0"/>
              <a:t>Parsing HTML, JSON, etc.</a:t>
            </a:r>
          </a:p>
          <a:p>
            <a:pPr marL="0" indent="0">
              <a:buNone/>
            </a:pPr>
            <a:r>
              <a:rPr lang="en-US" b="1" dirty="0"/>
              <a:t>Text Editors and IDEs</a:t>
            </a:r>
          </a:p>
          <a:p>
            <a:r>
              <a:rPr lang="en-US" dirty="0"/>
              <a:t>Search and replace</a:t>
            </a:r>
          </a:p>
          <a:p>
            <a:pPr marL="0" indent="0">
              <a:buNone/>
            </a:pPr>
            <a:r>
              <a:rPr lang="en-US" b="1" dirty="0"/>
              <a:t>Natural Language Processing (NLP)</a:t>
            </a:r>
          </a:p>
          <a:p>
            <a:r>
              <a:rPr lang="en-US" dirty="0"/>
              <a:t>For identifying specific patterns within text</a:t>
            </a:r>
          </a:p>
          <a:p>
            <a:pPr marL="0" indent="0">
              <a:buNone/>
            </a:pPr>
            <a:r>
              <a:rPr lang="en-US" b="1" dirty="0"/>
              <a:t>Supported by major programming languages</a:t>
            </a:r>
          </a:p>
          <a:p>
            <a:r>
              <a:rPr lang="en-US" dirty="0"/>
              <a:t>Including Python, Go, C++, JavaScript, C#,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BFF6-949E-A645-700D-137AFB82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1049-E811-1BBA-776E-B8F3A02A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60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QUESTIONS</a:t>
            </a:r>
          </a:p>
          <a:p>
            <a:r>
              <a:rPr lang="en-US" dirty="0"/>
              <a:t>What does the * metacharacter mean?</a:t>
            </a:r>
          </a:p>
          <a:p>
            <a:r>
              <a:rPr lang="en-US" dirty="0"/>
              <a:t>How are regular expressions used in web development?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OBJECTIVES</a:t>
            </a:r>
          </a:p>
          <a:p>
            <a:pPr marL="457200" indent="-457200">
              <a:buAutoNum type="arabicPeriod"/>
            </a:pPr>
            <a:r>
              <a:rPr lang="en-US" dirty="0"/>
              <a:t>Regular expression ______ will match </a:t>
            </a:r>
            <a:r>
              <a:rPr lang="en-US" dirty="0" err="1"/>
              <a:t>colouuur</a:t>
            </a:r>
            <a:r>
              <a:rPr lang="en-US" dirty="0"/>
              <a:t> (a) </a:t>
            </a:r>
            <a:r>
              <a:rPr lang="en-US" dirty="0" err="1"/>
              <a:t>colou</a:t>
            </a:r>
            <a:r>
              <a:rPr lang="en-US" dirty="0"/>
              <a:t>*r (b) </a:t>
            </a:r>
            <a:r>
              <a:rPr lang="en-US" dirty="0" err="1"/>
              <a:t>colou?r</a:t>
            </a:r>
            <a:r>
              <a:rPr lang="en-US" dirty="0"/>
              <a:t> (c) </a:t>
            </a:r>
            <a:r>
              <a:rPr lang="en-US" dirty="0" err="1"/>
              <a:t>colou+r</a:t>
            </a:r>
            <a:r>
              <a:rPr lang="en-US" dirty="0"/>
              <a:t> </a:t>
            </a:r>
            <a:r>
              <a:rPr lang="en-US" b="1" i="1" dirty="0"/>
              <a:t>(a and c)</a:t>
            </a:r>
          </a:p>
          <a:p>
            <a:pPr marL="457200" indent="-457200">
              <a:buAutoNum type="arabicPeriod"/>
            </a:pPr>
            <a:r>
              <a:rPr lang="en-US" dirty="0"/>
              <a:t>Example of using regular expressions in text editors and IDEs is _____ and _____ .</a:t>
            </a:r>
          </a:p>
          <a:p>
            <a:pPr marL="457200" indent="-457200">
              <a:buAutoNum type="arabicPeriod"/>
            </a:pPr>
            <a:r>
              <a:rPr lang="en-US" dirty="0"/>
              <a:t>Regular expressions were not popular at first. </a:t>
            </a:r>
            <a:r>
              <a:rPr lang="en-US" b="1" i="1" dirty="0"/>
              <a:t>(true)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Not many programming languages support writing regular expressions. </a:t>
            </a:r>
            <a:r>
              <a:rPr lang="en-US" b="1" i="1" dirty="0">
                <a:ea typeface="+mn-lt"/>
                <a:cs typeface="+mn-lt"/>
              </a:rPr>
              <a:t>(false)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1274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3"/>
      </a:lt2>
      <a:accent1>
        <a:srgbClr val="E72957"/>
      </a:accent1>
      <a:accent2>
        <a:srgbClr val="D51794"/>
      </a:accent2>
      <a:accent3>
        <a:srgbClr val="D929E7"/>
      </a:accent3>
      <a:accent4>
        <a:srgbClr val="7817D5"/>
      </a:accent4>
      <a:accent5>
        <a:srgbClr val="3D2BE7"/>
      </a:accent5>
      <a:accent6>
        <a:srgbClr val="1755D5"/>
      </a:accent6>
      <a:hlink>
        <a:srgbClr val="60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HeadlinesVTI</vt:lpstr>
      <vt:lpstr>Regular Expressions</vt:lpstr>
      <vt:lpstr>What are regular expressions?</vt:lpstr>
      <vt:lpstr>Most common regular expressions</vt:lpstr>
      <vt:lpstr>Most common regular expressions</vt:lpstr>
      <vt:lpstr>Most common regular expressions</vt:lpstr>
      <vt:lpstr>Most common regular expressions</vt:lpstr>
      <vt:lpstr>Brief History</vt:lpstr>
      <vt:lpstr>Where is it used today?</vt:lpstr>
      <vt:lpstr>Key points for exam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1442</cp:revision>
  <dcterms:created xsi:type="dcterms:W3CDTF">2023-08-20T06:38:42Z</dcterms:created>
  <dcterms:modified xsi:type="dcterms:W3CDTF">2023-09-01T01:04:05Z</dcterms:modified>
</cp:coreProperties>
</file>