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  <p:sldMasterId id="2147483939" r:id="rId3"/>
    <p:sldMasterId id="2147483990" r:id="rId4"/>
  </p:sldMasterIdLst>
  <p:notesMasterIdLst>
    <p:notesMasterId r:id="rId25"/>
  </p:notesMasterIdLst>
  <p:handoutMasterIdLst>
    <p:handoutMasterId r:id="rId26"/>
  </p:handoutMasterIdLst>
  <p:sldIdLst>
    <p:sldId id="358" r:id="rId5"/>
    <p:sldId id="412" r:id="rId6"/>
    <p:sldId id="425" r:id="rId7"/>
    <p:sldId id="427" r:id="rId8"/>
    <p:sldId id="429" r:id="rId9"/>
    <p:sldId id="430" r:id="rId10"/>
    <p:sldId id="431" r:id="rId11"/>
    <p:sldId id="434" r:id="rId12"/>
    <p:sldId id="432" r:id="rId13"/>
    <p:sldId id="442" r:id="rId14"/>
    <p:sldId id="443" r:id="rId15"/>
    <p:sldId id="444" r:id="rId16"/>
    <p:sldId id="446" r:id="rId17"/>
    <p:sldId id="447" r:id="rId18"/>
    <p:sldId id="437" r:id="rId19"/>
    <p:sldId id="440" r:id="rId20"/>
    <p:sldId id="449" r:id="rId21"/>
    <p:sldId id="441" r:id="rId22"/>
    <p:sldId id="424" r:id="rId23"/>
    <p:sldId id="351" r:id="rId24"/>
  </p:sldIdLst>
  <p:sldSz cx="9906000" cy="6858000" type="A4"/>
  <p:notesSz cx="6797675" cy="9874250"/>
  <p:custDataLst>
    <p:tags r:id="rId27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AD4639-FA04-4C8C-91D3-EEE8297DB7D3}">
          <p14:sldIdLst>
            <p14:sldId id="358"/>
            <p14:sldId id="412"/>
            <p14:sldId id="425"/>
            <p14:sldId id="427"/>
            <p14:sldId id="429"/>
            <p14:sldId id="430"/>
            <p14:sldId id="431"/>
            <p14:sldId id="434"/>
            <p14:sldId id="432"/>
            <p14:sldId id="442"/>
            <p14:sldId id="443"/>
            <p14:sldId id="444"/>
            <p14:sldId id="446"/>
            <p14:sldId id="447"/>
            <p14:sldId id="437"/>
            <p14:sldId id="440"/>
            <p14:sldId id="449"/>
            <p14:sldId id="441"/>
          </p14:sldIdLst>
        </p14:section>
        <p14:section name="Untitled Section" id="{D2CE876B-7190-410D-AF96-9B6A66481C35}">
          <p14:sldIdLst>
            <p14:sldId id="424"/>
            <p14:sldId id="35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1C63"/>
    <a:srgbClr val="005B7C"/>
    <a:srgbClr val="6A9529"/>
    <a:srgbClr val="000000"/>
    <a:srgbClr val="A2BFAF"/>
    <a:srgbClr val="ACB7B2"/>
    <a:srgbClr val="00A0D6"/>
    <a:srgbClr val="0085B3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7" autoAdjust="0"/>
    <p:restoredTop sz="94557" autoAdjust="0"/>
  </p:normalViewPr>
  <p:slideViewPr>
    <p:cSldViewPr snapToGrid="0">
      <p:cViewPr varScale="1">
        <p:scale>
          <a:sx n="70" d="100"/>
          <a:sy n="70" d="100"/>
        </p:scale>
        <p:origin x="-1074" y="-90"/>
      </p:cViewPr>
      <p:guideLst>
        <p:guide orient="horz" pos="954"/>
        <p:guide pos="5957"/>
      </p:guideLst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172475-DDA3-4549-9B1D-D6C93E988B70}" type="doc">
      <dgm:prSet loTypeId="urn:microsoft.com/office/officeart/2005/8/layout/vList2" loCatId="list" qsTypeId="urn:microsoft.com/office/officeart/2005/8/quickstyle/simple3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335EA041-1FAE-41D2-B7C8-DFA619718693}">
      <dgm:prSet phldrT="[Text]" custT="1"/>
      <dgm:spPr/>
      <dgm:t>
        <a:bodyPr/>
        <a:lstStyle/>
        <a:p>
          <a:r>
            <a:rPr lang="en-US" sz="2400" i="1" dirty="0" smtClean="0"/>
            <a:t>Current size of the Mortgage in US is $</a:t>
          </a:r>
          <a:r>
            <a:rPr lang="en-US" sz="2400" b="1" i="1" dirty="0" smtClean="0"/>
            <a:t>14(€13.2) Trillion</a:t>
          </a:r>
          <a:endParaRPr lang="en-US" sz="2400" dirty="0"/>
        </a:p>
      </dgm:t>
    </dgm:pt>
    <dgm:pt modelId="{306277B9-D7AA-4DBD-B3C4-C28D1015D067}" type="parTrans" cxnId="{E0AA905E-C028-4FB2-A7E6-6574389DF200}">
      <dgm:prSet/>
      <dgm:spPr/>
      <dgm:t>
        <a:bodyPr/>
        <a:lstStyle/>
        <a:p>
          <a:endParaRPr lang="en-US" sz="2400"/>
        </a:p>
      </dgm:t>
    </dgm:pt>
    <dgm:pt modelId="{38A1DF98-74AA-402D-9B10-65D1C79DDD93}" type="sibTrans" cxnId="{E0AA905E-C028-4FB2-A7E6-6574389DF200}">
      <dgm:prSet/>
      <dgm:spPr/>
      <dgm:t>
        <a:bodyPr/>
        <a:lstStyle/>
        <a:p>
          <a:endParaRPr lang="en-US" sz="2400"/>
        </a:p>
      </dgm:t>
    </dgm:pt>
    <dgm:pt modelId="{130C94F4-4D72-4236-9856-2BBA493C1D64}">
      <dgm:prSet phldrT="[Text]" custT="1"/>
      <dgm:spPr/>
      <dgm:t>
        <a:bodyPr/>
        <a:lstStyle/>
        <a:p>
          <a:r>
            <a:rPr lang="en-US" sz="2400" i="1" smtClean="0"/>
            <a:t>New Mortgage originations $105(€98.8) - $150(€141.2) billion</a:t>
          </a:r>
          <a:endParaRPr lang="en-US" sz="2400" dirty="0"/>
        </a:p>
      </dgm:t>
    </dgm:pt>
    <dgm:pt modelId="{CE82DEE1-513A-4872-9CE7-8EDE70EB6C3D}" type="parTrans" cxnId="{31FC7B2A-E2F3-4E97-8F66-DEF89B33013F}">
      <dgm:prSet/>
      <dgm:spPr/>
      <dgm:t>
        <a:bodyPr/>
        <a:lstStyle/>
        <a:p>
          <a:endParaRPr lang="en-US" sz="2400"/>
        </a:p>
      </dgm:t>
    </dgm:pt>
    <dgm:pt modelId="{75EC0DC3-65F0-4B72-84E6-DD17A12429A4}" type="sibTrans" cxnId="{31FC7B2A-E2F3-4E97-8F66-DEF89B33013F}">
      <dgm:prSet/>
      <dgm:spPr/>
      <dgm:t>
        <a:bodyPr/>
        <a:lstStyle/>
        <a:p>
          <a:endParaRPr lang="en-US" sz="2400"/>
        </a:p>
      </dgm:t>
    </dgm:pt>
    <dgm:pt modelId="{7D4DC491-63E1-4DC4-BC33-BD50F7019855}">
      <dgm:prSet phldrT="[Text]" custT="1"/>
      <dgm:spPr/>
      <dgm:t>
        <a:bodyPr/>
        <a:lstStyle/>
        <a:p>
          <a:r>
            <a:rPr lang="en-US" sz="2400" i="1" smtClean="0"/>
            <a:t>High production expense $7(€6.6)K to $8(€7.5)K per mortgage</a:t>
          </a:r>
          <a:endParaRPr lang="en-US" sz="2400" dirty="0"/>
        </a:p>
      </dgm:t>
    </dgm:pt>
    <dgm:pt modelId="{FA032BF4-FBCB-4538-904B-9461300E0A6E}" type="parTrans" cxnId="{49D5A56C-45DD-4BEA-A69F-FC01AAD9833B}">
      <dgm:prSet/>
      <dgm:spPr/>
      <dgm:t>
        <a:bodyPr/>
        <a:lstStyle/>
        <a:p>
          <a:endParaRPr lang="en-US" sz="2400"/>
        </a:p>
      </dgm:t>
    </dgm:pt>
    <dgm:pt modelId="{6189D8C8-4894-4618-8A3E-6803BC413520}" type="sibTrans" cxnId="{49D5A56C-45DD-4BEA-A69F-FC01AAD9833B}">
      <dgm:prSet/>
      <dgm:spPr/>
      <dgm:t>
        <a:bodyPr/>
        <a:lstStyle/>
        <a:p>
          <a:endParaRPr lang="en-US" sz="2400"/>
        </a:p>
      </dgm:t>
    </dgm:pt>
    <dgm:pt modelId="{0C7C6476-A562-44DB-9CD2-BC6A9399A20F}">
      <dgm:prSet phldrT="[Text]" custT="1"/>
      <dgm:spPr/>
      <dgm:t>
        <a:bodyPr/>
        <a:lstStyle/>
        <a:p>
          <a:r>
            <a:rPr lang="en-US" sz="2400" i="1" smtClean="0"/>
            <a:t>High personnel expense $4.7(€4.4)K to $5.5(€5.2)K per mortgage</a:t>
          </a:r>
          <a:endParaRPr lang="en-US" sz="2400" dirty="0"/>
        </a:p>
      </dgm:t>
    </dgm:pt>
    <dgm:pt modelId="{001F9787-E591-4785-8173-55767F3A5BA0}" type="parTrans" cxnId="{BD8CC6AD-D5C6-4914-8E52-C2079819EA56}">
      <dgm:prSet/>
      <dgm:spPr/>
      <dgm:t>
        <a:bodyPr/>
        <a:lstStyle/>
        <a:p>
          <a:endParaRPr lang="en-US" sz="2400"/>
        </a:p>
      </dgm:t>
    </dgm:pt>
    <dgm:pt modelId="{38E60F77-7355-4F82-9146-6DF41D4A6420}" type="sibTrans" cxnId="{BD8CC6AD-D5C6-4914-8E52-C2079819EA56}">
      <dgm:prSet/>
      <dgm:spPr/>
      <dgm:t>
        <a:bodyPr/>
        <a:lstStyle/>
        <a:p>
          <a:endParaRPr lang="en-US" sz="2400"/>
        </a:p>
      </dgm:t>
    </dgm:pt>
    <dgm:pt modelId="{F3C335A4-6038-4793-8E9E-871F5A5C69F0}" type="pres">
      <dgm:prSet presAssocID="{F8172475-DDA3-4549-9B1D-D6C93E988B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058B3A-6051-4158-B1CA-8A9AC7881B32}" type="pres">
      <dgm:prSet presAssocID="{335EA041-1FAE-41D2-B7C8-DFA619718693}" presName="parentText" presStyleLbl="node1" presStyleIdx="0" presStyleCnt="4" custScaleY="610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9509F-44EC-4353-B5EF-8FB7E77CF6C9}" type="pres">
      <dgm:prSet presAssocID="{38A1DF98-74AA-402D-9B10-65D1C79DDD93}" presName="spacer" presStyleCnt="0"/>
      <dgm:spPr/>
    </dgm:pt>
    <dgm:pt modelId="{349A7854-6A68-47F7-A9B7-C290C6B7DB34}" type="pres">
      <dgm:prSet presAssocID="{130C94F4-4D72-4236-9856-2BBA493C1D64}" presName="parentText" presStyleLbl="node1" presStyleIdx="1" presStyleCnt="4" custScaleY="648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B2980-AB31-4B37-871F-0888510FDD78}" type="pres">
      <dgm:prSet presAssocID="{75EC0DC3-65F0-4B72-84E6-DD17A12429A4}" presName="spacer" presStyleCnt="0"/>
      <dgm:spPr/>
    </dgm:pt>
    <dgm:pt modelId="{78C0A39C-F096-448A-BF59-014EBC709815}" type="pres">
      <dgm:prSet presAssocID="{7D4DC491-63E1-4DC4-BC33-BD50F7019855}" presName="parentText" presStyleLbl="node1" presStyleIdx="2" presStyleCnt="4" custScaleY="623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AED54-B776-4A86-AF8E-D7D47F441365}" type="pres">
      <dgm:prSet presAssocID="{6189D8C8-4894-4618-8A3E-6803BC413520}" presName="spacer" presStyleCnt="0"/>
      <dgm:spPr/>
    </dgm:pt>
    <dgm:pt modelId="{4DB182CE-BD43-42D1-9DF9-15A72087C603}" type="pres">
      <dgm:prSet presAssocID="{0C7C6476-A562-44DB-9CD2-BC6A9399A20F}" presName="parentText" presStyleLbl="node1" presStyleIdx="3" presStyleCnt="4" custScaleY="676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D5A56C-45DD-4BEA-A69F-FC01AAD9833B}" srcId="{F8172475-DDA3-4549-9B1D-D6C93E988B70}" destId="{7D4DC491-63E1-4DC4-BC33-BD50F7019855}" srcOrd="2" destOrd="0" parTransId="{FA032BF4-FBCB-4538-904B-9461300E0A6E}" sibTransId="{6189D8C8-4894-4618-8A3E-6803BC413520}"/>
    <dgm:cxn modelId="{FE137AC3-CCF0-45FC-8BA0-16729163C02C}" type="presOf" srcId="{130C94F4-4D72-4236-9856-2BBA493C1D64}" destId="{349A7854-6A68-47F7-A9B7-C290C6B7DB34}" srcOrd="0" destOrd="0" presId="urn:microsoft.com/office/officeart/2005/8/layout/vList2"/>
    <dgm:cxn modelId="{31FC7B2A-E2F3-4E97-8F66-DEF89B33013F}" srcId="{F8172475-DDA3-4549-9B1D-D6C93E988B70}" destId="{130C94F4-4D72-4236-9856-2BBA493C1D64}" srcOrd="1" destOrd="0" parTransId="{CE82DEE1-513A-4872-9CE7-8EDE70EB6C3D}" sibTransId="{75EC0DC3-65F0-4B72-84E6-DD17A12429A4}"/>
    <dgm:cxn modelId="{E0AA905E-C028-4FB2-A7E6-6574389DF200}" srcId="{F8172475-DDA3-4549-9B1D-D6C93E988B70}" destId="{335EA041-1FAE-41D2-B7C8-DFA619718693}" srcOrd="0" destOrd="0" parTransId="{306277B9-D7AA-4DBD-B3C4-C28D1015D067}" sibTransId="{38A1DF98-74AA-402D-9B10-65D1C79DDD93}"/>
    <dgm:cxn modelId="{79BA3721-7A89-4150-B733-3071C3290148}" type="presOf" srcId="{0C7C6476-A562-44DB-9CD2-BC6A9399A20F}" destId="{4DB182CE-BD43-42D1-9DF9-15A72087C603}" srcOrd="0" destOrd="0" presId="urn:microsoft.com/office/officeart/2005/8/layout/vList2"/>
    <dgm:cxn modelId="{94329FA6-6573-4486-8C94-0610C12CCE24}" type="presOf" srcId="{7D4DC491-63E1-4DC4-BC33-BD50F7019855}" destId="{78C0A39C-F096-448A-BF59-014EBC709815}" srcOrd="0" destOrd="0" presId="urn:microsoft.com/office/officeart/2005/8/layout/vList2"/>
    <dgm:cxn modelId="{BFB8378B-875F-47B7-B8DC-EEB515F2FA3D}" type="presOf" srcId="{335EA041-1FAE-41D2-B7C8-DFA619718693}" destId="{71058B3A-6051-4158-B1CA-8A9AC7881B32}" srcOrd="0" destOrd="0" presId="urn:microsoft.com/office/officeart/2005/8/layout/vList2"/>
    <dgm:cxn modelId="{D352F6E6-1C74-4E3B-8956-45B1C2BEEAB8}" type="presOf" srcId="{F8172475-DDA3-4549-9B1D-D6C93E988B70}" destId="{F3C335A4-6038-4793-8E9E-871F5A5C69F0}" srcOrd="0" destOrd="0" presId="urn:microsoft.com/office/officeart/2005/8/layout/vList2"/>
    <dgm:cxn modelId="{BD8CC6AD-D5C6-4914-8E52-C2079819EA56}" srcId="{F8172475-DDA3-4549-9B1D-D6C93E988B70}" destId="{0C7C6476-A562-44DB-9CD2-BC6A9399A20F}" srcOrd="3" destOrd="0" parTransId="{001F9787-E591-4785-8173-55767F3A5BA0}" sibTransId="{38E60F77-7355-4F82-9146-6DF41D4A6420}"/>
    <dgm:cxn modelId="{9A917D1B-1C4A-4E2C-8331-285BFA9C8D7D}" type="presParOf" srcId="{F3C335A4-6038-4793-8E9E-871F5A5C69F0}" destId="{71058B3A-6051-4158-B1CA-8A9AC7881B32}" srcOrd="0" destOrd="0" presId="urn:microsoft.com/office/officeart/2005/8/layout/vList2"/>
    <dgm:cxn modelId="{FEB98C18-A1BE-484A-A467-D2FD5A65E21E}" type="presParOf" srcId="{F3C335A4-6038-4793-8E9E-871F5A5C69F0}" destId="{F669509F-44EC-4353-B5EF-8FB7E77CF6C9}" srcOrd="1" destOrd="0" presId="urn:microsoft.com/office/officeart/2005/8/layout/vList2"/>
    <dgm:cxn modelId="{1886738D-60A7-4D69-A4BC-A89887F9BA20}" type="presParOf" srcId="{F3C335A4-6038-4793-8E9E-871F5A5C69F0}" destId="{349A7854-6A68-47F7-A9B7-C290C6B7DB34}" srcOrd="2" destOrd="0" presId="urn:microsoft.com/office/officeart/2005/8/layout/vList2"/>
    <dgm:cxn modelId="{FB2EE9CA-3930-4D8C-805F-8B7734A3B01A}" type="presParOf" srcId="{F3C335A4-6038-4793-8E9E-871F5A5C69F0}" destId="{4A0B2980-AB31-4B37-871F-0888510FDD78}" srcOrd="3" destOrd="0" presId="urn:microsoft.com/office/officeart/2005/8/layout/vList2"/>
    <dgm:cxn modelId="{F2CD3668-B206-4678-8F52-011441F4BDD9}" type="presParOf" srcId="{F3C335A4-6038-4793-8E9E-871F5A5C69F0}" destId="{78C0A39C-F096-448A-BF59-014EBC709815}" srcOrd="4" destOrd="0" presId="urn:microsoft.com/office/officeart/2005/8/layout/vList2"/>
    <dgm:cxn modelId="{3248E941-A0FB-479C-806F-813945654E4C}" type="presParOf" srcId="{F3C335A4-6038-4793-8E9E-871F5A5C69F0}" destId="{E25AED54-B776-4A86-AF8E-D7D47F441365}" srcOrd="5" destOrd="0" presId="urn:microsoft.com/office/officeart/2005/8/layout/vList2"/>
    <dgm:cxn modelId="{5832E271-40B5-4482-94B1-464DBF979E3E}" type="presParOf" srcId="{F3C335A4-6038-4793-8E9E-871F5A5C69F0}" destId="{4DB182CE-BD43-42D1-9DF9-15A72087C60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90A6F-C961-4300-B3A9-7D600765F067}" type="doc">
      <dgm:prSet loTypeId="urn:microsoft.com/office/officeart/2005/8/layout/cycle1" loCatId="cycle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686A1180-6285-49B9-AD9A-266F5B6BE177}">
      <dgm:prSet phldrT="[Text]" custT="1"/>
      <dgm:spPr/>
      <dgm:t>
        <a:bodyPr/>
        <a:lstStyle/>
        <a:p>
          <a:r>
            <a:rPr lang="en-US" sz="1200" b="1" dirty="0" smtClean="0"/>
            <a:t>Mortgage Applied</a:t>
          </a:r>
          <a:endParaRPr lang="en-US" sz="1200" b="1" dirty="0"/>
        </a:p>
      </dgm:t>
    </dgm:pt>
    <dgm:pt modelId="{C3F857EA-CB1A-4425-BD85-468FFD0EAF54}" type="parTrans" cxnId="{A2DB2AD2-CD8B-4586-9437-CB43C809A3DF}">
      <dgm:prSet/>
      <dgm:spPr/>
      <dgm:t>
        <a:bodyPr/>
        <a:lstStyle/>
        <a:p>
          <a:endParaRPr lang="en-US"/>
        </a:p>
      </dgm:t>
    </dgm:pt>
    <dgm:pt modelId="{D6A6A79A-8F45-4EF8-A6D2-BA3F28DA6B01}" type="sibTrans" cxnId="{A2DB2AD2-CD8B-4586-9437-CB43C809A3DF}">
      <dgm:prSet/>
      <dgm:spPr/>
      <dgm:t>
        <a:bodyPr/>
        <a:lstStyle/>
        <a:p>
          <a:endParaRPr lang="en-US"/>
        </a:p>
      </dgm:t>
    </dgm:pt>
    <dgm:pt modelId="{DDD3D2B9-49AB-4802-A513-B3DCF69B9CF8}">
      <dgm:prSet phldrT="[Text]" custT="1"/>
      <dgm:spPr/>
      <dgm:t>
        <a:bodyPr/>
        <a:lstStyle/>
        <a:p>
          <a:r>
            <a:rPr lang="en-US" sz="1200" b="1" dirty="0" smtClean="0"/>
            <a:t>Mortgage Underwritten</a:t>
          </a:r>
          <a:endParaRPr lang="en-US" sz="1200" b="1" dirty="0"/>
        </a:p>
      </dgm:t>
    </dgm:pt>
    <dgm:pt modelId="{BEA2B802-537D-4064-A071-383352F3DC5B}" type="parTrans" cxnId="{2D850915-6753-48B8-AB2C-26E671DF2620}">
      <dgm:prSet/>
      <dgm:spPr/>
      <dgm:t>
        <a:bodyPr/>
        <a:lstStyle/>
        <a:p>
          <a:endParaRPr lang="en-US"/>
        </a:p>
      </dgm:t>
    </dgm:pt>
    <dgm:pt modelId="{85876DF0-5FEA-4F47-AF10-ACB591BBD3C3}" type="sibTrans" cxnId="{2D850915-6753-48B8-AB2C-26E671DF2620}">
      <dgm:prSet/>
      <dgm:spPr/>
      <dgm:t>
        <a:bodyPr/>
        <a:lstStyle/>
        <a:p>
          <a:endParaRPr lang="en-US"/>
        </a:p>
      </dgm:t>
    </dgm:pt>
    <dgm:pt modelId="{2FD6BC17-450C-4A15-ABE8-F92B3E74510B}">
      <dgm:prSet phldrT="[Text]" custT="1"/>
      <dgm:spPr/>
      <dgm:t>
        <a:bodyPr/>
        <a:lstStyle/>
        <a:p>
          <a:r>
            <a:rPr lang="en-US" sz="1200" b="1" dirty="0" smtClean="0"/>
            <a:t>Mortgage Approved</a:t>
          </a:r>
          <a:endParaRPr lang="en-US" sz="1200" b="1" dirty="0"/>
        </a:p>
      </dgm:t>
    </dgm:pt>
    <dgm:pt modelId="{00B268CD-BE39-4D0E-9916-ADFC77531B49}" type="parTrans" cxnId="{BA24F73D-D8A2-4A76-9C3F-33FBDCA24CF6}">
      <dgm:prSet/>
      <dgm:spPr/>
      <dgm:t>
        <a:bodyPr/>
        <a:lstStyle/>
        <a:p>
          <a:endParaRPr lang="en-US"/>
        </a:p>
      </dgm:t>
    </dgm:pt>
    <dgm:pt modelId="{216A6CCC-0842-4BE8-8013-B875000D1328}" type="sibTrans" cxnId="{BA24F73D-D8A2-4A76-9C3F-33FBDCA24CF6}">
      <dgm:prSet/>
      <dgm:spPr/>
      <dgm:t>
        <a:bodyPr/>
        <a:lstStyle/>
        <a:p>
          <a:endParaRPr lang="en-US"/>
        </a:p>
      </dgm:t>
    </dgm:pt>
    <dgm:pt modelId="{8A0DBF2D-135B-4A3B-B174-A3648DE7B68B}">
      <dgm:prSet phldrT="[Text]" custT="1"/>
      <dgm:spPr/>
      <dgm:t>
        <a:bodyPr/>
        <a:lstStyle/>
        <a:p>
          <a:r>
            <a:rPr lang="en-US" sz="1200" b="1" dirty="0" smtClean="0"/>
            <a:t>Investor purchases security</a:t>
          </a:r>
          <a:endParaRPr lang="en-US" sz="1200" b="1" dirty="0"/>
        </a:p>
      </dgm:t>
    </dgm:pt>
    <dgm:pt modelId="{77760D97-0758-4E03-B550-7BECC6A8B0B4}" type="sibTrans" cxnId="{211C7964-620F-41B1-81A2-029440DB55AD}">
      <dgm:prSet/>
      <dgm:spPr/>
      <dgm:t>
        <a:bodyPr/>
        <a:lstStyle/>
        <a:p>
          <a:endParaRPr lang="en-US"/>
        </a:p>
      </dgm:t>
    </dgm:pt>
    <dgm:pt modelId="{359670A8-50F2-41BA-BC0D-62781CDB04E8}" type="parTrans" cxnId="{211C7964-620F-41B1-81A2-029440DB55AD}">
      <dgm:prSet/>
      <dgm:spPr/>
      <dgm:t>
        <a:bodyPr/>
        <a:lstStyle/>
        <a:p>
          <a:endParaRPr lang="en-US"/>
        </a:p>
      </dgm:t>
    </dgm:pt>
    <dgm:pt modelId="{94BCAF86-48BE-436B-868F-82943281FBD2}">
      <dgm:prSet phldrT="[Text]" custT="1"/>
      <dgm:spPr/>
      <dgm:t>
        <a:bodyPr/>
        <a:lstStyle/>
        <a:p>
          <a:r>
            <a:rPr lang="en-US" sz="1200" b="1" dirty="0" smtClean="0"/>
            <a:t>Mortgage sold to secondary Lender</a:t>
          </a:r>
          <a:endParaRPr lang="en-US" sz="1200" b="1" dirty="0"/>
        </a:p>
      </dgm:t>
    </dgm:pt>
    <dgm:pt modelId="{BB8534D3-0F67-48F1-A2EF-4EEDCC5D1FA3}" type="sibTrans" cxnId="{F5DA2442-201E-4B87-9136-868FA74A076F}">
      <dgm:prSet/>
      <dgm:spPr/>
      <dgm:t>
        <a:bodyPr/>
        <a:lstStyle/>
        <a:p>
          <a:endParaRPr lang="en-US"/>
        </a:p>
      </dgm:t>
    </dgm:pt>
    <dgm:pt modelId="{F44D6BCA-098F-43DB-8B18-6A16F782ACC8}" type="parTrans" cxnId="{F5DA2442-201E-4B87-9136-868FA74A076F}">
      <dgm:prSet/>
      <dgm:spPr/>
      <dgm:t>
        <a:bodyPr/>
        <a:lstStyle/>
        <a:p>
          <a:endParaRPr lang="en-US"/>
        </a:p>
      </dgm:t>
    </dgm:pt>
    <dgm:pt modelId="{54463131-8852-4095-8753-436DA7ECA879}">
      <dgm:prSet phldrT="[Text]" custT="1"/>
      <dgm:spPr/>
      <dgm:t>
        <a:bodyPr/>
        <a:lstStyle/>
        <a:p>
          <a:r>
            <a:rPr lang="en-US" sz="1200" b="1" dirty="0" smtClean="0"/>
            <a:t>Property Purchased &amp; Mortgage deed signed </a:t>
          </a:r>
          <a:endParaRPr lang="en-US" sz="1200" b="1" dirty="0"/>
        </a:p>
      </dgm:t>
    </dgm:pt>
    <dgm:pt modelId="{A25A22CA-7672-4ABC-92FE-6DA1F19CEE59}" type="sibTrans" cxnId="{55A32D11-AA3B-4C06-8E7D-7DC52C611075}">
      <dgm:prSet/>
      <dgm:spPr/>
      <dgm:t>
        <a:bodyPr/>
        <a:lstStyle/>
        <a:p>
          <a:endParaRPr lang="en-US"/>
        </a:p>
      </dgm:t>
    </dgm:pt>
    <dgm:pt modelId="{58BF6885-7A69-4080-9103-0673F7098186}" type="parTrans" cxnId="{55A32D11-AA3B-4C06-8E7D-7DC52C611075}">
      <dgm:prSet/>
      <dgm:spPr/>
      <dgm:t>
        <a:bodyPr/>
        <a:lstStyle/>
        <a:p>
          <a:endParaRPr lang="en-US"/>
        </a:p>
      </dgm:t>
    </dgm:pt>
    <dgm:pt modelId="{42D23C4F-A707-43C3-9011-A671989A7589}">
      <dgm:prSet phldrT="[Text]" custT="1"/>
      <dgm:spPr/>
      <dgm:t>
        <a:bodyPr/>
        <a:lstStyle/>
        <a:p>
          <a:r>
            <a:rPr lang="en-US" sz="1200" b="1" dirty="0" smtClean="0"/>
            <a:t>Mortgage grouped with other mortgages and sold as security</a:t>
          </a:r>
          <a:endParaRPr lang="en-US" sz="1200" b="1" dirty="0"/>
        </a:p>
      </dgm:t>
    </dgm:pt>
    <dgm:pt modelId="{1BC91693-1A7A-475F-A808-9048958D8615}" type="parTrans" cxnId="{17B10DF6-6066-4EDC-8A72-6180DF956598}">
      <dgm:prSet/>
      <dgm:spPr/>
      <dgm:t>
        <a:bodyPr/>
        <a:lstStyle/>
        <a:p>
          <a:endParaRPr lang="en-US"/>
        </a:p>
      </dgm:t>
    </dgm:pt>
    <dgm:pt modelId="{067C594B-DDBE-4DFB-A14E-6D7424B95568}" type="sibTrans" cxnId="{17B10DF6-6066-4EDC-8A72-6180DF956598}">
      <dgm:prSet/>
      <dgm:spPr/>
      <dgm:t>
        <a:bodyPr/>
        <a:lstStyle/>
        <a:p>
          <a:endParaRPr lang="en-US"/>
        </a:p>
      </dgm:t>
    </dgm:pt>
    <dgm:pt modelId="{DDA5E0D3-C448-4489-816A-E1F19B5E964E}" type="pres">
      <dgm:prSet presAssocID="{0D690A6F-C961-4300-B3A9-7D600765F0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350677-9669-44C0-91AE-A8411D4A31B0}" type="pres">
      <dgm:prSet presAssocID="{54463131-8852-4095-8753-436DA7ECA879}" presName="dummy" presStyleCnt="0"/>
      <dgm:spPr/>
    </dgm:pt>
    <dgm:pt modelId="{7D0A5319-FAA5-4257-BD69-8D7F6C9A6821}" type="pres">
      <dgm:prSet presAssocID="{54463131-8852-4095-8753-436DA7ECA879}" presName="node" presStyleLbl="revTx" presStyleIdx="0" presStyleCnt="7" custScaleX="1431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18C87-795D-4980-BBB0-67B64C74DB02}" type="pres">
      <dgm:prSet presAssocID="{A25A22CA-7672-4ABC-92FE-6DA1F19CEE59}" presName="sibTrans" presStyleLbl="node1" presStyleIdx="0" presStyleCnt="7"/>
      <dgm:spPr/>
      <dgm:t>
        <a:bodyPr/>
        <a:lstStyle/>
        <a:p>
          <a:endParaRPr lang="en-US"/>
        </a:p>
      </dgm:t>
    </dgm:pt>
    <dgm:pt modelId="{3DA73918-9670-4F27-BF70-DEBF6247D879}" type="pres">
      <dgm:prSet presAssocID="{94BCAF86-48BE-436B-868F-82943281FBD2}" presName="dummy" presStyleCnt="0"/>
      <dgm:spPr/>
    </dgm:pt>
    <dgm:pt modelId="{9B9E583C-D541-42F7-BFC7-8BD399773AD5}" type="pres">
      <dgm:prSet presAssocID="{94BCAF86-48BE-436B-868F-82943281FBD2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C6DCF-EA59-4F5C-9311-8C3DBD87F58B}" type="pres">
      <dgm:prSet presAssocID="{BB8534D3-0F67-48F1-A2EF-4EEDCC5D1FA3}" presName="sibTrans" presStyleLbl="node1" presStyleIdx="1" presStyleCnt="7"/>
      <dgm:spPr/>
      <dgm:t>
        <a:bodyPr/>
        <a:lstStyle/>
        <a:p>
          <a:endParaRPr lang="en-US"/>
        </a:p>
      </dgm:t>
    </dgm:pt>
    <dgm:pt modelId="{BEAED492-E4E1-441D-9848-DDCBB60342F5}" type="pres">
      <dgm:prSet presAssocID="{42D23C4F-A707-43C3-9011-A671989A7589}" presName="dummy" presStyleCnt="0"/>
      <dgm:spPr/>
    </dgm:pt>
    <dgm:pt modelId="{8F5A1418-05B2-4895-B8AE-0F857A7484E8}" type="pres">
      <dgm:prSet presAssocID="{42D23C4F-A707-43C3-9011-A671989A7589}" presName="node" presStyleLbl="revTx" presStyleIdx="2" presStyleCnt="7" custScaleX="1594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C9C1D-2821-4A3B-AC98-7BA50F07C119}" type="pres">
      <dgm:prSet presAssocID="{067C594B-DDBE-4DFB-A14E-6D7424B95568}" presName="sibTrans" presStyleLbl="node1" presStyleIdx="2" presStyleCnt="7"/>
      <dgm:spPr/>
      <dgm:t>
        <a:bodyPr/>
        <a:lstStyle/>
        <a:p>
          <a:endParaRPr lang="en-US"/>
        </a:p>
      </dgm:t>
    </dgm:pt>
    <dgm:pt modelId="{4BB429B1-6BC7-4C2C-AECC-BFBB55A96373}" type="pres">
      <dgm:prSet presAssocID="{8A0DBF2D-135B-4A3B-B174-A3648DE7B68B}" presName="dummy" presStyleCnt="0"/>
      <dgm:spPr/>
    </dgm:pt>
    <dgm:pt modelId="{EE8FB8DD-75B2-44C3-BCC6-A4EB445A5411}" type="pres">
      <dgm:prSet presAssocID="{8A0DBF2D-135B-4A3B-B174-A3648DE7B68B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4DEA8-02F0-4F5A-9F3D-F0DF2BCA81B3}" type="pres">
      <dgm:prSet presAssocID="{77760D97-0758-4E03-B550-7BECC6A8B0B4}" presName="sibTrans" presStyleLbl="node1" presStyleIdx="3" presStyleCnt="7" custScaleX="67757" custScaleY="994"/>
      <dgm:spPr/>
      <dgm:t>
        <a:bodyPr/>
        <a:lstStyle/>
        <a:p>
          <a:endParaRPr lang="en-US"/>
        </a:p>
      </dgm:t>
    </dgm:pt>
    <dgm:pt modelId="{D415AF3F-F573-4306-A258-B3077257ECF0}" type="pres">
      <dgm:prSet presAssocID="{686A1180-6285-49B9-AD9A-266F5B6BE177}" presName="dummy" presStyleCnt="0"/>
      <dgm:spPr/>
    </dgm:pt>
    <dgm:pt modelId="{3409471C-37CD-4209-9DBA-5A0BCFCA9528}" type="pres">
      <dgm:prSet presAssocID="{686A1180-6285-49B9-AD9A-266F5B6BE177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A3943-4506-49B0-B799-156DB6E56F0A}" type="pres">
      <dgm:prSet presAssocID="{D6A6A79A-8F45-4EF8-A6D2-BA3F28DA6B01}" presName="sibTrans" presStyleLbl="node1" presStyleIdx="4" presStyleCnt="7"/>
      <dgm:spPr/>
      <dgm:t>
        <a:bodyPr/>
        <a:lstStyle/>
        <a:p>
          <a:endParaRPr lang="en-US"/>
        </a:p>
      </dgm:t>
    </dgm:pt>
    <dgm:pt modelId="{7BDAD362-0DFD-42F5-904B-E1718FB04128}" type="pres">
      <dgm:prSet presAssocID="{DDD3D2B9-49AB-4802-A513-B3DCF69B9CF8}" presName="dummy" presStyleCnt="0"/>
      <dgm:spPr/>
    </dgm:pt>
    <dgm:pt modelId="{453074DA-D367-4840-8BF6-5D2A0A0ABBC7}" type="pres">
      <dgm:prSet presAssocID="{DDD3D2B9-49AB-4802-A513-B3DCF69B9CF8}" presName="node" presStyleLbl="revTx" presStyleIdx="5" presStyleCnt="7" custScaleX="1625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3E414-87A4-47B8-99FC-A3FB8DFEB1BC}" type="pres">
      <dgm:prSet presAssocID="{85876DF0-5FEA-4F47-AF10-ACB591BBD3C3}" presName="sibTrans" presStyleLbl="node1" presStyleIdx="5" presStyleCnt="7"/>
      <dgm:spPr/>
      <dgm:t>
        <a:bodyPr/>
        <a:lstStyle/>
        <a:p>
          <a:endParaRPr lang="en-US"/>
        </a:p>
      </dgm:t>
    </dgm:pt>
    <dgm:pt modelId="{04AB8D07-2986-4B4C-8EE2-0F695CED0C6B}" type="pres">
      <dgm:prSet presAssocID="{2FD6BC17-450C-4A15-ABE8-F92B3E74510B}" presName="dummy" presStyleCnt="0"/>
      <dgm:spPr/>
    </dgm:pt>
    <dgm:pt modelId="{9B3CDA6A-4921-485D-B84E-553C0D3DC4B0}" type="pres">
      <dgm:prSet presAssocID="{2FD6BC17-450C-4A15-ABE8-F92B3E74510B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1A524-852D-4800-80BD-C15B5607C69E}" type="pres">
      <dgm:prSet presAssocID="{216A6CCC-0842-4BE8-8013-B875000D1328}" presName="sibTrans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F5DA2442-201E-4B87-9136-868FA74A076F}" srcId="{0D690A6F-C961-4300-B3A9-7D600765F067}" destId="{94BCAF86-48BE-436B-868F-82943281FBD2}" srcOrd="1" destOrd="0" parTransId="{F44D6BCA-098F-43DB-8B18-6A16F782ACC8}" sibTransId="{BB8534D3-0F67-48F1-A2EF-4EEDCC5D1FA3}"/>
    <dgm:cxn modelId="{2D850915-6753-48B8-AB2C-26E671DF2620}" srcId="{0D690A6F-C961-4300-B3A9-7D600765F067}" destId="{DDD3D2B9-49AB-4802-A513-B3DCF69B9CF8}" srcOrd="5" destOrd="0" parTransId="{BEA2B802-537D-4064-A071-383352F3DC5B}" sibTransId="{85876DF0-5FEA-4F47-AF10-ACB591BBD3C3}"/>
    <dgm:cxn modelId="{B4895393-668C-4EC4-916F-5EFEB8E76F43}" type="presOf" srcId="{54463131-8852-4095-8753-436DA7ECA879}" destId="{7D0A5319-FAA5-4257-BD69-8D7F6C9A6821}" srcOrd="0" destOrd="0" presId="urn:microsoft.com/office/officeart/2005/8/layout/cycle1"/>
    <dgm:cxn modelId="{E56CFF99-B1BF-4434-BF12-30D4015A6262}" type="presOf" srcId="{85876DF0-5FEA-4F47-AF10-ACB591BBD3C3}" destId="{8A83E414-87A4-47B8-99FC-A3FB8DFEB1BC}" srcOrd="0" destOrd="0" presId="urn:microsoft.com/office/officeart/2005/8/layout/cycle1"/>
    <dgm:cxn modelId="{4D45693F-584D-4642-B18C-101A864050F9}" type="presOf" srcId="{216A6CCC-0842-4BE8-8013-B875000D1328}" destId="{1F11A524-852D-4800-80BD-C15B5607C69E}" srcOrd="0" destOrd="0" presId="urn:microsoft.com/office/officeart/2005/8/layout/cycle1"/>
    <dgm:cxn modelId="{5A2C9E58-0DA3-4E4A-95E9-07B3ABDE7089}" type="presOf" srcId="{067C594B-DDBE-4DFB-A14E-6D7424B95568}" destId="{9A3C9C1D-2821-4A3B-AC98-7BA50F07C119}" srcOrd="0" destOrd="0" presId="urn:microsoft.com/office/officeart/2005/8/layout/cycle1"/>
    <dgm:cxn modelId="{D46A65F8-2B97-4EF0-9E99-9DE59A9132A0}" type="presOf" srcId="{DDD3D2B9-49AB-4802-A513-B3DCF69B9CF8}" destId="{453074DA-D367-4840-8BF6-5D2A0A0ABBC7}" srcOrd="0" destOrd="0" presId="urn:microsoft.com/office/officeart/2005/8/layout/cycle1"/>
    <dgm:cxn modelId="{E5048697-C226-42B0-B5AE-63BE5FD65004}" type="presOf" srcId="{0D690A6F-C961-4300-B3A9-7D600765F067}" destId="{DDA5E0D3-C448-4489-816A-E1F19B5E964E}" srcOrd="0" destOrd="0" presId="urn:microsoft.com/office/officeart/2005/8/layout/cycle1"/>
    <dgm:cxn modelId="{9EA58D06-3C70-48F3-AB65-EDA2216C993F}" type="presOf" srcId="{BB8534D3-0F67-48F1-A2EF-4EEDCC5D1FA3}" destId="{683C6DCF-EA59-4F5C-9311-8C3DBD87F58B}" srcOrd="0" destOrd="0" presId="urn:microsoft.com/office/officeart/2005/8/layout/cycle1"/>
    <dgm:cxn modelId="{57676ACE-CBBD-47D7-A9EA-1145BA21F5AB}" type="presOf" srcId="{2FD6BC17-450C-4A15-ABE8-F92B3E74510B}" destId="{9B3CDA6A-4921-485D-B84E-553C0D3DC4B0}" srcOrd="0" destOrd="0" presId="urn:microsoft.com/office/officeart/2005/8/layout/cycle1"/>
    <dgm:cxn modelId="{EFF9EC3C-24C9-4FC7-958C-80F4CDFBC13C}" type="presOf" srcId="{77760D97-0758-4E03-B550-7BECC6A8B0B4}" destId="{66E4DEA8-02F0-4F5A-9F3D-F0DF2BCA81B3}" srcOrd="0" destOrd="0" presId="urn:microsoft.com/office/officeart/2005/8/layout/cycle1"/>
    <dgm:cxn modelId="{DE763C88-BD6D-4BC4-A206-7A16DBA72002}" type="presOf" srcId="{D6A6A79A-8F45-4EF8-A6D2-BA3F28DA6B01}" destId="{B32A3943-4506-49B0-B799-156DB6E56F0A}" srcOrd="0" destOrd="0" presId="urn:microsoft.com/office/officeart/2005/8/layout/cycle1"/>
    <dgm:cxn modelId="{17B10DF6-6066-4EDC-8A72-6180DF956598}" srcId="{0D690A6F-C961-4300-B3A9-7D600765F067}" destId="{42D23C4F-A707-43C3-9011-A671989A7589}" srcOrd="2" destOrd="0" parTransId="{1BC91693-1A7A-475F-A808-9048958D8615}" sibTransId="{067C594B-DDBE-4DFB-A14E-6D7424B95568}"/>
    <dgm:cxn modelId="{E5F569C2-A3F9-49F3-9D00-D16AE00CFCAA}" type="presOf" srcId="{A25A22CA-7672-4ABC-92FE-6DA1F19CEE59}" destId="{5B018C87-795D-4980-BBB0-67B64C74DB02}" srcOrd="0" destOrd="0" presId="urn:microsoft.com/office/officeart/2005/8/layout/cycle1"/>
    <dgm:cxn modelId="{40F9F838-43BA-446D-932A-98F1521ABE0A}" type="presOf" srcId="{8A0DBF2D-135B-4A3B-B174-A3648DE7B68B}" destId="{EE8FB8DD-75B2-44C3-BCC6-A4EB445A5411}" srcOrd="0" destOrd="0" presId="urn:microsoft.com/office/officeart/2005/8/layout/cycle1"/>
    <dgm:cxn modelId="{55A32D11-AA3B-4C06-8E7D-7DC52C611075}" srcId="{0D690A6F-C961-4300-B3A9-7D600765F067}" destId="{54463131-8852-4095-8753-436DA7ECA879}" srcOrd="0" destOrd="0" parTransId="{58BF6885-7A69-4080-9103-0673F7098186}" sibTransId="{A25A22CA-7672-4ABC-92FE-6DA1F19CEE59}"/>
    <dgm:cxn modelId="{211C7964-620F-41B1-81A2-029440DB55AD}" srcId="{0D690A6F-C961-4300-B3A9-7D600765F067}" destId="{8A0DBF2D-135B-4A3B-B174-A3648DE7B68B}" srcOrd="3" destOrd="0" parTransId="{359670A8-50F2-41BA-BC0D-62781CDB04E8}" sibTransId="{77760D97-0758-4E03-B550-7BECC6A8B0B4}"/>
    <dgm:cxn modelId="{AEBD9759-5F0B-45A4-85F0-CB49032C8B14}" type="presOf" srcId="{686A1180-6285-49B9-AD9A-266F5B6BE177}" destId="{3409471C-37CD-4209-9DBA-5A0BCFCA9528}" srcOrd="0" destOrd="0" presId="urn:microsoft.com/office/officeart/2005/8/layout/cycle1"/>
    <dgm:cxn modelId="{057585EA-96A5-4B1D-8A98-05DA3BB54089}" type="presOf" srcId="{94BCAF86-48BE-436B-868F-82943281FBD2}" destId="{9B9E583C-D541-42F7-BFC7-8BD399773AD5}" srcOrd="0" destOrd="0" presId="urn:microsoft.com/office/officeart/2005/8/layout/cycle1"/>
    <dgm:cxn modelId="{7CA941DB-B90A-4987-BEA8-685F0126E5E9}" type="presOf" srcId="{42D23C4F-A707-43C3-9011-A671989A7589}" destId="{8F5A1418-05B2-4895-B8AE-0F857A7484E8}" srcOrd="0" destOrd="0" presId="urn:microsoft.com/office/officeart/2005/8/layout/cycle1"/>
    <dgm:cxn modelId="{BA24F73D-D8A2-4A76-9C3F-33FBDCA24CF6}" srcId="{0D690A6F-C961-4300-B3A9-7D600765F067}" destId="{2FD6BC17-450C-4A15-ABE8-F92B3E74510B}" srcOrd="6" destOrd="0" parTransId="{00B268CD-BE39-4D0E-9916-ADFC77531B49}" sibTransId="{216A6CCC-0842-4BE8-8013-B875000D1328}"/>
    <dgm:cxn modelId="{A2DB2AD2-CD8B-4586-9437-CB43C809A3DF}" srcId="{0D690A6F-C961-4300-B3A9-7D600765F067}" destId="{686A1180-6285-49B9-AD9A-266F5B6BE177}" srcOrd="4" destOrd="0" parTransId="{C3F857EA-CB1A-4425-BD85-468FFD0EAF54}" sibTransId="{D6A6A79A-8F45-4EF8-A6D2-BA3F28DA6B01}"/>
    <dgm:cxn modelId="{B6830AF9-E3CF-4D9B-951B-7093DB6343C6}" type="presParOf" srcId="{DDA5E0D3-C448-4489-816A-E1F19B5E964E}" destId="{ED350677-9669-44C0-91AE-A8411D4A31B0}" srcOrd="0" destOrd="0" presId="urn:microsoft.com/office/officeart/2005/8/layout/cycle1"/>
    <dgm:cxn modelId="{B7DE4476-E2CD-4FE0-9877-1848B3E8BF67}" type="presParOf" srcId="{DDA5E0D3-C448-4489-816A-E1F19B5E964E}" destId="{7D0A5319-FAA5-4257-BD69-8D7F6C9A6821}" srcOrd="1" destOrd="0" presId="urn:microsoft.com/office/officeart/2005/8/layout/cycle1"/>
    <dgm:cxn modelId="{29BD6CF8-E6A4-43CE-9AF7-2246A5FADEC5}" type="presParOf" srcId="{DDA5E0D3-C448-4489-816A-E1F19B5E964E}" destId="{5B018C87-795D-4980-BBB0-67B64C74DB02}" srcOrd="2" destOrd="0" presId="urn:microsoft.com/office/officeart/2005/8/layout/cycle1"/>
    <dgm:cxn modelId="{C406AE0F-2E0A-4671-9BF2-ABFC50B7A7B9}" type="presParOf" srcId="{DDA5E0D3-C448-4489-816A-E1F19B5E964E}" destId="{3DA73918-9670-4F27-BF70-DEBF6247D879}" srcOrd="3" destOrd="0" presId="urn:microsoft.com/office/officeart/2005/8/layout/cycle1"/>
    <dgm:cxn modelId="{147CF1D5-B4C3-4863-8F45-12434F07D055}" type="presParOf" srcId="{DDA5E0D3-C448-4489-816A-E1F19B5E964E}" destId="{9B9E583C-D541-42F7-BFC7-8BD399773AD5}" srcOrd="4" destOrd="0" presId="urn:microsoft.com/office/officeart/2005/8/layout/cycle1"/>
    <dgm:cxn modelId="{AEB9FDD6-0EBD-4A91-9F90-6D333356ADC7}" type="presParOf" srcId="{DDA5E0D3-C448-4489-816A-E1F19B5E964E}" destId="{683C6DCF-EA59-4F5C-9311-8C3DBD87F58B}" srcOrd="5" destOrd="0" presId="urn:microsoft.com/office/officeart/2005/8/layout/cycle1"/>
    <dgm:cxn modelId="{9CC89139-E04E-4A52-A7B7-CD7C124C604F}" type="presParOf" srcId="{DDA5E0D3-C448-4489-816A-E1F19B5E964E}" destId="{BEAED492-E4E1-441D-9848-DDCBB60342F5}" srcOrd="6" destOrd="0" presId="urn:microsoft.com/office/officeart/2005/8/layout/cycle1"/>
    <dgm:cxn modelId="{4F8B4B58-862F-4A0D-A57C-91BAF660E74B}" type="presParOf" srcId="{DDA5E0D3-C448-4489-816A-E1F19B5E964E}" destId="{8F5A1418-05B2-4895-B8AE-0F857A7484E8}" srcOrd="7" destOrd="0" presId="urn:microsoft.com/office/officeart/2005/8/layout/cycle1"/>
    <dgm:cxn modelId="{902454CF-813A-4415-91AC-786F2970EF12}" type="presParOf" srcId="{DDA5E0D3-C448-4489-816A-E1F19B5E964E}" destId="{9A3C9C1D-2821-4A3B-AC98-7BA50F07C119}" srcOrd="8" destOrd="0" presId="urn:microsoft.com/office/officeart/2005/8/layout/cycle1"/>
    <dgm:cxn modelId="{EFE62854-923A-4D2C-8462-0EBA43D1046E}" type="presParOf" srcId="{DDA5E0D3-C448-4489-816A-E1F19B5E964E}" destId="{4BB429B1-6BC7-4C2C-AECC-BFBB55A96373}" srcOrd="9" destOrd="0" presId="urn:microsoft.com/office/officeart/2005/8/layout/cycle1"/>
    <dgm:cxn modelId="{70920E3C-73F9-4893-8A88-EBAB04FCCD57}" type="presParOf" srcId="{DDA5E0D3-C448-4489-816A-E1F19B5E964E}" destId="{EE8FB8DD-75B2-44C3-BCC6-A4EB445A5411}" srcOrd="10" destOrd="0" presId="urn:microsoft.com/office/officeart/2005/8/layout/cycle1"/>
    <dgm:cxn modelId="{D8FD4ABB-9823-41B1-B6AB-6E69AD3657D8}" type="presParOf" srcId="{DDA5E0D3-C448-4489-816A-E1F19B5E964E}" destId="{66E4DEA8-02F0-4F5A-9F3D-F0DF2BCA81B3}" srcOrd="11" destOrd="0" presId="urn:microsoft.com/office/officeart/2005/8/layout/cycle1"/>
    <dgm:cxn modelId="{AE9D0F26-CEFA-4602-B4F0-98B59015F461}" type="presParOf" srcId="{DDA5E0D3-C448-4489-816A-E1F19B5E964E}" destId="{D415AF3F-F573-4306-A258-B3077257ECF0}" srcOrd="12" destOrd="0" presId="urn:microsoft.com/office/officeart/2005/8/layout/cycle1"/>
    <dgm:cxn modelId="{11EFC7AA-C02D-4702-B39A-027CE492D14E}" type="presParOf" srcId="{DDA5E0D3-C448-4489-816A-E1F19B5E964E}" destId="{3409471C-37CD-4209-9DBA-5A0BCFCA9528}" srcOrd="13" destOrd="0" presId="urn:microsoft.com/office/officeart/2005/8/layout/cycle1"/>
    <dgm:cxn modelId="{4B4E0463-DC48-497B-84BA-994DFFAA1525}" type="presParOf" srcId="{DDA5E0D3-C448-4489-816A-E1F19B5E964E}" destId="{B32A3943-4506-49B0-B799-156DB6E56F0A}" srcOrd="14" destOrd="0" presId="urn:microsoft.com/office/officeart/2005/8/layout/cycle1"/>
    <dgm:cxn modelId="{8E40C5E6-D567-4CAD-948E-B964E95DD528}" type="presParOf" srcId="{DDA5E0D3-C448-4489-816A-E1F19B5E964E}" destId="{7BDAD362-0DFD-42F5-904B-E1718FB04128}" srcOrd="15" destOrd="0" presId="urn:microsoft.com/office/officeart/2005/8/layout/cycle1"/>
    <dgm:cxn modelId="{7E6D0CFE-DF03-436A-9C22-10515F0D39B6}" type="presParOf" srcId="{DDA5E0D3-C448-4489-816A-E1F19B5E964E}" destId="{453074DA-D367-4840-8BF6-5D2A0A0ABBC7}" srcOrd="16" destOrd="0" presId="urn:microsoft.com/office/officeart/2005/8/layout/cycle1"/>
    <dgm:cxn modelId="{DE929CCD-9609-4E73-8D80-2458D6908FE3}" type="presParOf" srcId="{DDA5E0D3-C448-4489-816A-E1F19B5E964E}" destId="{8A83E414-87A4-47B8-99FC-A3FB8DFEB1BC}" srcOrd="17" destOrd="0" presId="urn:microsoft.com/office/officeart/2005/8/layout/cycle1"/>
    <dgm:cxn modelId="{D006B264-3370-4671-AD62-5A610EC7F97A}" type="presParOf" srcId="{DDA5E0D3-C448-4489-816A-E1F19B5E964E}" destId="{04AB8D07-2986-4B4C-8EE2-0F695CED0C6B}" srcOrd="18" destOrd="0" presId="urn:microsoft.com/office/officeart/2005/8/layout/cycle1"/>
    <dgm:cxn modelId="{10AA2315-6397-4676-A918-9D617C782744}" type="presParOf" srcId="{DDA5E0D3-C448-4489-816A-E1F19B5E964E}" destId="{9B3CDA6A-4921-485D-B84E-553C0D3DC4B0}" srcOrd="19" destOrd="0" presId="urn:microsoft.com/office/officeart/2005/8/layout/cycle1"/>
    <dgm:cxn modelId="{D6F9C80F-9733-40EB-B017-217A5EEA89A5}" type="presParOf" srcId="{DDA5E0D3-C448-4489-816A-E1F19B5E964E}" destId="{1F11A524-852D-4800-80BD-C15B5607C69E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356C5F-8C10-466E-B437-34CCD48346A5}" type="doc">
      <dgm:prSet loTypeId="urn:microsoft.com/office/officeart/2005/8/layout/cycle1" loCatId="cycle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10312301-17B4-420E-AF62-CEEBB22D0774}">
      <dgm:prSet phldrT="[Text]" custT="1"/>
      <dgm:spPr/>
      <dgm:t>
        <a:bodyPr/>
        <a:lstStyle/>
        <a:p>
          <a:r>
            <a:rPr lang="en-US" sz="3600" dirty="0" smtClean="0"/>
            <a:t>$</a:t>
          </a:r>
          <a:endParaRPr lang="en-US" sz="3600" dirty="0"/>
        </a:p>
      </dgm:t>
    </dgm:pt>
    <dgm:pt modelId="{86471802-EF3D-4147-B7FF-4C39BAC2E77F}" type="parTrans" cxnId="{09198274-3FB7-4D5F-AADF-74EB539D5ADC}">
      <dgm:prSet/>
      <dgm:spPr/>
      <dgm:t>
        <a:bodyPr/>
        <a:lstStyle/>
        <a:p>
          <a:endParaRPr lang="en-US"/>
        </a:p>
      </dgm:t>
    </dgm:pt>
    <dgm:pt modelId="{FEC3A6AD-CB2B-4B08-8585-B64ABEABC7F5}" type="sibTrans" cxnId="{09198274-3FB7-4D5F-AADF-74EB539D5ADC}">
      <dgm:prSet/>
      <dgm:spPr/>
      <dgm:t>
        <a:bodyPr/>
        <a:lstStyle/>
        <a:p>
          <a:endParaRPr lang="en-US"/>
        </a:p>
      </dgm:t>
    </dgm:pt>
    <dgm:pt modelId="{6981F702-3A7A-40CC-9ACF-B5AA01DC9E5C}">
      <dgm:prSet phldrT="[Text]" custT="1"/>
      <dgm:spPr/>
      <dgm:t>
        <a:bodyPr/>
        <a:lstStyle/>
        <a:p>
          <a:r>
            <a:rPr lang="en-US" sz="3600" dirty="0" smtClean="0"/>
            <a:t>$</a:t>
          </a:r>
          <a:endParaRPr lang="en-US" sz="3600" dirty="0"/>
        </a:p>
      </dgm:t>
    </dgm:pt>
    <dgm:pt modelId="{7D08ECCD-6299-47D8-BF66-BF4ED19BE7A8}" type="parTrans" cxnId="{1D1B4832-D97B-496A-A030-44A253017C60}">
      <dgm:prSet/>
      <dgm:spPr/>
      <dgm:t>
        <a:bodyPr/>
        <a:lstStyle/>
        <a:p>
          <a:endParaRPr lang="en-US"/>
        </a:p>
      </dgm:t>
    </dgm:pt>
    <dgm:pt modelId="{6FC2E668-5200-4DEB-8068-29155A6A4C44}" type="sibTrans" cxnId="{1D1B4832-D97B-496A-A030-44A253017C60}">
      <dgm:prSet/>
      <dgm:spPr/>
      <dgm:t>
        <a:bodyPr/>
        <a:lstStyle/>
        <a:p>
          <a:endParaRPr lang="en-US"/>
        </a:p>
      </dgm:t>
    </dgm:pt>
    <dgm:pt modelId="{1402182C-42E0-4D32-856B-71B9C2016D55}">
      <dgm:prSet phldrT="[Text]" custT="1"/>
      <dgm:spPr/>
      <dgm:t>
        <a:bodyPr/>
        <a:lstStyle/>
        <a:p>
          <a:r>
            <a:rPr lang="en-US" sz="3600" dirty="0" smtClean="0"/>
            <a:t>$</a:t>
          </a:r>
          <a:endParaRPr lang="en-US" sz="3600" dirty="0"/>
        </a:p>
      </dgm:t>
    </dgm:pt>
    <dgm:pt modelId="{60E43CD8-DBD7-4D39-AC9D-232BD20DBAF7}" type="sibTrans" cxnId="{E4912C63-9A08-49C1-8936-844F2A8B4487}">
      <dgm:prSet/>
      <dgm:spPr/>
      <dgm:t>
        <a:bodyPr/>
        <a:lstStyle/>
        <a:p>
          <a:endParaRPr lang="en-US"/>
        </a:p>
      </dgm:t>
    </dgm:pt>
    <dgm:pt modelId="{E7946950-80E7-4159-96B8-60B8FAB8265E}" type="parTrans" cxnId="{E4912C63-9A08-49C1-8936-844F2A8B4487}">
      <dgm:prSet/>
      <dgm:spPr/>
      <dgm:t>
        <a:bodyPr/>
        <a:lstStyle/>
        <a:p>
          <a:endParaRPr lang="en-US"/>
        </a:p>
      </dgm:t>
    </dgm:pt>
    <dgm:pt modelId="{582B3148-5D3B-4C06-8B36-1887A2E863A5}">
      <dgm:prSet phldrT="[Text]" custT="1"/>
      <dgm:spPr/>
      <dgm:t>
        <a:bodyPr/>
        <a:lstStyle/>
        <a:p>
          <a:r>
            <a:rPr lang="en-US" sz="3600" dirty="0" smtClean="0"/>
            <a:t>$</a:t>
          </a:r>
          <a:endParaRPr lang="en-US" sz="3600" dirty="0"/>
        </a:p>
      </dgm:t>
    </dgm:pt>
    <dgm:pt modelId="{C0A1436F-2CBE-454B-80AC-F17EFE529A52}" type="sibTrans" cxnId="{E38DA598-A53F-4929-9BD3-75AC69FC674B}">
      <dgm:prSet/>
      <dgm:spPr/>
      <dgm:t>
        <a:bodyPr/>
        <a:lstStyle/>
        <a:p>
          <a:endParaRPr lang="en-US"/>
        </a:p>
      </dgm:t>
    </dgm:pt>
    <dgm:pt modelId="{4C088593-3926-4ABE-8F18-1660EC873D59}" type="parTrans" cxnId="{E38DA598-A53F-4929-9BD3-75AC69FC674B}">
      <dgm:prSet/>
      <dgm:spPr/>
      <dgm:t>
        <a:bodyPr/>
        <a:lstStyle/>
        <a:p>
          <a:endParaRPr lang="en-US"/>
        </a:p>
      </dgm:t>
    </dgm:pt>
    <dgm:pt modelId="{80D006FE-E1CB-4C6A-9AD8-D2E8608728B5}">
      <dgm:prSet phldrT="[Text]" custT="1"/>
      <dgm:spPr/>
      <dgm:t>
        <a:bodyPr/>
        <a:lstStyle/>
        <a:p>
          <a:r>
            <a:rPr lang="en-US" sz="3600" dirty="0" smtClean="0"/>
            <a:t>$</a:t>
          </a:r>
          <a:endParaRPr lang="en-US" sz="3600" dirty="0"/>
        </a:p>
      </dgm:t>
    </dgm:pt>
    <dgm:pt modelId="{FED459F9-7194-4757-9481-0C6E63D6BECA}" type="sibTrans" cxnId="{93A5CE00-D6F9-4292-B425-44AC359D6770}">
      <dgm:prSet/>
      <dgm:spPr/>
      <dgm:t>
        <a:bodyPr/>
        <a:lstStyle/>
        <a:p>
          <a:endParaRPr lang="en-US"/>
        </a:p>
      </dgm:t>
    </dgm:pt>
    <dgm:pt modelId="{F090B71D-E30D-4B01-8EB5-75959185ECE2}" type="parTrans" cxnId="{93A5CE00-D6F9-4292-B425-44AC359D6770}">
      <dgm:prSet/>
      <dgm:spPr/>
      <dgm:t>
        <a:bodyPr/>
        <a:lstStyle/>
        <a:p>
          <a:endParaRPr lang="en-US"/>
        </a:p>
      </dgm:t>
    </dgm:pt>
    <dgm:pt modelId="{E3D8350B-BA54-4594-AEF3-38ACD8E77FFA}" type="pres">
      <dgm:prSet presAssocID="{66356C5F-8C10-466E-B437-34CCD48346A5}" presName="cycle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90FE25-0B29-42BE-A139-AF7E5F8E3013}" type="pres">
      <dgm:prSet presAssocID="{10312301-17B4-420E-AF62-CEEBB22D0774}" presName="dummy" presStyleCnt="0"/>
      <dgm:spPr/>
      <dgm:t>
        <a:bodyPr/>
        <a:lstStyle/>
        <a:p>
          <a:endParaRPr lang="en-US"/>
        </a:p>
      </dgm:t>
    </dgm:pt>
    <dgm:pt modelId="{35550A82-9E32-4E4C-BBCA-97C3E7F67566}" type="pres">
      <dgm:prSet presAssocID="{10312301-17B4-420E-AF62-CEEBB22D0774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4C01B-1059-423C-8C9E-5FB42C711C19}" type="pres">
      <dgm:prSet presAssocID="{FEC3A6AD-CB2B-4B08-8585-B64ABEABC7F5}" presName="sibTrans" presStyleLbl="node1" presStyleIdx="0" presStyleCnt="5"/>
      <dgm:spPr/>
      <dgm:t>
        <a:bodyPr/>
        <a:lstStyle/>
        <a:p>
          <a:endParaRPr lang="en-US"/>
        </a:p>
      </dgm:t>
    </dgm:pt>
    <dgm:pt modelId="{F1D1FA9D-F2E5-46B3-8E44-83B2DE8D048F}" type="pres">
      <dgm:prSet presAssocID="{6981F702-3A7A-40CC-9ACF-B5AA01DC9E5C}" presName="dummy" presStyleCnt="0"/>
      <dgm:spPr/>
      <dgm:t>
        <a:bodyPr/>
        <a:lstStyle/>
        <a:p>
          <a:endParaRPr lang="en-US"/>
        </a:p>
      </dgm:t>
    </dgm:pt>
    <dgm:pt modelId="{4284282A-F64B-440E-A1DD-C13CA7EA4F2B}" type="pres">
      <dgm:prSet presAssocID="{6981F702-3A7A-40CC-9ACF-B5AA01DC9E5C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B37C9-94A6-4F0E-B17D-0ADA59ACCA28}" type="pres">
      <dgm:prSet presAssocID="{6FC2E668-5200-4DEB-8068-29155A6A4C44}" presName="sibTrans" presStyleLbl="node1" presStyleIdx="1" presStyleCnt="5" custScaleX="1427" custScaleY="74464"/>
      <dgm:spPr/>
      <dgm:t>
        <a:bodyPr/>
        <a:lstStyle/>
        <a:p>
          <a:endParaRPr lang="en-US"/>
        </a:p>
      </dgm:t>
    </dgm:pt>
    <dgm:pt modelId="{05B60132-6883-4B9C-9BA1-99EF8EBFA438}" type="pres">
      <dgm:prSet presAssocID="{1402182C-42E0-4D32-856B-71B9C2016D55}" presName="dummy" presStyleCnt="0"/>
      <dgm:spPr/>
      <dgm:t>
        <a:bodyPr/>
        <a:lstStyle/>
        <a:p>
          <a:endParaRPr lang="en-US"/>
        </a:p>
      </dgm:t>
    </dgm:pt>
    <dgm:pt modelId="{F1A145D4-A74D-4791-A8CB-EE428EB94830}" type="pres">
      <dgm:prSet presAssocID="{1402182C-42E0-4D32-856B-71B9C2016D55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457AD-681A-401D-8C4A-CBC8BFC7D22A}" type="pres">
      <dgm:prSet presAssocID="{60E43CD8-DBD7-4D39-AC9D-232BD20DBAF7}" presName="sibTrans" presStyleLbl="node1" presStyleIdx="2" presStyleCnt="5" custLinFactNeighborX="-426"/>
      <dgm:spPr/>
      <dgm:t>
        <a:bodyPr/>
        <a:lstStyle/>
        <a:p>
          <a:endParaRPr lang="en-US"/>
        </a:p>
      </dgm:t>
    </dgm:pt>
    <dgm:pt modelId="{07348953-58DB-443B-8B48-3E3A54221163}" type="pres">
      <dgm:prSet presAssocID="{582B3148-5D3B-4C06-8B36-1887A2E863A5}" presName="dummy" presStyleCnt="0"/>
      <dgm:spPr/>
      <dgm:t>
        <a:bodyPr/>
        <a:lstStyle/>
        <a:p>
          <a:endParaRPr lang="en-US"/>
        </a:p>
      </dgm:t>
    </dgm:pt>
    <dgm:pt modelId="{377C2C5C-6CBF-4C70-9BA2-03CEDA8C4E7E}" type="pres">
      <dgm:prSet presAssocID="{582B3148-5D3B-4C06-8B36-1887A2E863A5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A0439-E632-4B11-954F-DDFD58DB69C4}" type="pres">
      <dgm:prSet presAssocID="{C0A1436F-2CBE-454B-80AC-F17EFE529A52}" presName="sibTrans" presStyleLbl="node1" presStyleIdx="3" presStyleCnt="5"/>
      <dgm:spPr/>
      <dgm:t>
        <a:bodyPr/>
        <a:lstStyle/>
        <a:p>
          <a:endParaRPr lang="en-US"/>
        </a:p>
      </dgm:t>
    </dgm:pt>
    <dgm:pt modelId="{69BD1339-4180-4135-B120-D895E5943616}" type="pres">
      <dgm:prSet presAssocID="{80D006FE-E1CB-4C6A-9AD8-D2E8608728B5}" presName="dummy" presStyleCnt="0"/>
      <dgm:spPr/>
      <dgm:t>
        <a:bodyPr/>
        <a:lstStyle/>
        <a:p>
          <a:endParaRPr lang="en-US"/>
        </a:p>
      </dgm:t>
    </dgm:pt>
    <dgm:pt modelId="{B2E70D89-6D86-4EC6-B7F1-615BC124BD4B}" type="pres">
      <dgm:prSet presAssocID="{80D006FE-E1CB-4C6A-9AD8-D2E8608728B5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5580A-3743-46D3-901C-E4AAB5B12478}" type="pres">
      <dgm:prSet presAssocID="{FED459F9-7194-4757-9481-0C6E63D6BECA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5CEC6479-A1C3-4BB1-9993-5FE9F5D831B5}" type="presOf" srcId="{1402182C-42E0-4D32-856B-71B9C2016D55}" destId="{F1A145D4-A74D-4791-A8CB-EE428EB94830}" srcOrd="0" destOrd="0" presId="urn:microsoft.com/office/officeart/2005/8/layout/cycle1"/>
    <dgm:cxn modelId="{DB2FFF11-E8F2-44A5-B906-6DE0C4D20B88}" type="presOf" srcId="{FEC3A6AD-CB2B-4B08-8585-B64ABEABC7F5}" destId="{DE84C01B-1059-423C-8C9E-5FB42C711C19}" srcOrd="0" destOrd="0" presId="urn:microsoft.com/office/officeart/2005/8/layout/cycle1"/>
    <dgm:cxn modelId="{09198274-3FB7-4D5F-AADF-74EB539D5ADC}" srcId="{66356C5F-8C10-466E-B437-34CCD48346A5}" destId="{10312301-17B4-420E-AF62-CEEBB22D0774}" srcOrd="0" destOrd="0" parTransId="{86471802-EF3D-4147-B7FF-4C39BAC2E77F}" sibTransId="{FEC3A6AD-CB2B-4B08-8585-B64ABEABC7F5}"/>
    <dgm:cxn modelId="{E4912C63-9A08-49C1-8936-844F2A8B4487}" srcId="{66356C5F-8C10-466E-B437-34CCD48346A5}" destId="{1402182C-42E0-4D32-856B-71B9C2016D55}" srcOrd="2" destOrd="0" parTransId="{E7946950-80E7-4159-96B8-60B8FAB8265E}" sibTransId="{60E43CD8-DBD7-4D39-AC9D-232BD20DBAF7}"/>
    <dgm:cxn modelId="{93A5CE00-D6F9-4292-B425-44AC359D6770}" srcId="{66356C5F-8C10-466E-B437-34CCD48346A5}" destId="{80D006FE-E1CB-4C6A-9AD8-D2E8608728B5}" srcOrd="4" destOrd="0" parTransId="{F090B71D-E30D-4B01-8EB5-75959185ECE2}" sibTransId="{FED459F9-7194-4757-9481-0C6E63D6BECA}"/>
    <dgm:cxn modelId="{598B0998-B428-4AC2-9048-B75F9AB4CC1D}" type="presOf" srcId="{10312301-17B4-420E-AF62-CEEBB22D0774}" destId="{35550A82-9E32-4E4C-BBCA-97C3E7F67566}" srcOrd="0" destOrd="0" presId="urn:microsoft.com/office/officeart/2005/8/layout/cycle1"/>
    <dgm:cxn modelId="{235A755F-E11B-455B-96E3-D5A0015F13BC}" type="presOf" srcId="{60E43CD8-DBD7-4D39-AC9D-232BD20DBAF7}" destId="{05F457AD-681A-401D-8C4A-CBC8BFC7D22A}" srcOrd="0" destOrd="0" presId="urn:microsoft.com/office/officeart/2005/8/layout/cycle1"/>
    <dgm:cxn modelId="{FD96CB5F-1437-4209-850B-C7DC821D7646}" type="presOf" srcId="{FED459F9-7194-4757-9481-0C6E63D6BECA}" destId="{E135580A-3743-46D3-901C-E4AAB5B12478}" srcOrd="0" destOrd="0" presId="urn:microsoft.com/office/officeart/2005/8/layout/cycle1"/>
    <dgm:cxn modelId="{138BEF10-2B3D-4F51-A203-E2EACB92CD58}" type="presOf" srcId="{80D006FE-E1CB-4C6A-9AD8-D2E8608728B5}" destId="{B2E70D89-6D86-4EC6-B7F1-615BC124BD4B}" srcOrd="0" destOrd="0" presId="urn:microsoft.com/office/officeart/2005/8/layout/cycle1"/>
    <dgm:cxn modelId="{D700D167-1295-4426-AF74-7B92B2AA20F1}" type="presOf" srcId="{6FC2E668-5200-4DEB-8068-29155A6A4C44}" destId="{278B37C9-94A6-4F0E-B17D-0ADA59ACCA28}" srcOrd="0" destOrd="0" presId="urn:microsoft.com/office/officeart/2005/8/layout/cycle1"/>
    <dgm:cxn modelId="{24C47672-83B0-4CB9-B479-6111A365D8D9}" type="presOf" srcId="{582B3148-5D3B-4C06-8B36-1887A2E863A5}" destId="{377C2C5C-6CBF-4C70-9BA2-03CEDA8C4E7E}" srcOrd="0" destOrd="0" presId="urn:microsoft.com/office/officeart/2005/8/layout/cycle1"/>
    <dgm:cxn modelId="{83B7AC03-DDE2-4B7B-8B4F-7AE3762840AA}" type="presOf" srcId="{6981F702-3A7A-40CC-9ACF-B5AA01DC9E5C}" destId="{4284282A-F64B-440E-A1DD-C13CA7EA4F2B}" srcOrd="0" destOrd="0" presId="urn:microsoft.com/office/officeart/2005/8/layout/cycle1"/>
    <dgm:cxn modelId="{E38DA598-A53F-4929-9BD3-75AC69FC674B}" srcId="{66356C5F-8C10-466E-B437-34CCD48346A5}" destId="{582B3148-5D3B-4C06-8B36-1887A2E863A5}" srcOrd="3" destOrd="0" parTransId="{4C088593-3926-4ABE-8F18-1660EC873D59}" sibTransId="{C0A1436F-2CBE-454B-80AC-F17EFE529A52}"/>
    <dgm:cxn modelId="{AB07F30B-58E1-47F1-848C-501B080107CB}" type="presOf" srcId="{66356C5F-8C10-466E-B437-34CCD48346A5}" destId="{E3D8350B-BA54-4594-AEF3-38ACD8E77FFA}" srcOrd="0" destOrd="0" presId="urn:microsoft.com/office/officeart/2005/8/layout/cycle1"/>
    <dgm:cxn modelId="{1CABB3C3-3347-4B18-9260-194233FF15F5}" type="presOf" srcId="{C0A1436F-2CBE-454B-80AC-F17EFE529A52}" destId="{3B2A0439-E632-4B11-954F-DDFD58DB69C4}" srcOrd="0" destOrd="0" presId="urn:microsoft.com/office/officeart/2005/8/layout/cycle1"/>
    <dgm:cxn modelId="{1D1B4832-D97B-496A-A030-44A253017C60}" srcId="{66356C5F-8C10-466E-B437-34CCD48346A5}" destId="{6981F702-3A7A-40CC-9ACF-B5AA01DC9E5C}" srcOrd="1" destOrd="0" parTransId="{7D08ECCD-6299-47D8-BF66-BF4ED19BE7A8}" sibTransId="{6FC2E668-5200-4DEB-8068-29155A6A4C44}"/>
    <dgm:cxn modelId="{1AC0109B-9E0C-486F-9B34-3035BBC0F335}" type="presParOf" srcId="{E3D8350B-BA54-4594-AEF3-38ACD8E77FFA}" destId="{A090FE25-0B29-42BE-A139-AF7E5F8E3013}" srcOrd="0" destOrd="0" presId="urn:microsoft.com/office/officeart/2005/8/layout/cycle1"/>
    <dgm:cxn modelId="{DADC3776-2F1A-4F86-B8BF-A51050913ACC}" type="presParOf" srcId="{E3D8350B-BA54-4594-AEF3-38ACD8E77FFA}" destId="{35550A82-9E32-4E4C-BBCA-97C3E7F67566}" srcOrd="1" destOrd="0" presId="urn:microsoft.com/office/officeart/2005/8/layout/cycle1"/>
    <dgm:cxn modelId="{BAF2BF66-CFE0-4DDD-97A1-88DEF330000D}" type="presParOf" srcId="{E3D8350B-BA54-4594-AEF3-38ACD8E77FFA}" destId="{DE84C01B-1059-423C-8C9E-5FB42C711C19}" srcOrd="2" destOrd="0" presId="urn:microsoft.com/office/officeart/2005/8/layout/cycle1"/>
    <dgm:cxn modelId="{6333297F-AD6D-4DE2-B6EF-2D199EA3BB06}" type="presParOf" srcId="{E3D8350B-BA54-4594-AEF3-38ACD8E77FFA}" destId="{F1D1FA9D-F2E5-46B3-8E44-83B2DE8D048F}" srcOrd="3" destOrd="0" presId="urn:microsoft.com/office/officeart/2005/8/layout/cycle1"/>
    <dgm:cxn modelId="{07AD19F9-FE65-45D2-B57B-DB71A63F33BE}" type="presParOf" srcId="{E3D8350B-BA54-4594-AEF3-38ACD8E77FFA}" destId="{4284282A-F64B-440E-A1DD-C13CA7EA4F2B}" srcOrd="4" destOrd="0" presId="urn:microsoft.com/office/officeart/2005/8/layout/cycle1"/>
    <dgm:cxn modelId="{D711711C-A306-49A9-91D3-151561A7D1D6}" type="presParOf" srcId="{E3D8350B-BA54-4594-AEF3-38ACD8E77FFA}" destId="{278B37C9-94A6-4F0E-B17D-0ADA59ACCA28}" srcOrd="5" destOrd="0" presId="urn:microsoft.com/office/officeart/2005/8/layout/cycle1"/>
    <dgm:cxn modelId="{D69FF8B2-E9D2-4DE4-9F5D-2B65FAAA945B}" type="presParOf" srcId="{E3D8350B-BA54-4594-AEF3-38ACD8E77FFA}" destId="{05B60132-6883-4B9C-9BA1-99EF8EBFA438}" srcOrd="6" destOrd="0" presId="urn:microsoft.com/office/officeart/2005/8/layout/cycle1"/>
    <dgm:cxn modelId="{0E0A4A64-506D-4D1E-A239-9FF2DB8487E5}" type="presParOf" srcId="{E3D8350B-BA54-4594-AEF3-38ACD8E77FFA}" destId="{F1A145D4-A74D-4791-A8CB-EE428EB94830}" srcOrd="7" destOrd="0" presId="urn:microsoft.com/office/officeart/2005/8/layout/cycle1"/>
    <dgm:cxn modelId="{5B425950-0900-4AD2-B46E-42DA513A82AF}" type="presParOf" srcId="{E3D8350B-BA54-4594-AEF3-38ACD8E77FFA}" destId="{05F457AD-681A-401D-8C4A-CBC8BFC7D22A}" srcOrd="8" destOrd="0" presId="urn:microsoft.com/office/officeart/2005/8/layout/cycle1"/>
    <dgm:cxn modelId="{7C9CB5B0-1D60-4AC2-9C9C-E838C1EF4B5F}" type="presParOf" srcId="{E3D8350B-BA54-4594-AEF3-38ACD8E77FFA}" destId="{07348953-58DB-443B-8B48-3E3A54221163}" srcOrd="9" destOrd="0" presId="urn:microsoft.com/office/officeart/2005/8/layout/cycle1"/>
    <dgm:cxn modelId="{2C6A10F6-7333-4A35-B354-F08326664145}" type="presParOf" srcId="{E3D8350B-BA54-4594-AEF3-38ACD8E77FFA}" destId="{377C2C5C-6CBF-4C70-9BA2-03CEDA8C4E7E}" srcOrd="10" destOrd="0" presId="urn:microsoft.com/office/officeart/2005/8/layout/cycle1"/>
    <dgm:cxn modelId="{5C4F87B4-71EC-4B74-B1A0-8FAEE52C3542}" type="presParOf" srcId="{E3D8350B-BA54-4594-AEF3-38ACD8E77FFA}" destId="{3B2A0439-E632-4B11-954F-DDFD58DB69C4}" srcOrd="11" destOrd="0" presId="urn:microsoft.com/office/officeart/2005/8/layout/cycle1"/>
    <dgm:cxn modelId="{36D4C10F-9D33-49DB-9F08-64372567505B}" type="presParOf" srcId="{E3D8350B-BA54-4594-AEF3-38ACD8E77FFA}" destId="{69BD1339-4180-4135-B120-D895E5943616}" srcOrd="12" destOrd="0" presId="urn:microsoft.com/office/officeart/2005/8/layout/cycle1"/>
    <dgm:cxn modelId="{D2CBBAFA-F040-41A8-AD7F-2C19BA28B59A}" type="presParOf" srcId="{E3D8350B-BA54-4594-AEF3-38ACD8E77FFA}" destId="{B2E70D89-6D86-4EC6-B7F1-615BC124BD4B}" srcOrd="13" destOrd="0" presId="urn:microsoft.com/office/officeart/2005/8/layout/cycle1"/>
    <dgm:cxn modelId="{9F8F404A-05EE-4E4D-B5AF-6F3D6374E4F8}" type="presParOf" srcId="{E3D8350B-BA54-4594-AEF3-38ACD8E77FFA}" destId="{E135580A-3743-46D3-901C-E4AAB5B1247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F51BC3-5408-4E1D-AEEE-58A26882B6EA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6F12F79B-87A3-4C1B-8E70-77BA3B93E93B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Builds</a:t>
          </a:r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 immutable customer time quality metrics and auditable records </a:t>
          </a:r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for internal and regulatory reporting.</a:t>
          </a:r>
          <a:endParaRPr lang="en-US" sz="2000" dirty="0">
            <a:solidFill>
              <a:schemeClr val="tx1"/>
            </a:solidFill>
          </a:endParaRPr>
        </a:p>
      </dgm:t>
    </dgm:pt>
    <dgm:pt modelId="{60CED7BA-36EE-48AD-8EF4-E754EDEBB915}" type="parTrans" cxnId="{A3B421AE-F795-4717-B80A-EE8E9611EFE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483715D-48E2-4597-ADB3-2D271968215A}" type="sibTrans" cxnId="{A3B421AE-F795-4717-B80A-EE8E9611EFE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3F19BC5-0834-4D0F-9B20-70B2179671C3}">
      <dgm:prSet phldrT="[Text]" custT="1"/>
      <dgm:spPr>
        <a:solidFill>
          <a:schemeClr val="tx1">
            <a:lumMod val="10000"/>
            <a:lumOff val="90000"/>
            <a:alpha val="84286"/>
          </a:schemeClr>
        </a:solidFill>
      </dgm:spPr>
      <dgm:t>
        <a:bodyPr/>
        <a:lstStyle/>
        <a:p>
          <a:r>
            <a:rPr lang="en-US" sz="2000" smtClean="0">
              <a:solidFill>
                <a:schemeClr val="tx1"/>
              </a:solidFill>
              <a:latin typeface="+mj-lt"/>
              <a:cs typeface="Arial" pitchFamily="34" charset="0"/>
            </a:rPr>
            <a:t>Delivers </a:t>
          </a:r>
          <a:r>
            <a:rPr lang="en-US" sz="2000" b="1" smtClean="0">
              <a:solidFill>
                <a:schemeClr val="tx1"/>
              </a:solidFill>
              <a:latin typeface="+mj-lt"/>
              <a:cs typeface="Arial" pitchFamily="34" charset="0"/>
            </a:rPr>
            <a:t>efficient and fast mortgage issuance system </a:t>
          </a:r>
          <a:endParaRPr lang="en-US" sz="2000" dirty="0">
            <a:solidFill>
              <a:schemeClr val="tx1"/>
            </a:solidFill>
          </a:endParaRPr>
        </a:p>
      </dgm:t>
    </dgm:pt>
    <dgm:pt modelId="{1C5D1C19-1BA7-4222-85BA-C48FCED79372}" type="parTrans" cxnId="{0AF4053F-A32B-439B-8107-BFDAAD5140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604FABE-7BFD-486A-A9CE-3D16C3631635}" type="sibTrans" cxnId="{0AF4053F-A32B-439B-8107-BFDAAD5140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C08EE6-39C3-4C31-9079-1A0BB3B01CD0}">
      <dgm:prSet phldrT="[Text]" custT="1"/>
      <dgm:spPr>
        <a:solidFill>
          <a:schemeClr val="accent1">
            <a:lumMod val="40000"/>
            <a:lumOff val="60000"/>
            <a:alpha val="78571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Provides </a:t>
          </a:r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same view to different stakeholders at the same time</a:t>
          </a:r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.</a:t>
          </a:r>
          <a:endParaRPr lang="en-US" sz="2000" dirty="0">
            <a:solidFill>
              <a:schemeClr val="tx1"/>
            </a:solidFill>
          </a:endParaRPr>
        </a:p>
      </dgm:t>
    </dgm:pt>
    <dgm:pt modelId="{C2530244-630D-478C-9A01-67845DA826C2}" type="parTrans" cxnId="{F69D33E8-4D42-45F1-84FF-DEB5BC84C7B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3406692-E25E-441B-A176-FC860BFCE83A}" type="sibTrans" cxnId="{F69D33E8-4D42-45F1-84FF-DEB5BC84C7B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1E8E05-E9E1-4F16-A0E0-C7CEC2269C7F}">
      <dgm:prSet phldrT="[Text]" custT="1"/>
      <dgm:spPr>
        <a:solidFill>
          <a:schemeClr val="accent2">
            <a:lumMod val="40000"/>
            <a:lumOff val="60000"/>
            <a:alpha val="72857"/>
          </a:schemeClr>
        </a:solidFill>
      </dgm:spPr>
      <dgm:t>
        <a:bodyPr/>
        <a:lstStyle/>
        <a:p>
          <a:r>
            <a:rPr lang="en-US" sz="2000" smtClean="0">
              <a:solidFill>
                <a:schemeClr val="tx1"/>
              </a:solidFill>
              <a:latin typeface="+mj-lt"/>
              <a:cs typeface="Arial" pitchFamily="34" charset="0"/>
            </a:rPr>
            <a:t>Establishes </a:t>
          </a:r>
          <a:r>
            <a:rPr lang="en-US" sz="2000" b="1" smtClean="0">
              <a:solidFill>
                <a:schemeClr val="tx1"/>
              </a:solidFill>
              <a:latin typeface="+mj-lt"/>
              <a:cs typeface="Arial" pitchFamily="34" charset="0"/>
            </a:rPr>
            <a:t>secure system designed for private or public cloud.</a:t>
          </a:r>
          <a:endParaRPr lang="en-US" sz="2000" dirty="0">
            <a:solidFill>
              <a:schemeClr val="tx1"/>
            </a:solidFill>
          </a:endParaRPr>
        </a:p>
      </dgm:t>
    </dgm:pt>
    <dgm:pt modelId="{C76FD326-1593-4281-A9C5-93B0C2215647}" type="parTrans" cxnId="{DE52762B-989D-4075-AD6F-F143A21EB1A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F847480-5DB3-4E64-BB08-BFF3EFD3714D}" type="sibTrans" cxnId="{DE52762B-989D-4075-AD6F-F143A21EB1A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05F216-105C-4DED-9DA6-AB67946264AF}">
      <dgm:prSet phldrT="[Text]" custT="1"/>
      <dgm:spPr>
        <a:solidFill>
          <a:schemeClr val="accent3">
            <a:lumMod val="20000"/>
            <a:lumOff val="80000"/>
            <a:alpha val="67143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Deploys s</a:t>
          </a:r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mart contracts for faster and accurate mortgage stage</a:t>
          </a:r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 modifications.</a:t>
          </a:r>
          <a:endParaRPr lang="en-US" sz="2000" dirty="0">
            <a:solidFill>
              <a:schemeClr val="tx1"/>
            </a:solidFill>
          </a:endParaRPr>
        </a:p>
      </dgm:t>
    </dgm:pt>
    <dgm:pt modelId="{9E3BB3CA-3987-4262-A309-BDC1A63966A6}" type="parTrans" cxnId="{F4796855-A6BC-4ECA-90BC-3B2AAC7F1F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E0C7DB6-A6A2-4E3D-AEA1-221464D60914}" type="sibTrans" cxnId="{F4796855-A6BC-4ECA-90BC-3B2AAC7F1F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3C3C15-8871-4227-8C3B-55AEE3171357}">
      <dgm:prSet phldrT="[Text]" custT="1"/>
      <dgm:spPr>
        <a:solidFill>
          <a:schemeClr val="accent4">
            <a:lumMod val="40000"/>
            <a:lumOff val="60000"/>
            <a:alpha val="55714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Automatically identifies conformed mortgages </a:t>
          </a:r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for government sponsored enterprise purchase.</a:t>
          </a:r>
          <a:endParaRPr lang="en-US" sz="2000" dirty="0">
            <a:solidFill>
              <a:schemeClr val="tx1"/>
            </a:solidFill>
          </a:endParaRPr>
        </a:p>
      </dgm:t>
    </dgm:pt>
    <dgm:pt modelId="{828B7924-A59B-4369-A081-2138D90F999D}" type="parTrans" cxnId="{BD7CAA07-BAF7-4932-BDE9-E5AF902C83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30F0562-1394-4B63-B438-6E131D22E736}" type="sibTrans" cxnId="{BD7CAA07-BAF7-4932-BDE9-E5AF902C83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FAC516-13D6-4844-9EC4-FBD1A937FBB4}">
      <dgm:prSet phldrT="[Text]" custT="1"/>
      <dgm:spPr>
        <a:solidFill>
          <a:schemeClr val="accent6">
            <a:lumMod val="75000"/>
            <a:alpha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Easily </a:t>
          </a:r>
          <a:r>
            <a:rPr lang="en-US" sz="2000" b="1" dirty="0" err="1" smtClean="0">
              <a:solidFill>
                <a:schemeClr val="tx1"/>
              </a:solidFill>
              <a:latin typeface="+mj-lt"/>
              <a:cs typeface="Arial" pitchFamily="34" charset="0"/>
            </a:rPr>
            <a:t>integrable</a:t>
          </a:r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 with Bank’s disparate mortgage systems</a:t>
          </a:r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 for piece meal approach and also scalable for full scale migration.</a:t>
          </a:r>
          <a:endParaRPr lang="en-US" sz="2000" dirty="0">
            <a:solidFill>
              <a:schemeClr val="tx1"/>
            </a:solidFill>
          </a:endParaRPr>
        </a:p>
      </dgm:t>
    </dgm:pt>
    <dgm:pt modelId="{1B1F2C98-344A-49DC-A87D-E96F32664F60}" type="parTrans" cxnId="{695C238E-CF4C-478F-B6C7-BBBFCA21B67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FAF296D-8182-46EA-BFFB-EDF04BFE0F60}" type="sibTrans" cxnId="{695C238E-CF4C-478F-B6C7-BBBFCA21B67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24752C-018B-4E43-B33C-21587F253F0D}">
      <dgm:prSet phldrT="[Text]" custT="1"/>
      <dgm:spPr>
        <a:solidFill>
          <a:schemeClr val="accent4">
            <a:lumMod val="20000"/>
            <a:lumOff val="80000"/>
            <a:alpha val="61429"/>
          </a:schemeClr>
        </a:solidFill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Standardizes calculations of industry standard ratios </a:t>
          </a:r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like mortgage risk, risk adjusted return, yearly cash flows</a:t>
          </a:r>
          <a:endParaRPr lang="en-US" sz="2000" dirty="0">
            <a:solidFill>
              <a:schemeClr val="tx1"/>
            </a:solidFill>
          </a:endParaRPr>
        </a:p>
      </dgm:t>
    </dgm:pt>
    <dgm:pt modelId="{FB3A9F00-F178-426F-B37F-AE27D77ABD14}" type="parTrans" cxnId="{C43A0A74-E3FF-4DE8-ABED-47DFB8BA3B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2D5FC6-E217-4228-8F56-4883E4E168B4}" type="sibTrans" cxnId="{C43A0A74-E3FF-4DE8-ABED-47DFB8BA3B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1731189-2D05-4EC4-BEAF-955B5009479F}" type="pres">
      <dgm:prSet presAssocID="{6AF51BC3-5408-4E1D-AEEE-58A26882B6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320576-487B-4CAF-B022-CE34185DDC90}" type="pres">
      <dgm:prSet presAssocID="{6F12F79B-87A3-4C1B-8E70-77BA3B93E93B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532B4-30DA-4999-A011-934DC058B701}" type="pres">
      <dgm:prSet presAssocID="{B483715D-48E2-4597-ADB3-2D271968215A}" presName="spacer" presStyleCnt="0"/>
      <dgm:spPr/>
    </dgm:pt>
    <dgm:pt modelId="{57DCC3F9-D912-4146-8801-F8BE2F3FB84A}" type="pres">
      <dgm:prSet presAssocID="{23F19BC5-0834-4D0F-9B20-70B2179671C3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0E546-E5E5-41E9-8054-895D63DF768E}" type="pres">
      <dgm:prSet presAssocID="{7604FABE-7BFD-486A-A9CE-3D16C3631635}" presName="spacer" presStyleCnt="0"/>
      <dgm:spPr/>
    </dgm:pt>
    <dgm:pt modelId="{6797290A-3748-41E2-B63C-088502F70F7E}" type="pres">
      <dgm:prSet presAssocID="{0BC08EE6-39C3-4C31-9079-1A0BB3B01CD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CC3EF-8315-4FC2-8686-3A295E0DAD1A}" type="pres">
      <dgm:prSet presAssocID="{E3406692-E25E-441B-A176-FC860BFCE83A}" presName="spacer" presStyleCnt="0"/>
      <dgm:spPr/>
    </dgm:pt>
    <dgm:pt modelId="{92A53553-A3BF-44FC-819B-D77144F3E0E8}" type="pres">
      <dgm:prSet presAssocID="{731E8E05-E9E1-4F16-A0E0-C7CEC2269C7F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2C3EA-75AE-4AAD-84E2-505197688372}" type="pres">
      <dgm:prSet presAssocID="{DF847480-5DB3-4E64-BB08-BFF3EFD3714D}" presName="spacer" presStyleCnt="0"/>
      <dgm:spPr/>
    </dgm:pt>
    <dgm:pt modelId="{573415ED-E846-4325-9B87-AF3EE26F5935}" type="pres">
      <dgm:prSet presAssocID="{8505F216-105C-4DED-9DA6-AB67946264AF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F9B58-A994-4C32-A136-2B7A766B1C7D}" type="pres">
      <dgm:prSet presAssocID="{CE0C7DB6-A6A2-4E3D-AEA1-221464D60914}" presName="spacer" presStyleCnt="0"/>
      <dgm:spPr/>
    </dgm:pt>
    <dgm:pt modelId="{6DF749BF-BE02-4FE0-A840-457D98D4E5B3}" type="pres">
      <dgm:prSet presAssocID="{6924752C-018B-4E43-B33C-21587F253F0D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10D81-13F2-479D-8318-81FC3C8238EA}" type="pres">
      <dgm:prSet presAssocID="{CF2D5FC6-E217-4228-8F56-4883E4E168B4}" presName="spacer" presStyleCnt="0"/>
      <dgm:spPr/>
    </dgm:pt>
    <dgm:pt modelId="{DCC518F7-DCF6-49F2-947E-90190125A0FF}" type="pres">
      <dgm:prSet presAssocID="{013C3C15-8871-4227-8C3B-55AEE3171357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3412E-3ECD-485A-BD0F-CD73CAB5A521}" type="pres">
      <dgm:prSet presAssocID="{830F0562-1394-4B63-B438-6E131D22E736}" presName="spacer" presStyleCnt="0"/>
      <dgm:spPr/>
    </dgm:pt>
    <dgm:pt modelId="{1BF08D8C-9915-497D-B27D-D54D6302BF79}" type="pres">
      <dgm:prSet presAssocID="{EEFAC516-13D6-4844-9EC4-FBD1A937FBB4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96855-A6BC-4ECA-90BC-3B2AAC7F1F4E}" srcId="{6AF51BC3-5408-4E1D-AEEE-58A26882B6EA}" destId="{8505F216-105C-4DED-9DA6-AB67946264AF}" srcOrd="4" destOrd="0" parTransId="{9E3BB3CA-3987-4262-A309-BDC1A63966A6}" sibTransId="{CE0C7DB6-A6A2-4E3D-AEA1-221464D60914}"/>
    <dgm:cxn modelId="{0AF4053F-A32B-439B-8107-BFDAAD51402D}" srcId="{6AF51BC3-5408-4E1D-AEEE-58A26882B6EA}" destId="{23F19BC5-0834-4D0F-9B20-70B2179671C3}" srcOrd="1" destOrd="0" parTransId="{1C5D1C19-1BA7-4222-85BA-C48FCED79372}" sibTransId="{7604FABE-7BFD-486A-A9CE-3D16C3631635}"/>
    <dgm:cxn modelId="{2B98CF1B-371F-4CA1-A0DC-9B973A51352F}" type="presOf" srcId="{013C3C15-8871-4227-8C3B-55AEE3171357}" destId="{DCC518F7-DCF6-49F2-947E-90190125A0FF}" srcOrd="0" destOrd="0" presId="urn:microsoft.com/office/officeart/2005/8/layout/vList2"/>
    <dgm:cxn modelId="{C43A0A74-E3FF-4DE8-ABED-47DFB8BA3B55}" srcId="{6AF51BC3-5408-4E1D-AEEE-58A26882B6EA}" destId="{6924752C-018B-4E43-B33C-21587F253F0D}" srcOrd="5" destOrd="0" parTransId="{FB3A9F00-F178-426F-B37F-AE27D77ABD14}" sibTransId="{CF2D5FC6-E217-4228-8F56-4883E4E168B4}"/>
    <dgm:cxn modelId="{EBA1BF7A-85FE-4297-9DC9-0DBC10BB241B}" type="presOf" srcId="{0BC08EE6-39C3-4C31-9079-1A0BB3B01CD0}" destId="{6797290A-3748-41E2-B63C-088502F70F7E}" srcOrd="0" destOrd="0" presId="urn:microsoft.com/office/officeart/2005/8/layout/vList2"/>
    <dgm:cxn modelId="{2DFC51FF-706A-4563-9176-0627AC877EFB}" type="presOf" srcId="{6924752C-018B-4E43-B33C-21587F253F0D}" destId="{6DF749BF-BE02-4FE0-A840-457D98D4E5B3}" srcOrd="0" destOrd="0" presId="urn:microsoft.com/office/officeart/2005/8/layout/vList2"/>
    <dgm:cxn modelId="{C045E0B2-6BE7-4655-9D65-AEBACDB84918}" type="presOf" srcId="{6AF51BC3-5408-4E1D-AEEE-58A26882B6EA}" destId="{81731189-2D05-4EC4-BEAF-955B5009479F}" srcOrd="0" destOrd="0" presId="urn:microsoft.com/office/officeart/2005/8/layout/vList2"/>
    <dgm:cxn modelId="{173921D9-1C42-4738-8415-14B09EC299B9}" type="presOf" srcId="{23F19BC5-0834-4D0F-9B20-70B2179671C3}" destId="{57DCC3F9-D912-4146-8801-F8BE2F3FB84A}" srcOrd="0" destOrd="0" presId="urn:microsoft.com/office/officeart/2005/8/layout/vList2"/>
    <dgm:cxn modelId="{722F2862-C214-471D-82E1-A8D2183E0BB4}" type="presOf" srcId="{731E8E05-E9E1-4F16-A0E0-C7CEC2269C7F}" destId="{92A53553-A3BF-44FC-819B-D77144F3E0E8}" srcOrd="0" destOrd="0" presId="urn:microsoft.com/office/officeart/2005/8/layout/vList2"/>
    <dgm:cxn modelId="{FF2EB155-D6A2-4F1F-A299-FA626DD519CA}" type="presOf" srcId="{EEFAC516-13D6-4844-9EC4-FBD1A937FBB4}" destId="{1BF08D8C-9915-497D-B27D-D54D6302BF79}" srcOrd="0" destOrd="0" presId="urn:microsoft.com/office/officeart/2005/8/layout/vList2"/>
    <dgm:cxn modelId="{BD7CAA07-BAF7-4932-BDE9-E5AF902C836C}" srcId="{6AF51BC3-5408-4E1D-AEEE-58A26882B6EA}" destId="{013C3C15-8871-4227-8C3B-55AEE3171357}" srcOrd="6" destOrd="0" parTransId="{828B7924-A59B-4369-A081-2138D90F999D}" sibTransId="{830F0562-1394-4B63-B438-6E131D22E736}"/>
    <dgm:cxn modelId="{695C238E-CF4C-478F-B6C7-BBBFCA21B670}" srcId="{6AF51BC3-5408-4E1D-AEEE-58A26882B6EA}" destId="{EEFAC516-13D6-4844-9EC4-FBD1A937FBB4}" srcOrd="7" destOrd="0" parTransId="{1B1F2C98-344A-49DC-A87D-E96F32664F60}" sibTransId="{6FAF296D-8182-46EA-BFFB-EDF04BFE0F60}"/>
    <dgm:cxn modelId="{28DE0CDD-5768-448D-86FC-D56EEA527388}" type="presOf" srcId="{8505F216-105C-4DED-9DA6-AB67946264AF}" destId="{573415ED-E846-4325-9B87-AF3EE26F5935}" srcOrd="0" destOrd="0" presId="urn:microsoft.com/office/officeart/2005/8/layout/vList2"/>
    <dgm:cxn modelId="{8360866C-7899-40ED-9513-00664E01344C}" type="presOf" srcId="{6F12F79B-87A3-4C1B-8E70-77BA3B93E93B}" destId="{A1320576-487B-4CAF-B022-CE34185DDC90}" srcOrd="0" destOrd="0" presId="urn:microsoft.com/office/officeart/2005/8/layout/vList2"/>
    <dgm:cxn modelId="{DE52762B-989D-4075-AD6F-F143A21EB1A6}" srcId="{6AF51BC3-5408-4E1D-AEEE-58A26882B6EA}" destId="{731E8E05-E9E1-4F16-A0E0-C7CEC2269C7F}" srcOrd="3" destOrd="0" parTransId="{C76FD326-1593-4281-A9C5-93B0C2215647}" sibTransId="{DF847480-5DB3-4E64-BB08-BFF3EFD3714D}"/>
    <dgm:cxn modelId="{F69D33E8-4D42-45F1-84FF-DEB5BC84C7B7}" srcId="{6AF51BC3-5408-4E1D-AEEE-58A26882B6EA}" destId="{0BC08EE6-39C3-4C31-9079-1A0BB3B01CD0}" srcOrd="2" destOrd="0" parTransId="{C2530244-630D-478C-9A01-67845DA826C2}" sibTransId="{E3406692-E25E-441B-A176-FC860BFCE83A}"/>
    <dgm:cxn modelId="{A3B421AE-F795-4717-B80A-EE8E9611EFEA}" srcId="{6AF51BC3-5408-4E1D-AEEE-58A26882B6EA}" destId="{6F12F79B-87A3-4C1B-8E70-77BA3B93E93B}" srcOrd="0" destOrd="0" parTransId="{60CED7BA-36EE-48AD-8EF4-E754EDEBB915}" sibTransId="{B483715D-48E2-4597-ADB3-2D271968215A}"/>
    <dgm:cxn modelId="{CA6824C9-5444-4D62-8385-AE761FE9249C}" type="presParOf" srcId="{81731189-2D05-4EC4-BEAF-955B5009479F}" destId="{A1320576-487B-4CAF-B022-CE34185DDC90}" srcOrd="0" destOrd="0" presId="urn:microsoft.com/office/officeart/2005/8/layout/vList2"/>
    <dgm:cxn modelId="{A2AE8E07-125B-4B87-B0D2-AF44F038D1EC}" type="presParOf" srcId="{81731189-2D05-4EC4-BEAF-955B5009479F}" destId="{BF5532B4-30DA-4999-A011-934DC058B701}" srcOrd="1" destOrd="0" presId="urn:microsoft.com/office/officeart/2005/8/layout/vList2"/>
    <dgm:cxn modelId="{EE345A91-9FBE-4BD7-8B63-6F6E08B01F45}" type="presParOf" srcId="{81731189-2D05-4EC4-BEAF-955B5009479F}" destId="{57DCC3F9-D912-4146-8801-F8BE2F3FB84A}" srcOrd="2" destOrd="0" presId="urn:microsoft.com/office/officeart/2005/8/layout/vList2"/>
    <dgm:cxn modelId="{A6B38242-E5A2-49FC-9375-F57B060C7629}" type="presParOf" srcId="{81731189-2D05-4EC4-BEAF-955B5009479F}" destId="{F190E546-E5E5-41E9-8054-895D63DF768E}" srcOrd="3" destOrd="0" presId="urn:microsoft.com/office/officeart/2005/8/layout/vList2"/>
    <dgm:cxn modelId="{2DB86C80-A00C-42F0-BEF2-2E74AB532CD2}" type="presParOf" srcId="{81731189-2D05-4EC4-BEAF-955B5009479F}" destId="{6797290A-3748-41E2-B63C-088502F70F7E}" srcOrd="4" destOrd="0" presId="urn:microsoft.com/office/officeart/2005/8/layout/vList2"/>
    <dgm:cxn modelId="{4AAAE49D-75D9-4E00-A583-CD972344899B}" type="presParOf" srcId="{81731189-2D05-4EC4-BEAF-955B5009479F}" destId="{1D8CC3EF-8315-4FC2-8686-3A295E0DAD1A}" srcOrd="5" destOrd="0" presId="urn:microsoft.com/office/officeart/2005/8/layout/vList2"/>
    <dgm:cxn modelId="{9014A5ED-A186-4671-8F2D-1C95E040E02B}" type="presParOf" srcId="{81731189-2D05-4EC4-BEAF-955B5009479F}" destId="{92A53553-A3BF-44FC-819B-D77144F3E0E8}" srcOrd="6" destOrd="0" presId="urn:microsoft.com/office/officeart/2005/8/layout/vList2"/>
    <dgm:cxn modelId="{5036515A-2D5E-47E6-94A5-441D2D77377B}" type="presParOf" srcId="{81731189-2D05-4EC4-BEAF-955B5009479F}" destId="{4E92C3EA-75AE-4AAD-84E2-505197688372}" srcOrd="7" destOrd="0" presId="urn:microsoft.com/office/officeart/2005/8/layout/vList2"/>
    <dgm:cxn modelId="{922D7E2C-4564-4085-9454-BAD949BCE40F}" type="presParOf" srcId="{81731189-2D05-4EC4-BEAF-955B5009479F}" destId="{573415ED-E846-4325-9B87-AF3EE26F5935}" srcOrd="8" destOrd="0" presId="urn:microsoft.com/office/officeart/2005/8/layout/vList2"/>
    <dgm:cxn modelId="{3E9F4642-203E-49D4-B3D0-AFF5280DE35C}" type="presParOf" srcId="{81731189-2D05-4EC4-BEAF-955B5009479F}" destId="{5ABF9B58-A994-4C32-A136-2B7A766B1C7D}" srcOrd="9" destOrd="0" presId="urn:microsoft.com/office/officeart/2005/8/layout/vList2"/>
    <dgm:cxn modelId="{4E123E25-E4AB-4F2A-BAF9-3D9F88BCA546}" type="presParOf" srcId="{81731189-2D05-4EC4-BEAF-955B5009479F}" destId="{6DF749BF-BE02-4FE0-A840-457D98D4E5B3}" srcOrd="10" destOrd="0" presId="urn:microsoft.com/office/officeart/2005/8/layout/vList2"/>
    <dgm:cxn modelId="{1780ABB1-EDC1-41B6-8088-69E1B558E87A}" type="presParOf" srcId="{81731189-2D05-4EC4-BEAF-955B5009479F}" destId="{DD110D81-13F2-479D-8318-81FC3C8238EA}" srcOrd="11" destOrd="0" presId="urn:microsoft.com/office/officeart/2005/8/layout/vList2"/>
    <dgm:cxn modelId="{85B878A1-B248-4B91-82FA-657271256DDA}" type="presParOf" srcId="{81731189-2D05-4EC4-BEAF-955B5009479F}" destId="{DCC518F7-DCF6-49F2-947E-90190125A0FF}" srcOrd="12" destOrd="0" presId="urn:microsoft.com/office/officeart/2005/8/layout/vList2"/>
    <dgm:cxn modelId="{4C05DF8D-42EB-452F-A0D6-6C12E5260BC0}" type="presParOf" srcId="{81731189-2D05-4EC4-BEAF-955B5009479F}" destId="{CCE3412E-3ECD-485A-BD0F-CD73CAB5A521}" srcOrd="13" destOrd="0" presId="urn:microsoft.com/office/officeart/2005/8/layout/vList2"/>
    <dgm:cxn modelId="{D0563F6C-5E70-403A-8A72-96EADD4FB527}" type="presParOf" srcId="{81731189-2D05-4EC4-BEAF-955B5009479F}" destId="{1BF08D8C-9915-497D-B27D-D54D6302BF79}" srcOrd="14" destOrd="0" presId="urn:microsoft.com/office/officeart/2005/8/layout/vList2"/>
  </dgm:cxnLst>
  <dgm:bg>
    <a:solidFill>
      <a:schemeClr val="accent6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58B3A-6051-4158-B1CA-8A9AC7881B32}">
      <dsp:nvSpPr>
        <dsp:cNvPr id="0" name=""/>
        <dsp:cNvSpPr/>
      </dsp:nvSpPr>
      <dsp:spPr>
        <a:xfrm>
          <a:off x="0" y="660881"/>
          <a:ext cx="8884691" cy="731188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/>
            <a:t>Current size of the Mortgage in US is $</a:t>
          </a:r>
          <a:r>
            <a:rPr lang="en-US" sz="2400" b="1" i="1" kern="1200" dirty="0" smtClean="0"/>
            <a:t>14(€13.2) Trillion</a:t>
          </a:r>
          <a:endParaRPr lang="en-US" sz="2400" kern="1200" dirty="0"/>
        </a:p>
      </dsp:txBody>
      <dsp:txXfrm>
        <a:off x="35694" y="696575"/>
        <a:ext cx="8813303" cy="659800"/>
      </dsp:txXfrm>
    </dsp:sp>
    <dsp:sp modelId="{349A7854-6A68-47F7-A9B7-C290C6B7DB34}">
      <dsp:nvSpPr>
        <dsp:cNvPr id="0" name=""/>
        <dsp:cNvSpPr/>
      </dsp:nvSpPr>
      <dsp:spPr>
        <a:xfrm>
          <a:off x="0" y="1576389"/>
          <a:ext cx="8884691" cy="777062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tint val="50000"/>
                <a:satMod val="300000"/>
              </a:schemeClr>
            </a:gs>
            <a:gs pos="35000">
              <a:schemeClr val="accent5">
                <a:alpha val="90000"/>
                <a:hueOff val="0"/>
                <a:satOff val="0"/>
                <a:lumOff val="0"/>
                <a:alphaOff val="-13333"/>
                <a:tint val="37000"/>
                <a:satMod val="3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smtClean="0"/>
            <a:t>New Mortgage originations $105(€98.8) - $150(€141.2) billion</a:t>
          </a:r>
          <a:endParaRPr lang="en-US" sz="2400" kern="1200" dirty="0"/>
        </a:p>
      </dsp:txBody>
      <dsp:txXfrm>
        <a:off x="37933" y="1614322"/>
        <a:ext cx="8808825" cy="701196"/>
      </dsp:txXfrm>
    </dsp:sp>
    <dsp:sp modelId="{78C0A39C-F096-448A-BF59-014EBC709815}">
      <dsp:nvSpPr>
        <dsp:cNvPr id="0" name=""/>
        <dsp:cNvSpPr/>
      </dsp:nvSpPr>
      <dsp:spPr>
        <a:xfrm>
          <a:off x="0" y="2537771"/>
          <a:ext cx="8884691" cy="746715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tint val="50000"/>
                <a:satMod val="300000"/>
              </a:schemeClr>
            </a:gs>
            <a:gs pos="35000">
              <a:schemeClr val="accent5">
                <a:alpha val="90000"/>
                <a:hueOff val="0"/>
                <a:satOff val="0"/>
                <a:lumOff val="0"/>
                <a:alphaOff val="-26667"/>
                <a:tint val="37000"/>
                <a:satMod val="3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smtClean="0"/>
            <a:t>High production expense $7(€6.6)K to $8(€7.5)K per mortgage</a:t>
          </a:r>
          <a:endParaRPr lang="en-US" sz="2400" kern="1200" dirty="0"/>
        </a:p>
      </dsp:txBody>
      <dsp:txXfrm>
        <a:off x="36452" y="2574223"/>
        <a:ext cx="8811787" cy="673811"/>
      </dsp:txXfrm>
    </dsp:sp>
    <dsp:sp modelId="{4DB182CE-BD43-42D1-9DF9-15A72087C603}">
      <dsp:nvSpPr>
        <dsp:cNvPr id="0" name=""/>
        <dsp:cNvSpPr/>
      </dsp:nvSpPr>
      <dsp:spPr>
        <a:xfrm>
          <a:off x="0" y="3468807"/>
          <a:ext cx="8884691" cy="81080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5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smtClean="0"/>
            <a:t>High personnel expense $4.7(€4.4)K to $5.5(€5.2)K per mortgage</a:t>
          </a:r>
          <a:endParaRPr lang="en-US" sz="2400" kern="1200" dirty="0"/>
        </a:p>
      </dsp:txBody>
      <dsp:txXfrm>
        <a:off x="39580" y="3508387"/>
        <a:ext cx="8805531" cy="731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A5319-FAA5-4257-BD69-8D7F6C9A6821}">
      <dsp:nvSpPr>
        <dsp:cNvPr id="0" name=""/>
        <dsp:cNvSpPr/>
      </dsp:nvSpPr>
      <dsp:spPr>
        <a:xfrm>
          <a:off x="5188752" y="1738"/>
          <a:ext cx="1202099" cy="8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Property Purchased &amp; Mortgage deed signed </a:t>
          </a:r>
          <a:endParaRPr lang="en-US" sz="1200" b="1" kern="1200" dirty="0"/>
        </a:p>
      </dsp:txBody>
      <dsp:txXfrm>
        <a:off x="5188752" y="1738"/>
        <a:ext cx="1202099" cy="839841"/>
      </dsp:txXfrm>
    </dsp:sp>
    <dsp:sp modelId="{5B018C87-795D-4980-BBB0-67B64C74DB02}">
      <dsp:nvSpPr>
        <dsp:cNvPr id="0" name=""/>
        <dsp:cNvSpPr/>
      </dsp:nvSpPr>
      <dsp:spPr>
        <a:xfrm>
          <a:off x="2745988" y="46274"/>
          <a:ext cx="4352920" cy="4352920"/>
        </a:xfrm>
        <a:prstGeom prst="circularArrow">
          <a:avLst>
            <a:gd name="adj1" fmla="val 3762"/>
            <a:gd name="adj2" fmla="val 234740"/>
            <a:gd name="adj3" fmla="val 19827369"/>
            <a:gd name="adj4" fmla="val 18977878"/>
            <a:gd name="adj5" fmla="val 4389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9E583C-D541-42F7-BFC7-8BD399773AD5}">
      <dsp:nvSpPr>
        <dsp:cNvPr id="0" name=""/>
        <dsp:cNvSpPr/>
      </dsp:nvSpPr>
      <dsp:spPr>
        <a:xfrm>
          <a:off x="6451452" y="1357985"/>
          <a:ext cx="839841" cy="8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Mortgage sold to secondary Lender</a:t>
          </a:r>
          <a:endParaRPr lang="en-US" sz="1200" b="1" kern="1200" dirty="0"/>
        </a:p>
      </dsp:txBody>
      <dsp:txXfrm>
        <a:off x="6451452" y="1357985"/>
        <a:ext cx="839841" cy="839841"/>
      </dsp:txXfrm>
    </dsp:sp>
    <dsp:sp modelId="{683C6DCF-EA59-4F5C-9311-8C3DBD87F58B}">
      <dsp:nvSpPr>
        <dsp:cNvPr id="0" name=""/>
        <dsp:cNvSpPr/>
      </dsp:nvSpPr>
      <dsp:spPr>
        <a:xfrm>
          <a:off x="2745988" y="46274"/>
          <a:ext cx="4352920" cy="4352920"/>
        </a:xfrm>
        <a:prstGeom prst="circularArrow">
          <a:avLst>
            <a:gd name="adj1" fmla="val 3762"/>
            <a:gd name="adj2" fmla="val 234740"/>
            <a:gd name="adj3" fmla="val 1230485"/>
            <a:gd name="adj4" fmla="val 21557164"/>
            <a:gd name="adj5" fmla="val 4389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6667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6667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5A1418-05B2-4895-B8AE-0F857A7484E8}">
      <dsp:nvSpPr>
        <dsp:cNvPr id="0" name=""/>
        <dsp:cNvSpPr/>
      </dsp:nvSpPr>
      <dsp:spPr>
        <a:xfrm>
          <a:off x="5815603" y="3049197"/>
          <a:ext cx="1339522" cy="8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Mortgage grouped with other mortgages and sold as security</a:t>
          </a:r>
          <a:endParaRPr lang="en-US" sz="1200" b="1" kern="1200" dirty="0"/>
        </a:p>
      </dsp:txBody>
      <dsp:txXfrm>
        <a:off x="5815603" y="3049197"/>
        <a:ext cx="1339522" cy="839841"/>
      </dsp:txXfrm>
    </dsp:sp>
    <dsp:sp modelId="{9A3C9C1D-2821-4A3B-AC98-7BA50F07C119}">
      <dsp:nvSpPr>
        <dsp:cNvPr id="0" name=""/>
        <dsp:cNvSpPr/>
      </dsp:nvSpPr>
      <dsp:spPr>
        <a:xfrm>
          <a:off x="2745988" y="46274"/>
          <a:ext cx="4352920" cy="4352920"/>
        </a:xfrm>
        <a:prstGeom prst="circularArrow">
          <a:avLst>
            <a:gd name="adj1" fmla="val 3762"/>
            <a:gd name="adj2" fmla="val 234740"/>
            <a:gd name="adj3" fmla="val 4437705"/>
            <a:gd name="adj4" fmla="val 3387913"/>
            <a:gd name="adj5" fmla="val 4389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8FB8DD-75B2-44C3-BCC6-A4EB445A5411}">
      <dsp:nvSpPr>
        <dsp:cNvPr id="0" name=""/>
        <dsp:cNvSpPr/>
      </dsp:nvSpPr>
      <dsp:spPr>
        <a:xfrm>
          <a:off x="4502528" y="3801858"/>
          <a:ext cx="839841" cy="8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Investor purchases security</a:t>
          </a:r>
          <a:endParaRPr lang="en-US" sz="1200" b="1" kern="1200" dirty="0"/>
        </a:p>
      </dsp:txBody>
      <dsp:txXfrm>
        <a:off x="4502528" y="3801858"/>
        <a:ext cx="839841" cy="839841"/>
      </dsp:txXfrm>
    </dsp:sp>
    <dsp:sp modelId="{66E4DEA8-02F0-4F5A-9F3D-F0DF2BCA81B3}">
      <dsp:nvSpPr>
        <dsp:cNvPr id="0" name=""/>
        <dsp:cNvSpPr/>
      </dsp:nvSpPr>
      <dsp:spPr>
        <a:xfrm>
          <a:off x="3447745" y="2201101"/>
          <a:ext cx="2949408" cy="43268"/>
        </a:xfrm>
        <a:prstGeom prst="leftCircularArrow">
          <a:avLst>
            <a:gd name="adj1" fmla="val 3762"/>
            <a:gd name="adj2" fmla="val 234740"/>
            <a:gd name="adj3" fmla="val 7257688"/>
            <a:gd name="adj4" fmla="val 6127555"/>
            <a:gd name="adj5" fmla="val 4389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09471C-37CD-4209-9DBA-5A0BCFCA9528}">
      <dsp:nvSpPr>
        <dsp:cNvPr id="0" name=""/>
        <dsp:cNvSpPr/>
      </dsp:nvSpPr>
      <dsp:spPr>
        <a:xfrm>
          <a:off x="2939613" y="3049197"/>
          <a:ext cx="839841" cy="8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Mortgage Applied</a:t>
          </a:r>
          <a:endParaRPr lang="en-US" sz="1200" b="1" kern="1200" dirty="0"/>
        </a:p>
      </dsp:txBody>
      <dsp:txXfrm>
        <a:off x="2939613" y="3049197"/>
        <a:ext cx="839841" cy="839841"/>
      </dsp:txXfrm>
    </dsp:sp>
    <dsp:sp modelId="{B32A3943-4506-49B0-B799-156DB6E56F0A}">
      <dsp:nvSpPr>
        <dsp:cNvPr id="0" name=""/>
        <dsp:cNvSpPr/>
      </dsp:nvSpPr>
      <dsp:spPr>
        <a:xfrm>
          <a:off x="2745988" y="46274"/>
          <a:ext cx="4352920" cy="4352920"/>
        </a:xfrm>
        <a:prstGeom prst="circularArrow">
          <a:avLst>
            <a:gd name="adj1" fmla="val 3762"/>
            <a:gd name="adj2" fmla="val 234740"/>
            <a:gd name="adj3" fmla="val 10608096"/>
            <a:gd name="adj4" fmla="val 9334775"/>
            <a:gd name="adj5" fmla="val 4389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3074DA-D367-4840-8BF6-5D2A0A0ABBC7}">
      <dsp:nvSpPr>
        <dsp:cNvPr id="0" name=""/>
        <dsp:cNvSpPr/>
      </dsp:nvSpPr>
      <dsp:spPr>
        <a:xfrm>
          <a:off x="2290856" y="1357985"/>
          <a:ext cx="1365339" cy="8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Mortgage Underwritten</a:t>
          </a:r>
          <a:endParaRPr lang="en-US" sz="1200" b="1" kern="1200" dirty="0"/>
        </a:p>
      </dsp:txBody>
      <dsp:txXfrm>
        <a:off x="2290856" y="1357985"/>
        <a:ext cx="1365339" cy="839841"/>
      </dsp:txXfrm>
    </dsp:sp>
    <dsp:sp modelId="{8A83E414-87A4-47B8-99FC-A3FB8DFEB1BC}">
      <dsp:nvSpPr>
        <dsp:cNvPr id="0" name=""/>
        <dsp:cNvSpPr/>
      </dsp:nvSpPr>
      <dsp:spPr>
        <a:xfrm>
          <a:off x="2745988" y="46274"/>
          <a:ext cx="4352920" cy="4352920"/>
        </a:xfrm>
        <a:prstGeom prst="circularArrow">
          <a:avLst>
            <a:gd name="adj1" fmla="val 3762"/>
            <a:gd name="adj2" fmla="val 234740"/>
            <a:gd name="adj3" fmla="val 13560065"/>
            <a:gd name="adj4" fmla="val 12337891"/>
            <a:gd name="adj5" fmla="val 4389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3333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33333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3CDA6A-4921-485D-B84E-553C0D3DC4B0}">
      <dsp:nvSpPr>
        <dsp:cNvPr id="0" name=""/>
        <dsp:cNvSpPr/>
      </dsp:nvSpPr>
      <dsp:spPr>
        <a:xfrm>
          <a:off x="3635175" y="1738"/>
          <a:ext cx="839841" cy="8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Mortgage Approved</a:t>
          </a:r>
          <a:endParaRPr lang="en-US" sz="1200" b="1" kern="1200" dirty="0"/>
        </a:p>
      </dsp:txBody>
      <dsp:txXfrm>
        <a:off x="3635175" y="1738"/>
        <a:ext cx="839841" cy="839841"/>
      </dsp:txXfrm>
    </dsp:sp>
    <dsp:sp modelId="{1F11A524-852D-4800-80BD-C15B5607C69E}">
      <dsp:nvSpPr>
        <dsp:cNvPr id="0" name=""/>
        <dsp:cNvSpPr/>
      </dsp:nvSpPr>
      <dsp:spPr>
        <a:xfrm>
          <a:off x="2745988" y="46274"/>
          <a:ext cx="4352920" cy="4352920"/>
        </a:xfrm>
        <a:prstGeom prst="circularArrow">
          <a:avLst>
            <a:gd name="adj1" fmla="val 3762"/>
            <a:gd name="adj2" fmla="val 234740"/>
            <a:gd name="adj3" fmla="val 16424586"/>
            <a:gd name="adj4" fmla="val 15423980"/>
            <a:gd name="adj5" fmla="val 4389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50A82-9E32-4E4C-BBCA-97C3E7F67566}">
      <dsp:nvSpPr>
        <dsp:cNvPr id="0" name=""/>
        <dsp:cNvSpPr/>
      </dsp:nvSpPr>
      <dsp:spPr>
        <a:xfrm>
          <a:off x="1309746" y="25162"/>
          <a:ext cx="854184" cy="854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$</a:t>
          </a:r>
          <a:endParaRPr lang="en-US" sz="3600" kern="1200" dirty="0"/>
        </a:p>
      </dsp:txBody>
      <dsp:txXfrm>
        <a:off x="1309746" y="25162"/>
        <a:ext cx="854184" cy="854184"/>
      </dsp:txXfrm>
    </dsp:sp>
    <dsp:sp modelId="{DE84C01B-1059-423C-8C9E-5FB42C711C19}">
      <dsp:nvSpPr>
        <dsp:cNvPr id="0" name=""/>
        <dsp:cNvSpPr/>
      </dsp:nvSpPr>
      <dsp:spPr>
        <a:xfrm>
          <a:off x="970269" y="251"/>
          <a:ext cx="3204667" cy="3204667"/>
        </a:xfrm>
        <a:prstGeom prst="leftCircularArrow">
          <a:avLst>
            <a:gd name="adj1" fmla="val 5198"/>
            <a:gd name="adj2" fmla="val 335727"/>
            <a:gd name="adj3" fmla="val 8883016"/>
            <a:gd name="adj4" fmla="val 15197804"/>
            <a:gd name="adj5" fmla="val 6064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4282A-F64B-440E-A1DD-C13CA7EA4F2B}">
      <dsp:nvSpPr>
        <dsp:cNvPr id="0" name=""/>
        <dsp:cNvSpPr/>
      </dsp:nvSpPr>
      <dsp:spPr>
        <a:xfrm>
          <a:off x="793215" y="1614880"/>
          <a:ext cx="854184" cy="854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$</a:t>
          </a:r>
          <a:endParaRPr lang="en-US" sz="3600" kern="1200" dirty="0"/>
        </a:p>
      </dsp:txBody>
      <dsp:txXfrm>
        <a:off x="793215" y="1614880"/>
        <a:ext cx="854184" cy="854184"/>
      </dsp:txXfrm>
    </dsp:sp>
    <dsp:sp modelId="{278B37C9-94A6-4F0E-B17D-0ADA59ACCA28}">
      <dsp:nvSpPr>
        <dsp:cNvPr id="0" name=""/>
        <dsp:cNvSpPr/>
      </dsp:nvSpPr>
      <dsp:spPr>
        <a:xfrm>
          <a:off x="2549737" y="409423"/>
          <a:ext cx="45730" cy="2386323"/>
        </a:xfrm>
        <a:prstGeom prst="circularArrow">
          <a:avLst>
            <a:gd name="adj1" fmla="val 5198"/>
            <a:gd name="adj2" fmla="val 335727"/>
            <a:gd name="adj3" fmla="val 4686937"/>
            <a:gd name="adj4" fmla="val 10770273"/>
            <a:gd name="adj5" fmla="val 6064"/>
          </a:avLst>
        </a:prstGeom>
        <a:solidFill>
          <a:schemeClr val="accent5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145D4-A74D-4791-A8CB-EE428EB94830}">
      <dsp:nvSpPr>
        <dsp:cNvPr id="0" name=""/>
        <dsp:cNvSpPr/>
      </dsp:nvSpPr>
      <dsp:spPr>
        <a:xfrm>
          <a:off x="2145510" y="2597380"/>
          <a:ext cx="854184" cy="854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$</a:t>
          </a:r>
          <a:endParaRPr lang="en-US" sz="3600" kern="1200" dirty="0"/>
        </a:p>
      </dsp:txBody>
      <dsp:txXfrm>
        <a:off x="2145510" y="2597380"/>
        <a:ext cx="854184" cy="854184"/>
      </dsp:txXfrm>
    </dsp:sp>
    <dsp:sp modelId="{05F457AD-681A-401D-8C4A-CBC8BFC7D22A}">
      <dsp:nvSpPr>
        <dsp:cNvPr id="0" name=""/>
        <dsp:cNvSpPr/>
      </dsp:nvSpPr>
      <dsp:spPr>
        <a:xfrm>
          <a:off x="956617" y="251"/>
          <a:ext cx="3204667" cy="3204667"/>
        </a:xfrm>
        <a:prstGeom prst="leftCircularArrow">
          <a:avLst>
            <a:gd name="adj1" fmla="val 5198"/>
            <a:gd name="adj2" fmla="val 335727"/>
            <a:gd name="adj3" fmla="val 365454"/>
            <a:gd name="adj4" fmla="val 6448790"/>
            <a:gd name="adj5" fmla="val 6064"/>
          </a:avLst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C2C5C-6CBF-4C70-9BA2-03CEDA8C4E7E}">
      <dsp:nvSpPr>
        <dsp:cNvPr id="0" name=""/>
        <dsp:cNvSpPr/>
      </dsp:nvSpPr>
      <dsp:spPr>
        <a:xfrm>
          <a:off x="3497805" y="1614880"/>
          <a:ext cx="854184" cy="854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$</a:t>
          </a:r>
          <a:endParaRPr lang="en-US" sz="3600" kern="1200" dirty="0"/>
        </a:p>
      </dsp:txBody>
      <dsp:txXfrm>
        <a:off x="3497805" y="1614880"/>
        <a:ext cx="854184" cy="854184"/>
      </dsp:txXfrm>
    </dsp:sp>
    <dsp:sp modelId="{3B2A0439-E632-4B11-954F-DDFD58DB69C4}">
      <dsp:nvSpPr>
        <dsp:cNvPr id="0" name=""/>
        <dsp:cNvSpPr/>
      </dsp:nvSpPr>
      <dsp:spPr>
        <a:xfrm>
          <a:off x="970269" y="251"/>
          <a:ext cx="3204667" cy="3204667"/>
        </a:xfrm>
        <a:prstGeom prst="leftCircularArrow">
          <a:avLst>
            <a:gd name="adj1" fmla="val 5198"/>
            <a:gd name="adj2" fmla="val 335727"/>
            <a:gd name="adj3" fmla="val 17537924"/>
            <a:gd name="adj4" fmla="val 2252712"/>
            <a:gd name="adj5" fmla="val 6064"/>
          </a:avLst>
        </a:prstGeom>
        <a:solidFill>
          <a:schemeClr val="accent5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70D89-6D86-4EC6-B7F1-615BC124BD4B}">
      <dsp:nvSpPr>
        <dsp:cNvPr id="0" name=""/>
        <dsp:cNvSpPr/>
      </dsp:nvSpPr>
      <dsp:spPr>
        <a:xfrm>
          <a:off x="2981275" y="25162"/>
          <a:ext cx="854184" cy="854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$</a:t>
          </a:r>
          <a:endParaRPr lang="en-US" sz="3600" kern="1200" dirty="0"/>
        </a:p>
      </dsp:txBody>
      <dsp:txXfrm>
        <a:off x="2981275" y="25162"/>
        <a:ext cx="854184" cy="854184"/>
      </dsp:txXfrm>
    </dsp:sp>
    <dsp:sp modelId="{E135580A-3743-46D3-901C-E4AAB5B12478}">
      <dsp:nvSpPr>
        <dsp:cNvPr id="0" name=""/>
        <dsp:cNvSpPr/>
      </dsp:nvSpPr>
      <dsp:spPr>
        <a:xfrm>
          <a:off x="970269" y="251"/>
          <a:ext cx="3204667" cy="3204667"/>
        </a:xfrm>
        <a:prstGeom prst="leftCircularArrow">
          <a:avLst>
            <a:gd name="adj1" fmla="val 5198"/>
            <a:gd name="adj2" fmla="val 335727"/>
            <a:gd name="adj3" fmla="val 12970152"/>
            <a:gd name="adj4" fmla="val 19765575"/>
            <a:gd name="adj5" fmla="val 6064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20576-487B-4CAF-B022-CE34185DDC90}">
      <dsp:nvSpPr>
        <dsp:cNvPr id="0" name=""/>
        <dsp:cNvSpPr/>
      </dsp:nvSpPr>
      <dsp:spPr>
        <a:xfrm>
          <a:off x="0" y="736"/>
          <a:ext cx="8939284" cy="610822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Builds</a:t>
          </a:r>
          <a:r>
            <a:rPr lang="en-US" sz="2000" b="1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 immutable customer time quality metrics and auditable records </a:t>
          </a:r>
          <a:r>
            <a:rPr lang="en-US" sz="2000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for internal and regulatory reporting.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9818" y="30554"/>
        <a:ext cx="8879648" cy="551186"/>
      </dsp:txXfrm>
    </dsp:sp>
    <dsp:sp modelId="{57DCC3F9-D912-4146-8801-F8BE2F3FB84A}">
      <dsp:nvSpPr>
        <dsp:cNvPr id="0" name=""/>
        <dsp:cNvSpPr/>
      </dsp:nvSpPr>
      <dsp:spPr>
        <a:xfrm>
          <a:off x="0" y="622949"/>
          <a:ext cx="8939284" cy="610822"/>
        </a:xfrm>
        <a:prstGeom prst="roundRect">
          <a:avLst/>
        </a:prstGeom>
        <a:solidFill>
          <a:schemeClr val="tx1">
            <a:lumMod val="10000"/>
            <a:lumOff val="90000"/>
            <a:alpha val="8428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+mj-lt"/>
              <a:cs typeface="Arial" pitchFamily="34" charset="0"/>
            </a:rPr>
            <a:t>Delivers </a:t>
          </a:r>
          <a:r>
            <a:rPr lang="en-US" sz="2000" b="1" kern="1200" smtClean="0">
              <a:solidFill>
                <a:schemeClr val="tx1"/>
              </a:solidFill>
              <a:latin typeface="+mj-lt"/>
              <a:cs typeface="Arial" pitchFamily="34" charset="0"/>
            </a:rPr>
            <a:t>efficient and fast mortgage issuance system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9818" y="652767"/>
        <a:ext cx="8879648" cy="551186"/>
      </dsp:txXfrm>
    </dsp:sp>
    <dsp:sp modelId="{6797290A-3748-41E2-B63C-088502F70F7E}">
      <dsp:nvSpPr>
        <dsp:cNvPr id="0" name=""/>
        <dsp:cNvSpPr/>
      </dsp:nvSpPr>
      <dsp:spPr>
        <a:xfrm>
          <a:off x="0" y="1245162"/>
          <a:ext cx="8939284" cy="610822"/>
        </a:xfrm>
        <a:prstGeom prst="roundRect">
          <a:avLst/>
        </a:prstGeom>
        <a:solidFill>
          <a:schemeClr val="accent1">
            <a:lumMod val="40000"/>
            <a:lumOff val="60000"/>
            <a:alpha val="7857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Provides </a:t>
          </a:r>
          <a:r>
            <a:rPr lang="en-US" sz="2000" b="1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same view to different stakeholders at the same time</a:t>
          </a:r>
          <a:r>
            <a:rPr lang="en-US" sz="2000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9818" y="1274980"/>
        <a:ext cx="8879648" cy="551186"/>
      </dsp:txXfrm>
    </dsp:sp>
    <dsp:sp modelId="{92A53553-A3BF-44FC-819B-D77144F3E0E8}">
      <dsp:nvSpPr>
        <dsp:cNvPr id="0" name=""/>
        <dsp:cNvSpPr/>
      </dsp:nvSpPr>
      <dsp:spPr>
        <a:xfrm>
          <a:off x="0" y="1867374"/>
          <a:ext cx="8939284" cy="610822"/>
        </a:xfrm>
        <a:prstGeom prst="roundRect">
          <a:avLst/>
        </a:prstGeom>
        <a:solidFill>
          <a:schemeClr val="accent2">
            <a:lumMod val="40000"/>
            <a:lumOff val="60000"/>
            <a:alpha val="7285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+mj-lt"/>
              <a:cs typeface="Arial" pitchFamily="34" charset="0"/>
            </a:rPr>
            <a:t>Establishes </a:t>
          </a:r>
          <a:r>
            <a:rPr lang="en-US" sz="2000" b="1" kern="1200" smtClean="0">
              <a:solidFill>
                <a:schemeClr val="tx1"/>
              </a:solidFill>
              <a:latin typeface="+mj-lt"/>
              <a:cs typeface="Arial" pitchFamily="34" charset="0"/>
            </a:rPr>
            <a:t>secure system designed for private or public cloud.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9818" y="1897192"/>
        <a:ext cx="8879648" cy="551186"/>
      </dsp:txXfrm>
    </dsp:sp>
    <dsp:sp modelId="{573415ED-E846-4325-9B87-AF3EE26F5935}">
      <dsp:nvSpPr>
        <dsp:cNvPr id="0" name=""/>
        <dsp:cNvSpPr/>
      </dsp:nvSpPr>
      <dsp:spPr>
        <a:xfrm>
          <a:off x="0" y="2489587"/>
          <a:ext cx="8939284" cy="610822"/>
        </a:xfrm>
        <a:prstGeom prst="roundRect">
          <a:avLst/>
        </a:prstGeom>
        <a:solidFill>
          <a:schemeClr val="accent3">
            <a:lumMod val="20000"/>
            <a:lumOff val="80000"/>
            <a:alpha val="6714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Deploys s</a:t>
          </a:r>
          <a:r>
            <a:rPr lang="en-US" sz="2000" b="1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mart contracts for faster and accurate mortgage stage</a:t>
          </a:r>
          <a:r>
            <a:rPr lang="en-US" sz="2000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 modifications.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9818" y="2519405"/>
        <a:ext cx="8879648" cy="551186"/>
      </dsp:txXfrm>
    </dsp:sp>
    <dsp:sp modelId="{6DF749BF-BE02-4FE0-A840-457D98D4E5B3}">
      <dsp:nvSpPr>
        <dsp:cNvPr id="0" name=""/>
        <dsp:cNvSpPr/>
      </dsp:nvSpPr>
      <dsp:spPr>
        <a:xfrm>
          <a:off x="0" y="3111800"/>
          <a:ext cx="8939284" cy="610822"/>
        </a:xfrm>
        <a:prstGeom prst="roundRect">
          <a:avLst/>
        </a:prstGeom>
        <a:solidFill>
          <a:schemeClr val="accent4">
            <a:lumMod val="20000"/>
            <a:lumOff val="80000"/>
            <a:alpha val="6142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Standardizes calculations of industry standard ratios </a:t>
          </a:r>
          <a:r>
            <a:rPr lang="en-US" sz="2000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like mortgage risk, risk adjusted return, yearly cash flows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9818" y="3141618"/>
        <a:ext cx="8879648" cy="551186"/>
      </dsp:txXfrm>
    </dsp:sp>
    <dsp:sp modelId="{DCC518F7-DCF6-49F2-947E-90190125A0FF}">
      <dsp:nvSpPr>
        <dsp:cNvPr id="0" name=""/>
        <dsp:cNvSpPr/>
      </dsp:nvSpPr>
      <dsp:spPr>
        <a:xfrm>
          <a:off x="0" y="3734013"/>
          <a:ext cx="8939284" cy="610822"/>
        </a:xfrm>
        <a:prstGeom prst="roundRect">
          <a:avLst/>
        </a:prstGeom>
        <a:solidFill>
          <a:schemeClr val="accent4">
            <a:lumMod val="40000"/>
            <a:lumOff val="60000"/>
            <a:alpha val="55714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Automatically identifies conformed mortgages </a:t>
          </a:r>
          <a:r>
            <a:rPr lang="en-US" sz="2000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for government sponsored enterprise purchase.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9818" y="3763831"/>
        <a:ext cx="8879648" cy="551186"/>
      </dsp:txXfrm>
    </dsp:sp>
    <dsp:sp modelId="{1BF08D8C-9915-497D-B27D-D54D6302BF79}">
      <dsp:nvSpPr>
        <dsp:cNvPr id="0" name=""/>
        <dsp:cNvSpPr/>
      </dsp:nvSpPr>
      <dsp:spPr>
        <a:xfrm>
          <a:off x="0" y="4356226"/>
          <a:ext cx="8939284" cy="610822"/>
        </a:xfrm>
        <a:prstGeom prst="roundRect">
          <a:avLst/>
        </a:prstGeom>
        <a:solidFill>
          <a:schemeClr val="accent6">
            <a:lumMod val="75000"/>
            <a:alpha val="5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Easily </a:t>
          </a:r>
          <a:r>
            <a:rPr lang="en-US" sz="2000" b="1" kern="1200" dirty="0" err="1" smtClean="0">
              <a:solidFill>
                <a:schemeClr val="tx1"/>
              </a:solidFill>
              <a:latin typeface="+mj-lt"/>
              <a:cs typeface="Arial" pitchFamily="34" charset="0"/>
            </a:rPr>
            <a:t>integrable</a:t>
          </a:r>
          <a:r>
            <a:rPr lang="en-US" sz="2000" b="1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 with Bank’s disparate mortgage systems</a:t>
          </a:r>
          <a:r>
            <a:rPr lang="en-US" sz="2000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 for piece meal approach and also scalable for full scale migration.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9818" y="4386044"/>
        <a:ext cx="8879648" cy="551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© 2015 Capgemini. All rights reserved.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093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0.xml"/><Relationship Id="rId10" Type="http://schemas.openxmlformats.org/officeDocument/2006/relationships/image" Target="../media/image4.jpeg"/><Relationship Id="rId4" Type="http://schemas.openxmlformats.org/officeDocument/2006/relationships/tags" Target="../tags/tag9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7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8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9.xml"/><Relationship Id="rId7" Type="http://schemas.openxmlformats.org/officeDocument/2006/relationships/image" Target="../media/image1.emf"/><Relationship Id="rId2" Type="http://schemas.openxmlformats.org/officeDocument/2006/relationships/tags" Target="../tags/tag4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0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52.xml"/><Relationship Id="rId7" Type="http://schemas.openxmlformats.org/officeDocument/2006/relationships/image" Target="../media/image1.emf"/><Relationship Id="rId2" Type="http://schemas.openxmlformats.org/officeDocument/2006/relationships/tags" Target="../tags/tag5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3.xml"/><Relationship Id="rId9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.emf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9.xml"/><Relationship Id="rId7" Type="http://schemas.openxmlformats.org/officeDocument/2006/relationships/oleObject" Target="../embeddings/oleObject5.bin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3.xml"/><Relationship Id="rId7" Type="http://schemas.openxmlformats.org/officeDocument/2006/relationships/oleObject" Target="../embeddings/oleObject6.bin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7.v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image" Target="../media/image1.emf"/><Relationship Id="rId4" Type="http://schemas.openxmlformats.org/officeDocument/2006/relationships/tags" Target="../tags/tag28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906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5"/>
            <a:ext cx="4909457" cy="1098157"/>
          </a:xfrm>
        </p:spPr>
        <p:txBody>
          <a:bodyPr lIns="720000" tIns="33059" rIns="33059" bIns="33059" anchor="t"/>
          <a:lstStyle>
            <a:lvl1pPr marL="0" indent="0"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865915" y="4949632"/>
            <a:ext cx="5040086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9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hutterstock_111035876.jpg"/>
          <p:cNvPicPr>
            <a:picLocks noChangeAspect="1"/>
          </p:cNvPicPr>
          <p:nvPr userDrawn="1"/>
        </p:nvPicPr>
        <p:blipFill>
          <a:blip r:embed="rId6" cstate="print"/>
          <a:srcRect t="17534"/>
          <a:stretch>
            <a:fillRect/>
          </a:stretch>
        </p:blipFill>
        <p:spPr>
          <a:xfrm>
            <a:off x="0" y="0"/>
            <a:ext cx="9906000" cy="5171041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7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>
            <p:custDataLst>
              <p:tags r:id="rId3"/>
            </p:custDataLst>
          </p:nvPr>
        </p:nvSpPr>
        <p:spPr>
          <a:xfrm>
            <a:off x="4904792" y="6410445"/>
            <a:ext cx="4382083" cy="251430"/>
          </a:xfrm>
          <a:prstGeom prst="rect">
            <a:avLst/>
          </a:prstGeom>
        </p:spPr>
        <p:txBody>
          <a:bodyPr wrap="square" lIns="33059" tIns="33059" rIns="0" bIns="33059" anchor="b" anchorCtr="0">
            <a:spAutoFit/>
          </a:bodyPr>
          <a:lstStyle/>
          <a:p>
            <a:pPr algn="r"/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presentation is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proprietary.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</a:t>
            </a:r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Capgemini. All rights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reserved. Rightshore</a:t>
            </a:r>
            <a:r>
              <a:rPr lang="en-US" sz="600" b="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  </a:t>
            </a:r>
            <a:r>
              <a:rPr lang="en-US" sz="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a trademark belonging to Capgemini.</a:t>
            </a:r>
            <a:endParaRPr lang="en-US" sz="600" b="0" kern="0" noProof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106088" y="3693226"/>
            <a:ext cx="4259840" cy="2015590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145,000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people in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40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countries, Capgemini is one of the world's foremost providers of consulting, technology and outsourcing services. The Group reported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2014</a:t>
            </a:r>
            <a:r>
              <a:rPr lang="en-US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global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revenues of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EUR 10.573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billion.</a:t>
            </a:r>
          </a:p>
          <a:p>
            <a:pPr marL="0" indent="0" algn="just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the Collaborative Business Experience</a:t>
            </a:r>
            <a:r>
              <a:rPr lang="en-US" sz="10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Rightshore</a:t>
            </a:r>
            <a:r>
              <a:rPr lang="en-US" sz="10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®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 9" descr="ppt_Label_CBE.png"/>
          <p:cNvPicPr>
            <a:picLocks noChangeAspect="1"/>
          </p:cNvPicPr>
          <p:nvPr userDrawn="1"/>
        </p:nvPicPr>
        <p:blipFill>
          <a:blip r:embed="rId8" cstate="email"/>
          <a:stretch>
            <a:fillRect/>
          </a:stretch>
        </p:blipFill>
        <p:spPr>
          <a:xfrm>
            <a:off x="814448" y="3458687"/>
            <a:ext cx="576000" cy="57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6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>
            <p:custDataLst>
              <p:tags r:id="rId3"/>
            </p:custDataLst>
          </p:nvPr>
        </p:nvSpPr>
        <p:spPr>
          <a:xfrm>
            <a:off x="4904792" y="6410445"/>
            <a:ext cx="4382083" cy="251430"/>
          </a:xfrm>
          <a:prstGeom prst="rect">
            <a:avLst/>
          </a:prstGeom>
        </p:spPr>
        <p:txBody>
          <a:bodyPr wrap="square" lIns="33059" tIns="33059" rIns="0" bIns="33059" anchor="b" anchorCtr="0">
            <a:spAutoFit/>
          </a:bodyPr>
          <a:lstStyle/>
          <a:p>
            <a:pPr algn="r"/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presentation is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proprietary.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</a:t>
            </a:r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Capgemini. All rights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reserved. Rightshore</a:t>
            </a:r>
            <a:r>
              <a:rPr lang="en-US" sz="600" b="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  </a:t>
            </a:r>
            <a:r>
              <a:rPr lang="en-US" sz="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a trademark belonging to Capgemini.</a:t>
            </a:r>
            <a:endParaRPr lang="en-US" sz="600" b="0" kern="0" noProof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106088" y="3693226"/>
            <a:ext cx="4259840" cy="2015590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145,000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people in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40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countries, Capgemini is one of the world's foremost providers of consulting, technology and outsourcing services. The Group reported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2014</a:t>
            </a:r>
            <a:r>
              <a:rPr lang="en-US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global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revenues of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EUR 10.573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billion.</a:t>
            </a:r>
          </a:p>
          <a:p>
            <a:pPr marL="0" indent="0" algn="just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the Collaborative Business Experience</a:t>
            </a:r>
            <a:r>
              <a:rPr lang="en-US" sz="10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Rightshore</a:t>
            </a:r>
            <a:r>
              <a:rPr lang="en-US" sz="10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®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0" descr="ppt_Label_CBE.png"/>
          <p:cNvPicPr>
            <a:picLocks noChangeAspect="1"/>
          </p:cNvPicPr>
          <p:nvPr userDrawn="1"/>
        </p:nvPicPr>
        <p:blipFill>
          <a:blip r:embed="rId8" cstate="email"/>
          <a:stretch>
            <a:fillRect/>
          </a:stretch>
        </p:blipFill>
        <p:spPr>
          <a:xfrm>
            <a:off x="814448" y="3458687"/>
            <a:ext cx="576000" cy="576000"/>
          </a:xfrm>
          <a:prstGeom prst="rect">
            <a:avLst/>
          </a:prstGeom>
        </p:spPr>
      </p:pic>
      <p:pic>
        <p:nvPicPr>
          <p:cNvPr id="8" name="Image 7" descr="Locations_Map_2014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462650" y="3376052"/>
            <a:ext cx="3894968" cy="187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6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 userDrawn="1">
            <p:custDataLst>
              <p:tags r:id="rId3"/>
            </p:custDataLst>
          </p:nvPr>
        </p:nvSpPr>
        <p:spPr>
          <a:xfrm>
            <a:off x="4904792" y="6410445"/>
            <a:ext cx="4382083" cy="251430"/>
          </a:xfrm>
          <a:prstGeom prst="rect">
            <a:avLst/>
          </a:prstGeom>
        </p:spPr>
        <p:txBody>
          <a:bodyPr wrap="square" lIns="33059" tIns="33059" rIns="0" bIns="33059" anchor="b" anchorCtr="0">
            <a:spAutoFit/>
          </a:bodyPr>
          <a:lstStyle/>
          <a:p>
            <a:pPr algn="r"/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presentation is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proprietary.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</a:t>
            </a:r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Capgemini. All rights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reserved.</a:t>
            </a:r>
            <a:r>
              <a:rPr lang="en-US" sz="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600" b="0" kern="0" noProof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1057278"/>
            <a:ext cx="9906000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3"/>
          <p:cNvSpPr>
            <a:spLocks/>
          </p:cNvSpPr>
          <p:nvPr/>
        </p:nvSpPr>
        <p:spPr bwMode="gray">
          <a:xfrm>
            <a:off x="-15479" y="-14287"/>
            <a:ext cx="9921479" cy="6400801"/>
          </a:xfrm>
          <a:custGeom>
            <a:avLst/>
            <a:gdLst>
              <a:gd name="T0" fmla="*/ 633 w 5769"/>
              <a:gd name="T1" fmla="*/ 2936 h 4032"/>
              <a:gd name="T2" fmla="*/ 724 w 5769"/>
              <a:gd name="T3" fmla="*/ 2862 h 4032"/>
              <a:gd name="T4" fmla="*/ 814 w 5769"/>
              <a:gd name="T5" fmla="*/ 2794 h 4032"/>
              <a:gd name="T6" fmla="*/ 907 w 5769"/>
              <a:gd name="T7" fmla="*/ 2731 h 4032"/>
              <a:gd name="T8" fmla="*/ 1002 w 5769"/>
              <a:gd name="T9" fmla="*/ 2671 h 4032"/>
              <a:gd name="T10" fmla="*/ 1098 w 5769"/>
              <a:gd name="T11" fmla="*/ 2617 h 4032"/>
              <a:gd name="T12" fmla="*/ 1294 w 5769"/>
              <a:gd name="T13" fmla="*/ 2520 h 4032"/>
              <a:gd name="T14" fmla="*/ 1494 w 5769"/>
              <a:gd name="T15" fmla="*/ 2435 h 4032"/>
              <a:gd name="T16" fmla="*/ 1702 w 5769"/>
              <a:gd name="T17" fmla="*/ 2361 h 4032"/>
              <a:gd name="T18" fmla="*/ 1913 w 5769"/>
              <a:gd name="T19" fmla="*/ 2296 h 4032"/>
              <a:gd name="T20" fmla="*/ 2127 w 5769"/>
              <a:gd name="T21" fmla="*/ 2235 h 4032"/>
              <a:gd name="T22" fmla="*/ 2238 w 5769"/>
              <a:gd name="T23" fmla="*/ 2207 h 4032"/>
              <a:gd name="T24" fmla="*/ 2484 w 5769"/>
              <a:gd name="T25" fmla="*/ 2149 h 4032"/>
              <a:gd name="T26" fmla="*/ 2729 w 5769"/>
              <a:gd name="T27" fmla="*/ 2096 h 4032"/>
              <a:gd name="T28" fmla="*/ 3214 w 5769"/>
              <a:gd name="T29" fmla="*/ 2001 h 4032"/>
              <a:gd name="T30" fmla="*/ 3207 w 5769"/>
              <a:gd name="T31" fmla="*/ 2001 h 4032"/>
              <a:gd name="T32" fmla="*/ 3938 w 5769"/>
              <a:gd name="T33" fmla="*/ 1849 h 4032"/>
              <a:gd name="T34" fmla="*/ 4238 w 5769"/>
              <a:gd name="T35" fmla="*/ 1778 h 4032"/>
              <a:gd name="T36" fmla="*/ 4418 w 5769"/>
              <a:gd name="T37" fmla="*/ 1729 h 4032"/>
              <a:gd name="T38" fmla="*/ 4582 w 5769"/>
              <a:gd name="T39" fmla="*/ 1677 h 4032"/>
              <a:gd name="T40" fmla="*/ 4734 w 5769"/>
              <a:gd name="T41" fmla="*/ 1621 h 4032"/>
              <a:gd name="T42" fmla="*/ 4876 w 5769"/>
              <a:gd name="T43" fmla="*/ 1558 h 4032"/>
              <a:gd name="T44" fmla="*/ 5009 w 5769"/>
              <a:gd name="T45" fmla="*/ 1487 h 4032"/>
              <a:gd name="T46" fmla="*/ 5134 w 5769"/>
              <a:gd name="T47" fmla="*/ 1406 h 4032"/>
              <a:gd name="T48" fmla="*/ 5254 w 5769"/>
              <a:gd name="T49" fmla="*/ 1314 h 4032"/>
              <a:gd name="T50" fmla="*/ 5371 w 5769"/>
              <a:gd name="T51" fmla="*/ 1209 h 4032"/>
              <a:gd name="T52" fmla="*/ 5484 w 5769"/>
              <a:gd name="T53" fmla="*/ 1090 h 4032"/>
              <a:gd name="T54" fmla="*/ 5596 w 5769"/>
              <a:gd name="T55" fmla="*/ 954 h 4032"/>
              <a:gd name="T56" fmla="*/ 5711 w 5769"/>
              <a:gd name="T57" fmla="*/ 801 h 4032"/>
              <a:gd name="T58" fmla="*/ 5769 w 5769"/>
              <a:gd name="T59" fmla="*/ 0 h 4032"/>
              <a:gd name="T60" fmla="*/ 9 w 5769"/>
              <a:gd name="T61" fmla="*/ 4032 h 4032"/>
              <a:gd name="T62" fmla="*/ 29 w 5769"/>
              <a:gd name="T63" fmla="*/ 4032 h 4032"/>
              <a:gd name="T64" fmla="*/ 64 w 5769"/>
              <a:gd name="T65" fmla="*/ 3864 h 4032"/>
              <a:gd name="T66" fmla="*/ 111 w 5769"/>
              <a:gd name="T67" fmla="*/ 3702 h 4032"/>
              <a:gd name="T68" fmla="*/ 133 w 5769"/>
              <a:gd name="T69" fmla="*/ 3646 h 4032"/>
              <a:gd name="T70" fmla="*/ 178 w 5769"/>
              <a:gd name="T71" fmla="*/ 3540 h 4032"/>
              <a:gd name="T72" fmla="*/ 229 w 5769"/>
              <a:gd name="T73" fmla="*/ 3435 h 4032"/>
              <a:gd name="T74" fmla="*/ 287 w 5769"/>
              <a:gd name="T75" fmla="*/ 3337 h 4032"/>
              <a:gd name="T76" fmla="*/ 351 w 5769"/>
              <a:gd name="T77" fmla="*/ 3240 h 4032"/>
              <a:gd name="T78" fmla="*/ 424 w 5769"/>
              <a:gd name="T79" fmla="*/ 3148 h 4032"/>
              <a:gd name="T80" fmla="*/ 502 w 5769"/>
              <a:gd name="T81" fmla="*/ 3059 h 4032"/>
              <a:gd name="T82" fmla="*/ 587 w 5769"/>
              <a:gd name="T83" fmla="*/ 2977 h 4032"/>
              <a:gd name="T84" fmla="*/ 633 w 5769"/>
              <a:gd name="T85" fmla="*/ 2936 h 403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4" descr="capgemini_rgb-[Converted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79823" y="495300"/>
            <a:ext cx="234235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0" y="6529924"/>
            <a:ext cx="9906000" cy="184666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gray">
          <a:xfrm>
            <a:off x="8954911" y="6270964"/>
            <a:ext cx="90" cy="259675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9" name="Picture 9" descr="CBE_CMJ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533606" y="6010275"/>
            <a:ext cx="832379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Untitled-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474099" y="6564313"/>
            <a:ext cx="2990717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9822" y="1308103"/>
            <a:ext cx="84201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9824" y="2660652"/>
            <a:ext cx="6505971" cy="246221"/>
          </a:xfrm>
        </p:spPr>
        <p:txBody>
          <a:bodyPr/>
          <a:lstStyle>
            <a:lvl1pPr marL="0" indent="0" fontAlgn="t">
              <a:spcAft>
                <a:spcPct val="0"/>
              </a:spcAft>
              <a:buClrTx/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9850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86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099125"/>
            <a:ext cx="84201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2201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804" y="1050925"/>
            <a:ext cx="4615921" cy="2785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5" y="1050925"/>
            <a:ext cx="4617641" cy="2785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04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05543"/>
            <a:ext cx="4376870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20467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805543"/>
            <a:ext cx="4378590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20467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6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3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 dirty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79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482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1"/>
            <a:ext cx="5537729" cy="32008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6620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7"/>
            <a:ext cx="5943600" cy="4924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814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6757" y="1050925"/>
            <a:ext cx="2877711" cy="1417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99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5233" y="0"/>
            <a:ext cx="2349235" cy="246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2749" y="0"/>
            <a:ext cx="1677382" cy="246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1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0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2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5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7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1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7.pn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image" Target="../media/image5.emf"/><Relationship Id="rId25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hyperlink" Target="http://www.youtube.com/capgeminimedia" TargetMode="External"/><Relationship Id="rId5" Type="http://schemas.openxmlformats.org/officeDocument/2006/relationships/vmlDrawing" Target="../drawings/vmlDrawing12.vml"/><Relationship Id="rId15" Type="http://schemas.openxmlformats.org/officeDocument/2006/relationships/oleObject" Target="../embeddings/oleObject12.bin"/><Relationship Id="rId23" Type="http://schemas.openxmlformats.org/officeDocument/2006/relationships/image" Target="../media/image8.png"/><Relationship Id="rId28" Type="http://schemas.openxmlformats.org/officeDocument/2006/relationships/image" Target="../media/image4.jpeg"/><Relationship Id="rId10" Type="http://schemas.openxmlformats.org/officeDocument/2006/relationships/tags" Target="../tags/tag43.xml"/><Relationship Id="rId19" Type="http://schemas.openxmlformats.org/officeDocument/2006/relationships/image" Target="../media/image6.png"/><Relationship Id="rId4" Type="http://schemas.openxmlformats.org/officeDocument/2006/relationships/theme" Target="../theme/theme3.xml"/><Relationship Id="rId9" Type="http://schemas.openxmlformats.org/officeDocument/2006/relationships/tags" Target="../tags/tag42.xml"/><Relationship Id="rId14" Type="http://schemas.openxmlformats.org/officeDocument/2006/relationships/tags" Target="../tags/tag47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0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" name="think-cell Slide" r:id="rId18" imgW="360" imgH="360" progId="">
                  <p:embed/>
                </p:oleObj>
              </mc:Choice>
              <mc:Fallback>
                <p:oleObj name="think-cell Slide" r:id="rId18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cxnSp>
        <p:nvCxnSpPr>
          <p:cNvPr id="15" name="Straight Connector 5"/>
          <p:cNvCxnSpPr/>
          <p:nvPr>
            <p:custDataLst>
              <p:tags r:id="rId17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  <p:sldLayoutId id="2147484002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3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5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" name="Rectangle 7"/>
          <p:cNvSpPr/>
          <p:nvPr>
            <p:custDataLst>
              <p:tags r:id="rId7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 descr="C:\Users\UserSim\Desktop\Capgemini\moto.e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6406875" y="1209254"/>
            <a:ext cx="2880000" cy="229353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>
            <p:custDataLst>
              <p:tags r:id="rId9"/>
            </p:custDataLst>
          </p:nvPr>
        </p:nvSpPr>
        <p:spPr>
          <a:xfrm>
            <a:off x="6763620" y="5457935"/>
            <a:ext cx="2523255" cy="380480"/>
          </a:xfrm>
          <a:prstGeom prst="rect">
            <a:avLst/>
          </a:prstGeom>
        </p:spPr>
        <p:txBody>
          <a:bodyPr wrap="none" lIns="0" tIns="36000" rIns="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16" name="Picture 3" descr="C:\Users\UserSim\Desktop\DS_icons\128x128 shadows\facebook.png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689877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 descr="C:\Users\UserSim\Desktop\DS_icons\128x128 shadows\linkedin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025290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 descr="C:\Users\UserSim\Desktop\DS_icons\128x128 shadows\twitter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654345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 descr="C:\Users\UserSim\Desktop\DS_icons\128x128 shadows\youtube.png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8992848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 descr="Picto_Slideshare.gif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363793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3" name="Image 12" descr="Capgemini_logo.jp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47567" y="1014965"/>
            <a:ext cx="2880000" cy="6860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61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95804" y="0"/>
            <a:ext cx="93986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95804" y="1050925"/>
            <a:ext cx="9398662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4" descr="capgemini_rgb-[Converted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95804" y="6451603"/>
            <a:ext cx="1396471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Line 10"/>
          <p:cNvSpPr>
            <a:spLocks noChangeShapeType="1"/>
          </p:cNvSpPr>
          <p:nvPr/>
        </p:nvSpPr>
        <p:spPr bwMode="gray">
          <a:xfrm>
            <a:off x="1" y="904875"/>
            <a:ext cx="99042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gray">
          <a:xfrm>
            <a:off x="295806" y="904875"/>
            <a:ext cx="261752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gray">
          <a:xfrm>
            <a:off x="1" y="904875"/>
            <a:ext cx="9904281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gray">
          <a:xfrm>
            <a:off x="295806" y="904875"/>
            <a:ext cx="261752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16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88975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3pPr>
      <a:lvl4pPr marL="919163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4pPr>
      <a:lvl5pPr marL="11493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5pPr>
      <a:lvl6pPr marL="16065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6pPr>
      <a:lvl7pPr marL="20637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7pPr>
      <a:lvl8pPr marL="25209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8pPr>
      <a:lvl9pPr marL="29781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7" Type="http://schemas.openxmlformats.org/officeDocument/2006/relationships/image" Target="../media/image33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32.jp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35.png"/><Relationship Id="rId7" Type="http://schemas.openxmlformats.org/officeDocument/2006/relationships/image" Target="../media/image38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gif"/><Relationship Id="rId11" Type="http://schemas.openxmlformats.org/officeDocument/2006/relationships/image" Target="../media/image41.jpeg"/><Relationship Id="rId5" Type="http://schemas.openxmlformats.org/officeDocument/2006/relationships/image" Target="../media/image37.jpeg"/><Relationship Id="rId10" Type="http://schemas.openxmlformats.org/officeDocument/2006/relationships/image" Target="../media/image40.jpe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eamMortgage/Chaincode" TargetMode="External"/><Relationship Id="rId2" Type="http://schemas.openxmlformats.org/officeDocument/2006/relationships/hyperlink" Target="https://github.com/DreamMortgage/Documentation/UseCase.doc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DreamMortgage/Documentation/Sample.pptx" TargetMode="External"/><Relationship Id="rId4" Type="http://schemas.openxmlformats.org/officeDocument/2006/relationships/hyperlink" Target="https://github.com/DreamMortgage/UserInterFa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ddiemac.com/singlefamily/docs/Step_by_Step_Mortgage_Guide_English.pdf" TargetMode="External"/><Relationship Id="rId2" Type="http://schemas.openxmlformats.org/officeDocument/2006/relationships/hyperlink" Target="https://www.federalreserve.gov/econresdata/releases/mortoutstand/current.ht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utoday.info/Fresh-Today/A-Look-At-What-Mortgage-Banks-Are-Earning-Per-Loan-Originat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9" Type="http://schemas.openxmlformats.org/officeDocument/2006/relationships/image" Target="../media/image2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9.pn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66233" y="2303228"/>
            <a:ext cx="8324188" cy="1098157"/>
          </a:xfrm>
        </p:spPr>
        <p:txBody>
          <a:bodyPr/>
          <a:lstStyle/>
          <a:p>
            <a:pPr algn="ctr"/>
            <a:r>
              <a:rPr lang="en-US" sz="2800" kern="0" dirty="0" err="1" smtClean="0"/>
              <a:t>HyperLedger</a:t>
            </a:r>
            <a:r>
              <a:rPr lang="en-US" sz="2800" kern="0" dirty="0" smtClean="0"/>
              <a:t> Hackathon- Team Dream Mortgage </a:t>
            </a:r>
            <a:br>
              <a:rPr lang="en-US" sz="2800" kern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Feburary</a:t>
            </a:r>
            <a:r>
              <a:rPr lang="en-US" sz="2000" dirty="0" smtClean="0"/>
              <a:t>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Dream Mortgage – Business </a:t>
            </a:r>
            <a:r>
              <a:rPr lang="en-US" dirty="0" smtClean="0"/>
              <a:t>Flow I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Process a Mortgage Application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4492" y="1451435"/>
            <a:ext cx="1157126" cy="1232650"/>
            <a:chOff x="329347" y="957943"/>
            <a:chExt cx="1424155" cy="1232650"/>
          </a:xfrm>
        </p:grpSpPr>
        <p:sp>
          <p:nvSpPr>
            <p:cNvPr id="5" name="Rounded Rectangle 4"/>
            <p:cNvSpPr/>
            <p:nvPr/>
          </p:nvSpPr>
          <p:spPr>
            <a:xfrm>
              <a:off x="329347" y="957943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title="Mortgage Customer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999136"/>
              <a:ext cx="965764" cy="90095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42045" y="1759706"/>
              <a:ext cx="10114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Mortgage Customer</a:t>
              </a:r>
              <a:endParaRPr lang="en-US" sz="11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981203" y="1492629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Apply for Mortgage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4907177" y="1574053"/>
            <a:ext cx="2019115" cy="104782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Mortgage Application Approved?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7246049" y="1514406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Disburse Money</a:t>
            </a:r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1545389" y="2048335"/>
            <a:ext cx="4358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56222" y="2105225"/>
            <a:ext cx="4093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4813976" y="3105312"/>
            <a:ext cx="2221027" cy="104782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Additional Information Required?</a:t>
            </a:r>
            <a:endParaRPr lang="en-US" sz="1300" dirty="0"/>
          </a:p>
        </p:txBody>
      </p:sp>
      <p:cxnSp>
        <p:nvCxnSpPr>
          <p:cNvPr id="14" name="Straight Arrow Connector 13"/>
          <p:cNvCxnSpPr>
            <a:stCxn id="9" idx="2"/>
            <a:endCxn id="13" idx="0"/>
          </p:cNvCxnSpPr>
          <p:nvPr/>
        </p:nvCxnSpPr>
        <p:spPr>
          <a:xfrm>
            <a:off x="5916735" y="2621878"/>
            <a:ext cx="7755" cy="48343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60686" y="1857840"/>
            <a:ext cx="60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869897" y="2612421"/>
            <a:ext cx="53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150580" y="3352226"/>
            <a:ext cx="683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8078111" y="3045661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Status</a:t>
            </a:r>
          </a:p>
        </p:txBody>
      </p:sp>
      <p:cxnSp>
        <p:nvCxnSpPr>
          <p:cNvPr id="19" name="Straight Arrow Connector 18"/>
          <p:cNvCxnSpPr>
            <a:stCxn id="13" idx="3"/>
            <a:endCxn id="18" idx="1"/>
          </p:cNvCxnSpPr>
          <p:nvPr/>
        </p:nvCxnSpPr>
        <p:spPr>
          <a:xfrm flipV="1">
            <a:off x="7035003" y="3621965"/>
            <a:ext cx="1043108" cy="726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81850" y="4511607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Decline</a:t>
            </a:r>
          </a:p>
        </p:txBody>
      </p:sp>
      <p:cxnSp>
        <p:nvCxnSpPr>
          <p:cNvPr id="21" name="Elbow Connector 20"/>
          <p:cNvCxnSpPr>
            <a:stCxn id="13" idx="2"/>
            <a:endCxn id="20" idx="1"/>
          </p:cNvCxnSpPr>
          <p:nvPr/>
        </p:nvCxnSpPr>
        <p:spPr>
          <a:xfrm rot="16200000" flipH="1">
            <a:off x="6085783" y="3991844"/>
            <a:ext cx="934774" cy="1257360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75795" y="4596663"/>
            <a:ext cx="525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23" name="Elbow Connector 22"/>
          <p:cNvCxnSpPr>
            <a:stCxn id="20" idx="3"/>
            <a:endCxn id="18" idx="2"/>
          </p:cNvCxnSpPr>
          <p:nvPr/>
        </p:nvCxnSpPr>
        <p:spPr>
          <a:xfrm flipV="1">
            <a:off x="8372929" y="4198268"/>
            <a:ext cx="300722" cy="889642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3"/>
            <a:endCxn id="18" idx="0"/>
          </p:cNvCxnSpPr>
          <p:nvPr/>
        </p:nvCxnSpPr>
        <p:spPr>
          <a:xfrm>
            <a:off x="8437128" y="2090710"/>
            <a:ext cx="236523" cy="954951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97319" y="3184826"/>
            <a:ext cx="1191079" cy="115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Status</a:t>
            </a:r>
          </a:p>
        </p:txBody>
      </p:sp>
      <p:cxnSp>
        <p:nvCxnSpPr>
          <p:cNvPr id="26" name="Straight Arrow Connector 25"/>
          <p:cNvCxnSpPr>
            <a:stCxn id="5" idx="2"/>
            <a:endCxn id="25" idx="0"/>
          </p:cNvCxnSpPr>
          <p:nvPr/>
        </p:nvCxnSpPr>
        <p:spPr>
          <a:xfrm flipH="1">
            <a:off x="992859" y="2645235"/>
            <a:ext cx="2080" cy="53959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Multidocument 26"/>
          <p:cNvSpPr/>
          <p:nvPr/>
        </p:nvSpPr>
        <p:spPr>
          <a:xfrm>
            <a:off x="2637364" y="4692427"/>
            <a:ext cx="861822" cy="1200391"/>
          </a:xfrm>
          <a:prstGeom prst="flowChartMultidocument">
            <a:avLst/>
          </a:prstGeom>
          <a:solidFill>
            <a:srgbClr val="FFC000"/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Block Chain</a:t>
            </a:r>
          </a:p>
        </p:txBody>
      </p:sp>
      <p:cxnSp>
        <p:nvCxnSpPr>
          <p:cNvPr id="28" name="Elbow Connector 27"/>
          <p:cNvCxnSpPr/>
          <p:nvPr/>
        </p:nvCxnSpPr>
        <p:spPr>
          <a:xfrm rot="16200000" flipH="1">
            <a:off x="1315471" y="4021952"/>
            <a:ext cx="996696" cy="1641920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  <a:endCxn id="27" idx="0"/>
          </p:cNvCxnSpPr>
          <p:nvPr/>
        </p:nvCxnSpPr>
        <p:spPr>
          <a:xfrm rot="16200000" flipH="1">
            <a:off x="1828559" y="3393418"/>
            <a:ext cx="2047191" cy="550823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8" idx="3"/>
            <a:endCxn id="27" idx="2"/>
          </p:cNvCxnSpPr>
          <p:nvPr/>
        </p:nvCxnSpPr>
        <p:spPr>
          <a:xfrm flipH="1">
            <a:off x="3008347" y="3621966"/>
            <a:ext cx="6260843" cy="2225393"/>
          </a:xfrm>
          <a:prstGeom prst="bentConnector4">
            <a:avLst>
              <a:gd name="adj1" fmla="val -2967"/>
              <a:gd name="adj2" fmla="val 109706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608875" y="1490006"/>
            <a:ext cx="1100899" cy="1194152"/>
            <a:chOff x="329347" y="2532827"/>
            <a:chExt cx="1354952" cy="1194152"/>
          </a:xfrm>
        </p:grpSpPr>
        <p:sp>
          <p:nvSpPr>
            <p:cNvPr id="32" name="Rounded Rectangle 31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9347" y="3465016"/>
              <a:ext cx="1354952" cy="26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Lending Bank</a:t>
              </a:r>
              <a:endParaRPr lang="en-US" sz="11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cxnSp>
        <p:nvCxnSpPr>
          <p:cNvPr id="35" name="Elbow Connector 34"/>
          <p:cNvCxnSpPr>
            <a:stCxn id="27" idx="3"/>
          </p:cNvCxnSpPr>
          <p:nvPr/>
        </p:nvCxnSpPr>
        <p:spPr>
          <a:xfrm flipV="1">
            <a:off x="3499186" y="4331716"/>
            <a:ext cx="666771" cy="96090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9" idx="1"/>
          </p:cNvCxnSpPr>
          <p:nvPr/>
        </p:nvCxnSpPr>
        <p:spPr>
          <a:xfrm>
            <a:off x="4709774" y="2086906"/>
            <a:ext cx="197403" cy="1106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87484" y="3280706"/>
            <a:ext cx="1191079" cy="115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Mortgage Application</a:t>
            </a:r>
          </a:p>
        </p:txBody>
      </p:sp>
      <p:cxnSp>
        <p:nvCxnSpPr>
          <p:cNvPr id="38" name="Straight Arrow Connector 37"/>
          <p:cNvCxnSpPr>
            <a:stCxn id="32" idx="2"/>
            <a:endCxn id="37" idx="0"/>
          </p:cNvCxnSpPr>
          <p:nvPr/>
        </p:nvCxnSpPr>
        <p:spPr>
          <a:xfrm>
            <a:off x="4159325" y="2683806"/>
            <a:ext cx="0" cy="5969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Mortgage – Business Flow II</a:t>
            </a:r>
            <a:br>
              <a:rPr lang="en-US" dirty="0" smtClean="0"/>
            </a:br>
            <a:r>
              <a:rPr lang="en-US" sz="2400" dirty="0"/>
              <a:t>Securitizing &amp; Selling a </a:t>
            </a:r>
            <a:r>
              <a:rPr lang="en-US" sz="2400" dirty="0" smtClean="0"/>
              <a:t>Mortgage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81203" y="1449089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Request Purchase of a Conformed Mortgage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Diamond 39"/>
          <p:cNvSpPr/>
          <p:nvPr/>
        </p:nvSpPr>
        <p:spPr>
          <a:xfrm>
            <a:off x="5465106" y="1357097"/>
            <a:ext cx="1835559" cy="139465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Request </a:t>
            </a:r>
            <a:r>
              <a:rPr lang="en-US" sz="1300" dirty="0"/>
              <a:t>Purchase </a:t>
            </a:r>
            <a:r>
              <a:rPr lang="en-US" sz="1300" dirty="0" smtClean="0"/>
              <a:t>Approved?</a:t>
            </a:r>
            <a:endParaRPr lang="en-US" sz="1300" dirty="0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1545389" y="2004795"/>
            <a:ext cx="4358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34918" y="1820684"/>
            <a:ext cx="626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376991" y="2787249"/>
            <a:ext cx="595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5781451" y="3172752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Status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7319" y="3141286"/>
            <a:ext cx="1191079" cy="115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Status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992859" y="2587181"/>
            <a:ext cx="2080" cy="53959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Multidocument 46"/>
          <p:cNvSpPr/>
          <p:nvPr/>
        </p:nvSpPr>
        <p:spPr>
          <a:xfrm>
            <a:off x="2318961" y="4750485"/>
            <a:ext cx="861822" cy="1200391"/>
          </a:xfrm>
          <a:prstGeom prst="flowChartMultidocument">
            <a:avLst/>
          </a:prstGeom>
          <a:solidFill>
            <a:srgbClr val="FFC000"/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Block Chain</a:t>
            </a:r>
          </a:p>
        </p:txBody>
      </p:sp>
      <p:cxnSp>
        <p:nvCxnSpPr>
          <p:cNvPr id="48" name="Elbow Connector 47"/>
          <p:cNvCxnSpPr>
            <a:stCxn id="45" idx="3"/>
            <a:endCxn id="47" idx="1"/>
          </p:cNvCxnSpPr>
          <p:nvPr/>
        </p:nvCxnSpPr>
        <p:spPr>
          <a:xfrm>
            <a:off x="1588398" y="3717590"/>
            <a:ext cx="730563" cy="16330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608875" y="1446466"/>
            <a:ext cx="1100899" cy="1193800"/>
            <a:chOff x="329347" y="2532827"/>
            <a:chExt cx="1354952" cy="1193800"/>
          </a:xfrm>
        </p:grpSpPr>
        <p:sp>
          <p:nvSpPr>
            <p:cNvPr id="50" name="Rounded Rectangle 49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9347" y="3437720"/>
              <a:ext cx="1354952" cy="26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Lending Bank</a:t>
              </a:r>
              <a:endParaRPr lang="en-US" sz="1100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cxnSp>
        <p:nvCxnSpPr>
          <p:cNvPr id="53" name="Straight Arrow Connector 52"/>
          <p:cNvCxnSpPr>
            <a:stCxn id="50" idx="3"/>
            <a:endCxn id="40" idx="1"/>
          </p:cNvCxnSpPr>
          <p:nvPr/>
        </p:nvCxnSpPr>
        <p:spPr>
          <a:xfrm>
            <a:off x="4709774" y="2043366"/>
            <a:ext cx="755332" cy="1105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71997" y="1379241"/>
            <a:ext cx="1240158" cy="1281188"/>
            <a:chOff x="244397" y="5181414"/>
            <a:chExt cx="1526348" cy="1281188"/>
          </a:xfrm>
        </p:grpSpPr>
        <p:grpSp>
          <p:nvGrpSpPr>
            <p:cNvPr id="55" name="Group 54"/>
            <p:cNvGrpSpPr/>
            <p:nvPr/>
          </p:nvGrpSpPr>
          <p:grpSpPr>
            <a:xfrm>
              <a:off x="244397" y="5181414"/>
              <a:ext cx="1526348" cy="1281188"/>
              <a:chOff x="256777" y="2532827"/>
              <a:chExt cx="1526348" cy="1281188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329347" y="2532827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6777" y="3383128"/>
                <a:ext cx="15263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Securitizing </a:t>
                </a:r>
                <a:r>
                  <a:rPr lang="en-US" sz="1100" dirty="0"/>
                  <a:t>Companies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50" y="5302885"/>
              <a:ext cx="972457" cy="805720"/>
            </a:xfrm>
            <a:prstGeom prst="rect">
              <a:avLst/>
            </a:prstGeom>
          </p:spPr>
        </p:pic>
      </p:grpSp>
      <p:cxnSp>
        <p:nvCxnSpPr>
          <p:cNvPr id="59" name="Straight Arrow Connector 58"/>
          <p:cNvCxnSpPr>
            <a:stCxn id="40" idx="2"/>
          </p:cNvCxnSpPr>
          <p:nvPr/>
        </p:nvCxnSpPr>
        <p:spPr>
          <a:xfrm flipH="1">
            <a:off x="6376995" y="2751752"/>
            <a:ext cx="5891" cy="38953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flipH="1">
            <a:off x="6972530" y="2054425"/>
            <a:ext cx="244700" cy="1694630"/>
          </a:xfrm>
          <a:prstGeom prst="bentConnector3">
            <a:avLst>
              <a:gd name="adj1" fmla="val -143374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289655" y="3172752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Auction Mortgage</a:t>
            </a:r>
            <a:endParaRPr lang="en-US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528080" y="2640267"/>
            <a:ext cx="0" cy="53248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1" idx="3"/>
            <a:endCxn id="44" idx="1"/>
          </p:cNvCxnSpPr>
          <p:nvPr/>
        </p:nvCxnSpPr>
        <p:spPr>
          <a:xfrm>
            <a:off x="5480733" y="3749055"/>
            <a:ext cx="3007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4" idx="2"/>
          </p:cNvCxnSpPr>
          <p:nvPr/>
        </p:nvCxnSpPr>
        <p:spPr>
          <a:xfrm rot="5400000">
            <a:off x="4462723" y="3034919"/>
            <a:ext cx="623828" cy="3204709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8411517" y="1442656"/>
            <a:ext cx="1100899" cy="1194152"/>
            <a:chOff x="329347" y="2532827"/>
            <a:chExt cx="1354952" cy="1194152"/>
          </a:xfrm>
        </p:grpSpPr>
        <p:sp>
          <p:nvSpPr>
            <p:cNvPr id="66" name="Rounded Rectangle 65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9347" y="3465016"/>
              <a:ext cx="1354952" cy="26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Partner Bank</a:t>
              </a:r>
              <a:endParaRPr lang="en-US" sz="1100" dirty="0"/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sp>
        <p:nvSpPr>
          <p:cNvPr id="69" name="Rectangle 68"/>
          <p:cNvSpPr/>
          <p:nvPr/>
        </p:nvSpPr>
        <p:spPr>
          <a:xfrm>
            <a:off x="8405624" y="3274751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Purchase Mortgage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8411518" y="5065300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Status</a:t>
            </a:r>
          </a:p>
        </p:txBody>
      </p:sp>
      <p:cxnSp>
        <p:nvCxnSpPr>
          <p:cNvPr id="71" name="Straight Arrow Connector 70"/>
          <p:cNvCxnSpPr>
            <a:stCxn id="66" idx="2"/>
          </p:cNvCxnSpPr>
          <p:nvPr/>
        </p:nvCxnSpPr>
        <p:spPr>
          <a:xfrm flipH="1">
            <a:off x="8961966" y="2636456"/>
            <a:ext cx="1" cy="63829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9" idx="2"/>
            <a:endCxn id="70" idx="0"/>
          </p:cNvCxnSpPr>
          <p:nvPr/>
        </p:nvCxnSpPr>
        <p:spPr>
          <a:xfrm>
            <a:off x="9001163" y="4427357"/>
            <a:ext cx="5894" cy="63794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089729" y="5656116"/>
            <a:ext cx="53158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810937" y="3194785"/>
            <a:ext cx="1191079" cy="115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Request of Purchase / Mortgage for Auction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861785" y="2647522"/>
            <a:ext cx="0" cy="53248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030766" y="4347392"/>
            <a:ext cx="0" cy="39893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9" idx="2"/>
          </p:cNvCxnSpPr>
          <p:nvPr/>
        </p:nvCxnSpPr>
        <p:spPr>
          <a:xfrm flipH="1">
            <a:off x="2535464" y="2601696"/>
            <a:ext cx="0" cy="214463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093537" y="4168309"/>
            <a:ext cx="1191079" cy="115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Auctioned Mortgage</a:t>
            </a:r>
          </a:p>
        </p:txBody>
      </p:sp>
      <p:cxnSp>
        <p:nvCxnSpPr>
          <p:cNvPr id="79" name="Elbow Connector 78"/>
          <p:cNvCxnSpPr>
            <a:stCxn id="66" idx="1"/>
          </p:cNvCxnSpPr>
          <p:nvPr/>
        </p:nvCxnSpPr>
        <p:spPr>
          <a:xfrm rot="10800000" flipV="1">
            <a:off x="8019177" y="2039556"/>
            <a:ext cx="392342" cy="2124318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444489" y="4804238"/>
            <a:ext cx="1536714" cy="1248392"/>
            <a:chOff x="329347" y="957943"/>
            <a:chExt cx="1891340" cy="1248392"/>
          </a:xfrm>
        </p:grpSpPr>
        <p:sp>
          <p:nvSpPr>
            <p:cNvPr id="81" name="Rounded Rectangle 80"/>
            <p:cNvSpPr/>
            <p:nvPr/>
          </p:nvSpPr>
          <p:spPr>
            <a:xfrm>
              <a:off x="329347" y="957943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 title="Mortgage Customer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999136"/>
              <a:ext cx="965764" cy="900954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706719" y="1775448"/>
              <a:ext cx="15139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Mortgage Customer</a:t>
              </a:r>
              <a:endParaRPr lang="en-US" sz="1100" dirty="0"/>
            </a:p>
          </p:txBody>
        </p:sp>
      </p:grpSp>
      <p:cxnSp>
        <p:nvCxnSpPr>
          <p:cNvPr id="84" name="Straight Arrow Connector 83"/>
          <p:cNvCxnSpPr>
            <a:stCxn id="81" idx="0"/>
            <a:endCxn id="45" idx="2"/>
          </p:cNvCxnSpPr>
          <p:nvPr/>
        </p:nvCxnSpPr>
        <p:spPr>
          <a:xfrm flipH="1" flipV="1">
            <a:off x="992859" y="4293892"/>
            <a:ext cx="2080" cy="51034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flipV="1">
            <a:off x="3180783" y="4746329"/>
            <a:ext cx="3912754" cy="574587"/>
          </a:xfrm>
          <a:prstGeom prst="bentConnector3">
            <a:avLst>
              <a:gd name="adj1" fmla="val 90990"/>
            </a:avLst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8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Mortgage – Business Flow III</a:t>
            </a:r>
            <a:br>
              <a:rPr lang="en-US" dirty="0" smtClean="0"/>
            </a:br>
            <a:r>
              <a:rPr lang="en-US" sz="2400" dirty="0" smtClean="0"/>
              <a:t>Review, Audit &amp; Maintain Mortgage(s)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2240645" y="4876809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Review, Maintain &amp; Update Mortgage(s)</a:t>
            </a:r>
            <a:endParaRPr lang="en-US" sz="1600" dirty="0"/>
          </a:p>
        </p:txBody>
      </p:sp>
      <p:sp>
        <p:nvSpPr>
          <p:cNvPr id="87" name="Flowchart: Multidocument 86"/>
          <p:cNvSpPr/>
          <p:nvPr/>
        </p:nvSpPr>
        <p:spPr>
          <a:xfrm>
            <a:off x="3972336" y="2545648"/>
            <a:ext cx="1898650" cy="2360180"/>
          </a:xfrm>
          <a:prstGeom prst="flowChartMultidocument">
            <a:avLst/>
          </a:prstGeom>
          <a:solidFill>
            <a:srgbClr val="FFC000"/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Block Chain</a:t>
            </a:r>
          </a:p>
        </p:txBody>
      </p:sp>
      <p:cxnSp>
        <p:nvCxnSpPr>
          <p:cNvPr id="88" name="Elbow Connector 87"/>
          <p:cNvCxnSpPr>
            <a:stCxn id="86" idx="3"/>
          </p:cNvCxnSpPr>
          <p:nvPr/>
        </p:nvCxnSpPr>
        <p:spPr>
          <a:xfrm flipV="1">
            <a:off x="3431723" y="4905828"/>
            <a:ext cx="895999" cy="547284"/>
          </a:xfrm>
          <a:prstGeom prst="bentConnector3">
            <a:avLst>
              <a:gd name="adj1" fmla="val 100014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95139" y="1451636"/>
            <a:ext cx="1379507" cy="1193800"/>
            <a:chOff x="10086534" y="1746981"/>
            <a:chExt cx="1697854" cy="1193800"/>
          </a:xfrm>
        </p:grpSpPr>
        <p:grpSp>
          <p:nvGrpSpPr>
            <p:cNvPr id="90" name="Group 89"/>
            <p:cNvGrpSpPr/>
            <p:nvPr/>
          </p:nvGrpSpPr>
          <p:grpSpPr>
            <a:xfrm>
              <a:off x="10086534" y="1746981"/>
              <a:ext cx="1697854" cy="1193800"/>
              <a:chOff x="162179" y="957943"/>
              <a:chExt cx="1697854" cy="1193800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62179" y="1878651"/>
                <a:ext cx="16978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Federal Reserve</a:t>
                </a:r>
              </a:p>
            </p:txBody>
          </p:sp>
        </p:grp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257" y="1821008"/>
              <a:ext cx="868680" cy="914400"/>
            </a:xfrm>
            <a:prstGeom prst="rect">
              <a:avLst/>
            </a:prstGeom>
          </p:spPr>
        </p:pic>
      </p:grpSp>
      <p:cxnSp>
        <p:nvCxnSpPr>
          <p:cNvPr id="94" name="Straight Arrow Connector 93"/>
          <p:cNvCxnSpPr/>
          <p:nvPr/>
        </p:nvCxnSpPr>
        <p:spPr>
          <a:xfrm>
            <a:off x="1545388" y="5473708"/>
            <a:ext cx="6952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44489" y="3166201"/>
            <a:ext cx="1100899" cy="1276257"/>
            <a:chOff x="10246442" y="462462"/>
            <a:chExt cx="1354952" cy="1276257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807" y="514292"/>
              <a:ext cx="965915" cy="909486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10246442" y="462462"/>
              <a:ext cx="1354952" cy="1276257"/>
              <a:chOff x="329347" y="957943"/>
              <a:chExt cx="1354952" cy="1276257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29347" y="1803313"/>
                <a:ext cx="13549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Full Service broker</a:t>
                </a:r>
              </a:p>
            </p:txBody>
          </p:sp>
        </p:grpSp>
      </p:grpSp>
      <p:sp>
        <p:nvSpPr>
          <p:cNvPr id="100" name="Rectangle 99"/>
          <p:cNvSpPr/>
          <p:nvPr/>
        </p:nvSpPr>
        <p:spPr>
          <a:xfrm>
            <a:off x="2234751" y="3171383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Review Investment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39494" y="3768282"/>
            <a:ext cx="6952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3"/>
          </p:cNvCxnSpPr>
          <p:nvPr/>
        </p:nvCxnSpPr>
        <p:spPr>
          <a:xfrm>
            <a:off x="3425829" y="3747686"/>
            <a:ext cx="56015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228854" y="1465958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Review &amp; Update Mortgage(s)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533597" y="2062857"/>
            <a:ext cx="6952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>
            <a:off x="3431723" y="2062857"/>
            <a:ext cx="895999" cy="451933"/>
          </a:xfrm>
          <a:prstGeom prst="bentConnector3">
            <a:avLst>
              <a:gd name="adj1" fmla="val 100014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438654" y="4856035"/>
            <a:ext cx="1100899" cy="1194152"/>
            <a:chOff x="329347" y="2532827"/>
            <a:chExt cx="1354952" cy="1194152"/>
          </a:xfrm>
        </p:grpSpPr>
        <p:sp>
          <p:nvSpPr>
            <p:cNvPr id="107" name="Rounded Rectangle 106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9347" y="3465016"/>
              <a:ext cx="1354952" cy="26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Lending Bank</a:t>
              </a:r>
              <a:endParaRPr lang="en-US" sz="1100" dirty="0"/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grpSp>
        <p:nvGrpSpPr>
          <p:cNvPr id="110" name="Group 109"/>
          <p:cNvGrpSpPr/>
          <p:nvPr/>
        </p:nvGrpSpPr>
        <p:grpSpPr>
          <a:xfrm>
            <a:off x="8384192" y="3176258"/>
            <a:ext cx="1169228" cy="1212868"/>
            <a:chOff x="10246447" y="4279721"/>
            <a:chExt cx="1439051" cy="1212868"/>
          </a:xfrm>
        </p:grpSpPr>
        <p:grpSp>
          <p:nvGrpSpPr>
            <p:cNvPr id="111" name="Group 110"/>
            <p:cNvGrpSpPr/>
            <p:nvPr/>
          </p:nvGrpSpPr>
          <p:grpSpPr>
            <a:xfrm>
              <a:off x="10246447" y="4279721"/>
              <a:ext cx="1439051" cy="1212868"/>
              <a:chOff x="329347" y="957943"/>
              <a:chExt cx="1439051" cy="1212868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387315" y="1909201"/>
                <a:ext cx="13810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City Council</a:t>
                </a:r>
                <a:endParaRPr lang="en-US" sz="1100" dirty="0"/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257" y="4300433"/>
              <a:ext cx="903013" cy="918465"/>
            </a:xfrm>
            <a:prstGeom prst="rect">
              <a:avLst/>
            </a:prstGeom>
          </p:spPr>
        </p:pic>
      </p:grpSp>
      <p:grpSp>
        <p:nvGrpSpPr>
          <p:cNvPr id="115" name="Group 114"/>
          <p:cNvGrpSpPr/>
          <p:nvPr/>
        </p:nvGrpSpPr>
        <p:grpSpPr>
          <a:xfrm>
            <a:off x="8390095" y="4855043"/>
            <a:ext cx="1100899" cy="1228801"/>
            <a:chOff x="10253700" y="5549723"/>
            <a:chExt cx="1354952" cy="1228801"/>
          </a:xfrm>
        </p:grpSpPr>
        <p:grpSp>
          <p:nvGrpSpPr>
            <p:cNvPr id="116" name="Group 115"/>
            <p:cNvGrpSpPr/>
            <p:nvPr/>
          </p:nvGrpSpPr>
          <p:grpSpPr>
            <a:xfrm>
              <a:off x="10253700" y="5549723"/>
              <a:ext cx="1354952" cy="1228801"/>
              <a:chOff x="329347" y="957943"/>
              <a:chExt cx="1354952" cy="1228801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63173" y="1925134"/>
                <a:ext cx="8150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Auditor</a:t>
                </a:r>
                <a:endParaRPr lang="en-US" sz="1100" dirty="0"/>
              </a:p>
            </p:txBody>
          </p:sp>
        </p:grp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729" y="5591480"/>
              <a:ext cx="942893" cy="925434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8384202" y="1445470"/>
            <a:ext cx="1379753" cy="1238856"/>
            <a:chOff x="10246447" y="3016980"/>
            <a:chExt cx="1698158" cy="1238856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7197" y="3074626"/>
              <a:ext cx="1178610" cy="950472"/>
            </a:xfrm>
            <a:prstGeom prst="rect">
              <a:avLst/>
            </a:prstGeom>
          </p:spPr>
        </p:pic>
        <p:grpSp>
          <p:nvGrpSpPr>
            <p:cNvPr id="121" name="Group 120"/>
            <p:cNvGrpSpPr/>
            <p:nvPr/>
          </p:nvGrpSpPr>
          <p:grpSpPr>
            <a:xfrm>
              <a:off x="10246447" y="3016980"/>
              <a:ext cx="1698158" cy="1238856"/>
              <a:chOff x="329347" y="957943"/>
              <a:chExt cx="1698158" cy="1238856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91820" y="1781301"/>
                <a:ext cx="153568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Data service providers</a:t>
                </a: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>
            <a:off x="6515560" y="4869552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Audit Mortgage Transactions</a:t>
            </a:r>
            <a:endParaRPr lang="en-US" sz="1600" dirty="0"/>
          </a:p>
        </p:txBody>
      </p:sp>
      <p:sp>
        <p:nvSpPr>
          <p:cNvPr id="126" name="Rectangle 125"/>
          <p:cNvSpPr/>
          <p:nvPr/>
        </p:nvSpPr>
        <p:spPr>
          <a:xfrm>
            <a:off x="6509666" y="3164126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Review Mortgaged Properties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503769" y="1458701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 Mortgage(s)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7695368" y="5466451"/>
            <a:ext cx="69525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7689474" y="3761025"/>
            <a:ext cx="69525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683577" y="2055600"/>
            <a:ext cx="69525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5884633" y="3740428"/>
            <a:ext cx="61912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5" idx="1"/>
          </p:cNvCxnSpPr>
          <p:nvPr/>
        </p:nvCxnSpPr>
        <p:spPr>
          <a:xfrm rot="10800000">
            <a:off x="5294993" y="4557487"/>
            <a:ext cx="1220567" cy="888368"/>
          </a:xfrm>
          <a:prstGeom prst="bentConnector3">
            <a:avLst>
              <a:gd name="adj1" fmla="val 100241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 rot="5400000" flipH="1" flipV="1">
            <a:off x="5641434" y="1643957"/>
            <a:ext cx="502920" cy="1211009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1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Mortgage – High Level Design</a:t>
            </a:r>
            <a:endParaRPr lang="en-US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2174868" y="1238187"/>
            <a:ext cx="898149" cy="880478"/>
            <a:chOff x="28777" y="957943"/>
            <a:chExt cx="2102016" cy="2289876"/>
          </a:xfrm>
        </p:grpSpPr>
        <p:sp>
          <p:nvSpPr>
            <p:cNvPr id="142" name="Rounded Rectangle 141"/>
            <p:cNvSpPr/>
            <p:nvPr/>
          </p:nvSpPr>
          <p:spPr>
            <a:xfrm>
              <a:off x="329347" y="957943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 title="Mortgage Customer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999136"/>
              <a:ext cx="965764" cy="900954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28777" y="2127203"/>
              <a:ext cx="2102016" cy="112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Mortgage Customer</a:t>
              </a:r>
              <a:endParaRPr lang="en-US" sz="1100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29719" y="2603754"/>
            <a:ext cx="763025" cy="1097693"/>
            <a:chOff x="209365" y="2532827"/>
            <a:chExt cx="1676943" cy="1907274"/>
          </a:xfrm>
        </p:grpSpPr>
        <p:sp>
          <p:nvSpPr>
            <p:cNvPr id="153" name="Rounded Rectangle 152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09365" y="3691422"/>
              <a:ext cx="1676943" cy="748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Lending Bank</a:t>
              </a:r>
              <a:endParaRPr lang="en-US" sz="1100" dirty="0"/>
            </a:p>
          </p:txBody>
        </p:sp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grpSp>
        <p:nvGrpSpPr>
          <p:cNvPr id="159" name="Group 158"/>
          <p:cNvGrpSpPr/>
          <p:nvPr/>
        </p:nvGrpSpPr>
        <p:grpSpPr>
          <a:xfrm>
            <a:off x="829735" y="3904334"/>
            <a:ext cx="716596" cy="1184459"/>
            <a:chOff x="258702" y="2532827"/>
            <a:chExt cx="1591942" cy="1909647"/>
          </a:xfrm>
        </p:grpSpPr>
        <p:sp>
          <p:nvSpPr>
            <p:cNvPr id="160" name="Rounded Rectangle 159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58702" y="3747775"/>
              <a:ext cx="1591942" cy="69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Partner Bank</a:t>
              </a:r>
              <a:endParaRPr lang="en-US" sz="1100" dirty="0"/>
            </a:p>
          </p:txBody>
        </p:sp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grpSp>
        <p:nvGrpSpPr>
          <p:cNvPr id="163" name="Group 162"/>
          <p:cNvGrpSpPr/>
          <p:nvPr/>
        </p:nvGrpSpPr>
        <p:grpSpPr>
          <a:xfrm>
            <a:off x="1632336" y="5384704"/>
            <a:ext cx="899766" cy="947848"/>
            <a:chOff x="2563" y="5181414"/>
            <a:chExt cx="2021729" cy="2038320"/>
          </a:xfrm>
        </p:grpSpPr>
        <p:grpSp>
          <p:nvGrpSpPr>
            <p:cNvPr id="164" name="Group 163"/>
            <p:cNvGrpSpPr/>
            <p:nvPr/>
          </p:nvGrpSpPr>
          <p:grpSpPr>
            <a:xfrm>
              <a:off x="2563" y="5181414"/>
              <a:ext cx="2021729" cy="2038320"/>
              <a:chOff x="14943" y="2532827"/>
              <a:chExt cx="2021729" cy="2038320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329347" y="2532827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14943" y="3776909"/>
                <a:ext cx="2021729" cy="794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Securitizing </a:t>
                </a:r>
                <a:r>
                  <a:rPr lang="en-US" sz="900" dirty="0"/>
                  <a:t>Companies</a:t>
                </a:r>
                <a:endParaRPr lang="en-US" sz="1050" dirty="0"/>
              </a:p>
            </p:txBody>
          </p:sp>
        </p:grpSp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50" y="5302885"/>
              <a:ext cx="972457" cy="805720"/>
            </a:xfrm>
            <a:prstGeom prst="rect">
              <a:avLst/>
            </a:prstGeom>
          </p:spPr>
        </p:pic>
      </p:grpSp>
      <p:grpSp>
        <p:nvGrpSpPr>
          <p:cNvPr id="173" name="Group 172"/>
          <p:cNvGrpSpPr/>
          <p:nvPr/>
        </p:nvGrpSpPr>
        <p:grpSpPr>
          <a:xfrm>
            <a:off x="6171789" y="1148786"/>
            <a:ext cx="988685" cy="1049979"/>
            <a:chOff x="10072044" y="462462"/>
            <a:chExt cx="1934087" cy="1934807"/>
          </a:xfrm>
        </p:grpSpPr>
        <p:grpSp>
          <p:nvGrpSpPr>
            <p:cNvPr id="174" name="Group 173"/>
            <p:cNvGrpSpPr/>
            <p:nvPr/>
          </p:nvGrpSpPr>
          <p:grpSpPr>
            <a:xfrm>
              <a:off x="10072044" y="462462"/>
              <a:ext cx="1934087" cy="1934807"/>
              <a:chOff x="154949" y="957943"/>
              <a:chExt cx="1934087" cy="1934807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154949" y="2098750"/>
                <a:ext cx="1934087" cy="79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Full Service broker</a:t>
                </a:r>
              </a:p>
            </p:txBody>
          </p:sp>
        </p:grpSp>
        <p:pic>
          <p:nvPicPr>
            <p:cNvPr id="175" name="Picture 17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807" y="514292"/>
              <a:ext cx="965915" cy="909486"/>
            </a:xfrm>
            <a:prstGeom prst="rect">
              <a:avLst/>
            </a:prstGeom>
          </p:spPr>
        </p:pic>
      </p:grpSp>
      <p:grpSp>
        <p:nvGrpSpPr>
          <p:cNvPr id="178" name="Group 177"/>
          <p:cNvGrpSpPr/>
          <p:nvPr/>
        </p:nvGrpSpPr>
        <p:grpSpPr>
          <a:xfrm>
            <a:off x="6434238" y="5310262"/>
            <a:ext cx="743695" cy="1027626"/>
            <a:chOff x="10039761" y="4279721"/>
            <a:chExt cx="1767542" cy="190580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0039761" y="4279721"/>
              <a:ext cx="1767542" cy="1905804"/>
              <a:chOff x="122661" y="957943"/>
              <a:chExt cx="1767542" cy="1905804"/>
            </a:xfrm>
          </p:grpSpPr>
          <p:sp>
            <p:nvSpPr>
              <p:cNvPr id="181" name="Rounded Rectangle 180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22661" y="2064637"/>
                <a:ext cx="1767542" cy="799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City Council</a:t>
                </a:r>
                <a:endParaRPr lang="en-US" sz="1100" dirty="0"/>
              </a:p>
            </p:txBody>
          </p:sp>
        </p:grp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258" y="4379311"/>
              <a:ext cx="903014" cy="918464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7446416" y="2613383"/>
            <a:ext cx="796832" cy="1054188"/>
            <a:chOff x="10138714" y="1746981"/>
            <a:chExt cx="1613273" cy="1992742"/>
          </a:xfrm>
        </p:grpSpPr>
        <p:grpSp>
          <p:nvGrpSpPr>
            <p:cNvPr id="184" name="Group 183"/>
            <p:cNvGrpSpPr/>
            <p:nvPr/>
          </p:nvGrpSpPr>
          <p:grpSpPr>
            <a:xfrm>
              <a:off x="10138714" y="1746981"/>
              <a:ext cx="1613273" cy="1992742"/>
              <a:chOff x="214359" y="957943"/>
              <a:chExt cx="1613273" cy="1992742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214359" y="2136175"/>
                <a:ext cx="1613273" cy="814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Federal Reserve</a:t>
                </a:r>
              </a:p>
            </p:txBody>
          </p:sp>
        </p:grp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257" y="1821008"/>
              <a:ext cx="868680" cy="914400"/>
            </a:xfrm>
            <a:prstGeom prst="rect">
              <a:avLst/>
            </a:prstGeom>
          </p:spPr>
        </p:pic>
      </p:grpSp>
      <p:grpSp>
        <p:nvGrpSpPr>
          <p:cNvPr id="188" name="Group 187"/>
          <p:cNvGrpSpPr/>
          <p:nvPr/>
        </p:nvGrpSpPr>
        <p:grpSpPr>
          <a:xfrm>
            <a:off x="4376275" y="5757316"/>
            <a:ext cx="446908" cy="706930"/>
            <a:chOff x="10253700" y="5549723"/>
            <a:chExt cx="1354952" cy="1475747"/>
          </a:xfrm>
        </p:grpSpPr>
        <p:grpSp>
          <p:nvGrpSpPr>
            <p:cNvPr id="189" name="Group 188"/>
            <p:cNvGrpSpPr/>
            <p:nvPr/>
          </p:nvGrpSpPr>
          <p:grpSpPr>
            <a:xfrm>
              <a:off x="10253700" y="5549723"/>
              <a:ext cx="1354952" cy="1475747"/>
              <a:chOff x="329347" y="957943"/>
              <a:chExt cx="1354952" cy="1475747"/>
            </a:xfrm>
          </p:grpSpPr>
          <p:sp>
            <p:nvSpPr>
              <p:cNvPr id="191" name="Rounded Rectangle 190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663173" y="1887568"/>
                <a:ext cx="661043" cy="546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00" dirty="0"/>
              </a:p>
            </p:txBody>
          </p:sp>
        </p:grpSp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729" y="5591480"/>
              <a:ext cx="942893" cy="925434"/>
            </a:xfrm>
            <a:prstGeom prst="rect">
              <a:avLst/>
            </a:prstGeom>
          </p:spPr>
        </p:pic>
      </p:grpSp>
      <p:grpSp>
        <p:nvGrpSpPr>
          <p:cNvPr id="193" name="Group 192"/>
          <p:cNvGrpSpPr/>
          <p:nvPr/>
        </p:nvGrpSpPr>
        <p:grpSpPr>
          <a:xfrm>
            <a:off x="7279364" y="3915414"/>
            <a:ext cx="721286" cy="1195387"/>
            <a:chOff x="10087429" y="3016980"/>
            <a:chExt cx="1683658" cy="2120801"/>
          </a:xfrm>
        </p:grpSpPr>
        <p:grpSp>
          <p:nvGrpSpPr>
            <p:cNvPr id="194" name="Group 193"/>
            <p:cNvGrpSpPr/>
            <p:nvPr/>
          </p:nvGrpSpPr>
          <p:grpSpPr>
            <a:xfrm>
              <a:off x="10087429" y="3016980"/>
              <a:ext cx="1683658" cy="2120801"/>
              <a:chOff x="170329" y="957943"/>
              <a:chExt cx="1683658" cy="2120801"/>
            </a:xfrm>
          </p:grpSpPr>
          <p:sp>
            <p:nvSpPr>
              <p:cNvPr id="196" name="Rounded Rectangle 195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170329" y="2095866"/>
                <a:ext cx="1683658" cy="982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Data service providers</a:t>
                </a:r>
              </a:p>
            </p:txBody>
          </p:sp>
        </p:grpSp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7197" y="3074626"/>
              <a:ext cx="1178610" cy="950472"/>
            </a:xfrm>
            <a:prstGeom prst="rect">
              <a:avLst/>
            </a:prstGeom>
          </p:spPr>
        </p:pic>
      </p:grpSp>
      <p:sp>
        <p:nvSpPr>
          <p:cNvPr id="57" name="Hexagon 56"/>
          <p:cNvSpPr/>
          <p:nvPr/>
        </p:nvSpPr>
        <p:spPr>
          <a:xfrm>
            <a:off x="2874874" y="1462736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43" y="1664243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72" name="Hexagon 171"/>
          <p:cNvSpPr/>
          <p:nvPr/>
        </p:nvSpPr>
        <p:spPr>
          <a:xfrm>
            <a:off x="1879643" y="2749256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712" y="2950763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99" name="Hexagon 198"/>
          <p:cNvSpPr/>
          <p:nvPr/>
        </p:nvSpPr>
        <p:spPr>
          <a:xfrm>
            <a:off x="5660783" y="1467112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51" y="1668619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1" name="Hexagon 200"/>
          <p:cNvSpPr/>
          <p:nvPr/>
        </p:nvSpPr>
        <p:spPr>
          <a:xfrm>
            <a:off x="1795800" y="3788221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869" y="3989729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3" name="Hexagon 202"/>
          <p:cNvSpPr/>
          <p:nvPr/>
        </p:nvSpPr>
        <p:spPr>
          <a:xfrm>
            <a:off x="2345113" y="4883725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4" name="Picture 20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81" y="5085232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5" name="Hexagon 204"/>
          <p:cNvSpPr/>
          <p:nvPr/>
        </p:nvSpPr>
        <p:spPr>
          <a:xfrm>
            <a:off x="4344883" y="5182400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951" y="5383907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7" name="Hexagon 206"/>
          <p:cNvSpPr/>
          <p:nvPr/>
        </p:nvSpPr>
        <p:spPr>
          <a:xfrm>
            <a:off x="6004650" y="4929163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18" y="5130670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9" name="Hexagon 208"/>
          <p:cNvSpPr/>
          <p:nvPr/>
        </p:nvSpPr>
        <p:spPr>
          <a:xfrm>
            <a:off x="6736109" y="3794473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78" y="3995980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11" name="Hexagon 210"/>
          <p:cNvSpPr/>
          <p:nvPr/>
        </p:nvSpPr>
        <p:spPr>
          <a:xfrm>
            <a:off x="6841369" y="2603754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7" y="2805261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29" name="Straight Connector 28"/>
          <p:cNvCxnSpPr>
            <a:endCxn id="199" idx="3"/>
          </p:cNvCxnSpPr>
          <p:nvPr/>
        </p:nvCxnSpPr>
        <p:spPr>
          <a:xfrm flipV="1">
            <a:off x="3394940" y="1710825"/>
            <a:ext cx="2265843" cy="60018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2399709" y="2931943"/>
            <a:ext cx="4441660" cy="103832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1" idx="0"/>
            <a:endCxn id="209" idx="3"/>
          </p:cNvCxnSpPr>
          <p:nvPr/>
        </p:nvCxnSpPr>
        <p:spPr>
          <a:xfrm>
            <a:off x="2315865" y="4031936"/>
            <a:ext cx="4420244" cy="6251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2781335" y="5039091"/>
            <a:ext cx="3315670" cy="88347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4864948" y="5258685"/>
            <a:ext cx="1102218" cy="253238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endCxn id="205" idx="3"/>
          </p:cNvCxnSpPr>
          <p:nvPr/>
        </p:nvCxnSpPr>
        <p:spPr>
          <a:xfrm>
            <a:off x="2738840" y="5269587"/>
            <a:ext cx="1606043" cy="156526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72" idx="0"/>
          </p:cNvCxnSpPr>
          <p:nvPr/>
        </p:nvCxnSpPr>
        <p:spPr>
          <a:xfrm flipV="1">
            <a:off x="2399708" y="1796635"/>
            <a:ext cx="3261074" cy="1196334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endCxn id="199" idx="2"/>
          </p:cNvCxnSpPr>
          <p:nvPr/>
        </p:nvCxnSpPr>
        <p:spPr>
          <a:xfrm flipV="1">
            <a:off x="2303298" y="1954539"/>
            <a:ext cx="3456494" cy="2035191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endCxn id="211" idx="2"/>
          </p:cNvCxnSpPr>
          <p:nvPr/>
        </p:nvCxnSpPr>
        <p:spPr>
          <a:xfrm flipV="1">
            <a:off x="6361739" y="3091180"/>
            <a:ext cx="578639" cy="1992083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4700584" y="1989330"/>
            <a:ext cx="1173840" cy="3342946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5994187" y="1989331"/>
            <a:ext cx="272109" cy="3025643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6091718" y="1989330"/>
            <a:ext cx="818387" cy="1929993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 flipV="1">
            <a:off x="6127563" y="1950162"/>
            <a:ext cx="868579" cy="799094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11" idx="3"/>
          </p:cNvCxnSpPr>
          <p:nvPr/>
        </p:nvCxnSpPr>
        <p:spPr>
          <a:xfrm flipH="1" flipV="1">
            <a:off x="3392421" y="1796635"/>
            <a:ext cx="3448948" cy="1050832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 flipV="1">
            <a:off x="3311097" y="1954538"/>
            <a:ext cx="3530272" cy="2035192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 flipV="1">
            <a:off x="3220320" y="1989329"/>
            <a:ext cx="2960527" cy="3044310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 flipV="1">
            <a:off x="3136521" y="1954539"/>
            <a:ext cx="1404091" cy="3315049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2606759" y="1989329"/>
            <a:ext cx="528149" cy="3025644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2204684" y="1989330"/>
            <a:ext cx="800924" cy="1929993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endCxn id="57" idx="2"/>
          </p:cNvCxnSpPr>
          <p:nvPr/>
        </p:nvCxnSpPr>
        <p:spPr>
          <a:xfrm flipV="1">
            <a:off x="2233161" y="1950162"/>
            <a:ext cx="740723" cy="947162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06" idx="1"/>
            <a:endCxn id="201" idx="1"/>
          </p:cNvCxnSpPr>
          <p:nvPr/>
        </p:nvCxnSpPr>
        <p:spPr>
          <a:xfrm flipH="1" flipV="1">
            <a:off x="2216857" y="4275649"/>
            <a:ext cx="2215094" cy="1172267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6457377" y="4281900"/>
            <a:ext cx="538765" cy="803333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1">
            <a:off x="7103014" y="3105664"/>
            <a:ext cx="79896" cy="813659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 flipV="1">
            <a:off x="2139676" y="4256219"/>
            <a:ext cx="414341" cy="827045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2057446" y="3236684"/>
            <a:ext cx="0" cy="624895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 flipV="1">
            <a:off x="2303298" y="3236682"/>
            <a:ext cx="2140933" cy="2111168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4755227" y="3091181"/>
            <a:ext cx="2110082" cy="2241097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2781335" y="1989329"/>
            <a:ext cx="2978456" cy="3025644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 flipV="1">
            <a:off x="2416659" y="3144381"/>
            <a:ext cx="3680346" cy="1938882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03" idx="0"/>
          </p:cNvCxnSpPr>
          <p:nvPr/>
        </p:nvCxnSpPr>
        <p:spPr>
          <a:xfrm flipV="1">
            <a:off x="2865178" y="2989387"/>
            <a:ext cx="4000131" cy="2138051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H="1" flipV="1">
            <a:off x="2216857" y="3180794"/>
            <a:ext cx="374816" cy="1834179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 flipV="1">
            <a:off x="2345114" y="3078600"/>
            <a:ext cx="4390995" cy="1084414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2303299" y="4157996"/>
            <a:ext cx="3793706" cy="927236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V="1">
            <a:off x="2303297" y="2954326"/>
            <a:ext cx="4519881" cy="1147711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203" idx="0"/>
          </p:cNvCxnSpPr>
          <p:nvPr/>
        </p:nvCxnSpPr>
        <p:spPr>
          <a:xfrm flipV="1">
            <a:off x="2865178" y="4163014"/>
            <a:ext cx="3854955" cy="964424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205" idx="0"/>
            <a:endCxn id="209" idx="2"/>
          </p:cNvCxnSpPr>
          <p:nvPr/>
        </p:nvCxnSpPr>
        <p:spPr>
          <a:xfrm flipV="1">
            <a:off x="4864948" y="4281899"/>
            <a:ext cx="1970170" cy="1144214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/>
          <p:cNvSpPr/>
          <p:nvPr/>
        </p:nvSpPr>
        <p:spPr>
          <a:xfrm>
            <a:off x="2924577" y="141701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2987363" y="141701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3060612" y="141701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3132116" y="141486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3194901" y="141486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266952" y="141701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3329737" y="141701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3402986" y="141701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3474491" y="141486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3537276" y="141486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1547405" y="270002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1610190" y="270002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1683439" y="270002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1754943" y="269787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1817728" y="269787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1889779" y="270002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1952564" y="270002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2025814" y="270002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2097318" y="269787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2160103" y="269787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1536480" y="447232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1599265" y="447232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1672514" y="447232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1744018" y="447017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1806803" y="447017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1878854" y="447232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1941639" y="447232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2014889" y="447232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2086393" y="447017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2149178" y="447017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5550482" y="14313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5613267" y="14313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5686516" y="14313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5758020" y="14292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5820805" y="14292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5892856" y="14313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5955641" y="14313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6028891" y="14313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6100395" y="14292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6163180" y="14292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2396600" y="551149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2459386" y="551149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2532635" y="551149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4" name="Rectangle 393"/>
          <p:cNvSpPr/>
          <p:nvPr/>
        </p:nvSpPr>
        <p:spPr>
          <a:xfrm>
            <a:off x="2604139" y="550934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2666924" y="550934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2738975" y="551149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2801760" y="551149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2875009" y="551149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2946513" y="550934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3009298" y="550934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6944744" y="247711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7007529" y="247711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7080778" y="247711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7152282" y="247496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7215067" y="247496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7287118" y="247711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7349903" y="247711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7423153" y="247711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7494657" y="247496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7557442" y="247496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7223274" y="376716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7286059" y="376716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7359308" y="376716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7430812" y="376502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7493597" y="376502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7565648" y="376716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7628433" y="376716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7701683" y="376716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7773187" y="376502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7835972" y="376502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3661594" y="56355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3724379" y="56355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3797628" y="56355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3869132" y="56334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3931917" y="56334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4003968" y="56355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4066753" y="56355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4140003" y="56355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4211507" y="56334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4274292" y="56334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5687562" y="5559212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2" name="Rectangle 431"/>
          <p:cNvSpPr/>
          <p:nvPr/>
        </p:nvSpPr>
        <p:spPr>
          <a:xfrm>
            <a:off x="5750347" y="5559212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5823596" y="5559212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5895100" y="555706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5957885" y="555706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6029936" y="5559212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6092721" y="5559212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6165971" y="5559212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6237475" y="555706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6300260" y="555706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848347" y="6068318"/>
            <a:ext cx="70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Auditor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302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95779" y="1233715"/>
            <a:ext cx="8243207" cy="497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BlockChain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Smart Contract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Mortgage – Low Level Design &amp; System Architecture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079042" y="2452914"/>
            <a:ext cx="1100899" cy="23077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 User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Mortgage Customer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Lending Bank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Partner Bank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….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3322465" y="1451432"/>
            <a:ext cx="1953625" cy="3947883"/>
            <a:chOff x="5747658" y="1098977"/>
            <a:chExt cx="2404462" cy="4957744"/>
          </a:xfrm>
        </p:grpSpPr>
        <p:sp>
          <p:nvSpPr>
            <p:cNvPr id="87" name="Rounded Rectangle 86"/>
            <p:cNvSpPr/>
            <p:nvPr/>
          </p:nvSpPr>
          <p:spPr>
            <a:xfrm>
              <a:off x="5747658" y="1098977"/>
              <a:ext cx="2404462" cy="4957744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Apache Tomcat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on VM</a:t>
              </a:r>
              <a:endParaRPr lang="en-US" sz="1400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6125456" y="1935748"/>
              <a:ext cx="1609805" cy="37393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dkEdge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Mortgage Management Application</a:t>
              </a:r>
            </a:p>
            <a:p>
              <a:pPr algn="ctr"/>
              <a:endParaRPr lang="en-US" sz="16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endParaRPr lang="en-US" sz="1600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J2EE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Servlet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Spring</a:t>
              </a:r>
              <a:endParaRPr lang="en-US" sz="12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JSP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JavaScript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JQuery</a:t>
              </a: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V="1">
            <a:off x="2185842" y="3189916"/>
            <a:ext cx="113662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533761" y="1436917"/>
            <a:ext cx="1953625" cy="3962398"/>
            <a:chOff x="5747658" y="1108650"/>
            <a:chExt cx="2404462" cy="4948071"/>
          </a:xfrm>
          <a:solidFill>
            <a:schemeClr val="bg1"/>
          </a:solidFill>
        </p:grpSpPr>
        <p:sp>
          <p:nvSpPr>
            <p:cNvPr id="105" name="Rounded Rectangle 104"/>
            <p:cNvSpPr/>
            <p:nvPr/>
          </p:nvSpPr>
          <p:spPr>
            <a:xfrm>
              <a:off x="5747658" y="1108650"/>
              <a:ext cx="2404462" cy="4948071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Hackathon VM15</a:t>
              </a:r>
              <a:endParaRPr lang="en-US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6125456" y="1935748"/>
              <a:ext cx="1609805" cy="37393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dkEdge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Hyperledger</a:t>
              </a:r>
              <a:r>
                <a:rPr lang="en-US" sz="16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Fabric </a:t>
              </a:r>
              <a:r>
                <a:rPr lang="en-US" sz="1600" dirty="0" err="1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Blockchain</a:t>
              </a:r>
              <a:endParaRPr lang="en-US" sz="1600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endParaRPr lang="en-US" sz="1600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Chaincode</a:t>
              </a:r>
              <a:endParaRPr lang="en-US" sz="1200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go programming</a:t>
              </a:r>
            </a:p>
          </p:txBody>
        </p:sp>
      </p:grpSp>
      <p:cxnSp>
        <p:nvCxnSpPr>
          <p:cNvPr id="107" name="Straight Arrow Connector 106"/>
          <p:cNvCxnSpPr/>
          <p:nvPr/>
        </p:nvCxnSpPr>
        <p:spPr>
          <a:xfrm flipV="1">
            <a:off x="2177691" y="4040493"/>
            <a:ext cx="114477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258230" y="3077029"/>
            <a:ext cx="127553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261525" y="4040493"/>
            <a:ext cx="127223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85843" y="2946404"/>
            <a:ext cx="1104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Web Request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179945" y="3766458"/>
            <a:ext cx="11048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chemeClr val="tx2">
                    <a:lumMod val="50000"/>
                  </a:schemeClr>
                </a:solidFill>
              </a:rPr>
              <a:t>Web Response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257887" y="2823034"/>
            <a:ext cx="12758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REST Request</a:t>
            </a:r>
          </a:p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(JSON)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51991" y="3773721"/>
            <a:ext cx="12758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REST Response</a:t>
            </a:r>
          </a:p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(JSON)</a:t>
            </a:r>
          </a:p>
        </p:txBody>
      </p:sp>
    </p:spTree>
    <p:extLst>
      <p:ext uri="{BB962C8B-B14F-4D97-AF65-F5344CB8AC3E}">
        <p14:creationId xmlns:p14="http://schemas.microsoft.com/office/powerpoint/2010/main" val="42703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37734" y="2060812"/>
            <a:ext cx="2155843" cy="29206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Java  J2EE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HTML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CSS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Google Charts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PDF Containers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960630" y="2060812"/>
            <a:ext cx="2155843" cy="292062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Ubuntu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VM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Docker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Tomcat 8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GO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Amazon Web Service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8116" y="2060812"/>
            <a:ext cx="2155843" cy="292062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HyperLedger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Fabric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Rest API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47402" y="1867696"/>
            <a:ext cx="1681407" cy="3452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254142" y="1864080"/>
            <a:ext cx="1618352" cy="3798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side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163299" y="1802504"/>
            <a:ext cx="1750462" cy="3994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Underlying Tech</a:t>
            </a:r>
          </a:p>
        </p:txBody>
      </p:sp>
    </p:spTree>
    <p:extLst>
      <p:ext uri="{BB962C8B-B14F-4D97-AF65-F5344CB8AC3E}">
        <p14:creationId xmlns:p14="http://schemas.microsoft.com/office/powerpoint/2010/main" val="22407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Cases, Source Code and Sample walk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494765"/>
            <a:ext cx="8247402" cy="4643751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Use cases 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hlinkClick r:id="rId2"/>
              </a:rPr>
              <a:t>github.com/DreamMortgage/Documentation/UseCase.doc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marL="174625" lvl="1" indent="0">
              <a:buNone/>
            </a:pPr>
            <a:endParaRPr lang="en-US" dirty="0" smtClean="0"/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Source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code</a:t>
            </a:r>
          </a:p>
          <a:p>
            <a:pPr marL="347164" lvl="2" indent="-166189">
              <a:buClr>
                <a:schemeClr val="accent5"/>
              </a:buClr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hlinkClick r:id="rId3"/>
              </a:rPr>
              <a:t>github.com/DreamMortgage/Chaincode</a:t>
            </a: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7164" lvl="2" indent="-166189">
              <a:buClr>
                <a:schemeClr val="accent5"/>
              </a:buClr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https://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hlinkClick r:id="rId4"/>
              </a:rPr>
              <a:t>github.com/DreamMortgage/UserInterFace</a:t>
            </a: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Sample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walkthrough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  <a:hlinkClick r:id="rId5"/>
              </a:rPr>
              <a:t>https://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hlinkClick r:id="rId5"/>
              </a:rPr>
              <a:t>github.com/DreamMortgage/Documentation/Sample.pptx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</a:t>
            </a:r>
            <a:r>
              <a:rPr lang="en-US" dirty="0" smtClean="0"/>
              <a:t>planned demo enhancements.</a:t>
            </a:r>
            <a:endParaRPr lang="en-US" dirty="0"/>
          </a:p>
        </p:txBody>
      </p:sp>
      <p:pic>
        <p:nvPicPr>
          <p:cNvPr id="190467" name="Picture 3" descr="C:\Users\rd615097\AppData\Local\Microsoft\Windows\Temporary Internet Files\Content.IE5\Z133DZP4\Identity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51" y="3012180"/>
            <a:ext cx="878497" cy="128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47396" y="3057124"/>
            <a:ext cx="6346228" cy="1190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Provide for integration with identity platforms</a:t>
            </a:r>
          </a:p>
        </p:txBody>
      </p:sp>
      <p:pic>
        <p:nvPicPr>
          <p:cNvPr id="7" name="Picture 3" descr="C:\Users\rd615097\AppData\Local\Microsoft\Windows\Temporary Internet Files\Content.IE5\6HTGKFLR\documentclipart_zpsf218e84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51" y="1610434"/>
            <a:ext cx="888119" cy="9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347396" y="1298780"/>
            <a:ext cx="6346227" cy="1190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Accept documents and signature pads</a:t>
            </a:r>
          </a:p>
        </p:txBody>
      </p:sp>
      <p:pic>
        <p:nvPicPr>
          <p:cNvPr id="9" name="Picture 4" descr="C:\Users\rd615097\AppData\Local\Microsoft\Windows\Temporary Internet Files\Content.IE5\H3RIV1EG\Stacks_of_money[1]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DD4"/>
              </a:clrFrom>
              <a:clrTo>
                <a:srgbClr val="FFFD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44" y="5034987"/>
            <a:ext cx="960531" cy="87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2347396" y="4720505"/>
            <a:ext cx="6346228" cy="1190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Enable Demo to work with digital currencies.</a:t>
            </a:r>
          </a:p>
        </p:txBody>
      </p:sp>
    </p:spTree>
    <p:extLst>
      <p:ext uri="{BB962C8B-B14F-4D97-AF65-F5344CB8AC3E}">
        <p14:creationId xmlns:p14="http://schemas.microsoft.com/office/powerpoint/2010/main" val="27546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Federal Reserve Mortgage Debt outstanding link.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www.federalreserve.gov/econresdata/releases/mortoutstand/current.htm</a:t>
            </a:r>
            <a:endParaRPr lang="en-US" dirty="0" smtClean="0"/>
          </a:p>
          <a:p>
            <a:endParaRPr lang="en-US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Freddie Mac Step by Step Mortgage process.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www.freddiemac.com/singlefamily/docs/Step_by_Step_Mortgage_Guide_English.pdf</a:t>
            </a:r>
            <a:endParaRPr lang="en-US" dirty="0" smtClean="0"/>
          </a:p>
          <a:p>
            <a:endParaRPr lang="en-US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Quarterly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Mortgage Bankers Performance Report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www.cutoday.info/Fresh-Today/A-Look-At-What-Mortgage-Banks-Are-Earning-Per-Loan-Originated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9"/>
          <a:stretch/>
        </p:blipFill>
        <p:spPr bwMode="auto">
          <a:xfrm>
            <a:off x="0" y="1514475"/>
            <a:ext cx="9906000" cy="446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206"/>
            <a:ext cx="6067425" cy="37147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838576" y="5813879"/>
            <a:ext cx="6067425" cy="37147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3521487" y="4650257"/>
            <a:ext cx="3033713" cy="1360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21" tIns="47860" rIns="95721" bIns="47860" anchor="ctr"/>
          <a:lstStyle/>
          <a:p>
            <a:pPr>
              <a:defRPr/>
            </a:pPr>
            <a:r>
              <a:rPr lang="en-US" sz="4300" dirty="0">
                <a:solidFill>
                  <a:schemeClr val="bg1"/>
                </a:solidFill>
                <a:latin typeface="Candara" pitchFamily="34" charset="0"/>
                <a:ea typeface="Segoe UI" pitchFamily="34" charset="0"/>
                <a:cs typeface="Segoe UI" pitchFamily="34" charset="0"/>
              </a:rPr>
              <a:t>Thank </a:t>
            </a:r>
            <a:r>
              <a:rPr lang="en-US" sz="4300" dirty="0" smtClean="0">
                <a:solidFill>
                  <a:schemeClr val="bg1"/>
                </a:solidFill>
                <a:latin typeface="Candara" pitchFamily="34" charset="0"/>
                <a:ea typeface="Segoe UI" pitchFamily="34" charset="0"/>
                <a:cs typeface="Segoe UI" pitchFamily="34" charset="0"/>
              </a:rPr>
              <a:t>You </a:t>
            </a:r>
            <a:r>
              <a:rPr lang="en-US" sz="4300" dirty="0">
                <a:solidFill>
                  <a:schemeClr val="bg1"/>
                </a:solidFill>
                <a:latin typeface="Candara" pitchFamily="34" charset="0"/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224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64589" y="255368"/>
            <a:ext cx="7725304" cy="457200"/>
          </a:xfrm>
          <a:prstGeom prst="rect">
            <a:avLst/>
          </a:prstGeom>
        </p:spPr>
        <p:txBody>
          <a:bodyPr lIns="95781" tIns="47890" rIns="95781" bIns="4789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2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Table </a:t>
            </a:r>
            <a:r>
              <a:rPr lang="en-US" sz="2600" b="1" smtClean="0">
                <a:solidFill>
                  <a:schemeClr val="tx1"/>
                </a:solidFill>
                <a:latin typeface="Candara" panose="020E0502030303020204" pitchFamily="34" charset="0"/>
              </a:rPr>
              <a:t>of Contents</a:t>
            </a:r>
            <a:endParaRPr lang="en-US" sz="2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34" name="Picture 7" descr="MPj04053960000[1]"/>
          <p:cNvPicPr>
            <a:picLocks noChangeAspect="1" noChangeArrowheads="1"/>
          </p:cNvPicPr>
          <p:nvPr/>
        </p:nvPicPr>
        <p:blipFill>
          <a:blip r:embed="rId2" cstate="print"/>
          <a:srcRect l="4460" t="12218" r="9779" b="8541"/>
          <a:stretch>
            <a:fillRect/>
          </a:stretch>
        </p:blipFill>
        <p:spPr bwMode="auto">
          <a:xfrm>
            <a:off x="7043239" y="1870528"/>
            <a:ext cx="2797638" cy="1958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50" name="Group 49"/>
          <p:cNvGrpSpPr/>
          <p:nvPr/>
        </p:nvGrpSpPr>
        <p:grpSpPr>
          <a:xfrm>
            <a:off x="502449" y="1343002"/>
            <a:ext cx="6480757" cy="403464"/>
            <a:chOff x="695699" y="1787487"/>
            <a:chExt cx="8973356" cy="468000"/>
          </a:xfrm>
        </p:grpSpPr>
        <p:sp>
          <p:nvSpPr>
            <p:cNvPr id="51" name="AutoShape 10"/>
            <p:cNvSpPr>
              <a:spLocks noChangeArrowheads="1"/>
            </p:cNvSpPr>
            <p:nvPr/>
          </p:nvSpPr>
          <p:spPr bwMode="auto">
            <a:xfrm>
              <a:off x="695699" y="1787487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US Mortgage Industry Overview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150043" y="1905087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9599" y="2246071"/>
            <a:ext cx="6480757" cy="403464"/>
            <a:chOff x="705599" y="2486137"/>
            <a:chExt cx="8973356" cy="468000"/>
          </a:xfrm>
        </p:grpSpPr>
        <p:sp>
          <p:nvSpPr>
            <p:cNvPr id="54" name="AutoShape 10"/>
            <p:cNvSpPr>
              <a:spLocks noChangeArrowheads="1"/>
            </p:cNvSpPr>
            <p:nvPr/>
          </p:nvSpPr>
          <p:spPr bwMode="auto">
            <a:xfrm>
              <a:off x="705599" y="2486137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Mortgage financing in Nutshell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159943" y="2651295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9599" y="2690981"/>
            <a:ext cx="6480757" cy="403464"/>
            <a:chOff x="494583" y="2825437"/>
            <a:chExt cx="8973356" cy="468000"/>
          </a:xfrm>
        </p:grpSpPr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>
              <a:off x="494583" y="2825437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Mortgage Industry Challenges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970971" y="2936254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9599" y="3606703"/>
            <a:ext cx="6480757" cy="403464"/>
            <a:chOff x="273666" y="3116660"/>
            <a:chExt cx="8973356" cy="468000"/>
          </a:xfrm>
        </p:grpSpPr>
        <p:sp>
          <p:nvSpPr>
            <p:cNvPr id="40" name="AutoShape 10"/>
            <p:cNvSpPr>
              <a:spLocks noChangeArrowheads="1"/>
            </p:cNvSpPr>
            <p:nvPr/>
          </p:nvSpPr>
          <p:spPr bwMode="auto">
            <a:xfrm>
              <a:off x="273666" y="3116660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Dream Mortgage </a:t>
              </a: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solution highlights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70682" y="3259219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9262" y="4060309"/>
            <a:ext cx="6480757" cy="366785"/>
            <a:chOff x="273666" y="3116660"/>
            <a:chExt cx="8973356" cy="468000"/>
          </a:xfrm>
        </p:grpSpPr>
        <p:sp>
          <p:nvSpPr>
            <p:cNvPr id="49" name="AutoShape 10"/>
            <p:cNvSpPr>
              <a:spLocks noChangeArrowheads="1"/>
            </p:cNvSpPr>
            <p:nvPr/>
          </p:nvSpPr>
          <p:spPr bwMode="auto">
            <a:xfrm>
              <a:off x="273666" y="3116660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Mortgage Deed tracking using smart contract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70682" y="3259219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9261" y="1790469"/>
            <a:ext cx="6480757" cy="403464"/>
            <a:chOff x="695699" y="1787487"/>
            <a:chExt cx="8973356" cy="468000"/>
          </a:xfrm>
        </p:grpSpPr>
        <p:sp>
          <p:nvSpPr>
            <p:cNvPr id="23" name="AutoShape 10"/>
            <p:cNvSpPr>
              <a:spLocks noChangeArrowheads="1"/>
            </p:cNvSpPr>
            <p:nvPr/>
          </p:nvSpPr>
          <p:spPr bwMode="auto">
            <a:xfrm>
              <a:off x="695699" y="1787487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Mortgage Industry Participants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150043" y="1905087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8223" y="3143637"/>
            <a:ext cx="6480757" cy="403464"/>
            <a:chOff x="494583" y="2825437"/>
            <a:chExt cx="8973356" cy="468000"/>
          </a:xfrm>
        </p:grpSpPr>
        <p:sp>
          <p:nvSpPr>
            <p:cNvPr id="26" name="AutoShape 10"/>
            <p:cNvSpPr>
              <a:spLocks noChangeArrowheads="1"/>
            </p:cNvSpPr>
            <p:nvPr/>
          </p:nvSpPr>
          <p:spPr bwMode="auto">
            <a:xfrm>
              <a:off x="494583" y="2825437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Dream Mortgage solution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970971" y="2936254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910" y="4467765"/>
            <a:ext cx="6480757" cy="366785"/>
            <a:chOff x="273666" y="3116660"/>
            <a:chExt cx="8973356" cy="468000"/>
          </a:xfrm>
        </p:grpSpPr>
        <p:sp>
          <p:nvSpPr>
            <p:cNvPr id="29" name="AutoShape 10"/>
            <p:cNvSpPr>
              <a:spLocks noChangeArrowheads="1"/>
            </p:cNvSpPr>
            <p:nvPr/>
          </p:nvSpPr>
          <p:spPr bwMode="auto">
            <a:xfrm>
              <a:off x="273666" y="3116660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Dream Mortgage Business Flow I, II  </a:t>
              </a:r>
              <a:r>
                <a:rPr lang="en-US" sz="1600" b="1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and III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770682" y="3259219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01534" y="4879477"/>
            <a:ext cx="6480757" cy="366785"/>
            <a:chOff x="273666" y="3116660"/>
            <a:chExt cx="8973356" cy="468000"/>
          </a:xfrm>
        </p:grpSpPr>
        <p:sp>
          <p:nvSpPr>
            <p:cNvPr id="36" name="AutoShape 10"/>
            <p:cNvSpPr>
              <a:spLocks noChangeArrowheads="1"/>
            </p:cNvSpPr>
            <p:nvPr/>
          </p:nvSpPr>
          <p:spPr bwMode="auto">
            <a:xfrm>
              <a:off x="273666" y="3116660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High Level , Low Level Design &amp; Tech stack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70682" y="3259219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17454" y="5277541"/>
            <a:ext cx="6480757" cy="366785"/>
            <a:chOff x="273666" y="3116660"/>
            <a:chExt cx="8973356" cy="468000"/>
          </a:xfrm>
        </p:grpSpPr>
        <p:sp>
          <p:nvSpPr>
            <p:cNvPr id="42" name="AutoShape 10"/>
            <p:cNvSpPr>
              <a:spLocks noChangeArrowheads="1"/>
            </p:cNvSpPr>
            <p:nvPr/>
          </p:nvSpPr>
          <p:spPr bwMode="auto">
            <a:xfrm>
              <a:off x="273666" y="3116660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err="1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Usecase</a:t>
              </a: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, Sample </a:t>
              </a:r>
              <a:r>
                <a:rPr lang="en-US" sz="1600" b="1" dirty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link and source </a:t>
              </a: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code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770682" y="3259219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23246" y="5684997"/>
            <a:ext cx="6480757" cy="366785"/>
            <a:chOff x="273666" y="3116660"/>
            <a:chExt cx="8973356" cy="468000"/>
          </a:xfrm>
        </p:grpSpPr>
        <p:sp>
          <p:nvSpPr>
            <p:cNvPr id="57" name="AutoShape 10"/>
            <p:cNvSpPr>
              <a:spLocks noChangeArrowheads="1"/>
            </p:cNvSpPr>
            <p:nvPr/>
          </p:nvSpPr>
          <p:spPr bwMode="auto">
            <a:xfrm>
              <a:off x="273666" y="3116660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Future Plans &amp; Citation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70682" y="3259219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6392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ndara" pitchFamily="34" charset="0"/>
                <a:cs typeface="Arial" pitchFamily="34" charset="0"/>
              </a:rPr>
              <a:t>US Mortgage </a:t>
            </a:r>
            <a:r>
              <a:rPr lang="en-US" b="1" dirty="0" smtClean="0">
                <a:latin typeface="Candara" pitchFamily="34" charset="0"/>
                <a:cs typeface="Arial" pitchFamily="34" charset="0"/>
              </a:rPr>
              <a:t>Industry Overview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5100968"/>
              </p:ext>
            </p:extLst>
          </p:nvPr>
        </p:nvGraphicFramePr>
        <p:xfrm>
          <a:off x="655093" y="887097"/>
          <a:ext cx="8884691" cy="4940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54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Mortgage Industry </a:t>
            </a:r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5653" y="1323834"/>
            <a:ext cx="4502138" cy="4979701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Customer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sz="200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Lending institution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Secondary lenders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050134" y="1289456"/>
            <a:ext cx="4502138" cy="500216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Data service </a:t>
            </a:r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roviders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Auditors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Information stakeholders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2600" y="1669803"/>
            <a:ext cx="1363624" cy="759278"/>
            <a:chOff x="329347" y="957943"/>
            <a:chExt cx="1869473" cy="1193800"/>
          </a:xfrm>
        </p:grpSpPr>
        <p:sp>
          <p:nvSpPr>
            <p:cNvPr id="6" name="Rounded Rectangle 5"/>
            <p:cNvSpPr/>
            <p:nvPr/>
          </p:nvSpPr>
          <p:spPr>
            <a:xfrm>
              <a:off x="329347" y="957943"/>
              <a:ext cx="1354951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title="Mortgage Customer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999136"/>
              <a:ext cx="965764" cy="90095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4853" y="1547150"/>
              <a:ext cx="1513967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Mortgage Customer</a:t>
              </a:r>
              <a:endParaRPr lang="en-US" sz="1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600" y="2841159"/>
            <a:ext cx="1024318" cy="960934"/>
            <a:chOff x="329347" y="2532827"/>
            <a:chExt cx="1354952" cy="1193800"/>
          </a:xfrm>
        </p:grpSpPr>
        <p:sp>
          <p:nvSpPr>
            <p:cNvPr id="10" name="Rounded Rectangle 9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9347" y="3278506"/>
              <a:ext cx="1354952" cy="26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Lending Bank</a:t>
              </a:r>
              <a:endParaRPr lang="en-US" sz="11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1899314" y="1920048"/>
            <a:ext cx="2142700" cy="3489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>
                <a:solidFill>
                  <a:schemeClr val="tx1"/>
                </a:solidFill>
              </a:rPr>
              <a:t>M</a:t>
            </a:r>
            <a:r>
              <a:rPr lang="en-US" sz="1800" dirty="0" smtClean="0">
                <a:solidFill>
                  <a:schemeClr val="tx1"/>
                </a:solidFill>
              </a:rPr>
              <a:t>ortgage </a:t>
            </a:r>
            <a:r>
              <a:rPr lang="en-US" sz="1800" dirty="0">
                <a:solidFill>
                  <a:schemeClr val="tx1"/>
                </a:solidFill>
              </a:rPr>
              <a:t>a</a:t>
            </a:r>
            <a:r>
              <a:rPr lang="en-US" sz="1800" dirty="0" smtClean="0">
                <a:solidFill>
                  <a:schemeClr val="tx1"/>
                </a:solidFill>
              </a:rPr>
              <a:t>pplicant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err="1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99314" y="3018583"/>
            <a:ext cx="2142700" cy="56542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 smtClean="0">
                <a:solidFill>
                  <a:schemeClr val="tx1"/>
                </a:solidFill>
              </a:rPr>
              <a:t>Lends mortgage / Primary Lender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76211" y="4218544"/>
            <a:ext cx="1024318" cy="960934"/>
            <a:chOff x="329347" y="2532827"/>
            <a:chExt cx="1354952" cy="1193800"/>
          </a:xfrm>
        </p:grpSpPr>
        <p:sp>
          <p:nvSpPr>
            <p:cNvPr id="16" name="Rounded Rectangle 15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9347" y="3363283"/>
              <a:ext cx="1354952" cy="3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Partner Bank</a:t>
              </a:r>
              <a:endParaRPr lang="en-US" sz="11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1997121" y="4535235"/>
            <a:ext cx="2929721" cy="142882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 smtClean="0">
                <a:solidFill>
                  <a:schemeClr val="tx1"/>
                </a:solidFill>
              </a:rPr>
              <a:t>Create mortgage pools to reduce default risk and sell to private &amp; public investors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4322" y="5241625"/>
            <a:ext cx="1236751" cy="1049991"/>
            <a:chOff x="244397" y="5181414"/>
            <a:chExt cx="1526348" cy="11938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50" y="5302885"/>
              <a:ext cx="972457" cy="805720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244397" y="5181414"/>
              <a:ext cx="1526348" cy="1193800"/>
              <a:chOff x="256777" y="2532827"/>
              <a:chExt cx="1526348" cy="11938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29347" y="2532827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6777" y="3325361"/>
                <a:ext cx="15263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Securitizing </a:t>
                </a:r>
                <a:r>
                  <a:rPr lang="en-US" sz="1100" dirty="0"/>
                  <a:t>Companies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244617" y="1674885"/>
            <a:ext cx="1146699" cy="771338"/>
            <a:chOff x="10193232" y="3016980"/>
            <a:chExt cx="1626238" cy="11938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7197" y="3074626"/>
              <a:ext cx="1178610" cy="950472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0193232" y="3016980"/>
              <a:ext cx="1626238" cy="1193800"/>
              <a:chOff x="276132" y="957943"/>
              <a:chExt cx="1626238" cy="119380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6132" y="1721502"/>
                <a:ext cx="1626238" cy="392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Data </a:t>
                </a:r>
                <a:r>
                  <a:rPr lang="en-US" sz="1050" dirty="0" smtClean="0"/>
                  <a:t>providers</a:t>
                </a:r>
                <a:endParaRPr lang="en-US" sz="1050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5309436" y="3761423"/>
            <a:ext cx="994869" cy="1030926"/>
            <a:chOff x="10253700" y="5549723"/>
            <a:chExt cx="1354952" cy="1210212"/>
          </a:xfrm>
        </p:grpSpPr>
        <p:grpSp>
          <p:nvGrpSpPr>
            <p:cNvPr id="31" name="Group 30"/>
            <p:cNvGrpSpPr/>
            <p:nvPr/>
          </p:nvGrpSpPr>
          <p:grpSpPr>
            <a:xfrm>
              <a:off x="10253700" y="5549723"/>
              <a:ext cx="1354952" cy="1210212"/>
              <a:chOff x="329347" y="957943"/>
              <a:chExt cx="1354952" cy="1210212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14471" y="1861049"/>
                <a:ext cx="930208" cy="307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Auditor</a:t>
                </a:r>
                <a:endParaRPr lang="en-US" sz="1100" dirty="0"/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729" y="5591480"/>
              <a:ext cx="942893" cy="925434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6336724" y="1552052"/>
            <a:ext cx="3203060" cy="196746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 smtClean="0">
                <a:solidFill>
                  <a:schemeClr val="tx1"/>
                </a:solidFill>
              </a:rPr>
              <a:t>Appraisers,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redit bureau, customer’s financial institutions, government agencies, home inspectors etc. that create data associated with customer and mortgage property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391316" y="3954159"/>
            <a:ext cx="3148468" cy="57659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 smtClean="0">
                <a:solidFill>
                  <a:schemeClr val="tx1"/>
                </a:solidFill>
              </a:rPr>
              <a:t>Audits ledgers / transactions for participants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337512" y="5227049"/>
            <a:ext cx="966793" cy="989105"/>
            <a:chOff x="10246442" y="462462"/>
            <a:chExt cx="1354952" cy="1193800"/>
          </a:xfrm>
        </p:grpSpPr>
        <p:grpSp>
          <p:nvGrpSpPr>
            <p:cNvPr id="38" name="Group 37"/>
            <p:cNvGrpSpPr/>
            <p:nvPr/>
          </p:nvGrpSpPr>
          <p:grpSpPr>
            <a:xfrm>
              <a:off x="10246442" y="462462"/>
              <a:ext cx="1354952" cy="1193800"/>
              <a:chOff x="329347" y="957943"/>
              <a:chExt cx="1354952" cy="11938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29347" y="1832960"/>
                <a:ext cx="1354952" cy="31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Investor</a:t>
                </a:r>
                <a:endParaRPr lang="en-US" sz="1100" dirty="0"/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807" y="514292"/>
              <a:ext cx="965915" cy="90948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6391316" y="5227051"/>
            <a:ext cx="1128600" cy="996325"/>
            <a:chOff x="10246447" y="4279721"/>
            <a:chExt cx="1354952" cy="1223921"/>
          </a:xfrm>
        </p:grpSpPr>
        <p:grpSp>
          <p:nvGrpSpPr>
            <p:cNvPr id="43" name="Group 42"/>
            <p:cNvGrpSpPr/>
            <p:nvPr/>
          </p:nvGrpSpPr>
          <p:grpSpPr>
            <a:xfrm>
              <a:off x="10246447" y="4279721"/>
              <a:ext cx="1354952" cy="1223921"/>
              <a:chOff x="329347" y="957943"/>
              <a:chExt cx="1354952" cy="122392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29347" y="1877439"/>
                <a:ext cx="1354952" cy="304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 smtClean="0"/>
                  <a:t>Goverment</a:t>
                </a:r>
                <a:r>
                  <a:rPr lang="en-US" sz="1100" dirty="0" smtClean="0"/>
                  <a:t> </a:t>
                </a:r>
                <a:endParaRPr lang="en-US" sz="1100" dirty="0"/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257" y="4300433"/>
              <a:ext cx="903013" cy="918465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7640899" y="5243912"/>
            <a:ext cx="1325640" cy="1014339"/>
            <a:chOff x="10253702" y="1746981"/>
            <a:chExt cx="1431560" cy="1236668"/>
          </a:xfrm>
        </p:grpSpPr>
        <p:grpSp>
          <p:nvGrpSpPr>
            <p:cNvPr id="48" name="Group 47"/>
            <p:cNvGrpSpPr/>
            <p:nvPr/>
          </p:nvGrpSpPr>
          <p:grpSpPr>
            <a:xfrm>
              <a:off x="10253702" y="1746981"/>
              <a:ext cx="1431560" cy="1236668"/>
              <a:chOff x="329347" y="957943"/>
              <a:chExt cx="1431560" cy="1236668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75559" y="1875660"/>
                <a:ext cx="1385348" cy="318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Federal Reserve</a:t>
                </a:r>
              </a:p>
            </p:txBody>
          </p:sp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257" y="1821008"/>
              <a:ext cx="86868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50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Mortgage f</a:t>
            </a:r>
            <a:r>
              <a:rPr lang="en-US" dirty="0" smtClean="0"/>
              <a:t>inancing in Nutshell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300437"/>
              </p:ext>
            </p:extLst>
          </p:nvPr>
        </p:nvGraphicFramePr>
        <p:xfrm>
          <a:off x="2330106" y="1345303"/>
          <a:ext cx="9582150" cy="464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77304933"/>
              </p:ext>
            </p:extLst>
          </p:nvPr>
        </p:nvGraphicFramePr>
        <p:xfrm>
          <a:off x="4681222" y="1910687"/>
          <a:ext cx="5145206" cy="3452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4024" y="1419363"/>
            <a:ext cx="4107976" cy="209288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tx2">
                    <a:lumMod val="50000"/>
                  </a:schemeClr>
                </a:solidFill>
              </a:rPr>
              <a:t>When this process executes faster it creates following benefits.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Increases lending institutions capitalization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Allows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ending institution to increase their market share due to higher financing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Reduces default risk of lending institution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944" y="3673555"/>
            <a:ext cx="4107976" cy="23083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tx2">
                    <a:lumMod val="50000"/>
                  </a:schemeClr>
                </a:solidFill>
              </a:rPr>
              <a:t>When this process has security, transparency and smart contracts.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Decreases the risk for lending Institution and other participants.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Increase the speed of this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Increase end user satisfaction(customer and Investor).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ortgage </a:t>
            </a:r>
            <a:r>
              <a:rPr lang="en-US" dirty="0"/>
              <a:t>industry 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497" y="1528553"/>
            <a:ext cx="8679986" cy="400110"/>
          </a:xfrm>
          <a:prstGeom prst="rect">
            <a:avLst/>
          </a:prstGeom>
          <a:ln cap="rnd">
            <a:solidFill>
              <a:schemeClr val="accent1">
                <a:lumMod val="50000"/>
              </a:schemeClr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Opaque lending practice and processes.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0496" y="3993516"/>
            <a:ext cx="8679984" cy="707886"/>
          </a:xfrm>
          <a:prstGeom prst="rect">
            <a:avLst/>
          </a:prstGeom>
          <a:ln cap="rnd">
            <a:solidFill>
              <a:schemeClr val="accent1">
                <a:lumMod val="50000"/>
              </a:schemeClr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Disparate systems for mortgage lending process, number of n</a:t>
            </a:r>
            <a:r>
              <a:rPr lang="en-US" sz="2000" b="1" dirty="0" smtClean="0"/>
              <a:t>on Public Information(NPI) </a:t>
            </a:r>
            <a:r>
              <a:rPr lang="en-US" sz="2000" b="1" dirty="0"/>
              <a:t>documents and data security challenges.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6849" y="3148792"/>
            <a:ext cx="869363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cap="rnd">
            <a:solidFill>
              <a:schemeClr val="accent1">
                <a:lumMod val="50000"/>
              </a:schemeClr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Bank undercapitalization and customer dissatisfaction due to slow mortgage process flow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0494" y="2602214"/>
            <a:ext cx="8679985" cy="400110"/>
          </a:xfrm>
          <a:prstGeom prst="rect">
            <a:avLst/>
          </a:prstGeom>
          <a:ln cap="rnd">
            <a:solidFill>
              <a:schemeClr val="accent1">
                <a:lumMod val="50000"/>
              </a:schemeClr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High loan processing cost + number of intermediaries.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496" y="2040357"/>
            <a:ext cx="8679983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cap="rnd">
            <a:solidFill>
              <a:schemeClr val="accent1">
                <a:lumMod val="50000"/>
              </a:schemeClr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Lack of overall governance and insights.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467" y="4844963"/>
            <a:ext cx="8705014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cap="rnd">
            <a:solidFill>
              <a:schemeClr val="accent1">
                <a:lumMod val="50000"/>
              </a:schemeClr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Managing complex interactions with multiple stakeholder and service providers to deliver successful and timely mortgage.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574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Dream Mortgage Solution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6418" y="1514901"/>
            <a:ext cx="3047557" cy="4801537"/>
          </a:xfrm>
          <a:prstGeom prst="roundRect">
            <a:avLst/>
          </a:prstGeom>
          <a:gradFill>
            <a:gsLst>
              <a:gs pos="0">
                <a:schemeClr val="accent4">
                  <a:tint val="50000"/>
                  <a:satMod val="300000"/>
                  <a:alpha val="60000"/>
                </a:schemeClr>
              </a:gs>
              <a:gs pos="100000">
                <a:schemeClr val="accent4">
                  <a:tint val="37000"/>
                  <a:satMod val="300000"/>
                  <a:alpha val="60000"/>
                </a:schemeClr>
              </a:gs>
              <a:gs pos="44000">
                <a:schemeClr val="accent4">
                  <a:tint val="15000"/>
                  <a:satMod val="350000"/>
                  <a:alpha val="60000"/>
                  <a:lumMod val="95000"/>
                </a:schemeClr>
              </a:gs>
            </a:gsLst>
            <a:lin ang="2700000" scaled="0"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Enable Block chain smart contracts for quick transfer mortgage deeds. 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Utilize the synchronized secured distributed ledger to bring same information to all parties at same time.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Store all versions of documents securely in private or public cloud at lower cost and reduce dependence on loan processor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Build upon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immutable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blocks of information to create a and trustworthy,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g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overnance, auditing and reporting processes.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Eliminate third party  services by integrating support for digital currencies (like bitcoin &amp;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Etherum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) and identity platforms.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04" y="1514899"/>
            <a:ext cx="3047557" cy="4801537"/>
          </a:xfrm>
          <a:prstGeom prst="round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60000"/>
                  <a:lumMod val="100000"/>
                </a:schemeClr>
              </a:gs>
              <a:gs pos="44000">
                <a:schemeClr val="accent5">
                  <a:tint val="37000"/>
                  <a:satMod val="300000"/>
                  <a:lumMod val="95000"/>
                  <a:alpha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1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Create secured system to facilitate quicker mortgage Deed transfers to increase capitalization &amp; reduce default risk.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Bring transparency and clarity lending process for greater stakeholder satisfaction.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Enable system to create smarter and less costlier system to store  several documents.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Create immutable record system to store historical information.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Reduce lending cost by reducing reliance on disparate IT systems and by eliminating number of third parties.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Take advantage of Identity Platforms for  underwriting.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44549" y="1514900"/>
            <a:ext cx="3047557" cy="4801537"/>
          </a:xfrm>
          <a:prstGeom prst="round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  <a:alpha val="60000"/>
                </a:schemeClr>
              </a:gs>
            </a:gsLst>
            <a:lin ang="2700000" scaled="0"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Increases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Bank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capitalization opportunities.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Creates quicker and transparent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system for higher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stakeholder(including customer) satisfaction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Identifies new sales opportunity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with existing customers.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Increases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customer retention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Develops strong governance and develops insight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into changing mortgage market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conditions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Tracks individual mortgage risk throughout the mortgage lifecycle and compliments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Lending Institution's Risk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Management strategy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71337" y="1337481"/>
            <a:ext cx="2543126" cy="3821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Approach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219" y="1337481"/>
            <a:ext cx="2543126" cy="38213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Goal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96764" y="1337481"/>
            <a:ext cx="2543126" cy="38213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Dream Mortgage </a:t>
            </a:r>
            <a:r>
              <a:rPr lang="en-US" dirty="0" smtClean="0"/>
              <a:t>Solution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5066899"/>
            <a:ext cx="9582608" cy="3582202"/>
          </a:xfrm>
        </p:spPr>
        <p:txBody>
          <a:bodyPr/>
          <a:lstStyle/>
          <a:p>
            <a:pPr marL="285750" lvl="1" indent="-285750" defTabSz="34382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Ø"/>
            </a:pPr>
            <a:endParaRPr lang="en-US" dirty="0">
              <a:latin typeface="+mj-lt"/>
              <a:cs typeface="Arial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825850"/>
              </p:ext>
            </p:extLst>
          </p:nvPr>
        </p:nvGraphicFramePr>
        <p:xfrm>
          <a:off x="600503" y="1296537"/>
          <a:ext cx="8939284" cy="4967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Mortgage Deed tracking using smart contracts</a:t>
            </a:r>
            <a:endParaRPr lang="en-US" dirty="0"/>
          </a:p>
        </p:txBody>
      </p:sp>
      <p:pic>
        <p:nvPicPr>
          <p:cNvPr id="189442" name="Picture 2" descr="C:\Users\rd615097\AppData\Local\Microsoft\Windows\Temporary Internet Files\Content.IE5\H3RIV1EG\document-40599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913" y="4258131"/>
            <a:ext cx="843688" cy="107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43" name="Picture 3" descr="C:\Users\rd615097\AppData\Local\Microsoft\Windows\Temporary Internet Files\Content.IE5\6HTGKFLR\documentclipart_zpsf218e84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34" y="4258131"/>
            <a:ext cx="888119" cy="9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44" name="Picture 4" descr="C:\Users\rd615097\AppData\Local\Microsoft\Windows\Temporary Internet Files\Content.IE5\H3RIV1EG\Stacks_of_money[1]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DD4"/>
              </a:clrFrom>
              <a:clrTo>
                <a:srgbClr val="FFFD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22" y="3203324"/>
            <a:ext cx="960531" cy="8755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>
            <a:off x="710840" y="3839835"/>
            <a:ext cx="1363624" cy="759278"/>
            <a:chOff x="329347" y="957943"/>
            <a:chExt cx="1869473" cy="1193800"/>
          </a:xfrm>
        </p:grpSpPr>
        <p:sp>
          <p:nvSpPr>
            <p:cNvPr id="10" name="Rounded Rectangle 9"/>
            <p:cNvSpPr/>
            <p:nvPr/>
          </p:nvSpPr>
          <p:spPr>
            <a:xfrm>
              <a:off x="329347" y="957943"/>
              <a:ext cx="1354951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title="Mortgage Customer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999136"/>
              <a:ext cx="965764" cy="90095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4853" y="1547150"/>
              <a:ext cx="1513967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Mortgage Customer</a:t>
              </a:r>
              <a:endParaRPr lang="en-US" sz="11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12151" y="3183841"/>
            <a:ext cx="1127212" cy="811089"/>
            <a:chOff x="273826" y="2532827"/>
            <a:chExt cx="1528549" cy="1193800"/>
          </a:xfrm>
        </p:grpSpPr>
        <p:sp>
          <p:nvSpPr>
            <p:cNvPr id="14" name="Rounded Rectangle 13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3826" y="3338770"/>
              <a:ext cx="1528549" cy="385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Lending Bank</a:t>
              </a:r>
              <a:endParaRPr lang="en-US" sz="1100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186198" y="4532320"/>
            <a:ext cx="1024318" cy="960934"/>
            <a:chOff x="329347" y="2532827"/>
            <a:chExt cx="1354952" cy="1193800"/>
          </a:xfrm>
        </p:grpSpPr>
        <p:sp>
          <p:nvSpPr>
            <p:cNvPr id="18" name="Rounded Rectangle 17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9347" y="3363283"/>
              <a:ext cx="1354952" cy="3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Partner Bank</a:t>
              </a:r>
              <a:endParaRPr lang="en-US" sz="11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7104267" y="3221666"/>
            <a:ext cx="1236751" cy="1049991"/>
            <a:chOff x="244397" y="5181414"/>
            <a:chExt cx="1526348" cy="11938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50" y="5302885"/>
              <a:ext cx="972457" cy="80572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244397" y="5181414"/>
              <a:ext cx="1526348" cy="1193800"/>
              <a:chOff x="256777" y="2532827"/>
              <a:chExt cx="1526348" cy="119380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329347" y="2532827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56777" y="3325361"/>
                <a:ext cx="15263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Securitizing </a:t>
                </a:r>
                <a:r>
                  <a:rPr lang="en-US" sz="1100" dirty="0"/>
                  <a:t>Companies</a:t>
                </a:r>
              </a:p>
            </p:txBody>
          </p:sp>
        </p:grpSp>
      </p:grpSp>
      <p:pic>
        <p:nvPicPr>
          <p:cNvPr id="28" name="Picture 3" descr="C:\Users\rd615097\AppData\Local\Microsoft\Windows\Temporary Internet Files\Content.IE5\6HTGKFLR\documentclipart_zpsf218e84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856" y="4447522"/>
            <a:ext cx="888119" cy="9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rd615097\AppData\Local\Microsoft\Windows\Temporary Internet Files\Content.IE5\H3RIV1EG\Stacks_of_money[1]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DD4"/>
              </a:clrFrom>
              <a:clrTo>
                <a:srgbClr val="FFFD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185" y="3151596"/>
            <a:ext cx="960531" cy="87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" descr="C:\Users\rd615097\AppData\Local\Microsoft\Windows\Temporary Internet Files\Content.IE5\H3RIV1EG\document-40599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691" y="3280791"/>
            <a:ext cx="843688" cy="107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rd615097\AppData\Local\Microsoft\Windows\Temporary Internet Files\Content.IE5\H3RIV1EG\document-40599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595" y="4477728"/>
            <a:ext cx="843688" cy="107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4"/>
          <p:cNvSpPr/>
          <p:nvPr/>
        </p:nvSpPr>
        <p:spPr>
          <a:xfrm>
            <a:off x="2061992" y="2101770"/>
            <a:ext cx="1609275" cy="60050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Mortgage approved and money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aid out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3762096" y="2005512"/>
            <a:ext cx="1506177" cy="916618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Smart contract assigns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mortgage deed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to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lending institution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Pentagon 35"/>
          <p:cNvSpPr/>
          <p:nvPr/>
        </p:nvSpPr>
        <p:spPr>
          <a:xfrm>
            <a:off x="5365856" y="2188384"/>
            <a:ext cx="1791997" cy="496282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Mortgage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resold to secondary lender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7271806" y="1952471"/>
            <a:ext cx="2159995" cy="100828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Smart contract assigns mortgage deed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to GSE for conformed mortgages and  to Partner bank for non conformed mortgages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447904" y="1966840"/>
            <a:ext cx="1506177" cy="916618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Smart contract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prepares mortgage deed  in not acquired stage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rot="20203741">
            <a:off x="1897040" y="3789169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Left Arrow 41"/>
          <p:cNvSpPr/>
          <p:nvPr/>
        </p:nvSpPr>
        <p:spPr>
          <a:xfrm>
            <a:off x="3347266" y="3477613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Left Arrow 42"/>
          <p:cNvSpPr/>
          <p:nvPr/>
        </p:nvSpPr>
        <p:spPr>
          <a:xfrm>
            <a:off x="5038329" y="3520116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Left Arrow 43"/>
          <p:cNvSpPr/>
          <p:nvPr/>
        </p:nvSpPr>
        <p:spPr>
          <a:xfrm>
            <a:off x="6596448" y="3446967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Left Arrow 44"/>
          <p:cNvSpPr/>
          <p:nvPr/>
        </p:nvSpPr>
        <p:spPr>
          <a:xfrm rot="3127282">
            <a:off x="6464617" y="4123175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Left Arrow 45"/>
          <p:cNvSpPr/>
          <p:nvPr/>
        </p:nvSpPr>
        <p:spPr>
          <a:xfrm rot="12655280">
            <a:off x="1884571" y="4511580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7" name="Left Arrow 46"/>
          <p:cNvSpPr/>
          <p:nvPr/>
        </p:nvSpPr>
        <p:spPr>
          <a:xfrm rot="8220793">
            <a:off x="3327546" y="4078771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Left Arrow 47"/>
          <p:cNvSpPr/>
          <p:nvPr/>
        </p:nvSpPr>
        <p:spPr>
          <a:xfrm rot="11118822">
            <a:off x="6464617" y="4967738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Left Arrow 48"/>
          <p:cNvSpPr/>
          <p:nvPr/>
        </p:nvSpPr>
        <p:spPr>
          <a:xfrm rot="7897867">
            <a:off x="6337033" y="4581022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Left Arrow 49"/>
          <p:cNvSpPr/>
          <p:nvPr/>
        </p:nvSpPr>
        <p:spPr>
          <a:xfrm rot="11148400">
            <a:off x="4925973" y="4627539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osing slides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apgemini_NA_Template">
  <a:themeElements>
    <a:clrScheme name="Capgemini_NA_Template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Capgemini_NA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_NA_Template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_NA_Template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6998</TotalTime>
  <Words>1106</Words>
  <Application>Microsoft Office PowerPoint</Application>
  <PresentationFormat>A4 Paper (210x297 mm)</PresentationFormat>
  <Paragraphs>296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ppt_Template_CoverOption1</vt:lpstr>
      <vt:lpstr>Section break</vt:lpstr>
      <vt:lpstr>Closing slides</vt:lpstr>
      <vt:lpstr>Capgemini_NA_Template</vt:lpstr>
      <vt:lpstr>think-cell Slide</vt:lpstr>
      <vt:lpstr>HyperLedger Hackathon- Team Dream Mortgage   Feburary 2017</vt:lpstr>
      <vt:lpstr>PowerPoint Presentation</vt:lpstr>
      <vt:lpstr>US Mortgage Industry Overview</vt:lpstr>
      <vt:lpstr>Mortgage Industry Participants</vt:lpstr>
      <vt:lpstr>Mortgage financing in Nutshell</vt:lpstr>
      <vt:lpstr>Mortgage industry challenges</vt:lpstr>
      <vt:lpstr>Dream Mortgage Solution</vt:lpstr>
      <vt:lpstr>Dream Mortgage Solution Highlights</vt:lpstr>
      <vt:lpstr>Mortgage Deed tracking using smart contracts</vt:lpstr>
      <vt:lpstr>Dream Mortgage – Business Flow I Process a Mortgage Application</vt:lpstr>
      <vt:lpstr>Dream Mortgage – Business Flow II Securitizing &amp; Selling a Mortgage</vt:lpstr>
      <vt:lpstr>Dream Mortgage – Business Flow III Review, Audit &amp; Maintain Mortgage(s)</vt:lpstr>
      <vt:lpstr>Dream Mortgage – High Level Design</vt:lpstr>
      <vt:lpstr>Dream Mortgage – Low Level Design &amp; System Architecture</vt:lpstr>
      <vt:lpstr>Tech Stack</vt:lpstr>
      <vt:lpstr>Use Cases, Source Code and Sample walk through</vt:lpstr>
      <vt:lpstr>Further planned demo enhancements.</vt:lpstr>
      <vt:lpstr>Citation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abimohap</dc:creator>
  <cp:lastModifiedBy>Rohan Dalvi</cp:lastModifiedBy>
  <cp:revision>392</cp:revision>
  <dcterms:created xsi:type="dcterms:W3CDTF">2016-02-23T12:57:00Z</dcterms:created>
  <dcterms:modified xsi:type="dcterms:W3CDTF">2017-03-06T15:44:04Z</dcterms:modified>
</cp:coreProperties>
</file>