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4"/>
  </p:sldMasterIdLst>
  <p:notesMasterIdLst>
    <p:notesMasterId r:id="rId8"/>
  </p:notesMasterIdLst>
  <p:handoutMasterIdLst>
    <p:handoutMasterId r:id="rId9"/>
  </p:handoutMasterIdLst>
  <p:sldIdLst>
    <p:sldId id="257" r:id="rId5"/>
    <p:sldId id="258" r:id="rId6"/>
    <p:sldId id="259" r:id="rId7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520" userDrawn="1">
          <p15:clr>
            <a:srgbClr val="A4A3A4"/>
          </p15:clr>
        </p15:guide>
        <p15:guide id="6" pos="4608" userDrawn="1">
          <p15:clr>
            <a:srgbClr val="A4A3A4"/>
          </p15:clr>
        </p15:guide>
        <p15:guide id="7" orient="horz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F02"/>
    <a:srgbClr val="209B7A"/>
    <a:srgbClr val="F8D7CD"/>
    <a:srgbClr val="ED6200"/>
    <a:srgbClr val="0080FF"/>
    <a:srgbClr val="FF6A00"/>
    <a:srgbClr val="EC8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85"/>
    <p:restoredTop sz="94654"/>
  </p:normalViewPr>
  <p:slideViewPr>
    <p:cSldViewPr snapToGrid="0" snapToObjects="1" showGuides="1">
      <p:cViewPr varScale="1">
        <p:scale>
          <a:sx n="46" d="100"/>
          <a:sy n="46" d="100"/>
        </p:scale>
        <p:origin x="1552" y="72"/>
      </p:cViewPr>
      <p:guideLst>
        <p:guide pos="2520"/>
        <p:guide pos="4608"/>
        <p:guide orient="horz"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84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9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FFB153-F4BF-F044-8399-8E3296256F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C5D25-91EE-EB45-8B42-5DE963F782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BD219-9C6E-8E4F-BC7B-0E47D4F8326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48225-C95A-8B4F-9490-82426F25FC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279F7-9B66-7A4E-9783-67A663A6AD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928E5-089D-9248-9A3C-56DF5DD0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5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4614D-2E20-6648-BAD7-4214BB3ED70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70375-2F54-194A-A770-B9E3B5DA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9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6755-5C82-7B4B-9C83-3E96C5C7F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1646133"/>
            <a:ext cx="5829300" cy="3501813"/>
          </a:xfrm>
        </p:spPr>
        <p:txBody>
          <a:bodyPr anchor="b"/>
          <a:lstStyle>
            <a:lvl1pPr algn="ctr">
              <a:defRPr sz="38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E159-6BB8-A24D-9680-CD1B8E8AE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1530"/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4354A-914C-6840-ADD2-2419507D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A74F-EBE5-D044-91C6-27DB81BA6FC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D3DBA-F521-9D46-BD16-FC6795F1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AD8B0-6427-F340-9125-4E5C4A19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853F-AE74-D94A-AB95-7D8A20F8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73B1-7A25-5243-A0D7-B7A605FA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7DBCF-7A35-E848-B16F-3ED428770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FD99B-127F-FC47-A97E-EE0268E2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A74F-EBE5-D044-91C6-27DB81BA6FC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B1E3C-CB4B-8B45-997B-4EDD2C40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3DCE5-F69A-414D-88E2-38DC9A23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853F-AE74-D94A-AB95-7D8A20F8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5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D54FF-E2C8-9C4E-A257-C859211B8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48287-484E-024D-AC1B-D67D194B7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EA57-49AC-2D4A-B926-728FF798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A74F-EBE5-D044-91C6-27DB81BA6FC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3DE3C-5A33-9540-B385-FC97F8C3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6B362-A4F8-BC48-B064-9318326E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853F-AE74-D94A-AB95-7D8A20F8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2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FB7A-593E-D84B-8C82-607EEAFA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325C-F9BD-B04C-AD00-8A826C848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1054D-07CB-884E-8393-71CD35A9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A74F-EBE5-D044-91C6-27DB81BA6FC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230A7-A554-1B4B-9DC1-A92788D5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DD689-A7D9-FA44-BB72-A4E26EE2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853F-AE74-D94A-AB95-7D8A20F8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FB99-5AD0-6447-A67A-28B6DD72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4" y="2507617"/>
            <a:ext cx="6703695" cy="4184014"/>
          </a:xfrm>
        </p:spPr>
        <p:txBody>
          <a:bodyPr anchor="b"/>
          <a:lstStyle>
            <a:lvl1pPr>
              <a:defRPr sz="38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46002-EA15-8744-ABA3-D17C9500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04" y="6731213"/>
            <a:ext cx="6703695" cy="2200274"/>
          </a:xfrm>
        </p:spPr>
        <p:txBody>
          <a:bodyPr/>
          <a:lstStyle>
            <a:lvl1pPr marL="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1pPr>
            <a:lvl2pPr marL="29146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2pPr>
            <a:lvl3pPr marL="582930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39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586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732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87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025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172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6AA9-0D2F-2D4B-862D-C4098496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A74F-EBE5-D044-91C6-27DB81BA6FC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ECF51-8545-C448-8015-1E7CFB2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E3329-65BF-6F44-B70B-DC81D390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853F-AE74-D94A-AB95-7D8A20F8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8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8F89-A5AA-B643-B354-5AC02993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5460-A124-ED4D-8D47-D826BB0FB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1DBFE-22F9-B84B-A5DB-55AB95F2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4AD43-BDBE-844B-811A-29CFFB4B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A74F-EBE5-D044-91C6-27DB81BA6FC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05310-9E4A-7943-95D4-DB4133E5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D63F3-B8AD-EF40-BC2C-DD730FE0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853F-AE74-D94A-AB95-7D8A20F8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2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A9AD-2ED5-134F-83AC-318DC6B3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535517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28800-910D-A347-8745-629026E91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365" y="2465706"/>
            <a:ext cx="3288089" cy="1208404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B1740-E2CD-FB4F-91C3-6866E44C9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365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9D957-A9CD-EE48-9719-6855A5F2D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06A56-7AF0-1640-82EF-D0B76C013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751F9-48DC-7D4C-B546-6F4AD3A0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A74F-EBE5-D044-91C6-27DB81BA6FC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2905D-E3BD-A84B-B05C-6E8D0A3E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3A6D1-2E5A-004E-B9EC-6CCA25F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853F-AE74-D94A-AB95-7D8A20F8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8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4A61-5EF9-5644-9CA1-53737E04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B5CE6-5A7A-C34D-8383-EA6B10DE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A74F-EBE5-D044-91C6-27DB81BA6FC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BAC55-9164-5D41-83B9-4345D4A2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1529B-3181-134D-995B-3091EF12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853F-AE74-D94A-AB95-7D8A20F8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D28E8-69C3-A847-A2A9-32C684D1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A74F-EBE5-D044-91C6-27DB81BA6FC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81027-5EF4-2D4A-80F1-7F48A4F7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3BD6-1F60-DA44-8EAD-9C7913A9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853F-AE74-D94A-AB95-7D8A20F8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D2B0-0474-6945-87C2-75A80CF2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884F-BD2A-ED44-B3A0-2A800A179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>
              <a:defRPr sz="2040"/>
            </a:lvl1pPr>
            <a:lvl2pPr>
              <a:defRPr sz="1785"/>
            </a:lvl2pPr>
            <a:lvl3pPr>
              <a:defRPr sz="1530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C50FD-40D8-124D-A46C-7D70C3ABC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F3459-4691-A740-9377-F6EF50D1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A74F-EBE5-D044-91C6-27DB81BA6FC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E35CA-241A-CB4C-B7C4-7A0C5B1F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DA849-EA86-FC4F-9286-DB83FEF3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853F-AE74-D94A-AB95-7D8A20F8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6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3293-753F-B145-87BE-68C39A5A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4178E-3375-8D44-A0E2-50CB10B49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 marL="0" indent="0">
              <a:buNone/>
              <a:defRPr sz="2040"/>
            </a:lvl1pPr>
            <a:lvl2pPr marL="291465" indent="0">
              <a:buNone/>
              <a:defRPr sz="1785"/>
            </a:lvl2pPr>
            <a:lvl3pPr marL="582930" indent="0">
              <a:buNone/>
              <a:defRPr sz="1530"/>
            </a:lvl3pPr>
            <a:lvl4pPr marL="874395" indent="0">
              <a:buNone/>
              <a:defRPr sz="1275"/>
            </a:lvl4pPr>
            <a:lvl5pPr marL="1165860" indent="0">
              <a:buNone/>
              <a:defRPr sz="1275"/>
            </a:lvl5pPr>
            <a:lvl6pPr marL="1457325" indent="0">
              <a:buNone/>
              <a:defRPr sz="1275"/>
            </a:lvl6pPr>
            <a:lvl7pPr marL="1748790" indent="0">
              <a:buNone/>
              <a:defRPr sz="1275"/>
            </a:lvl7pPr>
            <a:lvl8pPr marL="2040255" indent="0">
              <a:buNone/>
              <a:defRPr sz="1275"/>
            </a:lvl8pPr>
            <a:lvl9pPr marL="2331720" indent="0">
              <a:buNone/>
              <a:defRPr sz="127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5087-B5BE-C14A-A206-2E16281A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1C855-9DAE-804B-B320-4C17893F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A74F-EBE5-D044-91C6-27DB81BA6FC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3043-EC70-7747-BFB7-9E181956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39151-9B90-C046-B03D-7F324E25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853F-AE74-D94A-AB95-7D8A20F8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2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50A29-EA7C-4D49-BB14-B7C5EAC3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BA5D6-1990-4440-848A-F9B0BFC50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3F8B8-1267-C244-88FF-BB90B7639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6A74F-EBE5-D044-91C6-27DB81BA6FC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911E9-A312-9D4D-A0D0-E1A51DED9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AF01C-ABAE-344E-AB04-AF83E4B79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A853F-AE74-D94A-AB95-7D8A20F8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3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582930" rtl="0" eaLnBrk="1" latinLnBrk="0" hangingPunct="1">
        <a:lnSpc>
          <a:spcPct val="90000"/>
        </a:lnSpc>
        <a:spcBef>
          <a:spcPct val="0"/>
        </a:spcBef>
        <a:buNone/>
        <a:defRPr sz="28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733" indent="-145733" algn="l" defTabSz="58293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3719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2866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2012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159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05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452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598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745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2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9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5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 Box 89"/>
          <p:cNvSpPr txBox="1"/>
          <p:nvPr/>
        </p:nvSpPr>
        <p:spPr>
          <a:xfrm>
            <a:off x="4821749" y="1702274"/>
            <a:ext cx="2089447" cy="870481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ea typeface="Calibri" charset="0"/>
                <a:cs typeface="Times New Roman" charset="0"/>
              </a:rPr>
              <a:t>Gestures</a:t>
            </a:r>
            <a:endParaRPr lang="en-US" sz="14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38" name="Text Box 9"/>
          <p:cNvSpPr txBox="1"/>
          <p:nvPr/>
        </p:nvSpPr>
        <p:spPr>
          <a:xfrm>
            <a:off x="553515" y="1258775"/>
            <a:ext cx="6695767" cy="48985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404040"/>
                </a:solidFill>
                <a:effectLst/>
                <a:latin typeface="Helvetica" pitchFamily="2" charset="0"/>
                <a:ea typeface="Calibri" charset="0"/>
                <a:cs typeface="Times New Roman" charset="0"/>
              </a:rPr>
              <a:t>Take notes on what physical changes you’ll make to get yourself in the </a:t>
            </a:r>
            <a:r>
              <a:rPr lang="en-US" sz="1200" i="1" u="sng" dirty="0">
                <a:solidFill>
                  <a:srgbClr val="404040"/>
                </a:solidFill>
                <a:effectLst/>
                <a:latin typeface="Helvetica" pitchFamily="2" charset="0"/>
                <a:ea typeface="Calibri" charset="0"/>
                <a:cs typeface="Times New Roman" charset="0"/>
              </a:rPr>
              <a:t>mindset</a:t>
            </a:r>
            <a:r>
              <a:rPr lang="en-US" sz="1200" dirty="0">
                <a:solidFill>
                  <a:srgbClr val="404040"/>
                </a:solidFill>
                <a:effectLst/>
                <a:latin typeface="Helvetica" pitchFamily="2" charset="0"/>
                <a:ea typeface="Calibri" charset="0"/>
                <a:cs typeface="Times New Roman" charset="0"/>
              </a:rPr>
              <a:t> to quickly shift your communication style.  Use the guidelines below to think about the physical manifestation of these styles.</a:t>
            </a:r>
            <a:endParaRPr lang="en-US" sz="1100" dirty="0">
              <a:effectLst/>
              <a:latin typeface="Helvetica" pitchFamily="2" charset="0"/>
              <a:ea typeface="Calibri" charset="0"/>
              <a:cs typeface="Times New Roman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Helvetica" pitchFamily="2" charset="0"/>
                <a:ea typeface="Calibri" charset="0"/>
                <a:cs typeface="Times New Roman" charset="0"/>
              </a:rPr>
              <a:t> </a:t>
            </a:r>
            <a:endParaRPr lang="en-US" sz="1100" dirty="0">
              <a:effectLst/>
              <a:latin typeface="Helvetica" pitchFamily="2" charset="0"/>
              <a:ea typeface="Calibri" charset="0"/>
              <a:cs typeface="Times New Roman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br>
              <a:rPr lang="en-US" sz="1600" dirty="0">
                <a:solidFill>
                  <a:srgbClr val="E36C0A"/>
                </a:solidFill>
                <a:effectLst/>
                <a:latin typeface="Helvetica" pitchFamily="2" charset="0"/>
                <a:ea typeface="Calibri" charset="0"/>
                <a:cs typeface="Times New Roman" charset="0"/>
              </a:rPr>
            </a:br>
            <a:br>
              <a:rPr lang="en-US" sz="400" dirty="0">
                <a:solidFill>
                  <a:srgbClr val="E36C0A"/>
                </a:solidFill>
                <a:effectLst/>
                <a:latin typeface="Helvetica" pitchFamily="2" charset="0"/>
                <a:ea typeface="Calibri" charset="0"/>
                <a:cs typeface="Times New Roman" charset="0"/>
              </a:rPr>
            </a:br>
            <a:endParaRPr lang="en-US" sz="1100" dirty="0">
              <a:effectLst/>
              <a:latin typeface="Helvetica" pitchFamily="2" charset="0"/>
              <a:ea typeface="Calibri" charset="0"/>
              <a:cs typeface="Times New Roman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-4881582" y="-155907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-4881582" y="-1101875"/>
            <a:ext cx="7772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E599B9-F7A0-9046-A0D2-BCE677E050DF}"/>
              </a:ext>
            </a:extLst>
          </p:cNvPr>
          <p:cNvGrpSpPr/>
          <p:nvPr/>
        </p:nvGrpSpPr>
        <p:grpSpPr>
          <a:xfrm>
            <a:off x="805685" y="2058949"/>
            <a:ext cx="6161030" cy="7405128"/>
            <a:chOff x="802494" y="2018642"/>
            <a:chExt cx="6161030" cy="7405128"/>
          </a:xfrm>
        </p:grpSpPr>
        <p:sp>
          <p:nvSpPr>
            <p:cNvPr id="40" name="Text Box 8"/>
            <p:cNvSpPr txBox="1"/>
            <p:nvPr/>
          </p:nvSpPr>
          <p:spPr>
            <a:xfrm>
              <a:off x="802494" y="2018642"/>
              <a:ext cx="6161026" cy="330662"/>
            </a:xfrm>
            <a:prstGeom prst="rect">
              <a:avLst/>
            </a:prstGeom>
            <a:noFill/>
            <a:ln w="28575" cmpd="sng">
              <a:solidFill>
                <a:srgbClr val="3CA78A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solidFill>
                    <a:srgbClr val="404040"/>
                  </a:solidFill>
                  <a:effectLst/>
                  <a:latin typeface="Helvetica" pitchFamily="2" charset="0"/>
                  <a:ea typeface="Calibri" charset="0"/>
                  <a:cs typeface="Times New Roman" charset="0"/>
                </a:rPr>
                <a:t> Posture</a:t>
              </a:r>
              <a:r>
                <a:rPr lang="en-US" sz="1200" dirty="0">
                  <a:solidFill>
                    <a:srgbClr val="E36C0A"/>
                  </a:solidFill>
                  <a:effectLst/>
                  <a:latin typeface="Helvetica" pitchFamily="2" charset="0"/>
                  <a:ea typeface="Calibri" charset="0"/>
                  <a:cs typeface="Times New Roman" charset="0"/>
                </a:rPr>
                <a:t> </a:t>
              </a:r>
              <a:r>
                <a:rPr lang="en-US" sz="1200" dirty="0">
                  <a:solidFill>
                    <a:srgbClr val="E36C0A"/>
                  </a:solidFill>
                  <a:effectLst/>
                  <a:latin typeface="Helvetica" pitchFamily="2" charset="0"/>
                  <a:ea typeface="Calibri" charset="0"/>
                  <a:cs typeface="MS Mincho" charset="-128"/>
                </a:rPr>
                <a:t>✪</a:t>
              </a:r>
              <a:r>
                <a:rPr lang="en-US" sz="1200" dirty="0">
                  <a:solidFill>
                    <a:srgbClr val="E36C0A"/>
                  </a:solidFill>
                  <a:effectLst/>
                  <a:latin typeface="Helvetica" pitchFamily="2" charset="0"/>
                  <a:ea typeface="Webdings" charset="2"/>
                  <a:cs typeface="Webdings" charset="2"/>
                </a:rPr>
                <a:t> </a:t>
              </a:r>
              <a:r>
                <a:rPr lang="en-US" sz="1200" dirty="0">
                  <a:solidFill>
                    <a:srgbClr val="404040"/>
                  </a:solidFill>
                  <a:effectLst/>
                  <a:latin typeface="Helvetica" pitchFamily="2" charset="0"/>
                  <a:ea typeface="Calibri" charset="0"/>
                  <a:cs typeface="Times New Roman" charset="0"/>
                </a:rPr>
                <a:t>Gestures </a:t>
              </a:r>
              <a:r>
                <a:rPr lang="en-US" sz="1200" dirty="0">
                  <a:solidFill>
                    <a:srgbClr val="E36C0A"/>
                  </a:solidFill>
                  <a:effectLst/>
                  <a:latin typeface="Helvetica" pitchFamily="2" charset="0"/>
                  <a:ea typeface="Calibri" charset="0"/>
                  <a:cs typeface="MS Mincho" charset="-128"/>
                </a:rPr>
                <a:t>✪ </a:t>
              </a:r>
              <a:r>
                <a:rPr lang="en-US" sz="1200" dirty="0">
                  <a:solidFill>
                    <a:srgbClr val="404040"/>
                  </a:solidFill>
                  <a:effectLst/>
                  <a:latin typeface="Helvetica" pitchFamily="2" charset="0"/>
                  <a:ea typeface="Calibri" charset="0"/>
                  <a:cs typeface="Times New Roman" charset="0"/>
                </a:rPr>
                <a:t>Movement </a:t>
              </a:r>
              <a:r>
                <a:rPr lang="en-US" sz="1200" dirty="0">
                  <a:solidFill>
                    <a:srgbClr val="E36C0A"/>
                  </a:solidFill>
                  <a:effectLst/>
                  <a:latin typeface="Helvetica" pitchFamily="2" charset="0"/>
                  <a:ea typeface="Calibri" charset="0"/>
                  <a:cs typeface="MS Mincho" charset="-128"/>
                </a:rPr>
                <a:t>✪</a:t>
              </a:r>
              <a:r>
                <a:rPr lang="en-US" sz="1200" dirty="0">
                  <a:solidFill>
                    <a:srgbClr val="E36C0A"/>
                  </a:solidFill>
                  <a:effectLst/>
                  <a:latin typeface="Helvetica" pitchFamily="2" charset="0"/>
                  <a:ea typeface="Webdings" charset="2"/>
                  <a:cs typeface="Webdings" charset="2"/>
                </a:rPr>
                <a:t> </a:t>
              </a:r>
              <a:r>
                <a:rPr lang="en-US" sz="1200" dirty="0">
                  <a:solidFill>
                    <a:srgbClr val="404040"/>
                  </a:solidFill>
                  <a:effectLst/>
                  <a:latin typeface="Helvetica" pitchFamily="2" charset="0"/>
                  <a:ea typeface="Calibri" charset="0"/>
                  <a:cs typeface="Times New Roman" charset="0"/>
                </a:rPr>
                <a:t>Voice </a:t>
              </a:r>
              <a:r>
                <a:rPr lang="en-US" sz="1200" dirty="0">
                  <a:solidFill>
                    <a:srgbClr val="E36C0A"/>
                  </a:solidFill>
                  <a:effectLst/>
                  <a:latin typeface="Helvetica" pitchFamily="2" charset="0"/>
                  <a:ea typeface="Calibri" charset="0"/>
                  <a:cs typeface="MS Mincho" charset="-128"/>
                </a:rPr>
                <a:t>✪</a:t>
              </a:r>
              <a:r>
                <a:rPr lang="en-US" sz="1200" dirty="0">
                  <a:solidFill>
                    <a:srgbClr val="E36C0A"/>
                  </a:solidFill>
                  <a:effectLst/>
                  <a:latin typeface="Helvetica" pitchFamily="2" charset="0"/>
                  <a:ea typeface="Webdings" charset="2"/>
                  <a:cs typeface="Webdings" charset="2"/>
                </a:rPr>
                <a:t> </a:t>
              </a:r>
              <a:r>
                <a:rPr lang="en-US" sz="1200" dirty="0">
                  <a:solidFill>
                    <a:srgbClr val="404040"/>
                  </a:solidFill>
                  <a:effectLst/>
                  <a:latin typeface="Helvetica" pitchFamily="2" charset="0"/>
                  <a:ea typeface="Calibri" charset="0"/>
                  <a:cs typeface="Times New Roman" charset="0"/>
                </a:rPr>
                <a:t>Facial Expressions </a:t>
              </a:r>
              <a:r>
                <a:rPr lang="en-US" sz="1200" dirty="0">
                  <a:solidFill>
                    <a:srgbClr val="E36C0A"/>
                  </a:solidFill>
                  <a:effectLst/>
                  <a:latin typeface="Helvetica" pitchFamily="2" charset="0"/>
                  <a:ea typeface="Calibri" charset="0"/>
                  <a:cs typeface="MS Mincho" charset="-128"/>
                </a:rPr>
                <a:t>✪</a:t>
              </a:r>
              <a:r>
                <a:rPr lang="en-US" sz="1200" dirty="0">
                  <a:solidFill>
                    <a:srgbClr val="E36C0A"/>
                  </a:solidFill>
                  <a:effectLst/>
                  <a:latin typeface="Helvetica" pitchFamily="2" charset="0"/>
                  <a:ea typeface="Webdings" charset="2"/>
                  <a:cs typeface="Webdings" charset="2"/>
                </a:rPr>
                <a:t> </a:t>
              </a:r>
              <a:r>
                <a:rPr lang="en-US" sz="1200" dirty="0">
                  <a:solidFill>
                    <a:srgbClr val="404040"/>
                  </a:solidFill>
                  <a:effectLst/>
                  <a:latin typeface="Helvetica" pitchFamily="2" charset="0"/>
                  <a:ea typeface="Calibri" charset="0"/>
                  <a:cs typeface="Times New Roman" charset="0"/>
                </a:rPr>
                <a:t>Dress </a:t>
              </a:r>
              <a:r>
                <a:rPr lang="en-US" sz="1200" dirty="0">
                  <a:solidFill>
                    <a:srgbClr val="E36C0A"/>
                  </a:solidFill>
                  <a:effectLst/>
                  <a:latin typeface="Helvetica" pitchFamily="2" charset="0"/>
                  <a:ea typeface="Calibri" charset="0"/>
                  <a:cs typeface="MS Mincho" charset="-128"/>
                </a:rPr>
                <a:t>✪</a:t>
              </a:r>
              <a:r>
                <a:rPr lang="en-US" sz="1200" dirty="0">
                  <a:solidFill>
                    <a:srgbClr val="E36C0A"/>
                  </a:solidFill>
                  <a:effectLst/>
                  <a:latin typeface="Helvetica" pitchFamily="2" charset="0"/>
                  <a:ea typeface="Webdings" charset="2"/>
                  <a:cs typeface="Webdings" charset="2"/>
                </a:rPr>
                <a:t> </a:t>
              </a:r>
              <a:r>
                <a:rPr lang="en-US" sz="1200" dirty="0">
                  <a:solidFill>
                    <a:srgbClr val="404040"/>
                  </a:solidFill>
                  <a:effectLst/>
                  <a:latin typeface="Helvetica" pitchFamily="2" charset="0"/>
                  <a:ea typeface="Calibri" charset="0"/>
                  <a:cs typeface="Times New Roman" charset="0"/>
                </a:rPr>
                <a:t>Language</a:t>
              </a:r>
              <a:endParaRPr lang="en-US" sz="1100" dirty="0">
                <a:effectLst/>
                <a:latin typeface="Helvetica" pitchFamily="2" charset="0"/>
                <a:ea typeface="Calibri" charset="0"/>
                <a:cs typeface="Times New Roman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595959"/>
                  </a:solidFill>
                  <a:effectLst/>
                  <a:ea typeface="Calibri" charset="0"/>
                  <a:cs typeface="Times New Roman" charset="0"/>
                </a:rPr>
                <a:t> </a:t>
              </a:r>
              <a:endParaRPr lang="en-US" sz="11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02498" y="2515257"/>
              <a:ext cx="2926080" cy="3383280"/>
            </a:xfrm>
            <a:prstGeom prst="rect">
              <a:avLst/>
            </a:prstGeom>
            <a:noFill/>
            <a:ln w="28575">
              <a:solidFill>
                <a:srgbClr val="209B7A"/>
              </a:solidFill>
              <a:headEnd type="none" w="med" len="med"/>
              <a:tailEnd type="none" w="med" len="med"/>
            </a:ln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1400" b="1" dirty="0">
                  <a:solidFill>
                    <a:srgbClr val="209B7A"/>
                  </a:solidFill>
                  <a:latin typeface="Helvetica" pitchFamily="2" charset="0"/>
                  <a:cs typeface="Calibri"/>
                </a:rPr>
                <a:t>Evangelist</a:t>
              </a:r>
            </a:p>
            <a:p>
              <a:pPr algn="ctr" defTabSz="914099"/>
              <a:r>
                <a:rPr lang="en-US" sz="1200" dirty="0">
                  <a:solidFill>
                    <a:srgbClr val="209B7A"/>
                  </a:solidFill>
                  <a:latin typeface="Helvetica" pitchFamily="2" charset="0"/>
                  <a:cs typeface="Calibri"/>
                </a:rPr>
                <a:t>Create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803127" y="6040490"/>
              <a:ext cx="2926080" cy="3383280"/>
            </a:xfrm>
            <a:prstGeom prst="rect">
              <a:avLst/>
            </a:prstGeom>
            <a:noFill/>
            <a:ln w="31750" cap="rnd" cmpd="sng">
              <a:solidFill>
                <a:schemeClr val="tx1">
                  <a:lumMod val="65000"/>
                  <a:lumOff val="35000"/>
                </a:schemeClr>
              </a:solidFill>
              <a:beve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bevelT prst="relaxedInset"/>
              <a:contourClr>
                <a:schemeClr val="accent1">
                  <a:satMod val="30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  <a:cs typeface="Calibri"/>
                </a:rPr>
                <a:t>Army Sergeant</a:t>
              </a:r>
            </a:p>
            <a:p>
              <a:pPr algn="ctr" defTabSz="914099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  <a:cs typeface="Calibri"/>
                </a:rPr>
                <a:t>Control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  <a:cs typeface="Calibri"/>
                </a:rPr>
                <a:t> 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037444" y="6040490"/>
              <a:ext cx="2926080" cy="3383280"/>
            </a:xfrm>
            <a:prstGeom prst="rect">
              <a:avLst/>
            </a:prstGeom>
            <a:noFill/>
            <a:ln w="31750" cap="rnd" cmpd="sng">
              <a:solidFill>
                <a:srgbClr val="0080FF"/>
              </a:solidFill>
              <a:beve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bevelT w="0" h="0"/>
              <a:contourClr>
                <a:schemeClr val="accent1">
                  <a:satMod val="30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1400" b="1" dirty="0">
                  <a:solidFill>
                    <a:srgbClr val="0070C0"/>
                  </a:solidFill>
                  <a:latin typeface="Helvetica" pitchFamily="2" charset="0"/>
                  <a:cs typeface="Calibri"/>
                </a:rPr>
                <a:t>Scientist</a:t>
              </a:r>
            </a:p>
            <a:p>
              <a:pPr algn="ctr" defTabSz="914099"/>
              <a:r>
                <a:rPr lang="en-US" sz="1200" b="1" dirty="0">
                  <a:solidFill>
                    <a:srgbClr val="0070C0"/>
                  </a:solidFill>
                  <a:latin typeface="Helvetica" pitchFamily="2" charset="0"/>
                  <a:cs typeface="Calibri"/>
                </a:rPr>
                <a:t>Compute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037444" y="2515257"/>
              <a:ext cx="2926080" cy="3383280"/>
            </a:xfrm>
            <a:prstGeom prst="rect">
              <a:avLst/>
            </a:prstGeom>
            <a:noFill/>
            <a:ln w="28575">
              <a:solidFill>
                <a:srgbClr val="DD6F02"/>
              </a:solidFill>
              <a:headEnd type="none" w="med" len="med"/>
              <a:tailEnd type="none" w="med" len="med"/>
            </a:ln>
            <a:effec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1400" b="1" dirty="0">
                  <a:solidFill>
                    <a:srgbClr val="DD6F02"/>
                  </a:solidFill>
                  <a:latin typeface="Helvetica" pitchFamily="2" charset="0"/>
                  <a:cs typeface="Calibri"/>
                </a:rPr>
                <a:t>Therapist</a:t>
              </a:r>
            </a:p>
            <a:p>
              <a:pPr algn="ctr" defTabSz="914099"/>
              <a:r>
                <a:rPr lang="en-US" sz="1200" dirty="0">
                  <a:solidFill>
                    <a:srgbClr val="DD6F02"/>
                  </a:solidFill>
                  <a:latin typeface="Helvetica" pitchFamily="2" charset="0"/>
                  <a:cs typeface="Calibri"/>
                </a:rPr>
                <a:t>Connect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CE4F906-D573-6543-BBF0-235E63402F7F}"/>
              </a:ext>
            </a:extLst>
          </p:cNvPr>
          <p:cNvSpPr txBox="1"/>
          <p:nvPr/>
        </p:nvSpPr>
        <p:spPr>
          <a:xfrm>
            <a:off x="2095991" y="9485216"/>
            <a:ext cx="3615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1000" dirty="0">
                <a:latin typeface="Helvetica" charset="0"/>
                <a:ea typeface="Helvetica" charset="0"/>
                <a:cs typeface="Helvetica" charset="0"/>
              </a:rPr>
              <a:t>© Lange International 2019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C04B2A-4181-6A45-890D-504619DAAC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20" y="422220"/>
            <a:ext cx="1828800" cy="385836"/>
          </a:xfrm>
          <a:prstGeom prst="rect">
            <a:avLst/>
          </a:prstGeom>
        </p:spPr>
      </p:pic>
      <p:sp>
        <p:nvSpPr>
          <p:cNvPr id="17" name="Text Box 34">
            <a:extLst>
              <a:ext uri="{FF2B5EF4-FFF2-40B4-BE49-F238E27FC236}">
                <a16:creationId xmlns:a16="http://schemas.microsoft.com/office/drawing/2014/main" id="{A06BC827-1B32-4349-AF4F-74D176C687AE}"/>
              </a:ext>
            </a:extLst>
          </p:cNvPr>
          <p:cNvSpPr txBox="1"/>
          <p:nvPr/>
        </p:nvSpPr>
        <p:spPr>
          <a:xfrm>
            <a:off x="553515" y="808056"/>
            <a:ext cx="6304915" cy="96139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DD6F02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4 Communication Style Characters</a:t>
            </a:r>
            <a:endParaRPr lang="en-US" sz="1100" dirty="0">
              <a:solidFill>
                <a:srgbClr val="DD6F02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DD6F02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srgbClr val="DD6F02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br>
              <a:rPr lang="en-US" sz="1600" dirty="0">
                <a:solidFill>
                  <a:srgbClr val="DD6F02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00" dirty="0">
                <a:solidFill>
                  <a:srgbClr val="DD6F02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100" dirty="0">
              <a:solidFill>
                <a:srgbClr val="DD6F02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451DDA-E582-C246-B99C-5BB2853D8AF4}"/>
              </a:ext>
            </a:extLst>
          </p:cNvPr>
          <p:cNvCxnSpPr>
            <a:cxnSpLocks/>
          </p:cNvCxnSpPr>
          <p:nvPr/>
        </p:nvCxnSpPr>
        <p:spPr>
          <a:xfrm flipV="1">
            <a:off x="588686" y="1201113"/>
            <a:ext cx="6630199" cy="1"/>
          </a:xfrm>
          <a:prstGeom prst="line">
            <a:avLst/>
          </a:prstGeom>
          <a:ln>
            <a:solidFill>
              <a:srgbClr val="DD6F02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19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-4881582" y="-155907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 bwMode="auto">
          <a:xfrm>
            <a:off x="171728" y="2401806"/>
            <a:ext cx="3246721" cy="566173"/>
          </a:xfrm>
          <a:prstGeom prst="rect">
            <a:avLst/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  <a:cs typeface="Calibri"/>
              </a:rPr>
              <a:t>EVANGELIST - EXPRESSIVE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E4F906-D573-6543-BBF0-235E63402F7F}"/>
              </a:ext>
            </a:extLst>
          </p:cNvPr>
          <p:cNvSpPr txBox="1"/>
          <p:nvPr/>
        </p:nvSpPr>
        <p:spPr>
          <a:xfrm>
            <a:off x="2095991" y="9485216"/>
            <a:ext cx="3615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1000" dirty="0">
                <a:latin typeface="Helvetica" charset="0"/>
                <a:ea typeface="Helvetica" charset="0"/>
                <a:cs typeface="Helvetica" charset="0"/>
              </a:rPr>
              <a:t>© Lange International 2019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C04B2A-4181-6A45-890D-504619DAAC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20" y="422220"/>
            <a:ext cx="1828800" cy="385836"/>
          </a:xfrm>
          <a:prstGeom prst="rect">
            <a:avLst/>
          </a:prstGeom>
        </p:spPr>
      </p:pic>
      <p:sp>
        <p:nvSpPr>
          <p:cNvPr id="17" name="Text Box 34">
            <a:extLst>
              <a:ext uri="{FF2B5EF4-FFF2-40B4-BE49-F238E27FC236}">
                <a16:creationId xmlns:a16="http://schemas.microsoft.com/office/drawing/2014/main" id="{A06BC827-1B32-4349-AF4F-74D176C687AE}"/>
              </a:ext>
            </a:extLst>
          </p:cNvPr>
          <p:cNvSpPr txBox="1"/>
          <p:nvPr/>
        </p:nvSpPr>
        <p:spPr>
          <a:xfrm>
            <a:off x="553515" y="808056"/>
            <a:ext cx="6304915" cy="33539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DD6F02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4 Communication Style Characters</a:t>
            </a:r>
            <a:endParaRPr lang="en-US" sz="1100" dirty="0">
              <a:solidFill>
                <a:srgbClr val="DD6F02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DD6F02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srgbClr val="DD6F02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br>
              <a:rPr lang="en-US" sz="1600" dirty="0">
                <a:solidFill>
                  <a:srgbClr val="DD6F02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" dirty="0">
                <a:solidFill>
                  <a:srgbClr val="DD6F02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endParaRPr lang="en-US" sz="1100" dirty="0">
              <a:solidFill>
                <a:srgbClr val="DD6F02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C00FE2-CE1B-104B-A19F-6537C2CE4D8F}"/>
              </a:ext>
            </a:extLst>
          </p:cNvPr>
          <p:cNvCxnSpPr>
            <a:cxnSpLocks/>
          </p:cNvCxnSpPr>
          <p:nvPr/>
        </p:nvCxnSpPr>
        <p:spPr>
          <a:xfrm>
            <a:off x="3885855" y="2380894"/>
            <a:ext cx="345" cy="594275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8">
            <a:extLst>
              <a:ext uri="{FF2B5EF4-FFF2-40B4-BE49-F238E27FC236}">
                <a16:creationId xmlns:a16="http://schemas.microsoft.com/office/drawing/2014/main" id="{E3568CFF-4170-874D-9C42-6CD64E06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67" y="2877382"/>
            <a:ext cx="292607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High energy 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Spontaneous 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Creative thinker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Big picture oriented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Outgoing, persuasive and optimistic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000000"/>
                </a:solidFill>
                <a:latin typeface="Helvetica" pitchFamily="2" charset="0"/>
              </a:rPr>
              <a:t>Sometimes a “name dropper”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000000"/>
                </a:solidFill>
                <a:latin typeface="Helvetica" pitchFamily="2" charset="0"/>
              </a:rPr>
              <a:t>Can be superficial - swapping sides during an argument</a:t>
            </a:r>
            <a:endParaRPr lang="en-US" altLang="en-US" sz="1200" dirty="0">
              <a:latin typeface="Helvetica" pitchFamily="2" charset="0"/>
            </a:endParaRP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000000"/>
                </a:solidFill>
                <a:latin typeface="Helvetica" pitchFamily="2" charset="0"/>
              </a:rPr>
              <a:t>Lower attention to detail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000000"/>
                </a:solidFill>
                <a:latin typeface="Helvetica" pitchFamily="2" charset="0"/>
              </a:rPr>
              <a:t>May find difficulty maintaining discipline</a:t>
            </a:r>
            <a:r>
              <a:rPr lang="en-US" altLang="en-US" sz="1200" dirty="0">
                <a:latin typeface="Helvetica" pitchFamily="2" charset="0"/>
              </a:rPr>
              <a:t>         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415425-C3A6-574B-973B-01A6A3320B87}"/>
              </a:ext>
            </a:extLst>
          </p:cNvPr>
          <p:cNvCxnSpPr>
            <a:cxnSpLocks/>
          </p:cNvCxnSpPr>
          <p:nvPr/>
        </p:nvCxnSpPr>
        <p:spPr>
          <a:xfrm flipH="1">
            <a:off x="1486246" y="5284661"/>
            <a:ext cx="47647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1">
            <a:extLst>
              <a:ext uri="{FF2B5EF4-FFF2-40B4-BE49-F238E27FC236}">
                <a16:creationId xmlns:a16="http://schemas.microsoft.com/office/drawing/2014/main" id="{CE2A10C9-83FE-5A4D-A85C-15F9111E9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088" y="1727152"/>
            <a:ext cx="1794081" cy="461665"/>
          </a:xfrm>
          <a:prstGeom prst="rect">
            <a:avLst/>
          </a:prstGeom>
          <a:solidFill>
            <a:srgbClr val="DD6F0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Helvetica" pitchFamily="2" charset="0"/>
              </a:rPr>
              <a:t>Spontaneous Decisions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Helvetica" pitchFamily="2" charset="0"/>
              </a:rPr>
              <a:t>People Focused </a:t>
            </a:r>
          </a:p>
        </p:txBody>
      </p:sp>
      <p:sp>
        <p:nvSpPr>
          <p:cNvPr id="28" name="Text Box 11">
            <a:extLst>
              <a:ext uri="{FF2B5EF4-FFF2-40B4-BE49-F238E27FC236}">
                <a16:creationId xmlns:a16="http://schemas.microsoft.com/office/drawing/2014/main" id="{7A3150A9-FABF-6048-9231-54BDAF749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080" y="5184011"/>
            <a:ext cx="784333" cy="276999"/>
          </a:xfrm>
          <a:prstGeom prst="rect">
            <a:avLst/>
          </a:prstGeom>
          <a:solidFill>
            <a:srgbClr val="DD6F0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Helvetica" pitchFamily="2" charset="0"/>
              </a:rPr>
              <a:t>“Tell”</a:t>
            </a:r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28544189-479F-3F48-86DC-D98395172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156" y="5184011"/>
            <a:ext cx="784333" cy="276999"/>
          </a:xfrm>
          <a:prstGeom prst="rect">
            <a:avLst/>
          </a:prstGeom>
          <a:solidFill>
            <a:srgbClr val="DD6F0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Helvetica" pitchFamily="2" charset="0"/>
              </a:rPr>
              <a:t>“Ask”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D1833A5A-87A4-7741-B460-304E49342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991" y="2860370"/>
            <a:ext cx="1449436" cy="461665"/>
          </a:xfrm>
          <a:prstGeom prst="rect">
            <a:avLst/>
          </a:prstGeom>
          <a:solidFill>
            <a:srgbClr val="209B7A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Helvetica" pitchFamily="2" charset="0"/>
              </a:rPr>
              <a:t>Get their attention!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Helvetica" pitchFamily="2" charset="0"/>
              </a:rPr>
              <a:t>Humor. Shock.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F35A8F-BE32-F443-A88F-13B58DCE8A53}"/>
              </a:ext>
            </a:extLst>
          </p:cNvPr>
          <p:cNvSpPr/>
          <p:nvPr/>
        </p:nvSpPr>
        <p:spPr bwMode="auto">
          <a:xfrm>
            <a:off x="4212626" y="2401805"/>
            <a:ext cx="3246721" cy="566173"/>
          </a:xfrm>
          <a:prstGeom prst="rect">
            <a:avLst/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  <a:cs typeface="Calibri"/>
              </a:rPr>
              <a:t>THERAPIST - AMIABLE </a:t>
            </a:r>
          </a:p>
        </p:txBody>
      </p:sp>
      <p:sp>
        <p:nvSpPr>
          <p:cNvPr id="34" name="Text Box 9">
            <a:extLst>
              <a:ext uri="{FF2B5EF4-FFF2-40B4-BE49-F238E27FC236}">
                <a16:creationId xmlns:a16="http://schemas.microsoft.com/office/drawing/2014/main" id="{E8F4D4A4-D4CC-4143-A5EE-E87E16FE1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927" y="3071451"/>
            <a:ext cx="32766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Easy going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Rarely loses temper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Sympathetic &amp; empathetic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Builds close relationships with small groups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Is patient and deliberate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Will always help those they consider “friends”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Will do the best they can in any situation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Is highly hesitant to change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Doesn't like conflict</a:t>
            </a:r>
          </a:p>
          <a:p>
            <a:pPr marL="171450" indent="-171450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endParaRPr lang="en-US" altLang="en-US" sz="1200" dirty="0">
              <a:latin typeface="Helvetica" pitchFamily="2" charset="0"/>
            </a:endParaRPr>
          </a:p>
        </p:txBody>
      </p:sp>
      <p:sp>
        <p:nvSpPr>
          <p:cNvPr id="35" name="Text Box 11">
            <a:extLst>
              <a:ext uri="{FF2B5EF4-FFF2-40B4-BE49-F238E27FC236}">
                <a16:creationId xmlns:a16="http://schemas.microsoft.com/office/drawing/2014/main" id="{A0BD2B8D-6099-134B-ACA3-C325EC443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086" y="2853917"/>
            <a:ext cx="1233247" cy="468118"/>
          </a:xfrm>
          <a:prstGeom prst="rect">
            <a:avLst/>
          </a:prstGeom>
          <a:solidFill>
            <a:srgbClr val="209B7A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Helvetica" pitchFamily="2" charset="0"/>
              </a:rPr>
              <a:t>Connect, then request.</a:t>
            </a:r>
          </a:p>
        </p:txBody>
      </p:sp>
      <p:sp>
        <p:nvSpPr>
          <p:cNvPr id="36" name="Text Box 11">
            <a:extLst>
              <a:ext uri="{FF2B5EF4-FFF2-40B4-BE49-F238E27FC236}">
                <a16:creationId xmlns:a16="http://schemas.microsoft.com/office/drawing/2014/main" id="{38F915A1-2894-8C45-8C62-B3B71C4C6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168" y="8559703"/>
            <a:ext cx="1588897" cy="461665"/>
          </a:xfrm>
          <a:prstGeom prst="rect">
            <a:avLst/>
          </a:prstGeom>
          <a:solidFill>
            <a:srgbClr val="DD6F0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Helvetica" pitchFamily="2" charset="0"/>
              </a:rPr>
              <a:t>Controlled Decisions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Helvetica" pitchFamily="2" charset="0"/>
              </a:rPr>
              <a:t>Task Focused</a:t>
            </a:r>
          </a:p>
        </p:txBody>
      </p:sp>
      <p:sp>
        <p:nvSpPr>
          <p:cNvPr id="37" name="Text Box 2">
            <a:extLst>
              <a:ext uri="{FF2B5EF4-FFF2-40B4-BE49-F238E27FC236}">
                <a16:creationId xmlns:a16="http://schemas.microsoft.com/office/drawing/2014/main" id="{F3410667-F0D8-3444-A8B5-439FE5C90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67" y="6280572"/>
            <a:ext cx="3581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Time Oriented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Loves a challenge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Yes/No answers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Is always ready for the competition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May stir up trouble if no “challenge” exists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Can be blunt and insensitive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Becomes easily bored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Doesn’t mind conflict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Often a Decision Maker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ADF303-4C50-7C46-BB48-0B3A88292F28}"/>
              </a:ext>
            </a:extLst>
          </p:cNvPr>
          <p:cNvSpPr/>
          <p:nvPr/>
        </p:nvSpPr>
        <p:spPr bwMode="auto">
          <a:xfrm>
            <a:off x="485080" y="5801967"/>
            <a:ext cx="3246721" cy="566173"/>
          </a:xfrm>
          <a:prstGeom prst="rect">
            <a:avLst/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  <a:cs typeface="Calibri"/>
              </a:rPr>
              <a:t>ARMY SERGEANT - DRIVER</a:t>
            </a:r>
          </a:p>
        </p:txBody>
      </p:sp>
      <p:sp>
        <p:nvSpPr>
          <p:cNvPr id="41" name="Text Box 11">
            <a:extLst>
              <a:ext uri="{FF2B5EF4-FFF2-40B4-BE49-F238E27FC236}">
                <a16:creationId xmlns:a16="http://schemas.microsoft.com/office/drawing/2014/main" id="{5DDD0127-C093-1246-8613-102A67665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964" y="6228384"/>
            <a:ext cx="1429708" cy="461665"/>
          </a:xfrm>
          <a:prstGeom prst="rect">
            <a:avLst/>
          </a:prstGeom>
          <a:solidFill>
            <a:srgbClr val="209B7A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Helvetica" pitchFamily="2" charset="0"/>
              </a:rPr>
              <a:t>Recommendation first, then support.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D2F0F5-EB27-5B4C-94A5-0285C44F8A10}"/>
              </a:ext>
            </a:extLst>
          </p:cNvPr>
          <p:cNvCxnSpPr>
            <a:cxnSpLocks/>
          </p:cNvCxnSpPr>
          <p:nvPr/>
        </p:nvCxnSpPr>
        <p:spPr>
          <a:xfrm flipV="1">
            <a:off x="588686" y="1201113"/>
            <a:ext cx="6630199" cy="1"/>
          </a:xfrm>
          <a:prstGeom prst="line">
            <a:avLst/>
          </a:prstGeom>
          <a:ln>
            <a:solidFill>
              <a:srgbClr val="DD6F02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 Box 3">
            <a:extLst>
              <a:ext uri="{FF2B5EF4-FFF2-40B4-BE49-F238E27FC236}">
                <a16:creationId xmlns:a16="http://schemas.microsoft.com/office/drawing/2014/main" id="{C0C8FF96-996A-5848-BF25-ADD20E644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927" y="6281557"/>
            <a:ext cx="320774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Process oriented</a:t>
            </a:r>
          </a:p>
          <a:p>
            <a:pPr marL="171450" indent="-171450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Rational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Likes options 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May be overly cautious and slow in decision making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Carefully checks all facts before acting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Does not like conflict, but will not run away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Excellent at formulating strategy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Will do the best they can in any situation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200" dirty="0">
                <a:latin typeface="Helvetica" pitchFamily="2" charset="0"/>
              </a:rPr>
              <a:t>Can be inflexible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1DC2CF-FBD8-CA4D-A049-69C43C28B839}"/>
              </a:ext>
            </a:extLst>
          </p:cNvPr>
          <p:cNvSpPr/>
          <p:nvPr/>
        </p:nvSpPr>
        <p:spPr bwMode="auto">
          <a:xfrm>
            <a:off x="4226628" y="5794656"/>
            <a:ext cx="3246721" cy="566173"/>
          </a:xfrm>
          <a:prstGeom prst="rect">
            <a:avLst/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  <a:cs typeface="Calibri"/>
              </a:rPr>
              <a:t>SCIENTIST - ANALYTICAL</a:t>
            </a:r>
          </a:p>
        </p:txBody>
      </p:sp>
      <p:sp>
        <p:nvSpPr>
          <p:cNvPr id="49" name="Text Box 11">
            <a:extLst>
              <a:ext uri="{FF2B5EF4-FFF2-40B4-BE49-F238E27FC236}">
                <a16:creationId xmlns:a16="http://schemas.microsoft.com/office/drawing/2014/main" id="{E63F44AF-9F36-D24C-B7AD-7B8AAED8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8118" y="6225802"/>
            <a:ext cx="1679870" cy="461665"/>
          </a:xfrm>
          <a:prstGeom prst="rect">
            <a:avLst/>
          </a:prstGeom>
          <a:solidFill>
            <a:srgbClr val="209B7A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Helvetica" pitchFamily="2" charset="0"/>
              </a:rPr>
              <a:t>Background first, then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8303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695B498-618A-3245-9646-71BB9218E448}"/>
              </a:ext>
            </a:extLst>
          </p:cNvPr>
          <p:cNvCxnSpPr/>
          <p:nvPr/>
        </p:nvCxnSpPr>
        <p:spPr>
          <a:xfrm>
            <a:off x="5558949" y="6000207"/>
            <a:ext cx="0" cy="3200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-4881582" y="-155907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 bwMode="auto">
          <a:xfrm>
            <a:off x="282108" y="1398879"/>
            <a:ext cx="3246721" cy="566173"/>
          </a:xfrm>
          <a:prstGeom prst="rect">
            <a:avLst/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  <a:cs typeface="Calibri"/>
              </a:rPr>
              <a:t>EVANGELIST - EXPRESSIVE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E4F906-D573-6543-BBF0-235E63402F7F}"/>
              </a:ext>
            </a:extLst>
          </p:cNvPr>
          <p:cNvSpPr txBox="1"/>
          <p:nvPr/>
        </p:nvSpPr>
        <p:spPr>
          <a:xfrm>
            <a:off x="2095991" y="9485216"/>
            <a:ext cx="3615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1000" dirty="0">
                <a:latin typeface="Helvetica" charset="0"/>
                <a:ea typeface="Helvetica" charset="0"/>
                <a:cs typeface="Helvetica" charset="0"/>
              </a:rPr>
              <a:t>© Lange International 2019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C04B2A-4181-6A45-890D-504619DAAC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20" y="422220"/>
            <a:ext cx="1828800" cy="385836"/>
          </a:xfrm>
          <a:prstGeom prst="rect">
            <a:avLst/>
          </a:prstGeom>
        </p:spPr>
      </p:pic>
      <p:sp>
        <p:nvSpPr>
          <p:cNvPr id="17" name="Text Box 34">
            <a:extLst>
              <a:ext uri="{FF2B5EF4-FFF2-40B4-BE49-F238E27FC236}">
                <a16:creationId xmlns:a16="http://schemas.microsoft.com/office/drawing/2014/main" id="{A06BC827-1B32-4349-AF4F-74D176C687AE}"/>
              </a:ext>
            </a:extLst>
          </p:cNvPr>
          <p:cNvSpPr txBox="1"/>
          <p:nvPr/>
        </p:nvSpPr>
        <p:spPr>
          <a:xfrm>
            <a:off x="553515" y="808056"/>
            <a:ext cx="6304915" cy="33539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DD6F02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4 Communication Style Characters</a:t>
            </a:r>
            <a:endParaRPr lang="en-US" sz="1100" dirty="0">
              <a:solidFill>
                <a:srgbClr val="DD6F02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DD6F02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srgbClr val="DD6F02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br>
              <a:rPr lang="en-US" sz="1600" dirty="0">
                <a:solidFill>
                  <a:srgbClr val="DD6F02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" dirty="0">
                <a:solidFill>
                  <a:srgbClr val="DD6F02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endParaRPr lang="en-US" sz="1100" dirty="0">
              <a:solidFill>
                <a:srgbClr val="DD6F02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C00FE2-CE1B-104B-A19F-6537C2CE4D8F}"/>
              </a:ext>
            </a:extLst>
          </p:cNvPr>
          <p:cNvCxnSpPr>
            <a:cxnSpLocks/>
          </p:cNvCxnSpPr>
          <p:nvPr/>
        </p:nvCxnSpPr>
        <p:spPr>
          <a:xfrm>
            <a:off x="3886200" y="1524000"/>
            <a:ext cx="0" cy="7745506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415425-C3A6-574B-973B-01A6A3320B87}"/>
              </a:ext>
            </a:extLst>
          </p:cNvPr>
          <p:cNvCxnSpPr>
            <a:cxnSpLocks/>
          </p:cNvCxnSpPr>
          <p:nvPr/>
        </p:nvCxnSpPr>
        <p:spPr>
          <a:xfrm flipH="1">
            <a:off x="457200" y="5284661"/>
            <a:ext cx="685800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8F35A8F-BE32-F443-A88F-13B58DCE8A53}"/>
              </a:ext>
            </a:extLst>
          </p:cNvPr>
          <p:cNvSpPr/>
          <p:nvPr/>
        </p:nvSpPr>
        <p:spPr bwMode="auto">
          <a:xfrm>
            <a:off x="4115467" y="1398879"/>
            <a:ext cx="3246721" cy="566173"/>
          </a:xfrm>
          <a:prstGeom prst="rect">
            <a:avLst/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  <a:cs typeface="Calibri"/>
              </a:rPr>
              <a:t>THERAPIST - AMIABLE </a:t>
            </a:r>
          </a:p>
        </p:txBody>
      </p:sp>
      <p:sp>
        <p:nvSpPr>
          <p:cNvPr id="34" name="Text Box 9">
            <a:extLst>
              <a:ext uri="{FF2B5EF4-FFF2-40B4-BE49-F238E27FC236}">
                <a16:creationId xmlns:a16="http://schemas.microsoft.com/office/drawing/2014/main" id="{E8F4D4A4-D4CC-4143-A5EE-E87E16FE1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32" y="2114605"/>
            <a:ext cx="14919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Lots of gestures &amp; movement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Many facial expressions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Appears distracted</a:t>
            </a:r>
          </a:p>
          <a:p>
            <a:pPr marL="171450" indent="-171450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ADF303-4C50-7C46-BB48-0B3A88292F28}"/>
              </a:ext>
            </a:extLst>
          </p:cNvPr>
          <p:cNvSpPr/>
          <p:nvPr/>
        </p:nvSpPr>
        <p:spPr bwMode="auto">
          <a:xfrm>
            <a:off x="454932" y="5598100"/>
            <a:ext cx="3246721" cy="566173"/>
          </a:xfrm>
          <a:prstGeom prst="rect">
            <a:avLst/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  <a:cs typeface="Calibri"/>
              </a:rPr>
              <a:t>ARMY SERGEANT - DRIVER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D2F0F5-EB27-5B4C-94A5-0285C44F8A10}"/>
              </a:ext>
            </a:extLst>
          </p:cNvPr>
          <p:cNvCxnSpPr>
            <a:cxnSpLocks/>
          </p:cNvCxnSpPr>
          <p:nvPr/>
        </p:nvCxnSpPr>
        <p:spPr>
          <a:xfrm flipV="1">
            <a:off x="588686" y="1201113"/>
            <a:ext cx="6630199" cy="1"/>
          </a:xfrm>
          <a:prstGeom prst="line">
            <a:avLst/>
          </a:prstGeom>
          <a:ln>
            <a:solidFill>
              <a:srgbClr val="DD6F02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01DC2CF-FBD8-CA4D-A049-69C43C28B839}"/>
              </a:ext>
            </a:extLst>
          </p:cNvPr>
          <p:cNvSpPr/>
          <p:nvPr/>
        </p:nvSpPr>
        <p:spPr bwMode="auto">
          <a:xfrm>
            <a:off x="4117830" y="5596091"/>
            <a:ext cx="3246721" cy="566173"/>
          </a:xfrm>
          <a:prstGeom prst="rect">
            <a:avLst/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  <a:cs typeface="Calibri"/>
              </a:rPr>
              <a:t>SCIENTIST - ANALYTICAL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4571D7-72BA-9A46-B287-447C5E95903A}"/>
              </a:ext>
            </a:extLst>
          </p:cNvPr>
          <p:cNvCxnSpPr/>
          <p:nvPr/>
        </p:nvCxnSpPr>
        <p:spPr>
          <a:xfrm>
            <a:off x="2095991" y="1828800"/>
            <a:ext cx="0" cy="3200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E93450-8B03-AB44-8A97-B3054423BAB4}"/>
              </a:ext>
            </a:extLst>
          </p:cNvPr>
          <p:cNvCxnSpPr>
            <a:cxnSpLocks/>
          </p:cNvCxnSpPr>
          <p:nvPr/>
        </p:nvCxnSpPr>
        <p:spPr>
          <a:xfrm>
            <a:off x="553515" y="3406588"/>
            <a:ext cx="3200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11">
            <a:extLst>
              <a:ext uri="{FF2B5EF4-FFF2-40B4-BE49-F238E27FC236}">
                <a16:creationId xmlns:a16="http://schemas.microsoft.com/office/drawing/2014/main" id="{167D906B-D549-4349-B007-DAD1B80F4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080" y="1814820"/>
            <a:ext cx="102426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DD6F02"/>
                </a:solidFill>
                <a:latin typeface="Helvetica" pitchFamily="2" charset="0"/>
              </a:rPr>
              <a:t>Physical</a:t>
            </a:r>
          </a:p>
        </p:txBody>
      </p:sp>
      <p:sp>
        <p:nvSpPr>
          <p:cNvPr id="40" name="Text Box 11">
            <a:extLst>
              <a:ext uri="{FF2B5EF4-FFF2-40B4-BE49-F238E27FC236}">
                <a16:creationId xmlns:a16="http://schemas.microsoft.com/office/drawing/2014/main" id="{FA3EFACB-2BEB-D344-BB3E-593893867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3957" y="1810976"/>
            <a:ext cx="10242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DD6F02"/>
                </a:solidFill>
                <a:latin typeface="Helvetica" pitchFamily="2" charset="0"/>
              </a:rPr>
              <a:t>Language</a:t>
            </a:r>
          </a:p>
        </p:txBody>
      </p:sp>
      <p:sp>
        <p:nvSpPr>
          <p:cNvPr id="45" name="Text Box 11">
            <a:extLst>
              <a:ext uri="{FF2B5EF4-FFF2-40B4-BE49-F238E27FC236}">
                <a16:creationId xmlns:a16="http://schemas.microsoft.com/office/drawing/2014/main" id="{4255B773-A2BB-864A-96B6-71AD2AF3B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080" y="3583380"/>
            <a:ext cx="102426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DD6F02"/>
                </a:solidFill>
                <a:latin typeface="Helvetica" pitchFamily="2" charset="0"/>
              </a:rPr>
              <a:t>Evidence</a:t>
            </a:r>
          </a:p>
        </p:txBody>
      </p:sp>
      <p:sp>
        <p:nvSpPr>
          <p:cNvPr id="46" name="Text Box 11">
            <a:extLst>
              <a:ext uri="{FF2B5EF4-FFF2-40B4-BE49-F238E27FC236}">
                <a16:creationId xmlns:a16="http://schemas.microsoft.com/office/drawing/2014/main" id="{B30FF4F6-77C9-9E41-A2E3-6DD22825A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557" y="3578848"/>
            <a:ext cx="10242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DD6F02"/>
                </a:solidFill>
                <a:latin typeface="Helvetica" pitchFamily="2" charset="0"/>
              </a:rPr>
              <a:t>Structure</a:t>
            </a:r>
          </a:p>
        </p:txBody>
      </p:sp>
      <p:sp>
        <p:nvSpPr>
          <p:cNvPr id="50" name="Text Box 9">
            <a:extLst>
              <a:ext uri="{FF2B5EF4-FFF2-40B4-BE49-F238E27FC236}">
                <a16:creationId xmlns:a16="http://schemas.microsoft.com/office/drawing/2014/main" id="{055E36A6-B423-8A4E-8CD2-326C04099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446" y="2116527"/>
            <a:ext cx="160904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u="sng" dirty="0">
                <a:latin typeface="Helvetica" pitchFamily="2" charset="0"/>
              </a:rPr>
              <a:t>Vision Statements:</a:t>
            </a:r>
            <a:r>
              <a:rPr lang="en-US" altLang="en-US" sz="1000" dirty="0">
                <a:latin typeface="Helvetica" pitchFamily="2" charset="0"/>
              </a:rPr>
              <a:t> “Imagine that…”, “If you could see into the future…” 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u="sng" dirty="0">
                <a:latin typeface="Helvetica" pitchFamily="2" charset="0"/>
              </a:rPr>
              <a:t>Listen</a:t>
            </a:r>
            <a:r>
              <a:rPr lang="en-US" altLang="en-US" sz="1000" dirty="0">
                <a:latin typeface="Helvetica" pitchFamily="2" charset="0"/>
              </a:rPr>
              <a:t> for use of “I”, “me”, and “my”.</a:t>
            </a:r>
            <a:endParaRPr lang="en-US" altLang="en-US" sz="1000" u="sng" dirty="0">
              <a:latin typeface="Helvetica" pitchFamily="2" charset="0"/>
            </a:endParaRPr>
          </a:p>
        </p:txBody>
      </p:sp>
      <p:sp>
        <p:nvSpPr>
          <p:cNvPr id="51" name="Text Box 9">
            <a:extLst>
              <a:ext uri="{FF2B5EF4-FFF2-40B4-BE49-F238E27FC236}">
                <a16:creationId xmlns:a16="http://schemas.microsoft.com/office/drawing/2014/main" id="{08338006-3AE9-D949-A38F-6068E774B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17" y="3879531"/>
            <a:ext cx="14919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Hypothetical case studies of examples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Creative analogies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Demonstrations &amp; visual aids</a:t>
            </a:r>
          </a:p>
          <a:p>
            <a:pPr marL="171450" indent="-171450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F1D3064E-7D01-B04A-A077-DB9F4C2A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517" y="3885194"/>
            <a:ext cx="166091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Funny &amp; creative opening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Gives personal benefits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Engages with rhetorical questions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Involves the audience</a:t>
            </a:r>
          </a:p>
          <a:p>
            <a:pPr marL="171450" indent="-171450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53" name="Text Box 11">
            <a:extLst>
              <a:ext uri="{FF2B5EF4-FFF2-40B4-BE49-F238E27FC236}">
                <a16:creationId xmlns:a16="http://schemas.microsoft.com/office/drawing/2014/main" id="{DFED7808-82E1-B348-8E77-F594DA950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926" y="3254081"/>
            <a:ext cx="1358129" cy="307777"/>
          </a:xfrm>
          <a:prstGeom prst="rect">
            <a:avLst/>
          </a:prstGeom>
          <a:solidFill>
            <a:srgbClr val="209B7A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chemeClr val="bg1"/>
                </a:solidFill>
                <a:latin typeface="Helvetica" pitchFamily="2" charset="0"/>
              </a:rPr>
              <a:t>DISTRACTOR</a:t>
            </a:r>
          </a:p>
        </p:txBody>
      </p:sp>
      <p:sp>
        <p:nvSpPr>
          <p:cNvPr id="54" name="Text Box 9">
            <a:extLst>
              <a:ext uri="{FF2B5EF4-FFF2-40B4-BE49-F238E27FC236}">
                <a16:creationId xmlns:a16="http://schemas.microsoft.com/office/drawing/2014/main" id="{0471CCEF-9FBF-C64C-8272-0A3C37D2E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890" y="2118449"/>
            <a:ext cx="149191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Open gestures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Smile – wide eyes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Inclusive hand gestures</a:t>
            </a:r>
          </a:p>
          <a:p>
            <a:pPr marL="171450" indent="-171450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endParaRPr lang="en-US" altLang="en-US" sz="1000" dirty="0">
              <a:latin typeface="Helvetica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AFEAE3-FF62-5F40-B75A-B2A2F03A9242}"/>
              </a:ext>
            </a:extLst>
          </p:cNvPr>
          <p:cNvCxnSpPr/>
          <p:nvPr/>
        </p:nvCxnSpPr>
        <p:spPr>
          <a:xfrm>
            <a:off x="5558949" y="1832644"/>
            <a:ext cx="0" cy="3200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18AC0AD-018A-3A48-8285-099411FEAF1C}"/>
              </a:ext>
            </a:extLst>
          </p:cNvPr>
          <p:cNvCxnSpPr>
            <a:cxnSpLocks/>
          </p:cNvCxnSpPr>
          <p:nvPr/>
        </p:nvCxnSpPr>
        <p:spPr>
          <a:xfrm>
            <a:off x="4016473" y="3410432"/>
            <a:ext cx="3200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11">
            <a:extLst>
              <a:ext uri="{FF2B5EF4-FFF2-40B4-BE49-F238E27FC236}">
                <a16:creationId xmlns:a16="http://schemas.microsoft.com/office/drawing/2014/main" id="{36BA0032-652E-D741-A4D5-CD1378127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038" y="1818664"/>
            <a:ext cx="102426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DD6F02"/>
                </a:solidFill>
                <a:latin typeface="Helvetica" pitchFamily="2" charset="0"/>
              </a:rPr>
              <a:t>Physical</a:t>
            </a:r>
          </a:p>
        </p:txBody>
      </p:sp>
      <p:sp>
        <p:nvSpPr>
          <p:cNvPr id="58" name="Text Box 11">
            <a:extLst>
              <a:ext uri="{FF2B5EF4-FFF2-40B4-BE49-F238E27FC236}">
                <a16:creationId xmlns:a16="http://schemas.microsoft.com/office/drawing/2014/main" id="{A63197E7-9C19-EA42-A155-0AE389813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915" y="1814820"/>
            <a:ext cx="10242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DD6F02"/>
                </a:solidFill>
                <a:latin typeface="Helvetica" pitchFamily="2" charset="0"/>
              </a:rPr>
              <a:t>Language</a:t>
            </a:r>
          </a:p>
        </p:txBody>
      </p:sp>
      <p:sp>
        <p:nvSpPr>
          <p:cNvPr id="59" name="Text Box 11">
            <a:extLst>
              <a:ext uri="{FF2B5EF4-FFF2-40B4-BE49-F238E27FC236}">
                <a16:creationId xmlns:a16="http://schemas.microsoft.com/office/drawing/2014/main" id="{CFB338AE-C639-D040-B903-248A8B340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038" y="3587224"/>
            <a:ext cx="102426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DD6F02"/>
                </a:solidFill>
                <a:latin typeface="Helvetica" pitchFamily="2" charset="0"/>
              </a:rPr>
              <a:t>Evidence</a:t>
            </a:r>
          </a:p>
        </p:txBody>
      </p:sp>
      <p:sp>
        <p:nvSpPr>
          <p:cNvPr id="60" name="Text Box 11">
            <a:extLst>
              <a:ext uri="{FF2B5EF4-FFF2-40B4-BE49-F238E27FC236}">
                <a16:creationId xmlns:a16="http://schemas.microsoft.com/office/drawing/2014/main" id="{355C90F2-50B0-2A44-B57A-AE29DFF89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515" y="3582692"/>
            <a:ext cx="10242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DD6F02"/>
                </a:solidFill>
                <a:latin typeface="Helvetica" pitchFamily="2" charset="0"/>
              </a:rPr>
              <a:t>Structure</a:t>
            </a:r>
          </a:p>
        </p:txBody>
      </p:sp>
      <p:sp>
        <p:nvSpPr>
          <p:cNvPr id="61" name="Text Box 9">
            <a:extLst>
              <a:ext uri="{FF2B5EF4-FFF2-40B4-BE49-F238E27FC236}">
                <a16:creationId xmlns:a16="http://schemas.microsoft.com/office/drawing/2014/main" id="{6662DE07-DB83-5B4E-AD1A-F90ACD825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7404" y="2120371"/>
            <a:ext cx="160904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u="sng" dirty="0">
                <a:latin typeface="Helvetica" pitchFamily="2" charset="0"/>
              </a:rPr>
              <a:t>Inclusive Language: </a:t>
            </a:r>
            <a:r>
              <a:rPr lang="en-US" altLang="en-US" sz="1000" dirty="0">
                <a:latin typeface="Helvetica" pitchFamily="2" charset="0"/>
              </a:rPr>
              <a:t>“Collectively…”, ”Together we can”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u="sng" dirty="0">
                <a:latin typeface="Helvetica" pitchFamily="2" charset="0"/>
              </a:rPr>
              <a:t>Listen</a:t>
            </a:r>
            <a:r>
              <a:rPr lang="en-US" altLang="en-US" sz="1000" dirty="0">
                <a:latin typeface="Helvetica" pitchFamily="2" charset="0"/>
              </a:rPr>
              <a:t> for use of “we”, “team”, or deferral to third parties</a:t>
            </a:r>
            <a:endParaRPr lang="en-US" altLang="en-US" sz="1000" u="sng" dirty="0">
              <a:latin typeface="Helvetica" pitchFamily="2" charset="0"/>
            </a:endParaRPr>
          </a:p>
        </p:txBody>
      </p:sp>
      <p:sp>
        <p:nvSpPr>
          <p:cNvPr id="62" name="Text Box 9">
            <a:extLst>
              <a:ext uri="{FF2B5EF4-FFF2-40B4-BE49-F238E27FC236}">
                <a16:creationId xmlns:a16="http://schemas.microsoft.com/office/drawing/2014/main" id="{458AE172-DF05-CD45-8140-F52409588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6775" y="3883375"/>
            <a:ext cx="14919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Testimonials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Personal anecdotes</a:t>
            </a:r>
          </a:p>
          <a:p>
            <a:pPr marL="171450" indent="-171450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3" name="Text Box 11">
            <a:extLst>
              <a:ext uri="{FF2B5EF4-FFF2-40B4-BE49-F238E27FC236}">
                <a16:creationId xmlns:a16="http://schemas.microsoft.com/office/drawing/2014/main" id="{B1E3B52A-FD1D-7344-9872-EEB3BE1DB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258" y="3257925"/>
            <a:ext cx="1165384" cy="307777"/>
          </a:xfrm>
          <a:prstGeom prst="rect">
            <a:avLst/>
          </a:prstGeom>
          <a:solidFill>
            <a:srgbClr val="209B7A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chemeClr val="bg1"/>
                </a:solidFill>
                <a:latin typeface="Helvetica" pitchFamily="2" charset="0"/>
              </a:rPr>
              <a:t>PLACATOR</a:t>
            </a:r>
          </a:p>
        </p:txBody>
      </p:sp>
      <p:sp>
        <p:nvSpPr>
          <p:cNvPr id="64" name="Text Box 9">
            <a:extLst>
              <a:ext uri="{FF2B5EF4-FFF2-40B4-BE49-F238E27FC236}">
                <a16:creationId xmlns:a16="http://schemas.microsoft.com/office/drawing/2014/main" id="{DDA0A610-BC9E-4346-9AEF-3D77FEFBF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334" y="3853367"/>
            <a:ext cx="166091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Asks questions upfront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Uses personal examples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Structures time for discussion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Builds rapport first</a:t>
            </a:r>
          </a:p>
          <a:p>
            <a:pPr marL="171450" indent="-171450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5" name="Text Box 9">
            <a:extLst>
              <a:ext uri="{FF2B5EF4-FFF2-40B4-BE49-F238E27FC236}">
                <a16:creationId xmlns:a16="http://schemas.microsoft.com/office/drawing/2014/main" id="{03FB66B4-E2DC-C542-A600-D7B36293C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7" y="6313038"/>
            <a:ext cx="14919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Strong eye contact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Limited emotion on face</a:t>
            </a:r>
          </a:p>
          <a:p>
            <a:pPr marL="171450" indent="-171450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endParaRPr lang="en-US" altLang="en-US" sz="1000" dirty="0">
              <a:latin typeface="Helvetica" pitchFamily="2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F7D48B-8A30-8444-BD35-36A52BC4CFB2}"/>
              </a:ext>
            </a:extLst>
          </p:cNvPr>
          <p:cNvCxnSpPr/>
          <p:nvPr/>
        </p:nvCxnSpPr>
        <p:spPr>
          <a:xfrm>
            <a:off x="2096676" y="6027233"/>
            <a:ext cx="0" cy="3200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CF519B-DA0A-D049-A012-8B6D29FD63FC}"/>
              </a:ext>
            </a:extLst>
          </p:cNvPr>
          <p:cNvCxnSpPr>
            <a:cxnSpLocks/>
          </p:cNvCxnSpPr>
          <p:nvPr/>
        </p:nvCxnSpPr>
        <p:spPr>
          <a:xfrm>
            <a:off x="554200" y="7605021"/>
            <a:ext cx="3200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11">
            <a:extLst>
              <a:ext uri="{FF2B5EF4-FFF2-40B4-BE49-F238E27FC236}">
                <a16:creationId xmlns:a16="http://schemas.microsoft.com/office/drawing/2014/main" id="{50373D08-45DA-9B4B-BD88-81EDB515C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65" y="6013253"/>
            <a:ext cx="102426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DD6F02"/>
                </a:solidFill>
                <a:latin typeface="Helvetica" pitchFamily="2" charset="0"/>
              </a:rPr>
              <a:t>Physical</a:t>
            </a:r>
          </a:p>
        </p:txBody>
      </p:sp>
      <p:sp>
        <p:nvSpPr>
          <p:cNvPr id="69" name="Text Box 11">
            <a:extLst>
              <a:ext uri="{FF2B5EF4-FFF2-40B4-BE49-F238E27FC236}">
                <a16:creationId xmlns:a16="http://schemas.microsoft.com/office/drawing/2014/main" id="{E7C6B41D-A2A6-5948-9FBE-A4A156EFF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642" y="6009409"/>
            <a:ext cx="10242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DD6F02"/>
                </a:solidFill>
                <a:latin typeface="Helvetica" pitchFamily="2" charset="0"/>
              </a:rPr>
              <a:t>Language</a:t>
            </a:r>
          </a:p>
        </p:txBody>
      </p:sp>
      <p:sp>
        <p:nvSpPr>
          <p:cNvPr id="70" name="Text Box 11">
            <a:extLst>
              <a:ext uri="{FF2B5EF4-FFF2-40B4-BE49-F238E27FC236}">
                <a16:creationId xmlns:a16="http://schemas.microsoft.com/office/drawing/2014/main" id="{8572B595-BA41-B643-B496-C5D16B2EB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65" y="7781813"/>
            <a:ext cx="102426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DD6F02"/>
                </a:solidFill>
                <a:latin typeface="Helvetica" pitchFamily="2" charset="0"/>
              </a:rPr>
              <a:t>Evidence</a:t>
            </a:r>
          </a:p>
        </p:txBody>
      </p:sp>
      <p:sp>
        <p:nvSpPr>
          <p:cNvPr id="71" name="Text Box 11">
            <a:extLst>
              <a:ext uri="{FF2B5EF4-FFF2-40B4-BE49-F238E27FC236}">
                <a16:creationId xmlns:a16="http://schemas.microsoft.com/office/drawing/2014/main" id="{21675072-0A0E-704C-A032-3AD54D0B2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242" y="7777281"/>
            <a:ext cx="10242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DD6F02"/>
                </a:solidFill>
                <a:latin typeface="Helvetica" pitchFamily="2" charset="0"/>
              </a:rPr>
              <a:t>Structure</a:t>
            </a:r>
          </a:p>
        </p:txBody>
      </p:sp>
      <p:sp>
        <p:nvSpPr>
          <p:cNvPr id="72" name="Text Box 9">
            <a:extLst>
              <a:ext uri="{FF2B5EF4-FFF2-40B4-BE49-F238E27FC236}">
                <a16:creationId xmlns:a16="http://schemas.microsoft.com/office/drawing/2014/main" id="{8518B39B-2151-6148-825A-0F89D2A9F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31" y="6314960"/>
            <a:ext cx="160904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u="sng" dirty="0">
                <a:latin typeface="Helvetica" pitchFamily="2" charset="0"/>
              </a:rPr>
              <a:t>Conclusive Language: </a:t>
            </a:r>
            <a:r>
              <a:rPr lang="en-US" altLang="en-US" sz="1000" dirty="0">
                <a:latin typeface="Helvetica" pitchFamily="2" charset="0"/>
              </a:rPr>
              <a:t>“The outcomes are..”, “Your results will be…”, “The end game is…”</a:t>
            </a:r>
            <a:endParaRPr lang="en-US" altLang="en-US" sz="1000" u="sng" dirty="0">
              <a:latin typeface="Helvetica" pitchFamily="2" charset="0"/>
            </a:endParaRPr>
          </a:p>
        </p:txBody>
      </p:sp>
      <p:sp>
        <p:nvSpPr>
          <p:cNvPr id="73" name="Text Box 9">
            <a:extLst>
              <a:ext uri="{FF2B5EF4-FFF2-40B4-BE49-F238E27FC236}">
                <a16:creationId xmlns:a16="http://schemas.microsoft.com/office/drawing/2014/main" id="{8AA4CFD3-D62C-5D48-B03C-BBAFB38AF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" y="8077964"/>
            <a:ext cx="149191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LESS IS MORE!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Use anything but make it relevant to the “bottom line”</a:t>
            </a:r>
          </a:p>
          <a:p>
            <a:pPr marL="171450" indent="-171450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74" name="Text Box 11">
            <a:extLst>
              <a:ext uri="{FF2B5EF4-FFF2-40B4-BE49-F238E27FC236}">
                <a16:creationId xmlns:a16="http://schemas.microsoft.com/office/drawing/2014/main" id="{79E3975F-1856-204F-B4FA-B75E396EF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425" y="7452514"/>
            <a:ext cx="952505" cy="307777"/>
          </a:xfrm>
          <a:prstGeom prst="rect">
            <a:avLst/>
          </a:prstGeom>
          <a:solidFill>
            <a:srgbClr val="209B7A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chemeClr val="bg1"/>
                </a:solidFill>
                <a:latin typeface="Helvetica" pitchFamily="2" charset="0"/>
              </a:rPr>
              <a:t>BLAMER</a:t>
            </a:r>
          </a:p>
        </p:txBody>
      </p:sp>
      <p:sp>
        <p:nvSpPr>
          <p:cNvPr id="75" name="Text Box 9">
            <a:extLst>
              <a:ext uri="{FF2B5EF4-FFF2-40B4-BE49-F238E27FC236}">
                <a16:creationId xmlns:a16="http://schemas.microsoft.com/office/drawing/2014/main" id="{56378B34-AEEE-6B40-A46F-AB4F389C1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061" y="8047956"/>
            <a:ext cx="166091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State the recommendation first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Give organizational or time benefits</a:t>
            </a:r>
          </a:p>
          <a:p>
            <a:pPr marL="171450" indent="-171450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76" name="Text Box 9">
            <a:extLst>
              <a:ext uri="{FF2B5EF4-FFF2-40B4-BE49-F238E27FC236}">
                <a16:creationId xmlns:a16="http://schemas.microsoft.com/office/drawing/2014/main" id="{3867AF6A-65E4-9D4C-8185-BE3D5956D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6470" y="6308424"/>
            <a:ext cx="14919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Numbering off with fingers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Limited eye contact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Arms folded,  hands down</a:t>
            </a:r>
          </a:p>
          <a:p>
            <a:pPr marL="171450" indent="-171450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endParaRPr lang="en-US" altLang="en-US" sz="1000" dirty="0">
              <a:latin typeface="Helvetica" pitchFamily="2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364B50-08A3-B642-860E-124A16492FF5}"/>
              </a:ext>
            </a:extLst>
          </p:cNvPr>
          <p:cNvCxnSpPr>
            <a:cxnSpLocks/>
          </p:cNvCxnSpPr>
          <p:nvPr/>
        </p:nvCxnSpPr>
        <p:spPr>
          <a:xfrm>
            <a:off x="4025053" y="7600407"/>
            <a:ext cx="3200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11">
            <a:extLst>
              <a:ext uri="{FF2B5EF4-FFF2-40B4-BE49-F238E27FC236}">
                <a16:creationId xmlns:a16="http://schemas.microsoft.com/office/drawing/2014/main" id="{A7F9D1B3-A051-714F-838F-2E9BE5B7C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618" y="6008639"/>
            <a:ext cx="102426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DD6F02"/>
                </a:solidFill>
                <a:latin typeface="Helvetica" pitchFamily="2" charset="0"/>
              </a:rPr>
              <a:t>Physical</a:t>
            </a:r>
          </a:p>
        </p:txBody>
      </p:sp>
      <p:sp>
        <p:nvSpPr>
          <p:cNvPr id="79" name="Text Box 11">
            <a:extLst>
              <a:ext uri="{FF2B5EF4-FFF2-40B4-BE49-F238E27FC236}">
                <a16:creationId xmlns:a16="http://schemas.microsoft.com/office/drawing/2014/main" id="{8FDF00A9-9505-6449-9250-FB15834CF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5495" y="6004795"/>
            <a:ext cx="10242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DD6F02"/>
                </a:solidFill>
                <a:latin typeface="Helvetica" pitchFamily="2" charset="0"/>
              </a:rPr>
              <a:t>Language</a:t>
            </a:r>
          </a:p>
        </p:txBody>
      </p:sp>
      <p:sp>
        <p:nvSpPr>
          <p:cNvPr id="80" name="Text Box 11">
            <a:extLst>
              <a:ext uri="{FF2B5EF4-FFF2-40B4-BE49-F238E27FC236}">
                <a16:creationId xmlns:a16="http://schemas.microsoft.com/office/drawing/2014/main" id="{189D8D99-725B-E342-A482-E97CDEB6D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618" y="7777199"/>
            <a:ext cx="102426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DD6F02"/>
                </a:solidFill>
                <a:latin typeface="Helvetica" pitchFamily="2" charset="0"/>
              </a:rPr>
              <a:t>Evidence</a:t>
            </a:r>
          </a:p>
        </p:txBody>
      </p:sp>
      <p:sp>
        <p:nvSpPr>
          <p:cNvPr id="81" name="Text Box 11">
            <a:extLst>
              <a:ext uri="{FF2B5EF4-FFF2-40B4-BE49-F238E27FC236}">
                <a16:creationId xmlns:a16="http://schemas.microsoft.com/office/drawing/2014/main" id="{BA3B8CDC-4CAB-1548-8C95-C3C295A20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095" y="7772667"/>
            <a:ext cx="10242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DD6F02"/>
                </a:solidFill>
                <a:latin typeface="Helvetica" pitchFamily="2" charset="0"/>
              </a:rPr>
              <a:t>Structure</a:t>
            </a:r>
          </a:p>
        </p:txBody>
      </p:sp>
      <p:sp>
        <p:nvSpPr>
          <p:cNvPr id="82" name="Text Box 9">
            <a:extLst>
              <a:ext uri="{FF2B5EF4-FFF2-40B4-BE49-F238E27FC236}">
                <a16:creationId xmlns:a16="http://schemas.microsoft.com/office/drawing/2014/main" id="{38C9ED06-E693-3042-A7A9-A911BF6C3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5984" y="6310346"/>
            <a:ext cx="16090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u="sng" dirty="0">
                <a:latin typeface="Helvetica" pitchFamily="2" charset="0"/>
              </a:rPr>
              <a:t>Process Language: </a:t>
            </a:r>
            <a:r>
              <a:rPr lang="en-US" altLang="en-US" sz="1000" dirty="0">
                <a:latin typeface="Helvetica" pitchFamily="2" charset="0"/>
              </a:rPr>
              <a:t>“The steps involved will be..”, “The options explored are…”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u="sng" dirty="0">
                <a:latin typeface="Helvetica" pitchFamily="2" charset="0"/>
              </a:rPr>
              <a:t>Listen</a:t>
            </a:r>
            <a:r>
              <a:rPr lang="en-US" altLang="en-US" sz="1000" dirty="0">
                <a:latin typeface="Helvetica" pitchFamily="2" charset="0"/>
              </a:rPr>
              <a:t> for questions related to process</a:t>
            </a:r>
            <a:endParaRPr lang="en-US" altLang="en-US" sz="1000" u="sng" dirty="0">
              <a:latin typeface="Helvetica" pitchFamily="2" charset="0"/>
            </a:endParaRP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endParaRPr lang="en-US" altLang="en-US" sz="1000" u="sng" dirty="0">
              <a:latin typeface="Helvetica" pitchFamily="2" charset="0"/>
            </a:endParaRPr>
          </a:p>
        </p:txBody>
      </p:sp>
      <p:sp>
        <p:nvSpPr>
          <p:cNvPr id="83" name="Text Box 9">
            <a:extLst>
              <a:ext uri="{FF2B5EF4-FFF2-40B4-BE49-F238E27FC236}">
                <a16:creationId xmlns:a16="http://schemas.microsoft.com/office/drawing/2014/main" id="{7CAC22D3-F612-A84C-928E-4B0CC31FF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355" y="8073350"/>
            <a:ext cx="14919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Facts, statistics, historical data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Cases studies only if relevant</a:t>
            </a:r>
          </a:p>
        </p:txBody>
      </p:sp>
      <p:sp>
        <p:nvSpPr>
          <p:cNvPr id="84" name="Text Box 11">
            <a:extLst>
              <a:ext uri="{FF2B5EF4-FFF2-40B4-BE49-F238E27FC236}">
                <a16:creationId xmlns:a16="http://schemas.microsoft.com/office/drawing/2014/main" id="{119DF65A-91AD-1A4B-9FB9-A74C38A9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1436" y="7447900"/>
            <a:ext cx="1212191" cy="307777"/>
          </a:xfrm>
          <a:prstGeom prst="rect">
            <a:avLst/>
          </a:prstGeom>
          <a:solidFill>
            <a:srgbClr val="209B7A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chemeClr val="bg1"/>
                </a:solidFill>
                <a:latin typeface="Helvetica" pitchFamily="2" charset="0"/>
              </a:rPr>
              <a:t>COMPUTER</a:t>
            </a:r>
          </a:p>
        </p:txBody>
      </p:sp>
      <p:sp>
        <p:nvSpPr>
          <p:cNvPr id="85" name="Text Box 9">
            <a:extLst>
              <a:ext uri="{FF2B5EF4-FFF2-40B4-BE49-F238E27FC236}">
                <a16:creationId xmlns:a16="http://schemas.microsoft.com/office/drawing/2014/main" id="{412C08CF-E93E-0248-85B0-A49B0FEA9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914" y="8043342"/>
            <a:ext cx="166091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Well organized process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Clear steps to an outcome</a:t>
            </a:r>
          </a:p>
          <a:p>
            <a:pPr marL="171450" indent="-171450" eaLnBrk="1" hangingPunct="1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r>
              <a:rPr lang="en-US" altLang="en-US" sz="1000" dirty="0">
                <a:latin typeface="Helvetica" pitchFamily="2" charset="0"/>
              </a:rPr>
              <a:t>Only give recommendation when the case is clear</a:t>
            </a:r>
          </a:p>
          <a:p>
            <a:pPr marL="171450" indent="-171450">
              <a:spcBef>
                <a:spcPct val="0"/>
              </a:spcBef>
              <a:buClr>
                <a:srgbClr val="DD6F02"/>
              </a:buClr>
              <a:buFont typeface="Wingdings" pitchFamily="2" charset="2"/>
              <a:buChar char="Ø"/>
            </a:pPr>
            <a:endParaRPr lang="en-US" altLang="en-US" sz="1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0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548E9905DDE843849797FB227E84C5" ma:contentTypeVersion="2" ma:contentTypeDescription="Create a new document." ma:contentTypeScope="" ma:versionID="336bf063ae0ccfb7a4ac07f30bf903fe">
  <xsd:schema xmlns:xsd="http://www.w3.org/2001/XMLSchema" xmlns:xs="http://www.w3.org/2001/XMLSchema" xmlns:p="http://schemas.microsoft.com/office/2006/metadata/properties" xmlns:ns2="1c1db9e5-5266-41e3-a0be-142a11e7cb71" targetNamespace="http://schemas.microsoft.com/office/2006/metadata/properties" ma:root="true" ma:fieldsID="2c3205d7c906f612c0d46346ecf5e2bd" ns2:_="">
    <xsd:import namespace="1c1db9e5-5266-41e3-a0be-142a11e7cb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db9e5-5266-41e3-a0be-142a11e7c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46055E-3071-4338-A3B0-EAEBC3B47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1db9e5-5266-41e3-a0be-142a11e7cb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1EBB94-7E21-4980-90EB-78127986EB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53C07D-7143-495A-8160-1B1F54D147DB}">
  <ds:schemaRefs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1c1db9e5-5266-41e3-a0be-142a11e7cb7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3929</TotalTime>
  <Words>565</Words>
  <Application>Microsoft Office PowerPoint</Application>
  <PresentationFormat>Custom</PresentationFormat>
  <Paragraphs>144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CESILIA CANCELMO</dc:creator>
  <cp:lastModifiedBy>Kirsten Smith</cp:lastModifiedBy>
  <cp:revision>121</cp:revision>
  <cp:lastPrinted>2019-01-22T20:51:34Z</cp:lastPrinted>
  <dcterms:created xsi:type="dcterms:W3CDTF">2017-06-08T23:54:01Z</dcterms:created>
  <dcterms:modified xsi:type="dcterms:W3CDTF">2019-03-06T18:20:12Z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0x01010045548E9905DDE843849797FB227E84C5</vt:lpwstr>
  </property>
</Properties>
</file>