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92" r:id="rId3"/>
    <p:sldId id="593" r:id="rId4"/>
    <p:sldId id="597" r:id="rId5"/>
    <p:sldId id="595" r:id="rId6"/>
    <p:sldId id="598" r:id="rId7"/>
    <p:sldId id="596" r:id="rId8"/>
    <p:sldId id="5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64A8D-7899-4179-97FE-692C0DE3B28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4DAD6-6B6B-45A3-8112-95145FAC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2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0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61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1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A122-924B-44E5-843E-FFCA707E7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9ADA4-AD0C-4C97-A4D2-310971968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7EA4-976A-4B70-BE99-CEDA782C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605F-7176-47FA-845C-00C15985EE4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98240-3D03-4A94-9050-79883965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51B81-54B1-45FF-A030-7B0B83CB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06D8-1FA6-4D7A-84AC-730EBE6B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2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D895-4E60-4FE4-982F-93A613FD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AA856-AABD-414E-8340-727BC8065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0C2F-9AB0-4B47-A123-4034D314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605F-7176-47FA-845C-00C15985EE4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A231-E15E-4C02-9F92-EFF90592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5295-AE56-4039-BB8D-AA9B890E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06D8-1FA6-4D7A-84AC-730EBE6B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A5D77-17D4-4ECA-A842-5D512E8F7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F92C-2FC0-4298-82E4-18A379E9E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BF9B-0C0A-435E-8D41-963F7B13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605F-7176-47FA-845C-00C15985EE4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4AB4-8978-479C-915B-AF663AFD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59A7-EC73-4849-9FA5-7069440F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06D8-1FA6-4D7A-84AC-730EBE6B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9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45825" y="784483"/>
            <a:ext cx="5373880" cy="3966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57"/>
            </a:lvl1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5825" y="257796"/>
            <a:ext cx="12192000" cy="543008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313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46151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CBCC-7EBA-4AB6-80A3-AD301ACC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3278-ECE5-4333-80A8-D2F8105D1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BA819-1CBE-495D-809C-E59A901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605F-7176-47FA-845C-00C15985EE4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EE9A-F660-4CFD-B822-0079A9BC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5C7AF-62F4-4341-8046-2D61D51E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06D8-1FA6-4D7A-84AC-730EBE6B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F5B9-4DCD-459A-AD45-EEB3E004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8801A-3898-4653-A604-0AA088AC7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8D76-7EE2-4ACB-AAE0-52A2742A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605F-7176-47FA-845C-00C15985EE4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0B13-5DC0-431F-A41D-D358C4D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C14FE-643F-4B15-AFF3-09201ED6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06D8-1FA6-4D7A-84AC-730EBE6B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65F4-C5B7-4BD2-BA3C-AB680B38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3AA6-6094-4F99-B22E-88DE12D6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57B45-65B0-4C9E-922B-EB15CB3F6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83ED5-C33A-496F-A62C-B09F5B0F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605F-7176-47FA-845C-00C15985EE4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98E95-B69B-46D6-B5AB-38E4F617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FA79E-4217-4DA5-B3A1-25CBEF46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06D8-1FA6-4D7A-84AC-730EBE6B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34BD-1EAF-49FA-8149-C521B057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74639-6602-4007-A056-B42A2BF56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5CD10-403D-4460-8648-BE1D76FA2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306E5-B314-4EE8-9A6B-04B1E109A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5EC78-4D57-41D9-A58C-70AA1F81D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AF7BA-3A7D-4950-A377-14131E06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605F-7176-47FA-845C-00C15985EE4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85245-E873-4BD5-B04B-92609692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89150-6B7D-4E65-879D-89283EC5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06D8-1FA6-4D7A-84AC-730EBE6B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0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F451-01A1-4AF3-979A-777BA284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D42B5-DCEA-405D-BCD5-C96E1F30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605F-7176-47FA-845C-00C15985EE4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4F3B5-4034-4F67-98CB-0BFB6E32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A4E83-4B49-45CB-94EF-34C5FBA8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06D8-1FA6-4D7A-84AC-730EBE6B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7360D-858D-4CCA-8C95-16FE9486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605F-7176-47FA-845C-00C15985EE4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86523-AE7B-4945-A332-E907B430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DEB49-ACA8-43F9-831B-C80E59C2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06D8-1FA6-4D7A-84AC-730EBE6B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2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A3C8-C220-4A45-BC8E-63265230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B80A-8206-4C05-9538-5C70B4E1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046ED-1D69-4ED4-A667-971A4C44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4A26F-D2B8-4BBF-92ED-9D1E8B98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605F-7176-47FA-845C-00C15985EE4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EF11-B489-4FE3-BDEA-6DE12A86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B15C3-0F5F-47E0-92B3-1E63098A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06D8-1FA6-4D7A-84AC-730EBE6B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8708-72CB-4A8D-932F-4E253538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8C99C-980F-492E-B8A4-508250441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5162-A8F3-4442-93ED-8E00EF96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5560B-05EC-4B46-A2B3-1FB2CA33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605F-7176-47FA-845C-00C15985EE4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A1C3C-DBA9-48BB-BCB7-25D4B31F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72057-A811-4662-A4F1-4FA9706A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06D8-1FA6-4D7A-84AC-730EBE6B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9B87E-6B06-4ED7-985B-F6944E0C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CD0C-0873-43EB-91AF-CE7ACB75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6634-9D32-4635-9A42-61F5D8589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605F-7176-47FA-845C-00C15985EE4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ADFB-F108-451F-B2D9-E859A0718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4D9A-0897-41D7-8984-D38A2C3C8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806D8-1FA6-4D7A-84AC-730EBE6B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D530-EFBB-4554-99B0-4B2CCFB40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Expectations and Behaviors of SWEs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90EDA-1964-4941-A0BF-39C12A6ED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Yisheng Yao</a:t>
            </a:r>
          </a:p>
        </p:txBody>
      </p:sp>
    </p:spTree>
    <p:extLst>
      <p:ext uri="{BB962C8B-B14F-4D97-AF65-F5344CB8AC3E}">
        <p14:creationId xmlns:p14="http://schemas.microsoft.com/office/powerpoint/2010/main" val="365738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860ECF-8F32-4EBE-93B2-22B3CA0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Career Stages of SWE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DA02ED-CBA8-43FD-96D5-86456780387C}"/>
              </a:ext>
            </a:extLst>
          </p:cNvPr>
          <p:cNvGraphicFramePr>
            <a:graphicFrameLocks noGrp="1"/>
          </p:cNvGraphicFramePr>
          <p:nvPr/>
        </p:nvGraphicFramePr>
        <p:xfrm>
          <a:off x="329411" y="942797"/>
          <a:ext cx="11711136" cy="5298759"/>
        </p:xfrm>
        <a:graphic>
          <a:graphicData uri="http://schemas.openxmlformats.org/drawingml/2006/table">
            <a:tbl>
              <a:tblPr firstRow="1" firstCol="1" bandRow="1"/>
              <a:tblGrid>
                <a:gridCol w="2124078">
                  <a:extLst>
                    <a:ext uri="{9D8B030D-6E8A-4147-A177-3AD203B41FA5}">
                      <a16:colId xmlns:a16="http://schemas.microsoft.com/office/drawing/2014/main" val="1098938643"/>
                    </a:ext>
                  </a:extLst>
                </a:gridCol>
                <a:gridCol w="9587058">
                  <a:extLst>
                    <a:ext uri="{9D8B030D-6E8A-4147-A177-3AD203B41FA5}">
                      <a16:colId xmlns:a16="http://schemas.microsoft.com/office/drawing/2014/main" val="3051131650"/>
                    </a:ext>
                  </a:extLst>
                </a:gridCol>
              </a:tblGrid>
              <a:tr h="420284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Band and Levels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General Expectations </a:t>
                      </a:r>
                      <a:r>
                        <a:rPr lang="en-US" sz="1100" dirty="0">
                          <a:effectLst/>
                        </a:rPr>
                        <a:t>(not an exhaustive list)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15119"/>
                  </a:ext>
                </a:extLst>
              </a:tr>
              <a:tr h="623953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SWE (L59-60)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developing expertise in core skills and technical domains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Rely on coaching and guidance from their manager and other engineers to grow and deliver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013772"/>
                  </a:ext>
                </a:extLst>
              </a:tr>
              <a:tr h="826032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SWE II (L61-L62)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Operate fairly independently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 on reasonably scoped work using core skills and technical domain proficiency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some guidance/help from their manager and/or other engineers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538875"/>
                  </a:ext>
                </a:extLst>
              </a:tr>
              <a:tr h="1315460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Senior SWE (L63-L64)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 up into leadership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 and drive a large-scale component or feature area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Core technical skills are developed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Need minimal guidance or oversight from their manager, rely on their manager to set direction and accountabilities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Development focused on leadership capabilities and broader and cross-team impacts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74081"/>
                  </a:ext>
                </a:extLst>
              </a:tr>
              <a:tr h="1315460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Principal SWE (L65-L67)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Widely recognized as leaders in the team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Their impact is expected to span across the org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 a strong foundation on core technical skills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Highly developed leadership and coordination skills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Role models for aspire-to culture and lead by example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658000"/>
                  </a:ext>
                </a:extLst>
              </a:tr>
              <a:tr h="581318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Partner SWE(L68+)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Broad impact across Microsoft, partners and the industry.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also involve deep technical depth in specific technologies (industry experts)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7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5842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860ECF-8F32-4EBE-93B2-22B3CA0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Expectations and Behaviors for SWE &amp; SWE II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DA02ED-CBA8-43FD-96D5-86456780387C}"/>
              </a:ext>
            </a:extLst>
          </p:cNvPr>
          <p:cNvGraphicFramePr>
            <a:graphicFrameLocks noGrp="1"/>
          </p:cNvGraphicFramePr>
          <p:nvPr/>
        </p:nvGraphicFramePr>
        <p:xfrm>
          <a:off x="198782" y="1294926"/>
          <a:ext cx="11711137" cy="3802656"/>
        </p:xfrm>
        <a:graphic>
          <a:graphicData uri="http://schemas.openxmlformats.org/drawingml/2006/table">
            <a:tbl>
              <a:tblPr firstRow="1" firstCol="1" bandRow="1"/>
              <a:tblGrid>
                <a:gridCol w="1470081">
                  <a:extLst>
                    <a:ext uri="{9D8B030D-6E8A-4147-A177-3AD203B41FA5}">
                      <a16:colId xmlns:a16="http://schemas.microsoft.com/office/drawing/2014/main" val="1098938643"/>
                    </a:ext>
                  </a:extLst>
                </a:gridCol>
                <a:gridCol w="4783052">
                  <a:extLst>
                    <a:ext uri="{9D8B030D-6E8A-4147-A177-3AD203B41FA5}">
                      <a16:colId xmlns:a16="http://schemas.microsoft.com/office/drawing/2014/main" val="3051131650"/>
                    </a:ext>
                  </a:extLst>
                </a:gridCol>
                <a:gridCol w="5458004">
                  <a:extLst>
                    <a:ext uri="{9D8B030D-6E8A-4147-A177-3AD203B41FA5}">
                      <a16:colId xmlns:a16="http://schemas.microsoft.com/office/drawing/2014/main" val="1928371050"/>
                    </a:ext>
                  </a:extLst>
                </a:gridCol>
              </a:tblGrid>
              <a:tr h="420284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Skills and Attributes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Core Focus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Differentiations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15119"/>
                  </a:ext>
                </a:extLst>
              </a:tr>
              <a:tr h="623953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Engineering &amp; Technical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Excellence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Deliver features on time w/ quality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Build tests to ensure proper functioning of feature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Write efficient code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Fundamentals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SME for a component/area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Elegant code design w/ quality, scale, perf, testability and operability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Highly effective with tools and processes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Create great documentations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013772"/>
                  </a:ext>
                </a:extLst>
              </a:tr>
              <a:tr h="826032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LiveSite</a:t>
                      </a:r>
                      <a:r>
                        <a:rPr lang="en-US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&amp; Customer SLA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Drive the QoS and meet SLA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Drive changes in design, processes, tools to avoid/reduce customer issues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Drive issues to mitigation and contribute to RCA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Effective at troubleshooting issues w/ telemetry &amp; logs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538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4889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12D99-A5C7-4C85-AC7C-BCCB8EF65BAA}"/>
              </a:ext>
            </a:extLst>
          </p:cNvPr>
          <p:cNvGraphicFramePr>
            <a:graphicFrameLocks noGrp="1"/>
          </p:cNvGraphicFramePr>
          <p:nvPr/>
        </p:nvGraphicFramePr>
        <p:xfrm>
          <a:off x="240431" y="1148863"/>
          <a:ext cx="11711137" cy="5269522"/>
        </p:xfrm>
        <a:graphic>
          <a:graphicData uri="http://schemas.openxmlformats.org/drawingml/2006/table">
            <a:tbl>
              <a:tblPr firstRow="1" firstCol="1" bandRow="1"/>
              <a:tblGrid>
                <a:gridCol w="1391478">
                  <a:extLst>
                    <a:ext uri="{9D8B030D-6E8A-4147-A177-3AD203B41FA5}">
                      <a16:colId xmlns:a16="http://schemas.microsoft.com/office/drawing/2014/main" val="1875197771"/>
                    </a:ext>
                  </a:extLst>
                </a:gridCol>
                <a:gridCol w="4861655">
                  <a:extLst>
                    <a:ext uri="{9D8B030D-6E8A-4147-A177-3AD203B41FA5}">
                      <a16:colId xmlns:a16="http://schemas.microsoft.com/office/drawing/2014/main" val="651951605"/>
                    </a:ext>
                  </a:extLst>
                </a:gridCol>
                <a:gridCol w="5458004">
                  <a:extLst>
                    <a:ext uri="{9D8B030D-6E8A-4147-A177-3AD203B41FA5}">
                      <a16:colId xmlns:a16="http://schemas.microsoft.com/office/drawing/2014/main" val="244434399"/>
                    </a:ext>
                  </a:extLst>
                </a:gridCol>
              </a:tblGrid>
              <a:tr h="2027578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Customer Obsession &amp; Data Driven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Leverage data to make decisions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Seek clarifications of customer needs &amp; scenarios to inform spec/</a:t>
                      </a:r>
                      <a:r>
                        <a:rPr lang="en-US" sz="200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reqs</a:t>
                      </a:r>
                      <a:r>
                        <a:rPr lang="en-US" sz="20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gaps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Deep understanding of data for their area and how to use it improve service health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Study usage telemetry to diagnose issues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Develop improvements on data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25853"/>
                  </a:ext>
                </a:extLst>
              </a:tr>
              <a:tr h="1214366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Growth Mindset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Seeks out and brings better approaches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Willingness to experiment and fail-fast towards success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03240"/>
                  </a:ext>
                </a:extLst>
              </a:tr>
              <a:tr h="2027578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Able to work with others on solutions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Contributing to other’s success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Leverage the work of others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Help create inclusive and respectful env.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Ability work across teams and divisions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Driving re-use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Strong advocacy for D&amp;I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8569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850CC2D0-CC5F-4232-9816-BA6C385B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5" y="257796"/>
            <a:ext cx="12192000" cy="543008"/>
          </a:xfrm>
        </p:spPr>
        <p:txBody>
          <a:bodyPr>
            <a:normAutofit/>
          </a:bodyPr>
          <a:lstStyle/>
          <a:p>
            <a:r>
              <a:rPr lang="en-US" dirty="0"/>
              <a:t>Core Expectations and Behaviors for SWE &amp; SWE II                    (cont.)</a:t>
            </a:r>
          </a:p>
        </p:txBody>
      </p:sp>
    </p:spTree>
    <p:extLst>
      <p:ext uri="{BB962C8B-B14F-4D97-AF65-F5344CB8AC3E}">
        <p14:creationId xmlns:p14="http://schemas.microsoft.com/office/powerpoint/2010/main" val="10806969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860ECF-8F32-4EBE-93B2-22B3CA0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Expectations and Behaviors for Senior SWE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DA02ED-CBA8-43FD-96D5-86456780387C}"/>
              </a:ext>
            </a:extLst>
          </p:cNvPr>
          <p:cNvGraphicFramePr>
            <a:graphicFrameLocks noGrp="1"/>
          </p:cNvGraphicFramePr>
          <p:nvPr/>
        </p:nvGraphicFramePr>
        <p:xfrm>
          <a:off x="110750" y="1100106"/>
          <a:ext cx="11970499" cy="4663808"/>
        </p:xfrm>
        <a:graphic>
          <a:graphicData uri="http://schemas.openxmlformats.org/drawingml/2006/table">
            <a:tbl>
              <a:tblPr firstRow="1" firstCol="1" bandRow="1"/>
              <a:tblGrid>
                <a:gridCol w="1422294">
                  <a:extLst>
                    <a:ext uri="{9D8B030D-6E8A-4147-A177-3AD203B41FA5}">
                      <a16:colId xmlns:a16="http://schemas.microsoft.com/office/drawing/2014/main" val="1098938643"/>
                    </a:ext>
                  </a:extLst>
                </a:gridCol>
                <a:gridCol w="4802441">
                  <a:extLst>
                    <a:ext uri="{9D8B030D-6E8A-4147-A177-3AD203B41FA5}">
                      <a16:colId xmlns:a16="http://schemas.microsoft.com/office/drawing/2014/main" val="3051131650"/>
                    </a:ext>
                  </a:extLst>
                </a:gridCol>
                <a:gridCol w="5745764">
                  <a:extLst>
                    <a:ext uri="{9D8B030D-6E8A-4147-A177-3AD203B41FA5}">
                      <a16:colId xmlns:a16="http://schemas.microsoft.com/office/drawing/2014/main" val="1928371050"/>
                    </a:ext>
                  </a:extLst>
                </a:gridCol>
              </a:tblGrid>
              <a:tr h="376608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Skills and Attributes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Core Focus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Differentiations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15119"/>
                  </a:ext>
                </a:extLst>
              </a:tr>
              <a:tr h="59111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Leadership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Technical leader and team mentor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Provides clarity on </a:t>
                      </a:r>
                      <a:r>
                        <a:rPr lang="en-US" sz="180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reqs</a:t>
                      </a: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issues, designs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Creates energy and excitement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Consistently lead coworkers to success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Have larger scope of impact, spanning teams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Expert in the engineering discipline,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Drives D&amp;I, clear and effective communication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013772"/>
                  </a:ext>
                </a:extLst>
              </a:tr>
              <a:tr h="79068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People Management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Effective leading for excellent results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Ensure regular 1:1s,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Understood and coordinate the work for all </a:t>
                      </a:r>
                      <a:r>
                        <a:rPr lang="en-US" sz="180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dirs</a:t>
                      </a:r>
                      <a:endParaRPr lang="en-US" sz="180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Consistent grow their team’s capability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yoy</a:t>
                      </a:r>
                      <a:endParaRPr 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Great team WHI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Drive hiring, retain and grow diverse and strong talent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70151"/>
                  </a:ext>
                </a:extLst>
              </a:tr>
              <a:tr h="826032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Engineering &amp; Technical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Excellence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Sensible decision on overall system &amp; architecture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Consistently follow best engineering practices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Strong quality focus, proactively drive improvements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Ensure proper documentation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SME for a complex feature/subsystem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Simple designs and code w/ scale and perf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Expert in at least one technology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Consistent focus on quality, drives quality innovation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601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961698-7DD2-4D7E-AF73-63615E4B85F8}"/>
              </a:ext>
            </a:extLst>
          </p:cNvPr>
          <p:cNvGraphicFramePr>
            <a:graphicFrameLocks noGrp="1"/>
          </p:cNvGraphicFramePr>
          <p:nvPr/>
        </p:nvGraphicFramePr>
        <p:xfrm>
          <a:off x="65821" y="1314085"/>
          <a:ext cx="11970499" cy="3566528"/>
        </p:xfrm>
        <a:graphic>
          <a:graphicData uri="http://schemas.openxmlformats.org/drawingml/2006/table">
            <a:tbl>
              <a:tblPr firstRow="1" firstCol="1" bandRow="1"/>
              <a:tblGrid>
                <a:gridCol w="1422294">
                  <a:extLst>
                    <a:ext uri="{9D8B030D-6E8A-4147-A177-3AD203B41FA5}">
                      <a16:colId xmlns:a16="http://schemas.microsoft.com/office/drawing/2014/main" val="2271084949"/>
                    </a:ext>
                  </a:extLst>
                </a:gridCol>
                <a:gridCol w="4802441">
                  <a:extLst>
                    <a:ext uri="{9D8B030D-6E8A-4147-A177-3AD203B41FA5}">
                      <a16:colId xmlns:a16="http://schemas.microsoft.com/office/drawing/2014/main" val="3456528486"/>
                    </a:ext>
                  </a:extLst>
                </a:gridCol>
                <a:gridCol w="5745764">
                  <a:extLst>
                    <a:ext uri="{9D8B030D-6E8A-4147-A177-3AD203B41FA5}">
                      <a16:colId xmlns:a16="http://schemas.microsoft.com/office/drawing/2014/main" val="1427132098"/>
                    </a:ext>
                  </a:extLst>
                </a:gridCol>
              </a:tblGrid>
              <a:tr h="542028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LiveSite</a:t>
                      </a: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&amp; Customer SLA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Leadership in supportability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Eff. driver of complex issues from mitigation to RCA, to prevention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Drive issues across teams and services, on-call expert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03212"/>
                  </a:ext>
                </a:extLst>
              </a:tr>
              <a:tr h="692900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Customer Obsession &amp; Data Driven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data in all decisions,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Partner to enable </a:t>
                      </a:r>
                      <a:r>
                        <a:rPr lang="en-US" sz="180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cstmr</a:t>
                      </a: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validation &amp; feedback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Takes a customer-focused innovation approach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Enables experiments that draw conclusions from data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Leverage data tools/data science/ML to draw insights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436952"/>
                  </a:ext>
                </a:extLst>
              </a:tr>
              <a:tr h="588786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Growth Mindset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Seek new approaches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Willing to experiment and fail-fast </a:t>
                      </a:r>
                      <a:r>
                        <a:rPr lang="en-US" sz="180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twds</a:t>
                      </a: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success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Demonstrates curiosity/leaner vs knower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Encourages a growth-mindset env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76572"/>
                  </a:ext>
                </a:extLst>
              </a:tr>
              <a:tr h="506758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Working well in teams and across teams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Inclusive and value diversity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Versatile, openly flexible, and eager to help others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Facilitates dialogs to reach better conclusions,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Work effectively across division in a diverse context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18547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5E529DFA-740A-4152-9BC9-3113DAC2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5" y="257796"/>
            <a:ext cx="12192000" cy="543008"/>
          </a:xfrm>
        </p:spPr>
        <p:txBody>
          <a:bodyPr>
            <a:normAutofit/>
          </a:bodyPr>
          <a:lstStyle/>
          <a:p>
            <a:r>
              <a:rPr lang="en-US" dirty="0"/>
              <a:t>Core Expectations and Behaviors for Senior SWE                        (cont.)</a:t>
            </a:r>
          </a:p>
        </p:txBody>
      </p:sp>
    </p:spTree>
    <p:extLst>
      <p:ext uri="{BB962C8B-B14F-4D97-AF65-F5344CB8AC3E}">
        <p14:creationId xmlns:p14="http://schemas.microsoft.com/office/powerpoint/2010/main" val="37018073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860ECF-8F32-4EBE-93B2-22B3CA0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Expectations and Behaviors for Principal SWE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DA02ED-CBA8-43FD-96D5-86456780387C}"/>
              </a:ext>
            </a:extLst>
          </p:cNvPr>
          <p:cNvGraphicFramePr>
            <a:graphicFrameLocks noGrp="1"/>
          </p:cNvGraphicFramePr>
          <p:nvPr/>
        </p:nvGraphicFramePr>
        <p:xfrm>
          <a:off x="147665" y="789444"/>
          <a:ext cx="11970499" cy="3292208"/>
        </p:xfrm>
        <a:graphic>
          <a:graphicData uri="http://schemas.openxmlformats.org/drawingml/2006/table">
            <a:tbl>
              <a:tblPr firstRow="1" firstCol="1" bandRow="1"/>
              <a:tblGrid>
                <a:gridCol w="1422294">
                  <a:extLst>
                    <a:ext uri="{9D8B030D-6E8A-4147-A177-3AD203B41FA5}">
                      <a16:colId xmlns:a16="http://schemas.microsoft.com/office/drawing/2014/main" val="1098938643"/>
                    </a:ext>
                  </a:extLst>
                </a:gridCol>
                <a:gridCol w="4836521">
                  <a:extLst>
                    <a:ext uri="{9D8B030D-6E8A-4147-A177-3AD203B41FA5}">
                      <a16:colId xmlns:a16="http://schemas.microsoft.com/office/drawing/2014/main" val="3051131650"/>
                    </a:ext>
                  </a:extLst>
                </a:gridCol>
                <a:gridCol w="5711684">
                  <a:extLst>
                    <a:ext uri="{9D8B030D-6E8A-4147-A177-3AD203B41FA5}">
                      <a16:colId xmlns:a16="http://schemas.microsoft.com/office/drawing/2014/main" val="1928371050"/>
                    </a:ext>
                  </a:extLst>
                </a:gridCol>
              </a:tblGrid>
              <a:tr h="376608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Skills and Attributes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Core Focus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Differentiations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15119"/>
                  </a:ext>
                </a:extLst>
              </a:tr>
              <a:tr h="59111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Leadership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Acts as a team coach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Clear &amp; eff. Communicator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Ensure a D&amp;I env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Impact spans across team/service beyond their area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Has proven judgement (product, design, guidance)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Core contributor to team’s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tech&amp;strtgy</a:t>
                      </a:r>
                      <a:endParaRPr 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013772"/>
                  </a:ext>
                </a:extLst>
              </a:tr>
              <a:tr h="69060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People Management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Consistently grow team’s capability </a:t>
                      </a:r>
                      <a:r>
                        <a:rPr lang="en-US" sz="180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yoy</a:t>
                      </a:r>
                      <a:endParaRPr lang="en-US" sz="1800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Has strong WHI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Attract top talent, dev. &amp; retain a diverse team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Recognized as a leadership role model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Builds strong and high performance teams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Leads talent development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70151"/>
                  </a:ext>
                </a:extLst>
              </a:tr>
              <a:tr h="826032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Engineering &amp; Technical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Excellence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Drive engineering agility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Continuously improve the </a:t>
                      </a:r>
                      <a:r>
                        <a:rPr lang="en-US" sz="180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eng.</a:t>
                      </a: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System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Has quality focus, pushes quality up-stream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Scope of impact, expertise, sought after x-team &amp; x-div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Drives and improves the team’s engineering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4909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CA1137-56E5-4E24-8CCF-9EA453AD0CB6}"/>
              </a:ext>
            </a:extLst>
          </p:cNvPr>
          <p:cNvGraphicFramePr>
            <a:graphicFrameLocks noGrp="1"/>
          </p:cNvGraphicFramePr>
          <p:nvPr/>
        </p:nvGraphicFramePr>
        <p:xfrm>
          <a:off x="159606" y="1607161"/>
          <a:ext cx="11970499" cy="3477042"/>
        </p:xfrm>
        <a:graphic>
          <a:graphicData uri="http://schemas.openxmlformats.org/drawingml/2006/table">
            <a:tbl>
              <a:tblPr firstRow="1" firstCol="1" bandRow="1"/>
              <a:tblGrid>
                <a:gridCol w="1422294">
                  <a:extLst>
                    <a:ext uri="{9D8B030D-6E8A-4147-A177-3AD203B41FA5}">
                      <a16:colId xmlns:a16="http://schemas.microsoft.com/office/drawing/2014/main" val="318232300"/>
                    </a:ext>
                  </a:extLst>
                </a:gridCol>
                <a:gridCol w="4763482">
                  <a:extLst>
                    <a:ext uri="{9D8B030D-6E8A-4147-A177-3AD203B41FA5}">
                      <a16:colId xmlns:a16="http://schemas.microsoft.com/office/drawing/2014/main" val="2297431184"/>
                    </a:ext>
                  </a:extLst>
                </a:gridCol>
                <a:gridCol w="5784723">
                  <a:extLst>
                    <a:ext uri="{9D8B030D-6E8A-4147-A177-3AD203B41FA5}">
                      <a16:colId xmlns:a16="http://schemas.microsoft.com/office/drawing/2014/main" val="1328785521"/>
                    </a:ext>
                  </a:extLst>
                </a:gridCol>
              </a:tblGrid>
              <a:tr h="542028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LiveSite</a:t>
                      </a: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&amp; Customer SLA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Provides high service quality, operability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Drives consistent and reduction of TTD/TTM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Consistently drives the right RCA for incidents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Drives cont. learning and improvement cycle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Engage across the division to drive support/</a:t>
                      </a:r>
                      <a:r>
                        <a:rPr lang="en-US" sz="16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LiveSite</a:t>
                      </a: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innovation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Leads others in driving fundamentals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16907"/>
                  </a:ext>
                </a:extLst>
              </a:tr>
              <a:tr h="692900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Customer Obsession &amp; Data Driven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Drive insights and impactful change thru data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Leads the team with a data-drive approach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Contributes to the broader business context/strategy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Leads on shifting team’s culture towards data-driven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Mastery of data tools/data science</a:t>
                      </a:r>
                    </a:p>
                  </a:txBody>
                  <a:tcPr marL="68670" marR="68670" marT="34336" marB="343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71560"/>
                  </a:ext>
                </a:extLst>
              </a:tr>
              <a:tr h="588786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Growth Mindset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Seek out and bring newer/better approaches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Great willing to experiment &amp; fail-fast </a:t>
                      </a:r>
                      <a:r>
                        <a:rPr lang="en-US" sz="1600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twds</a:t>
                      </a:r>
                      <a:r>
                        <a:rPr lang="en-US" sz="16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success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Demonstrates curiosity/leaner vs knower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Leads a growth-mindset env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303195"/>
                  </a:ext>
                </a:extLst>
              </a:tr>
              <a:tr h="506758"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</a:p>
                  </a:txBody>
                  <a:tcPr marL="68670" marR="68670" marT="34336" marB="343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554880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110975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664639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2219518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774397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332927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884156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4439035" algn="l" defTabSz="1109758" rtl="0" eaLnBrk="1" latinLnBrk="0" hangingPunct="1">
                        <a:defRPr sz="2244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Ensure we work as One Microsoft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Versatile, openly flexible, and eager to help others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Collaborate effectively across team &amp; org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Leads by example the eff. collaboration w/ LT &amp; other Sr. Technical Leaders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Enable cross-Microsoft, cross-partner, cross-industry collaborations</a:t>
                      </a:r>
                    </a:p>
                  </a:txBody>
                  <a:tcPr marL="68670" marR="68670" marT="34336" marB="3433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326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84685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AA2F80F3-C89D-4290-997D-93D8FE7A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25" y="257796"/>
            <a:ext cx="12192000" cy="543008"/>
          </a:xfrm>
        </p:spPr>
        <p:txBody>
          <a:bodyPr>
            <a:normAutofit/>
          </a:bodyPr>
          <a:lstStyle/>
          <a:p>
            <a:r>
              <a:rPr lang="en-US" dirty="0"/>
              <a:t>Core Expectations and Behaviors for Principal SWE                    (cont.)</a:t>
            </a:r>
          </a:p>
        </p:txBody>
      </p:sp>
    </p:spTree>
    <p:extLst>
      <p:ext uri="{BB962C8B-B14F-4D97-AF65-F5344CB8AC3E}">
        <p14:creationId xmlns:p14="http://schemas.microsoft.com/office/powerpoint/2010/main" val="27858481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Office PowerPoint</Application>
  <PresentationFormat>Widescreen</PresentationFormat>
  <Paragraphs>169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Tahoma</vt:lpstr>
      <vt:lpstr>Office Theme</vt:lpstr>
      <vt:lpstr>Core Expectations and Behaviors of SWEs</vt:lpstr>
      <vt:lpstr>Career Stages of SWE</vt:lpstr>
      <vt:lpstr>Core Expectations and Behaviors for SWE &amp; SWE II </vt:lpstr>
      <vt:lpstr>Core Expectations and Behaviors for SWE &amp; SWE II                    (cont.)</vt:lpstr>
      <vt:lpstr>Core Expectations and Behaviors for Senior SWE</vt:lpstr>
      <vt:lpstr>Core Expectations and Behaviors for Senior SWE                        (cont.)</vt:lpstr>
      <vt:lpstr>Core Expectations and Behaviors for Principal SWE</vt:lpstr>
      <vt:lpstr>Core Expectations and Behaviors for Principal SWE                   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Expectations and Behaviors of SWEs</dc:title>
  <dc:creator>Yisheng Yao</dc:creator>
  <cp:lastModifiedBy>Yisheng Yao</cp:lastModifiedBy>
  <cp:revision>1</cp:revision>
  <dcterms:created xsi:type="dcterms:W3CDTF">2019-08-20T02:09:42Z</dcterms:created>
  <dcterms:modified xsi:type="dcterms:W3CDTF">2019-08-20T02:10:41Z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yishyao@microsoft.com</vt:lpwstr>
  </property>
  <property fmtid="{D5CDD505-2E9C-101B-9397-08002B2CF9AE}" pid="5" name="MSIP_Label_f42aa342-8706-4288-bd11-ebb85995028c_SetDate">
    <vt:lpwstr>2019-08-20T02:10:21.6707144Z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5833f7ab-7509-41ee-9f50-fcfc486b8ec9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