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张世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1675">
              <a:defRPr sz="3060"/>
            </a:lvl1pPr>
          </a:lstStyle>
          <a:p>
            <a:pPr/>
            <a:r>
              <a:t>张世杰</a:t>
            </a:r>
          </a:p>
        </p:txBody>
      </p:sp>
      <p:sp>
        <p:nvSpPr>
          <p:cNvPr id="152" name="拖延心理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拖延心理学</a:t>
            </a:r>
          </a:p>
        </p:txBody>
      </p:sp>
      <p:sp>
        <p:nvSpPr>
          <p:cNvPr id="153" name="《西游记》- “待明日捉了那猴头，与这唐僧一并吃了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《西游记》- “待明日捉了那猴头，与这唐僧一并吃了”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为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为什么</a:t>
            </a:r>
          </a:p>
        </p:txBody>
      </p:sp>
      <p:sp>
        <p:nvSpPr>
          <p:cNvPr id="156" name="个人经历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个人经历</a:t>
            </a:r>
          </a:p>
        </p:txBody>
      </p:sp>
      <p:sp>
        <p:nvSpPr>
          <p:cNvPr id="157" name="接手了一个做框架迁移的项目，我发现自己特别拖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接手了一个做框架迁移的项目，我发现自己特别拖延</a:t>
            </a:r>
          </a:p>
          <a:p>
            <a:pPr/>
            <a:r>
              <a:t>最初用“Talk is easy, show me the code”这种推进事情的思路来处理</a:t>
            </a:r>
          </a:p>
          <a:p>
            <a:pPr lvl="1"/>
            <a:r>
              <a:t>可以约束自己，但未必能学到很多</a:t>
            </a:r>
          </a:p>
          <a:p>
            <a:pPr lvl="1"/>
            <a:r>
              <a:t>未来想要成为更感性一些的领导者 ，未必所有人都有相似的抗压能力</a:t>
            </a:r>
          </a:p>
          <a:p>
            <a:pPr lvl="1"/>
            <a:r>
              <a:t>拖延背后原因很多，需要采用不同的沟通手段，赞美、说服、批评、激励、辅导、安慰、求助、调解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拖延的后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拖延的后果</a:t>
            </a:r>
          </a:p>
        </p:txBody>
      </p:sp>
      <p:sp>
        <p:nvSpPr>
          <p:cNvPr id="160" name="推迟 vs 拖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推迟 vs 拖延</a:t>
            </a:r>
          </a:p>
          <a:p>
            <a:pPr lvl="1"/>
            <a:r>
              <a:t>前者是你知道自己的资源有限而推迟某些事情</a:t>
            </a:r>
          </a:p>
          <a:p>
            <a:pPr/>
            <a:r>
              <a:t>拖延后果</a:t>
            </a:r>
          </a:p>
          <a:p>
            <a:pPr lvl="1"/>
            <a:r>
              <a:t>做了一堆事，知道最重要的事情却一直没法做</a:t>
            </a:r>
          </a:p>
          <a:p>
            <a:pPr lvl="1"/>
            <a:r>
              <a:t>情绪债，自责，没发真正享受生活</a:t>
            </a:r>
          </a:p>
        </p:txBody>
      </p:sp>
      <p:sp>
        <p:nvSpPr>
          <p:cNvPr id="161" name="Text"/>
          <p:cNvSpPr txBox="1"/>
          <p:nvPr/>
        </p:nvSpPr>
        <p:spPr>
          <a:xfrm>
            <a:off x="11855500" y="6627317"/>
            <a:ext cx="673000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请教拖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请教拖延</a:t>
            </a:r>
          </a:p>
        </p:txBody>
      </p:sp>
      <p:sp>
        <p:nvSpPr>
          <p:cNvPr id="164" name="instead of 战胜拖延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89853">
              <a:lnSpc>
                <a:spcPct val="80000"/>
              </a:lnSpc>
              <a:defRPr spc="-96" sz="4845"/>
            </a:lvl1pPr>
          </a:lstStyle>
          <a:p>
            <a:pPr/>
            <a:r>
              <a:t>instead of 战胜拖延</a:t>
            </a:r>
          </a:p>
        </p:txBody>
      </p:sp>
      <p:sp>
        <p:nvSpPr>
          <p:cNvPr id="165" name="拖延与成功 - 达芬奇拖延症患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拖延与成功 - 达芬奇拖延症患者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蒙娜丽莎4年，最后的晚餐3年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一生只有20幅作品，临死5-6幅作品仍未交付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拖延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成因复杂，光是《拖延心理学》就梳理出十多个原因大类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原因背后有时间管理、目标设定、精力管理、完美主义、关系焦虑，压力管理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为什么拖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为什么拖延</a:t>
            </a:r>
          </a:p>
        </p:txBody>
      </p:sp>
      <p:sp>
        <p:nvSpPr>
          <p:cNvPr id="168" name="问题太难，不会做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问题太难，不会做</a:t>
            </a:r>
          </a:p>
        </p:txBody>
      </p:sp>
      <p:sp>
        <p:nvSpPr>
          <p:cNvPr id="16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408" y="4415636"/>
            <a:ext cx="17772389" cy="8580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为什么拖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为什么拖延</a:t>
            </a:r>
          </a:p>
        </p:txBody>
      </p:sp>
      <p:sp>
        <p:nvSpPr>
          <p:cNvPr id="173" name="干扰太多，没法专心做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干扰太多，没法专心做</a:t>
            </a:r>
          </a:p>
        </p:txBody>
      </p:sp>
      <p:sp>
        <p:nvSpPr>
          <p:cNvPr id="174" name="空间上：墨菲法则：如果一个干扰可能会到来，那它一定会到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空间上：墨菲法则：如果一个干扰可能会到来，那它一定会到来</a:t>
            </a:r>
          </a:p>
          <a:p>
            <a:pPr/>
            <a:r>
              <a:t>时间上：一天中精力最充沛的时间，累了能否通过运动改善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为什么拖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为什么拖延</a:t>
            </a:r>
          </a:p>
        </p:txBody>
      </p:sp>
      <p:sp>
        <p:nvSpPr>
          <p:cNvPr id="177" name="没有动力，不想做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609600" indent="-609600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lvl1pPr>
          </a:lstStyle>
          <a:p>
            <a:pPr/>
            <a:r>
              <a:t>没有动力，不想做</a:t>
            </a:r>
          </a:p>
        </p:txBody>
      </p:sp>
      <p:sp>
        <p:nvSpPr>
          <p:cNvPr id="178" name="是否足以胜任这件事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是否足以胜任这件事？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可以胜任，但是一个人很难改变文化，比较需要秩序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技术债削减并不是优先事项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做这件事情是否能学到新东西？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技术角度来说可以拓宽自己的负责领域，但是未必能学到新东西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:r>
              <a:t>是否能和自己喜欢的人产生更多链接</a:t>
            </a:r>
          </a:p>
          <a:p>
            <a:pPr lvl="2" marL="1664208" indent="-554736" defTabSz="2218888">
              <a:spcBef>
                <a:spcPts val="4000"/>
              </a:spcBef>
              <a:defRPr sz="4368"/>
            </a:pPr>
            <a:r>
              <a:t>有一些，可以直接和组织内的架构师讨论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向拖延请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向拖延请教</a:t>
            </a:r>
          </a:p>
        </p:txBody>
      </p:sp>
      <p:sp>
        <p:nvSpPr>
          <p:cNvPr id="181" name="增兵减灶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4840"/>
            </a:lvl1pPr>
          </a:lstStyle>
          <a:p>
            <a:pPr/>
            <a:r>
              <a:t>增兵减灶</a:t>
            </a:r>
          </a:p>
        </p:txBody>
      </p:sp>
      <p:sp>
        <p:nvSpPr>
          <p:cNvPr id="182" name="减灶…"/>
          <p:cNvSpPr txBox="1"/>
          <p:nvPr>
            <p:ph type="body" sz="half" idx="1"/>
          </p:nvPr>
        </p:nvSpPr>
        <p:spPr>
          <a:xfrm>
            <a:off x="1206500" y="4248504"/>
            <a:ext cx="8857868" cy="8256012"/>
          </a:xfrm>
          <a:prstGeom prst="rect">
            <a:avLst/>
          </a:prstGeom>
        </p:spPr>
        <p:txBody>
          <a:bodyPr/>
          <a:lstStyle/>
          <a:p>
            <a:pPr/>
            <a:r>
              <a:t>减灶</a:t>
            </a:r>
          </a:p>
          <a:p>
            <a:pPr lvl="1"/>
            <a:r>
              <a:t>精简：做重要和恰当的事</a:t>
            </a:r>
          </a:p>
          <a:p>
            <a:pPr lvl="1"/>
            <a:r>
              <a:t>近战：细分目标</a:t>
            </a:r>
          </a:p>
          <a:p>
            <a:pPr lvl="1"/>
            <a:r>
              <a:t>建立边界：降低干扰</a:t>
            </a:r>
          </a:p>
        </p:txBody>
      </p:sp>
      <p:sp>
        <p:nvSpPr>
          <p:cNvPr id="183" name="增兵…"/>
          <p:cNvSpPr txBox="1"/>
          <p:nvPr/>
        </p:nvSpPr>
        <p:spPr>
          <a:xfrm>
            <a:off x="11539113" y="4004712"/>
            <a:ext cx="885786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增兵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有关爱的“关联”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有关力量的“胜任”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有关自由的“自主”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