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64" r:id="rId2"/>
    <p:sldId id="265" r:id="rId3"/>
    <p:sldId id="266" r:id="rId4"/>
    <p:sldId id="355" r:id="rId5"/>
    <p:sldId id="267" r:id="rId6"/>
    <p:sldId id="375" r:id="rId7"/>
    <p:sldId id="270" r:id="rId8"/>
    <p:sldId id="268" r:id="rId9"/>
    <p:sldId id="376" r:id="rId10"/>
    <p:sldId id="275" r:id="rId11"/>
    <p:sldId id="276" r:id="rId12"/>
    <p:sldId id="277" r:id="rId13"/>
    <p:sldId id="279" r:id="rId14"/>
    <p:sldId id="282" r:id="rId15"/>
    <p:sldId id="280" r:id="rId16"/>
    <p:sldId id="377" r:id="rId17"/>
    <p:sldId id="364" r:id="rId18"/>
    <p:sldId id="278" r:id="rId19"/>
    <p:sldId id="365" r:id="rId20"/>
    <p:sldId id="286" r:id="rId21"/>
    <p:sldId id="290" r:id="rId22"/>
    <p:sldId id="274" r:id="rId23"/>
    <p:sldId id="298" r:id="rId24"/>
    <p:sldId id="283" r:id="rId25"/>
    <p:sldId id="284" r:id="rId26"/>
    <p:sldId id="292" r:id="rId27"/>
    <p:sldId id="285" r:id="rId28"/>
    <p:sldId id="289" r:id="rId29"/>
    <p:sldId id="287" r:id="rId30"/>
    <p:sldId id="291" r:id="rId31"/>
    <p:sldId id="356" r:id="rId32"/>
    <p:sldId id="378" r:id="rId33"/>
    <p:sldId id="293" r:id="rId34"/>
    <p:sldId id="295" r:id="rId35"/>
    <p:sldId id="296" r:id="rId36"/>
    <p:sldId id="294" r:id="rId37"/>
    <p:sldId id="297" r:id="rId38"/>
    <p:sldId id="299" r:id="rId39"/>
    <p:sldId id="300" r:id="rId40"/>
    <p:sldId id="301" r:id="rId41"/>
    <p:sldId id="304" r:id="rId42"/>
    <p:sldId id="379" r:id="rId43"/>
    <p:sldId id="305" r:id="rId44"/>
    <p:sldId id="303" r:id="rId45"/>
    <p:sldId id="306" r:id="rId46"/>
    <p:sldId id="307" r:id="rId47"/>
    <p:sldId id="357" r:id="rId48"/>
    <p:sldId id="308" r:id="rId49"/>
    <p:sldId id="338" r:id="rId50"/>
    <p:sldId id="315" r:id="rId51"/>
    <p:sldId id="318" r:id="rId52"/>
    <p:sldId id="319" r:id="rId53"/>
    <p:sldId id="310" r:id="rId54"/>
    <p:sldId id="366" r:id="rId55"/>
    <p:sldId id="320" r:id="rId56"/>
    <p:sldId id="380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58" r:id="rId68"/>
    <p:sldId id="333" r:id="rId69"/>
    <p:sldId id="332" r:id="rId70"/>
    <p:sldId id="381" r:id="rId71"/>
    <p:sldId id="335" r:id="rId72"/>
    <p:sldId id="334" r:id="rId73"/>
    <p:sldId id="336" r:id="rId74"/>
    <p:sldId id="337" r:id="rId75"/>
    <p:sldId id="339" r:id="rId76"/>
    <p:sldId id="359" r:id="rId77"/>
    <p:sldId id="340" r:id="rId78"/>
    <p:sldId id="361" r:id="rId79"/>
    <p:sldId id="341" r:id="rId80"/>
    <p:sldId id="342" r:id="rId81"/>
    <p:sldId id="343" r:id="rId82"/>
    <p:sldId id="382" r:id="rId83"/>
    <p:sldId id="369" r:id="rId84"/>
    <p:sldId id="367" r:id="rId85"/>
    <p:sldId id="344" r:id="rId86"/>
    <p:sldId id="368" r:id="rId87"/>
    <p:sldId id="370" r:id="rId88"/>
    <p:sldId id="372" r:id="rId89"/>
    <p:sldId id="346" r:id="rId90"/>
    <p:sldId id="347" r:id="rId91"/>
    <p:sldId id="348" r:id="rId92"/>
    <p:sldId id="383" r:id="rId93"/>
    <p:sldId id="362" r:id="rId94"/>
    <p:sldId id="350" r:id="rId95"/>
    <p:sldId id="363" r:id="rId96"/>
    <p:sldId id="351" r:id="rId97"/>
    <p:sldId id="352" r:id="rId98"/>
    <p:sldId id="353" r:id="rId99"/>
    <p:sldId id="373" r:id="rId100"/>
    <p:sldId id="360" r:id="rId101"/>
    <p:sldId id="354" r:id="rId102"/>
    <p:sldId id="374" r:id="rId10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2" autoAdjust="0"/>
    <p:restoredTop sz="95969" autoAdjust="0"/>
  </p:normalViewPr>
  <p:slideViewPr>
    <p:cSldViewPr>
      <p:cViewPr varScale="1">
        <p:scale>
          <a:sx n="120" d="100"/>
          <a:sy n="120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0B16-087F-4A47-B3F0-99FA413C930D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E41C5-03C8-4629-8BE1-B25D37754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266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5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a practical instantiation of this problem, Alice and Bob may</a:t>
            </a:r>
            <a:r>
              <a:rPr lang="en-US" altLang="zh-CN" baseline="0" dirty="0" smtClean="0"/>
              <a:t> well be the same person. Consider a machine to which an attacker has unrestricted access for only a short amount of time, and which lies within a closely monitored network. The attacker installs a </a:t>
            </a:r>
            <a:r>
              <a:rPr lang="en-US" altLang="zh-CN" baseline="0" dirty="0" err="1" smtClean="0"/>
              <a:t>keylogger</a:t>
            </a:r>
            <a:r>
              <a:rPr lang="en-US" altLang="zh-CN" baseline="0" dirty="0" smtClean="0"/>
              <a:t> on the machine, and wishes to leak passwords to himself in such a way that the owner of the network does not observe that anything untoward is happening.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0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81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en-US" altLang="zh-CN" baseline="0" dirty="0" smtClean="0"/>
              <a:t> notion of covert channel was popularized by the Rainbow Series. The Rainbow Series are a series of computer security guidelines and processes to certificate that a computer system is secure. They were developed by US government in 1980s and 1990s. Basically different colors deal with different aspects of security.</a:t>
            </a:r>
          </a:p>
          <a:p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Among them, the Light Pink Book focuses on analysis of covert channels.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solidFill>
                  <a:schemeClr val="bg1"/>
                </a:solidFill>
              </a:rPr>
              <a:t>Light Pink Book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sz="1200" dirty="0" smtClean="0">
                <a:solidFill>
                  <a:schemeClr val="bg1"/>
                </a:solidFill>
              </a:rPr>
              <a:t>- specifically focus on covert channel analysis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solidFill>
                <a:schemeClr val="bg1"/>
              </a:solidFill>
            </a:endParaRP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Orange Book </a:t>
            </a: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</a:rPr>
              <a:t>- Centerpiece of the Rainbow Series</a:t>
            </a:r>
          </a:p>
          <a:p>
            <a:pPr algn="l"/>
            <a:r>
              <a:rPr lang="en-US" altLang="zh-CN" sz="1200" dirty="0" smtClean="0">
                <a:solidFill>
                  <a:schemeClr val="bg1"/>
                </a:solidFill>
              </a:rPr>
              <a:t>- Has requirements on covert channel analysis for specific systems</a:t>
            </a:r>
          </a:p>
          <a:p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54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5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54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54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2254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012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012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269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In a practical instantiation of this problem, Alice and Bob may</a:t>
            </a:r>
            <a:r>
              <a:rPr lang="en-US" altLang="zh-CN" baseline="0" dirty="0" smtClean="0"/>
              <a:t> well be the same person. Consider a machine to which an attacker has unrestricted access for only a short amount of time, and which lies within a closely monitored network. The attacker installs a </a:t>
            </a:r>
            <a:r>
              <a:rPr lang="en-US" altLang="zh-CN" baseline="0" dirty="0" err="1" smtClean="0"/>
              <a:t>keylogger</a:t>
            </a:r>
            <a:r>
              <a:rPr lang="en-US" altLang="zh-CN" baseline="0" dirty="0" smtClean="0"/>
              <a:t> on the machine, and wishes to leak passwords to himself in such a way that the owner of the network does not observe that anything untoward is happening.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E41C5-03C8-4629-8BE1-B25D377546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50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8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5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97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1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53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7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7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56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8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8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5632-A1AB-4899-AAA8-CDB8B95DE456}" type="datetimeFigureOut">
              <a:rPr lang="zh-CN" altLang="en-US" smtClean="0"/>
              <a:t>2014-08-07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A5B6-E380-48BA-BAF7-70384AB44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2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Dropbox\JHU_Course\Computer_Security\covert_papers\cha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97" y="116632"/>
            <a:ext cx="459389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3312368" cy="79451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Keyboards   &amp;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359074" y="5564832"/>
            <a:ext cx="6400800" cy="1752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Presented </a:t>
            </a:r>
            <a:r>
              <a:rPr lang="en-US" altLang="zh-CN" dirty="0" smtClean="0">
                <a:solidFill>
                  <a:schemeClr val="bg1"/>
                </a:solidFill>
              </a:rPr>
              <a:t>by </a:t>
            </a:r>
            <a:r>
              <a:rPr lang="en-US" altLang="zh-CN" dirty="0" err="1" smtClean="0">
                <a:solidFill>
                  <a:schemeClr val="bg1"/>
                </a:solidFill>
              </a:rPr>
              <a:t>Shijie</a:t>
            </a:r>
            <a:r>
              <a:rPr lang="en-US" altLang="zh-CN" dirty="0" smtClean="0">
                <a:solidFill>
                  <a:schemeClr val="bg1"/>
                </a:solidFill>
              </a:rPr>
              <a:t> Zhang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1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9"/>
    </mc:Choice>
    <mc:Fallback xmlns="">
      <p:transition spd="slow" advTm="221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Steganography             </a:t>
            </a:r>
            <a:r>
              <a:rPr lang="en-US" altLang="zh-CN" dirty="0" smtClean="0">
                <a:solidFill>
                  <a:srgbClr val="FFC000"/>
                </a:solidFill>
              </a:rPr>
              <a:t>VS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Covert channel</a:t>
            </a:r>
          </a:p>
          <a:p>
            <a:pPr marL="0" indent="0">
              <a:buNone/>
            </a:pPr>
            <a:endParaRPr lang="en-US" altLang="zh-CN" sz="105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Both aim to establish secret communication channels</a:t>
            </a:r>
            <a:endParaRPr lang="en-US" altLang="zh-CN" sz="105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           neutral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</a:t>
            </a:r>
            <a:r>
              <a:rPr lang="en-US" altLang="zh-CN" dirty="0" smtClean="0">
                <a:solidFill>
                  <a:srgbClr val="FFC000"/>
                </a:solidFill>
              </a:rPr>
              <a:t>bad -- </a:t>
            </a:r>
            <a:r>
              <a:rPr lang="en-US" altLang="zh-CN" sz="2400" dirty="0">
                <a:solidFill>
                  <a:schemeClr val="bg1"/>
                </a:solidFill>
              </a:rPr>
              <a:t>violates security policies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bg1"/>
                </a:solidFill>
              </a:rPr>
              <a:t>                 (data hiding or                                         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en-US" altLang="zh-CN" sz="2000" dirty="0">
                <a:solidFill>
                  <a:schemeClr val="bg1"/>
                </a:solidFill>
              </a:rPr>
              <a:t>data hiding)</a:t>
            </a:r>
            <a:r>
              <a:rPr lang="en-US" altLang="zh-CN" sz="2200" dirty="0" smtClean="0">
                <a:solidFill>
                  <a:schemeClr val="bg1"/>
                </a:solidFill>
              </a:rPr>
              <a:t>                                                                            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bg1"/>
                </a:solidFill>
              </a:rPr>
              <a:t>                    watermarking)                         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                                                                       usually focus on volatility data such                          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                                                                       as memory, network traffic </a:t>
            </a:r>
          </a:p>
          <a:p>
            <a:pPr marL="0" indent="0">
              <a:buNone/>
            </a:pPr>
            <a:endParaRPr lang="en-US" altLang="zh-CN" sz="220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4355976" y="2996952"/>
            <a:ext cx="72008" cy="3024336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3528" y="2924944"/>
            <a:ext cx="8496944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08104" y="1556792"/>
            <a:ext cx="302433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6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 details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Conclusion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/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Compromising an input channel is useful not only for learning secrets, but also for leaking information over network.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Loosely coupled network timing channels are practical. 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Possible </a:t>
            </a:r>
            <a:r>
              <a:rPr lang="en-US" altLang="zh-CN" sz="2800" dirty="0">
                <a:solidFill>
                  <a:schemeClr val="bg1"/>
                </a:solidFill>
              </a:rPr>
              <a:t>f</a:t>
            </a:r>
            <a:r>
              <a:rPr lang="en-US" altLang="zh-CN" sz="2800" dirty="0" smtClean="0">
                <a:solidFill>
                  <a:schemeClr val="bg1"/>
                </a:solidFill>
              </a:rPr>
              <a:t>uture works: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Better framing and error correcting schemes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Better ways to evade detection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0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References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u="sng" dirty="0" smtClean="0">
                <a:solidFill>
                  <a:schemeClr val="bg1"/>
                </a:solidFill>
                <a:latin typeface="+mj-lt"/>
              </a:rPr>
              <a:t>1. </a:t>
            </a:r>
            <a:r>
              <a:rPr lang="en-US" altLang="zh-CN" sz="2000" i="1" u="sng" dirty="0" err="1" smtClean="0">
                <a:solidFill>
                  <a:schemeClr val="bg1"/>
                </a:solidFill>
                <a:latin typeface="+mj-lt"/>
              </a:rPr>
              <a:t>Cabuk</a:t>
            </a:r>
            <a:r>
              <a:rPr lang="en-US" altLang="zh-CN" sz="2000" i="1" u="sng" dirty="0">
                <a:solidFill>
                  <a:schemeClr val="bg1"/>
                </a:solidFill>
                <a:latin typeface="+mj-lt"/>
              </a:rPr>
              <a:t>, S., </a:t>
            </a:r>
            <a:r>
              <a:rPr lang="en-US" altLang="zh-CN" sz="2000" i="1" u="sng" dirty="0" err="1">
                <a:solidFill>
                  <a:schemeClr val="bg1"/>
                </a:solidFill>
                <a:latin typeface="+mj-lt"/>
              </a:rPr>
              <a:t>Broldley</a:t>
            </a:r>
            <a:r>
              <a:rPr lang="en-US" altLang="zh-CN" sz="2000" i="1" u="sng" dirty="0">
                <a:solidFill>
                  <a:schemeClr val="bg1"/>
                </a:solidFill>
                <a:latin typeface="+mj-lt"/>
              </a:rPr>
              <a:t>, C., and Shields, C. “IP covert timing channels”. (CCS, 04)</a:t>
            </a:r>
          </a:p>
          <a:p>
            <a:pPr marL="0" indent="0">
              <a:buNone/>
            </a:pPr>
            <a:r>
              <a:rPr lang="en-US" altLang="zh-CN" sz="2000" u="sng" dirty="0" smtClean="0">
                <a:solidFill>
                  <a:schemeClr val="bg1"/>
                </a:solidFill>
                <a:latin typeface="+mj-lt"/>
              </a:rPr>
              <a:t>2</a:t>
            </a:r>
            <a:r>
              <a:rPr lang="en-US" altLang="zh-CN" sz="2000" u="sng" dirty="0" smtClean="0">
                <a:solidFill>
                  <a:schemeClr val="bg1"/>
                </a:solidFill>
                <a:latin typeface="+mj-lt"/>
              </a:rPr>
              <a:t>. </a:t>
            </a:r>
            <a:r>
              <a:rPr lang="en-US" altLang="zh-CN" sz="2000" i="1" u="sng" dirty="0" err="1">
                <a:solidFill>
                  <a:schemeClr val="bg1"/>
                </a:solidFill>
                <a:latin typeface="+mj-lt"/>
              </a:rPr>
              <a:t>Cabuk</a:t>
            </a:r>
            <a:r>
              <a:rPr lang="en-US" altLang="zh-CN" sz="2000" i="1" u="sng" dirty="0">
                <a:solidFill>
                  <a:schemeClr val="bg1"/>
                </a:solidFill>
                <a:latin typeface="+mj-lt"/>
              </a:rPr>
              <a:t>, S. “Network Covert Channels: Design, Analysis, Detection and Elimination”. (PhD Thesis, Purdue University, 2006</a:t>
            </a:r>
            <a:r>
              <a:rPr lang="en-US" altLang="zh-CN" sz="2000" i="1" u="sng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zh-CN" sz="2000" i="1" u="sng" dirty="0" smtClean="0">
                <a:solidFill>
                  <a:schemeClr val="bg1"/>
                </a:solidFill>
                <a:latin typeface="+mj-lt"/>
              </a:rPr>
              <a:t>3.</a:t>
            </a:r>
            <a:r>
              <a:rPr lang="en-US" altLang="zh-CN" sz="2000" u="sng" dirty="0">
                <a:solidFill>
                  <a:schemeClr val="bg1"/>
                </a:solidFill>
                <a:latin typeface="+mj-lt"/>
              </a:rPr>
              <a:t> Shah, Gaurav, Andres Molina, and Matt Blaze. "Keyboards and Covert Channels." </a:t>
            </a:r>
            <a:r>
              <a:rPr lang="en-US" altLang="zh-CN" sz="2000" i="1" u="sng" dirty="0">
                <a:solidFill>
                  <a:schemeClr val="bg1"/>
                </a:solidFill>
                <a:latin typeface="+mj-lt"/>
              </a:rPr>
              <a:t>USENIX Security</a:t>
            </a:r>
            <a:r>
              <a:rPr lang="en-US" altLang="zh-CN" sz="2000" u="sng" dirty="0">
                <a:solidFill>
                  <a:schemeClr val="bg1"/>
                </a:solidFill>
                <a:latin typeface="+mj-lt"/>
              </a:rPr>
              <a:t>. 2006.</a:t>
            </a:r>
            <a:r>
              <a:rPr lang="en-US" altLang="zh-CN" sz="2000" i="1" u="sng" dirty="0" smtClean="0">
                <a:solidFill>
                  <a:schemeClr val="bg1"/>
                </a:solidFill>
                <a:latin typeface="+mj-lt"/>
              </a:rPr>
              <a:t> </a:t>
            </a:r>
            <a:endParaRPr lang="en-US" altLang="zh-CN" sz="2000" i="1" u="sng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71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Side Channel                </a:t>
            </a:r>
            <a:r>
              <a:rPr lang="en-US" altLang="zh-CN" dirty="0" smtClean="0">
                <a:solidFill>
                  <a:srgbClr val="FFC000"/>
                </a:solidFill>
              </a:rPr>
              <a:t>VS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Covert channel</a:t>
            </a:r>
          </a:p>
          <a:p>
            <a:pPr marL="0" indent="0">
              <a:buNone/>
            </a:pPr>
            <a:endParaRPr lang="en-US" altLang="zh-CN" sz="105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Both aim to establish secret communication channels</a:t>
            </a:r>
            <a:endParaRPr lang="en-US" altLang="zh-CN" sz="105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     </a:t>
            </a:r>
            <a:r>
              <a:rPr lang="en-US" altLang="zh-CN" sz="2800" dirty="0" smtClean="0">
                <a:solidFill>
                  <a:schemeClr val="bg1"/>
                </a:solidFill>
              </a:rPr>
              <a:t>Sender leaks data                           Sender leaks data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   </a:t>
            </a:r>
            <a:r>
              <a:rPr lang="en-US" altLang="zh-CN" sz="2800" dirty="0" smtClean="0">
                <a:solidFill>
                  <a:srgbClr val="FFC000"/>
                </a:solidFill>
              </a:rPr>
              <a:t>unintentionally</a:t>
            </a:r>
            <a:r>
              <a:rPr lang="en-US" altLang="zh-CN" sz="2800" dirty="0" smtClean="0">
                <a:solidFill>
                  <a:schemeClr val="bg1"/>
                </a:solidFill>
              </a:rPr>
              <a:t>                                </a:t>
            </a:r>
            <a:r>
              <a:rPr lang="en-US" altLang="zh-CN" sz="2800" dirty="0">
                <a:solidFill>
                  <a:srgbClr val="FFC000"/>
                </a:solidFill>
              </a:rPr>
              <a:t>intentionally 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27984" y="2996952"/>
            <a:ext cx="0" cy="1368152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23528" y="2924944"/>
            <a:ext cx="8496944" cy="0"/>
          </a:xfrm>
          <a:prstGeom prst="line">
            <a:avLst/>
          </a:prstGeom>
          <a:ln w="381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508104" y="1556792"/>
            <a:ext cx="3024336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0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dirty="0" smtClean="0">
                <a:solidFill>
                  <a:schemeClr val="bg1"/>
                </a:solidFill>
              </a:rPr>
              <a:t>pplications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covert channel:</a:t>
            </a:r>
          </a:p>
          <a:p>
            <a:pPr marL="514350" indent="-514350">
              <a:buAutoNum type="arabicPeriod"/>
            </a:pPr>
            <a:r>
              <a:rPr lang="en-US" altLang="zh-CN" dirty="0" smtClean="0">
                <a:solidFill>
                  <a:schemeClr val="bg1"/>
                </a:solidFill>
              </a:rPr>
              <a:t>MAC systems (Mandatory Access Control)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2.  General purpose systems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</a:t>
            </a:r>
            <a:r>
              <a:rPr lang="en-US" altLang="zh-CN" dirty="0">
                <a:solidFill>
                  <a:schemeClr val="bg1"/>
                </a:solidFill>
              </a:rPr>
              <a:t>Applications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covert channel: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MAC systems </a:t>
            </a:r>
            <a:r>
              <a:rPr lang="en-US" altLang="zh-CN" sz="2000" dirty="0" smtClean="0">
                <a:solidFill>
                  <a:schemeClr val="bg1"/>
                </a:solidFill>
              </a:rPr>
              <a:t>(mandatory access control systems):</a:t>
            </a:r>
          </a:p>
        </p:txBody>
      </p:sp>
      <p:pic>
        <p:nvPicPr>
          <p:cNvPr id="20" name="Picture 2" descr="File:Rainbow series document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43781"/>
            <a:ext cx="4369346" cy="35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接箭头连接符 17"/>
          <p:cNvCxnSpPr/>
          <p:nvPr/>
        </p:nvCxnSpPr>
        <p:spPr>
          <a:xfrm flipH="1">
            <a:off x="6012160" y="4365104"/>
            <a:ext cx="864096" cy="7920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04248" y="4005064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Light Pink Book: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Specially on 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Covert channel analysis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</a:rPr>
              <a:t>n MAC systems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5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</a:t>
            </a:r>
            <a:r>
              <a:rPr lang="en-US" altLang="zh-CN" dirty="0">
                <a:solidFill>
                  <a:schemeClr val="bg1"/>
                </a:solidFill>
              </a:rPr>
              <a:t>Applications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covert channel: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MAC systems </a:t>
            </a:r>
            <a:r>
              <a:rPr lang="en-US" altLang="zh-CN" sz="2000" dirty="0" smtClean="0">
                <a:solidFill>
                  <a:schemeClr val="bg1"/>
                </a:solidFill>
              </a:rPr>
              <a:t>(mandatory access control systems):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Depends on the system administrator to decide which user can access which information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25" y="4274500"/>
            <a:ext cx="1244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左大括号 9"/>
          <p:cNvSpPr/>
          <p:nvPr/>
        </p:nvSpPr>
        <p:spPr>
          <a:xfrm>
            <a:off x="2006669" y="4167125"/>
            <a:ext cx="383000" cy="2574243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294701" y="4149080"/>
            <a:ext cx="17012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Top Secret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Secret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Confidential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Unclassified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右大括号 10"/>
          <p:cNvSpPr/>
          <p:nvPr/>
        </p:nvSpPr>
        <p:spPr>
          <a:xfrm>
            <a:off x="6948264" y="4149080"/>
            <a:ext cx="360040" cy="2592288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217418" y="4137223"/>
            <a:ext cx="17012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Top Secret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Secret</a:t>
            </a: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Confidential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Unclassified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8783" y="6093296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user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80312" y="6093295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6" name="上箭头 15"/>
          <p:cNvSpPr/>
          <p:nvPr/>
        </p:nvSpPr>
        <p:spPr>
          <a:xfrm>
            <a:off x="4283968" y="3789040"/>
            <a:ext cx="432048" cy="2952328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20007" y="3675558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higher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6146" name="Picture 2" descr="D:\Dropbox\JHU_Course\Computer_Security\covert_papers\imag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529" y="4562239"/>
            <a:ext cx="1531057" cy="153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7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</a:t>
            </a:r>
            <a:r>
              <a:rPr lang="en-US" altLang="zh-CN" dirty="0">
                <a:solidFill>
                  <a:schemeClr val="bg1"/>
                </a:solidFill>
              </a:rPr>
              <a:t>Applications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covert channel: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To keep </a:t>
            </a:r>
            <a:r>
              <a:rPr lang="en-US" altLang="zh-CN" dirty="0" smtClean="0">
                <a:solidFill>
                  <a:srgbClr val="FFC000"/>
                </a:solidFill>
              </a:rPr>
              <a:t>confidentiality</a:t>
            </a:r>
            <a:r>
              <a:rPr lang="en-US" altLang="zh-CN" dirty="0" smtClean="0">
                <a:solidFill>
                  <a:schemeClr val="bg1"/>
                </a:solidFill>
              </a:rPr>
              <a:t> in MAC system: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2924944"/>
            <a:ext cx="1701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Top Secret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Secret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Confidential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Unclassified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1187624" y="2924944"/>
            <a:ext cx="432048" cy="3785652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1868" y="400506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user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7670" y="292494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7670" y="508518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0979" y="400506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12" name="直接箭头连接符 11"/>
          <p:cNvCxnSpPr>
            <a:stCxn id="18" idx="3"/>
            <a:endCxn id="19" idx="1"/>
          </p:cNvCxnSpPr>
          <p:nvPr/>
        </p:nvCxnSpPr>
        <p:spPr>
          <a:xfrm flipV="1">
            <a:off x="4139952" y="3155777"/>
            <a:ext cx="3017718" cy="10801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139952" y="4235897"/>
            <a:ext cx="3017718" cy="10801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  <a:endCxn id="21" idx="1"/>
          </p:cNvCxnSpPr>
          <p:nvPr/>
        </p:nvCxnSpPr>
        <p:spPr>
          <a:xfrm>
            <a:off x="4139952" y="4235897"/>
            <a:ext cx="3021027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1920" y="3212976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Cannot read/can write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4351" y="4931876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 read/cannot write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6074" y="3851756"/>
            <a:ext cx="15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 read/write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56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</a:t>
            </a:r>
            <a:r>
              <a:rPr lang="en-US" altLang="zh-CN" dirty="0">
                <a:solidFill>
                  <a:schemeClr val="bg1"/>
                </a:solidFill>
              </a:rPr>
              <a:t>Applications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covert channel: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To keep </a:t>
            </a:r>
            <a:r>
              <a:rPr lang="en-US" altLang="zh-CN" dirty="0" smtClean="0">
                <a:solidFill>
                  <a:srgbClr val="FFC000"/>
                </a:solidFill>
              </a:rPr>
              <a:t>confidentiality</a:t>
            </a:r>
            <a:r>
              <a:rPr lang="en-US" altLang="zh-CN" dirty="0" smtClean="0">
                <a:solidFill>
                  <a:schemeClr val="bg1"/>
                </a:solidFill>
              </a:rPr>
              <a:t> in MAC system: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63688" y="2924944"/>
            <a:ext cx="1701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Top Secret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Secret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Confidential</a:t>
            </a: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Unclassified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上箭头 16"/>
          <p:cNvSpPr/>
          <p:nvPr/>
        </p:nvSpPr>
        <p:spPr>
          <a:xfrm>
            <a:off x="1187624" y="2924944"/>
            <a:ext cx="432048" cy="3785652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411868" y="400506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user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57670" y="292494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57670" y="508518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0979" y="400506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information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cxnSp>
        <p:nvCxnSpPr>
          <p:cNvPr id="12" name="直接箭头连接符 11"/>
          <p:cNvCxnSpPr>
            <a:stCxn id="18" idx="3"/>
            <a:endCxn id="19" idx="1"/>
          </p:cNvCxnSpPr>
          <p:nvPr/>
        </p:nvCxnSpPr>
        <p:spPr>
          <a:xfrm flipV="1">
            <a:off x="4139952" y="3155777"/>
            <a:ext cx="3017718" cy="10801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8" idx="3"/>
            <a:endCxn id="20" idx="1"/>
          </p:cNvCxnSpPr>
          <p:nvPr/>
        </p:nvCxnSpPr>
        <p:spPr>
          <a:xfrm>
            <a:off x="4139952" y="4235897"/>
            <a:ext cx="3017718" cy="108012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8" idx="3"/>
            <a:endCxn id="21" idx="1"/>
          </p:cNvCxnSpPr>
          <p:nvPr/>
        </p:nvCxnSpPr>
        <p:spPr>
          <a:xfrm>
            <a:off x="4139952" y="4235897"/>
            <a:ext cx="3021027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851920" y="3212976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Cannot read/can write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4351" y="4931876"/>
            <a:ext cx="229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 read/cannot write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96074" y="3851756"/>
            <a:ext cx="159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Can read/write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55490" y="6165658"/>
            <a:ext cx="5715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Covert channels will establish secret channels!!!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09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</a:t>
            </a:r>
            <a:r>
              <a:rPr lang="en-US" altLang="zh-CN" dirty="0">
                <a:solidFill>
                  <a:schemeClr val="bg1"/>
                </a:solidFill>
              </a:rPr>
              <a:t>Applications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covert channel: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General purpose systems: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To leak out sensitive information (credentials) by malwares</a:t>
            </a:r>
          </a:p>
        </p:txBody>
      </p:sp>
    </p:spTree>
    <p:extLst>
      <p:ext uri="{BB962C8B-B14F-4D97-AF65-F5344CB8AC3E}">
        <p14:creationId xmlns:p14="http://schemas.microsoft.com/office/powerpoint/2010/main" val="28911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Threat Model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Prisoner model: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5013176"/>
            <a:ext cx="12961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Alice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742514" y="5032490"/>
            <a:ext cx="12961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Bob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636252" y="5013176"/>
            <a:ext cx="165618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Walter</a:t>
            </a:r>
            <a:endParaRPr lang="zh-CN" altLang="en-US" sz="3600" dirty="0"/>
          </a:p>
        </p:txBody>
      </p:sp>
      <p:cxnSp>
        <p:nvCxnSpPr>
          <p:cNvPr id="14" name="直接箭头连接符 13"/>
          <p:cNvCxnSpPr>
            <a:stCxn id="3" idx="3"/>
            <a:endCxn id="6" idx="1"/>
          </p:cNvCxnSpPr>
          <p:nvPr/>
        </p:nvCxnSpPr>
        <p:spPr>
          <a:xfrm>
            <a:off x="2195736" y="5481228"/>
            <a:ext cx="1440516" cy="0"/>
          </a:xfrm>
          <a:prstGeom prst="straightConnector1">
            <a:avLst/>
          </a:prstGeom>
          <a:ln w="730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5292436" y="5481228"/>
            <a:ext cx="1450078" cy="19314"/>
          </a:xfrm>
          <a:prstGeom prst="straightConnector1">
            <a:avLst/>
          </a:prstGeom>
          <a:ln w="730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1218" y="599589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prisoner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8834" y="599589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prisoner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49432" y="5995896"/>
            <a:ext cx="1281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Warden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(passive)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132856"/>
            <a:ext cx="5196205" cy="274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45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Threat Model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Prisoner model:</a:t>
            </a:r>
          </a:p>
          <a:p>
            <a:r>
              <a:rPr lang="en-US" altLang="zh-CN" sz="2200" dirty="0" smtClean="0">
                <a:solidFill>
                  <a:schemeClr val="bg1"/>
                </a:solidFill>
              </a:rPr>
              <a:t>Alice and Bob are prisoners locked up in different cells and wish to escape. </a:t>
            </a:r>
          </a:p>
          <a:p>
            <a:r>
              <a:rPr lang="en-US" altLang="zh-CN" sz="2200" dirty="0" smtClean="0">
                <a:solidFill>
                  <a:schemeClr val="bg1"/>
                </a:solidFill>
              </a:rPr>
              <a:t>They are allowed to communicate using computers as long as the message is innocuous.</a:t>
            </a:r>
          </a:p>
          <a:p>
            <a:r>
              <a:rPr lang="en-US" altLang="zh-CN" sz="2200" dirty="0" smtClean="0">
                <a:solidFill>
                  <a:schemeClr val="bg1"/>
                </a:solidFill>
              </a:rPr>
              <a:t>They have already shared a secret. 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altLang="zh-CN" sz="2200" dirty="0" smtClean="0">
                <a:solidFill>
                  <a:schemeClr val="bg1"/>
                </a:solidFill>
              </a:rPr>
              <a:t>Walter is a warden who monitors the network. </a:t>
            </a:r>
          </a:p>
          <a:p>
            <a:r>
              <a:rPr lang="en-US" altLang="zh-CN" sz="2200" dirty="0" smtClean="0">
                <a:solidFill>
                  <a:schemeClr val="bg1"/>
                </a:solidFill>
              </a:rPr>
              <a:t>Alice and Bob win when they escape without rousing suspicion of Walter.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5013176"/>
            <a:ext cx="12961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Alice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742514" y="5032490"/>
            <a:ext cx="12961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Bob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636252" y="5013176"/>
            <a:ext cx="165618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Walter</a:t>
            </a:r>
            <a:endParaRPr lang="zh-CN" altLang="en-US" sz="3600" dirty="0"/>
          </a:p>
        </p:txBody>
      </p:sp>
      <p:cxnSp>
        <p:nvCxnSpPr>
          <p:cNvPr id="14" name="直接箭头连接符 13"/>
          <p:cNvCxnSpPr>
            <a:stCxn id="3" idx="3"/>
            <a:endCxn id="6" idx="1"/>
          </p:cNvCxnSpPr>
          <p:nvPr/>
        </p:nvCxnSpPr>
        <p:spPr>
          <a:xfrm>
            <a:off x="2195736" y="5481228"/>
            <a:ext cx="1440516" cy="0"/>
          </a:xfrm>
          <a:prstGeom prst="straightConnector1">
            <a:avLst/>
          </a:prstGeom>
          <a:ln w="730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5292436" y="5481228"/>
            <a:ext cx="1450078" cy="19314"/>
          </a:xfrm>
          <a:prstGeom prst="straightConnector1">
            <a:avLst/>
          </a:prstGeom>
          <a:ln w="730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1218" y="599589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prisoner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8834" y="5995896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prisoner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49432" y="5995896"/>
            <a:ext cx="12813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Warden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(passive)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93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Dropbox\JHU_Course\Computer_Security\covert_papers\chann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597" y="116632"/>
            <a:ext cx="4593891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3312368" cy="794519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Keyboards   &amp;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076056" y="836712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64088" y="1412776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32040" y="1700808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7668344" y="1700808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652120" y="1988840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84368" y="1988840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884368" y="2276872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6444208" y="2564904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292080" y="2852936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7452320" y="2852936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6660232" y="3717032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0" y="5445224"/>
            <a:ext cx="9144000" cy="1752600"/>
          </a:xfrm>
        </p:spPr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Guarav</a:t>
            </a:r>
            <a:r>
              <a:rPr lang="en-US" altLang="zh-CN" dirty="0" smtClean="0">
                <a:solidFill>
                  <a:schemeClr val="bg1"/>
                </a:solidFill>
              </a:rPr>
              <a:t> Shah, Andres Molina, Matt Blaze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The </a:t>
            </a:r>
            <a:r>
              <a:rPr lang="en-US" altLang="zh-CN" dirty="0" smtClean="0">
                <a:solidFill>
                  <a:schemeClr val="bg1"/>
                </a:solidFill>
              </a:rPr>
              <a:t>Best Student Paper in 15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CN" dirty="0" smtClean="0">
                <a:solidFill>
                  <a:schemeClr val="bg1"/>
                </a:solidFill>
              </a:rPr>
              <a:t> USEINX, 2006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4860032" y="4212970"/>
            <a:ext cx="3312368" cy="794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Covert Channels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148064" y="1412776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932040" y="1412776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716016" y="1412776"/>
            <a:ext cx="144016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46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"/>
    </mc:Choice>
    <mc:Fallback xmlns="">
      <p:transition spd="slow" advTm="355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Threat Model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In practical applications, Alice and Bob could be the same person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2" y="2996952"/>
            <a:ext cx="12961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Alice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6742514" y="3016266"/>
            <a:ext cx="129614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Bob</a:t>
            </a:r>
            <a:endParaRPr lang="zh-CN" altLang="en-US" sz="3600" dirty="0"/>
          </a:p>
        </p:txBody>
      </p:sp>
      <p:sp>
        <p:nvSpPr>
          <p:cNvPr id="6" name="矩形 5"/>
          <p:cNvSpPr/>
          <p:nvPr/>
        </p:nvSpPr>
        <p:spPr>
          <a:xfrm>
            <a:off x="3636252" y="2996952"/>
            <a:ext cx="1656184" cy="936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/>
              <a:t>Walter</a:t>
            </a:r>
            <a:endParaRPr lang="zh-CN" altLang="en-US" sz="3600" dirty="0"/>
          </a:p>
        </p:txBody>
      </p:sp>
      <p:cxnSp>
        <p:nvCxnSpPr>
          <p:cNvPr id="14" name="直接箭头连接符 13"/>
          <p:cNvCxnSpPr>
            <a:stCxn id="3" idx="3"/>
            <a:endCxn id="6" idx="1"/>
          </p:cNvCxnSpPr>
          <p:nvPr/>
        </p:nvCxnSpPr>
        <p:spPr>
          <a:xfrm>
            <a:off x="2195736" y="3465004"/>
            <a:ext cx="1440516" cy="0"/>
          </a:xfrm>
          <a:prstGeom prst="straightConnector1">
            <a:avLst/>
          </a:prstGeom>
          <a:ln w="730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5" idx="1"/>
          </p:cNvCxnSpPr>
          <p:nvPr/>
        </p:nvCxnSpPr>
        <p:spPr>
          <a:xfrm>
            <a:off x="5292436" y="3465004"/>
            <a:ext cx="1450078" cy="19314"/>
          </a:xfrm>
          <a:prstGeom prst="straightConnector1">
            <a:avLst/>
          </a:prstGeom>
          <a:ln w="730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81218" y="397967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prisoner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8834" y="397967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prisoner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49432" y="3979672"/>
            <a:ext cx="112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warden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91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Possible Covert Channels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Criteria to select communication channel: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Generality 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Technical difficulty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Capacity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Detectability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3203848" y="3501008"/>
            <a:ext cx="287809" cy="828092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505859" y="3926872"/>
            <a:ext cx="346061" cy="29421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/>
          <p:cNvSpPr txBox="1">
            <a:spLocks/>
          </p:cNvSpPr>
          <p:nvPr/>
        </p:nvSpPr>
        <p:spPr>
          <a:xfrm>
            <a:off x="3995936" y="3717032"/>
            <a:ext cx="216024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More like final steps in covert channel design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12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内容占位符 2"/>
          <p:cNvSpPr txBox="1">
            <a:spLocks/>
          </p:cNvSpPr>
          <p:nvPr/>
        </p:nvSpPr>
        <p:spPr>
          <a:xfrm>
            <a:off x="1691681" y="2816932"/>
            <a:ext cx="186382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Manipulate content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of a location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>
          <a:xfrm>
            <a:off x="1700955" y="5517232"/>
            <a:ext cx="200694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Manipulate timing or ordering of events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标题 1"/>
          <p:cNvSpPr txBox="1">
            <a:spLocks/>
          </p:cNvSpPr>
          <p:nvPr/>
        </p:nvSpPr>
        <p:spPr>
          <a:xfrm>
            <a:off x="457200" y="274638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Possible Covert Channels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691680" y="2816932"/>
            <a:ext cx="201622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Higher capacity,</a:t>
            </a:r>
          </a:p>
          <a:p>
            <a:pPr marL="0" indent="0" algn="ctr">
              <a:buNone/>
            </a:pPr>
            <a:r>
              <a:rPr lang="en-US" altLang="zh-CN" sz="1600" dirty="0">
                <a:solidFill>
                  <a:srgbClr val="FFC000"/>
                </a:solidFill>
              </a:rPr>
              <a:t>Less </a:t>
            </a:r>
            <a:r>
              <a:rPr lang="en-US" altLang="zh-CN" sz="1600" dirty="0" smtClean="0">
                <a:solidFill>
                  <a:srgbClr val="FFC000"/>
                </a:solidFill>
              </a:rPr>
              <a:t>noises,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Easier to be detected</a:t>
            </a:r>
            <a:endParaRPr lang="zh-CN" altLang="en-US" sz="1600" dirty="0">
              <a:solidFill>
                <a:srgbClr val="FFC000"/>
              </a:solidFill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>
          <a:xfrm>
            <a:off x="1700955" y="5517232"/>
            <a:ext cx="2078959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Lower capacity,</a:t>
            </a:r>
          </a:p>
          <a:p>
            <a:pPr marL="0" indent="0" algn="ctr">
              <a:buNone/>
            </a:pPr>
            <a:r>
              <a:rPr lang="en-US" altLang="zh-CN" sz="1600" dirty="0">
                <a:solidFill>
                  <a:srgbClr val="FFC000"/>
                </a:solidFill>
              </a:rPr>
              <a:t>More </a:t>
            </a:r>
            <a:r>
              <a:rPr lang="en-US" altLang="zh-CN" sz="1600" dirty="0" smtClean="0">
                <a:solidFill>
                  <a:srgbClr val="FFC000"/>
                </a:solidFill>
              </a:rPr>
              <a:t>noises,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Harder to be detected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57200" y="274638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Possible Covert Channels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6069966" y="1598980"/>
            <a:ext cx="287809" cy="605884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>
            <a:off x="6084168" y="4009096"/>
            <a:ext cx="287809" cy="828092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371977" y="1901922"/>
            <a:ext cx="1368375" cy="123904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371977" y="3140968"/>
            <a:ext cx="1368375" cy="128217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524328" y="2466715"/>
            <a:ext cx="1440760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Require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Shared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resources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>
          <a:xfrm>
            <a:off x="6948264" y="3861048"/>
            <a:ext cx="2304256" cy="49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Not quite general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57200" y="274638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Possible Covert Channels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9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876256" y="2456892"/>
            <a:ext cx="864096" cy="68407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32240" y="3284984"/>
            <a:ext cx="1008112" cy="183620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740352" y="2708920"/>
            <a:ext cx="1296144" cy="142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What about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network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92D050"/>
                </a:solidFill>
              </a:rPr>
              <a:t>???</a:t>
            </a:r>
            <a:endParaRPr lang="zh-CN" altLang="en-US" sz="2400" dirty="0">
              <a:solidFill>
                <a:srgbClr val="92D050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367" y="2708920"/>
            <a:ext cx="1799977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"/>
          <p:cNvSpPr txBox="1">
            <a:spLocks/>
          </p:cNvSpPr>
          <p:nvPr/>
        </p:nvSpPr>
        <p:spPr>
          <a:xfrm>
            <a:off x="7547128" y="4032067"/>
            <a:ext cx="1619672" cy="4050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800" dirty="0" smtClean="0">
                <a:solidFill>
                  <a:srgbClr val="92D050"/>
                </a:solidFill>
              </a:rPr>
              <a:t>Many options</a:t>
            </a:r>
            <a:endParaRPr lang="zh-CN" altLang="en-US" sz="1800" dirty="0">
              <a:solidFill>
                <a:srgbClr val="92D05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457200" y="274638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Possible Covert Channels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3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528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Which network layers and protocols should be exploited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f</a:t>
            </a:r>
            <a:r>
              <a:rPr lang="en-US" altLang="zh-CN" sz="2800" dirty="0" smtClean="0">
                <a:solidFill>
                  <a:schemeClr val="bg1"/>
                </a:solidFill>
              </a:rPr>
              <a:t>or cover channels?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29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 rot="10800000">
            <a:off x="6516217" y="1700808"/>
            <a:ext cx="432048" cy="3785652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6804248" y="3607746"/>
            <a:ext cx="2304256" cy="901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Technical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difficulty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700808"/>
            <a:ext cx="2639368" cy="36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内容占位符 2"/>
          <p:cNvSpPr txBox="1">
            <a:spLocks/>
          </p:cNvSpPr>
          <p:nvPr/>
        </p:nvSpPr>
        <p:spPr>
          <a:xfrm>
            <a:off x="3779912" y="5381587"/>
            <a:ext cx="2304256" cy="49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TCP/IP model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700808"/>
            <a:ext cx="2639368" cy="36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上箭头 6"/>
          <p:cNvSpPr/>
          <p:nvPr/>
        </p:nvSpPr>
        <p:spPr>
          <a:xfrm rot="10800000">
            <a:off x="6516216" y="3590642"/>
            <a:ext cx="432048" cy="2214621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6516216" y="1484784"/>
            <a:ext cx="432048" cy="2214620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5580112" y="5877272"/>
            <a:ext cx="2304256" cy="495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Diversity of protocol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5" y="1688831"/>
            <a:ext cx="3073300" cy="36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2"/>
          <p:cNvSpPr txBox="1">
            <a:spLocks/>
          </p:cNvSpPr>
          <p:nvPr/>
        </p:nvSpPr>
        <p:spPr>
          <a:xfrm>
            <a:off x="3779912" y="5381587"/>
            <a:ext cx="2304256" cy="49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TCP/IP model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上箭头 13"/>
          <p:cNvSpPr/>
          <p:nvPr/>
        </p:nvSpPr>
        <p:spPr>
          <a:xfrm rot="10800000">
            <a:off x="8316416" y="3541160"/>
            <a:ext cx="360040" cy="2214621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8316416" y="1435303"/>
            <a:ext cx="360040" cy="2214620"/>
          </a:xfrm>
          <a:prstGeom prst="upArrow">
            <a:avLst/>
          </a:prstGeom>
          <a:gradFill flip="none"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7524328" y="5877272"/>
            <a:ext cx="2016224" cy="342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Generality</a:t>
            </a:r>
            <a:endParaRPr lang="zh-CN" altLang="en-US" sz="2400" dirty="0">
              <a:solidFill>
                <a:srgbClr val="FFC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07904" y="2699919"/>
            <a:ext cx="792088" cy="216924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2"/>
          <p:cNvSpPr txBox="1">
            <a:spLocks/>
          </p:cNvSpPr>
          <p:nvPr/>
        </p:nvSpPr>
        <p:spPr>
          <a:xfrm>
            <a:off x="4572000" y="1988840"/>
            <a:ext cx="4572000" cy="3312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realizing covert channels in network interface layer   ???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</a:rPr>
              <a:t>Relies on hardware and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network topologies. Requires to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be on the same LAN </a:t>
            </a:r>
          </a:p>
          <a:p>
            <a:pPr marL="0" indent="0">
              <a:buNone/>
            </a:pPr>
            <a:r>
              <a:rPr lang="en-US" altLang="zh-CN" sz="2200" dirty="0" smtClean="0">
                <a:solidFill>
                  <a:schemeClr val="bg1"/>
                </a:solidFill>
              </a:rPr>
              <a:t>       E.g. information hided may be   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              stripped out at network devices        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chemeClr val="bg1"/>
                </a:solidFill>
              </a:rPr>
              <a:t> </a:t>
            </a:r>
            <a:r>
              <a:rPr lang="en-US" altLang="zh-CN" sz="2200" dirty="0" smtClean="0">
                <a:solidFill>
                  <a:schemeClr val="bg1"/>
                </a:solidFill>
              </a:rPr>
              <a:t>              such as router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2.    More technical difficulties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2639368" cy="36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259632" y="5381587"/>
            <a:ext cx="2304256" cy="49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TCP/IP model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00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Previous work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Implementation details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"/>
    </mc:Choice>
    <mc:Fallback xmlns="">
      <p:transition spd="slow" advTm="30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 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4139952" y="1988840"/>
            <a:ext cx="5328592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dirty="0" smtClean="0">
                <a:solidFill>
                  <a:schemeClr val="bg1"/>
                </a:solidFill>
              </a:rPr>
              <a:t>1. More popular the protocol is,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200" dirty="0" smtClean="0">
                <a:solidFill>
                  <a:schemeClr val="bg1"/>
                </a:solidFill>
              </a:rPr>
              <a:t>    more general the covert channel is.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 smtClean="0">
                <a:solidFill>
                  <a:schemeClr val="bg1"/>
                </a:solidFill>
              </a:rPr>
              <a:t>2. More higher the layer is,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100" dirty="0" smtClean="0">
                <a:solidFill>
                  <a:schemeClr val="bg1"/>
                </a:solidFill>
              </a:rPr>
              <a:t>    the less technical difficulty they will encounter.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FFC000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00808"/>
            <a:ext cx="2639368" cy="3680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1259632" y="5381587"/>
            <a:ext cx="2304256" cy="495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TCP/IP model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11" name="直接箭头连接符 10"/>
          <p:cNvCxnSpPr>
            <a:endCxn id="5" idx="1"/>
          </p:cNvCxnSpPr>
          <p:nvPr/>
        </p:nvCxnSpPr>
        <p:spPr>
          <a:xfrm flipV="1">
            <a:off x="3682976" y="1727230"/>
            <a:ext cx="600992" cy="765666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 flipV="1">
            <a:off x="3682976" y="1727230"/>
            <a:ext cx="600992" cy="181393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5" idx="1"/>
          </p:cNvCxnSpPr>
          <p:nvPr/>
        </p:nvCxnSpPr>
        <p:spPr>
          <a:xfrm flipV="1">
            <a:off x="3682976" y="1727230"/>
            <a:ext cx="600992" cy="234984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1465620"/>
            <a:ext cx="288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u="sng" dirty="0" smtClean="0">
                <a:solidFill>
                  <a:srgbClr val="FFC000"/>
                </a:solidFill>
              </a:rPr>
              <a:t>Two Observations:</a:t>
            </a:r>
            <a:endParaRPr lang="zh-CN" altLang="en-US" sz="2800" i="1" u="sng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Implementation details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2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876256" y="2456892"/>
            <a:ext cx="864096" cy="68407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32240" y="3284984"/>
            <a:ext cx="1008112" cy="183620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740352" y="2708920"/>
            <a:ext cx="1296144" cy="142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FFC000"/>
                </a:solidFill>
              </a:rPr>
              <a:t>TCP, IP, ICMP, HTTP/FTP, DNS, etc.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367" y="2708920"/>
            <a:ext cx="1799977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75446" y="1494607"/>
            <a:ext cx="3191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Most previous work focus on</a:t>
            </a:r>
          </a:p>
          <a:p>
            <a:r>
              <a:rPr lang="en-US" altLang="zh-CN" sz="2000" dirty="0" smtClean="0">
                <a:solidFill>
                  <a:srgbClr val="FFC000"/>
                </a:solidFill>
              </a:rPr>
              <a:t>        the protocols: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0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Introduction – Which Layers &amp; Protocols?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35673" y="2600908"/>
            <a:ext cx="2304479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707904" y="4923166"/>
            <a:ext cx="3024336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3696839" y="2204864"/>
            <a:ext cx="3024336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60691" y="6076931"/>
            <a:ext cx="2164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Three options here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9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876256" y="2456892"/>
            <a:ext cx="864096" cy="68407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32240" y="3284984"/>
            <a:ext cx="1008112" cy="183620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740352" y="2708920"/>
            <a:ext cx="1296144" cy="142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TCP, IP, ICMP, HTTP/FTP, DNS, etc.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367" y="2708920"/>
            <a:ext cx="1799977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635673" y="2600908"/>
            <a:ext cx="2304479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770201" y="3059959"/>
            <a:ext cx="253810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e.g. email subject, attachment</a:t>
            </a:r>
            <a:endParaRPr lang="en-US" altLang="zh-CN" sz="1600" dirty="0">
              <a:solidFill>
                <a:srgbClr val="FFC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Previous Work – Network Payload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5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876256" y="2456892"/>
            <a:ext cx="864096" cy="68407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32240" y="3284984"/>
            <a:ext cx="1008112" cy="183620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740352" y="2708920"/>
            <a:ext cx="1296144" cy="142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TCP, IP, ICMP, HTTP/FTP, DNS, etc.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367" y="2708920"/>
            <a:ext cx="1799977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635673" y="2204864"/>
            <a:ext cx="3312591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5706305" y="1450985"/>
            <a:ext cx="253810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FFC000"/>
                </a:solidFill>
              </a:rPr>
              <a:t>Header fields unused, or reserved for future use</a:t>
            </a:r>
            <a:endParaRPr lang="en-US" altLang="zh-CN" sz="1600" dirty="0">
              <a:solidFill>
                <a:srgbClr val="FFC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Previous Work – Protocol Headers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2492896"/>
            <a:ext cx="5968961" cy="428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内容占位符 2"/>
          <p:cNvSpPr txBox="1">
            <a:spLocks/>
          </p:cNvSpPr>
          <p:nvPr/>
        </p:nvSpPr>
        <p:spPr>
          <a:xfrm>
            <a:off x="611560" y="1259197"/>
            <a:ext cx="828092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e.g. Basic TCP/IP header structure: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          Highlighted: </a:t>
            </a:r>
            <a:r>
              <a:rPr lang="en-US" altLang="zh-CN" sz="2400" dirty="0" smtClean="0">
                <a:solidFill>
                  <a:schemeClr val="bg1"/>
                </a:solidFill>
              </a:rPr>
              <a:t>could be used for covert channels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Previous Work – Protocol Headers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876256" y="2456892"/>
            <a:ext cx="864096" cy="68407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6732240" y="3284984"/>
            <a:ext cx="1008112" cy="1836204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内容占位符 2"/>
          <p:cNvSpPr txBox="1">
            <a:spLocks/>
          </p:cNvSpPr>
          <p:nvPr/>
        </p:nvSpPr>
        <p:spPr>
          <a:xfrm>
            <a:off x="7740352" y="2708920"/>
            <a:ext cx="1296144" cy="1422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TCP, IP, ICMP, HTTP/FTP, DNS, etc.</a:t>
            </a: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868367" y="2708920"/>
            <a:ext cx="1799977" cy="504056"/>
          </a:xfrm>
          <a:prstGeom prst="straightConnector1">
            <a:avLst/>
          </a:prstGeom>
          <a:ln w="254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3635673" y="4905164"/>
            <a:ext cx="3312591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251520" y="274638"/>
            <a:ext cx="8686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Previous Work – Network Timing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Previous Work – Network Timing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3519010"/>
            <a:ext cx="1475656" cy="9721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covert </a:t>
            </a:r>
          </a:p>
          <a:p>
            <a:pPr marL="0" indent="0" algn="ctr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channels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1403649" y="2600908"/>
            <a:ext cx="504056" cy="2808312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1907705" y="2024844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Storage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1944217" y="4689140"/>
            <a:ext cx="1475656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Timing channel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3375484" y="1529789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3708350" y="1494607"/>
            <a:ext cx="4320034" cy="19442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protocol 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payload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1" name="左大括号 10"/>
          <p:cNvSpPr/>
          <p:nvPr/>
        </p:nvSpPr>
        <p:spPr>
          <a:xfrm>
            <a:off x="3419873" y="4005064"/>
            <a:ext cx="360041" cy="1854206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2"/>
          <p:cNvSpPr txBox="1">
            <a:spLocks/>
          </p:cNvSpPr>
          <p:nvPr/>
        </p:nvSpPr>
        <p:spPr>
          <a:xfrm>
            <a:off x="3707904" y="3988724"/>
            <a:ext cx="4104456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Disk accesses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Memory accesses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Network Packet arrivals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… …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6732240" y="4437112"/>
            <a:ext cx="216024" cy="1359151"/>
          </a:xfrm>
          <a:prstGeom prst="lef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6660232" y="4392107"/>
            <a:ext cx="1853444" cy="540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Packet rate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>
          <a:xfrm>
            <a:off x="6228407" y="5301208"/>
            <a:ext cx="3600177" cy="523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Inter-packet times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Previous Work – Network Timing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Categories of network timing channel: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Packet rates: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the number of arriving packets in time interval </a:t>
            </a:r>
            <a:r>
              <a:rPr lang="el-GR" altLang="zh-CN" dirty="0" smtClean="0">
                <a:solidFill>
                  <a:schemeClr val="bg1"/>
                </a:solidFill>
              </a:rPr>
              <a:t>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Packet intervals: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the time interval between two consecutive packets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126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Implementation details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3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"/>
    </mc:Choice>
    <mc:Fallback xmlns="">
      <p:transition spd="slow" advTm="17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u="sng" dirty="0" err="1" smtClean="0">
                <a:solidFill>
                  <a:schemeClr val="bg1"/>
                </a:solidFill>
              </a:rPr>
              <a:t>Cabuk</a:t>
            </a:r>
            <a:r>
              <a:rPr lang="en-US" altLang="zh-CN" sz="2000" i="1" u="sng" dirty="0" smtClean="0">
                <a:solidFill>
                  <a:schemeClr val="bg1"/>
                </a:solidFill>
              </a:rPr>
              <a:t>, S., </a:t>
            </a:r>
            <a:r>
              <a:rPr lang="en-US" altLang="zh-CN" sz="2000" i="1" u="sng" dirty="0" err="1" smtClean="0">
                <a:solidFill>
                  <a:schemeClr val="bg1"/>
                </a:solidFill>
              </a:rPr>
              <a:t>Broldley</a:t>
            </a:r>
            <a:r>
              <a:rPr lang="en-US" altLang="zh-CN" sz="2000" i="1" u="sng" dirty="0" smtClean="0">
                <a:solidFill>
                  <a:schemeClr val="bg1"/>
                </a:solidFill>
              </a:rPr>
              <a:t>, C., and Shields, C. “IP covert timing channels”. (CCS, 04)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Alice and Bob agreed a prior on a constant time interval </a:t>
            </a:r>
            <a:r>
              <a:rPr lang="el-GR" altLang="zh-CN" sz="2800" dirty="0" smtClean="0">
                <a:solidFill>
                  <a:schemeClr val="bg1"/>
                </a:solidFill>
              </a:rPr>
              <a:t>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Alice:</a:t>
            </a:r>
            <a:endParaRPr lang="en-US" altLang="zh-CN" sz="28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To send a “0”, Alice maintains silence through out </a:t>
            </a:r>
            <a:r>
              <a:rPr lang="en-US" altLang="zh-CN" sz="2800" dirty="0">
                <a:solidFill>
                  <a:schemeClr val="bg1"/>
                </a:solidFill>
              </a:rPr>
              <a:t>interval </a:t>
            </a:r>
            <a:r>
              <a:rPr lang="el-GR" altLang="zh-CN" sz="2800" dirty="0">
                <a:solidFill>
                  <a:schemeClr val="bg1"/>
                </a:solidFill>
              </a:rPr>
              <a:t>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To send a “1”, Alice send a packet in the middle of </a:t>
            </a:r>
            <a:r>
              <a:rPr lang="el-GR" altLang="zh-CN" sz="2800" dirty="0" smtClean="0">
                <a:solidFill>
                  <a:schemeClr val="bg1"/>
                </a:solidFill>
              </a:rPr>
              <a:t>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Bob: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By observing each interval </a:t>
            </a:r>
            <a:r>
              <a:rPr lang="el-GR" altLang="zh-CN" sz="2800" dirty="0" smtClean="0">
                <a:solidFill>
                  <a:schemeClr val="bg1"/>
                </a:solidFill>
              </a:rPr>
              <a:t>τ</a:t>
            </a:r>
            <a:r>
              <a:rPr lang="en-US" altLang="zh-CN" sz="2800" dirty="0" smtClean="0">
                <a:solidFill>
                  <a:schemeClr val="bg1"/>
                </a:solidFill>
              </a:rPr>
              <a:t> consecutively, 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Bob records a “0” if no packet is received during interval </a:t>
            </a:r>
            <a:r>
              <a:rPr lang="el-GR" altLang="zh-CN" sz="2800" dirty="0" smtClean="0">
                <a:solidFill>
                  <a:schemeClr val="bg1"/>
                </a:solidFill>
              </a:rPr>
              <a:t>τ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Bob records a “1” if one packet is received during interval </a:t>
            </a:r>
            <a:r>
              <a:rPr lang="el-GR" altLang="zh-CN" sz="2800" dirty="0">
                <a:solidFill>
                  <a:schemeClr val="bg1"/>
                </a:solidFill>
              </a:rPr>
              <a:t>τ</a:t>
            </a:r>
            <a:endParaRPr lang="en-US" altLang="zh-CN" sz="28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Previous </a:t>
            </a:r>
            <a:r>
              <a:rPr lang="en-US" altLang="zh-CN" dirty="0" smtClean="0">
                <a:solidFill>
                  <a:schemeClr val="bg1"/>
                </a:solidFill>
              </a:rPr>
              <a:t>Work – </a:t>
            </a:r>
            <a:r>
              <a:rPr lang="en-US" altLang="zh-CN" sz="3100" dirty="0" smtClean="0">
                <a:solidFill>
                  <a:srgbClr val="FFC000"/>
                </a:solidFill>
              </a:rPr>
              <a:t>Packet Rates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7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2" y="260648"/>
            <a:ext cx="8932764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580112" y="260648"/>
            <a:ext cx="1224136" cy="36004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Bob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766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Previous Work – Network Timing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Categories of network timing channel: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Packet rates: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the number of arriving packets in time interval </a:t>
            </a:r>
            <a:r>
              <a:rPr lang="el-GR" altLang="zh-CN" dirty="0" smtClean="0">
                <a:solidFill>
                  <a:schemeClr val="bg1"/>
                </a:solidFill>
              </a:rPr>
              <a:t>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rgbClr val="FFC000"/>
                </a:solidFill>
              </a:rPr>
              <a:t>Packet intervals: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the time interval between two consecutive packets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0242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u="sng" dirty="0" err="1" smtClean="0">
                <a:solidFill>
                  <a:schemeClr val="bg1"/>
                </a:solidFill>
              </a:rPr>
              <a:t>Cabuk</a:t>
            </a:r>
            <a:r>
              <a:rPr lang="en-US" altLang="zh-CN" sz="2000" i="1" u="sng" dirty="0" smtClean="0">
                <a:solidFill>
                  <a:schemeClr val="bg1"/>
                </a:solidFill>
              </a:rPr>
              <a:t>, S. “Network Covert Channels: Design, Analysis, Detection and Elimination”. (PhD Thesis, Purdue University, 2006)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Alice and Bob agree a prior on two timing intervals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1,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Alice: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To send a “0”, Alice sleeps for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1 and sends a packet at the end of interval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To send a “1”, </a:t>
            </a:r>
            <a:r>
              <a:rPr lang="en-US" altLang="zh-CN" sz="2400" dirty="0">
                <a:solidFill>
                  <a:schemeClr val="bg1"/>
                </a:solidFill>
              </a:rPr>
              <a:t>Alice sleeps for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2 </a:t>
            </a:r>
            <a:r>
              <a:rPr lang="en-US" altLang="zh-CN" sz="2400" dirty="0">
                <a:solidFill>
                  <a:schemeClr val="bg1"/>
                </a:solidFill>
              </a:rPr>
              <a:t>and sends a packet at the end of interval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2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Bob: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By consecutively recording the inter-arrival time,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Bob record a “0” if inter-arrival time is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1.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Bob record a “1” if inter-arrival time is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2400" dirty="0" smtClean="0">
                <a:solidFill>
                  <a:schemeClr val="bg1"/>
                </a:solidFill>
              </a:rPr>
              <a:t>2.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036496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Previous </a:t>
            </a:r>
            <a:r>
              <a:rPr lang="en-US" altLang="zh-CN" dirty="0" smtClean="0">
                <a:solidFill>
                  <a:schemeClr val="bg1"/>
                </a:solidFill>
              </a:rPr>
              <a:t>Work – </a:t>
            </a:r>
            <a:r>
              <a:rPr lang="en-US" altLang="zh-CN" sz="3100" dirty="0" smtClean="0">
                <a:solidFill>
                  <a:srgbClr val="FFC000"/>
                </a:solidFill>
              </a:rPr>
              <a:t>Packet Intervals</a:t>
            </a:r>
            <a:endParaRPr lang="zh-CN" altLang="en-US" sz="3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9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9"/>
            <a:ext cx="8928992" cy="583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436096" y="260648"/>
            <a:ext cx="1224136" cy="360040"/>
          </a:xfrm>
          <a:prstGeom prst="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Bob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0492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i="1" u="sng" dirty="0" err="1" smtClean="0">
                <a:solidFill>
                  <a:schemeClr val="bg1"/>
                </a:solidFill>
              </a:rPr>
              <a:t>Cabuk</a:t>
            </a:r>
            <a:r>
              <a:rPr lang="en-US" altLang="zh-CN" sz="2000" i="1" u="sng" dirty="0" smtClean="0">
                <a:solidFill>
                  <a:schemeClr val="bg1"/>
                </a:solidFill>
              </a:rPr>
              <a:t>, S. “Network Covert Channels: Design, Analysis, Detection and Elimination”. (PhD Thesis, Purdue University, 2006)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Alice and Bob agree a prior on two timing interval bins (0,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</a:rPr>
              <a:t>) ,(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1800" dirty="0" smtClean="0">
                <a:solidFill>
                  <a:schemeClr val="bg1"/>
                </a:solidFill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</a:rPr>
              <a:t>,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1800" dirty="0" smtClean="0">
                <a:solidFill>
                  <a:schemeClr val="bg1"/>
                </a:solidFill>
              </a:rPr>
              <a:t>max</a:t>
            </a:r>
            <a:r>
              <a:rPr lang="en-US" altLang="zh-CN" sz="2400" dirty="0" smtClean="0">
                <a:solidFill>
                  <a:schemeClr val="bg1"/>
                </a:solidFill>
              </a:rPr>
              <a:t>). </a:t>
            </a:r>
          </a:p>
          <a:p>
            <a:pPr marL="0" indent="0">
              <a:buNone/>
            </a:pP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is a threshold.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Alice: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To send a “0”, Alice randomly selects a value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1600" dirty="0" smtClean="0">
                <a:solidFill>
                  <a:schemeClr val="bg1"/>
                </a:solidFill>
              </a:rPr>
              <a:t>temp</a:t>
            </a:r>
            <a:r>
              <a:rPr lang="en-US" altLang="zh-CN" sz="2400" dirty="0" smtClean="0">
                <a:solidFill>
                  <a:schemeClr val="bg1"/>
                </a:solidFill>
              </a:rPr>
              <a:t> from </a:t>
            </a:r>
            <a:r>
              <a:rPr lang="en-US" altLang="zh-CN" sz="2400" dirty="0">
                <a:solidFill>
                  <a:schemeClr val="bg1"/>
                </a:solidFill>
              </a:rPr>
              <a:t>(0,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 smtClean="0">
                <a:solidFill>
                  <a:schemeClr val="bg1"/>
                </a:solidFill>
              </a:rPr>
              <a:t>c</a:t>
            </a:r>
            <a:r>
              <a:rPr lang="en-US" altLang="zh-CN" sz="2400" dirty="0" smtClean="0">
                <a:solidFill>
                  <a:schemeClr val="bg1"/>
                </a:solidFill>
              </a:rPr>
              <a:t>), sleeps for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600" dirty="0">
                <a:solidFill>
                  <a:schemeClr val="bg1"/>
                </a:solidFill>
              </a:rPr>
              <a:t>temp</a:t>
            </a:r>
            <a:r>
              <a:rPr lang="en-US" altLang="zh-CN" sz="2400" dirty="0" smtClean="0">
                <a:solidFill>
                  <a:schemeClr val="bg1"/>
                </a:solidFill>
              </a:rPr>
              <a:t> and sends a packet at the end of interval </a:t>
            </a:r>
            <a:r>
              <a:rPr lang="el-GR" altLang="zh-CN" sz="2400" dirty="0" smtClean="0">
                <a:solidFill>
                  <a:schemeClr val="bg1"/>
                </a:solidFill>
              </a:rPr>
              <a:t>τ</a:t>
            </a:r>
            <a:r>
              <a:rPr lang="en-US" altLang="zh-CN" sz="1600" dirty="0" smtClean="0">
                <a:solidFill>
                  <a:schemeClr val="bg1"/>
                </a:solidFill>
              </a:rPr>
              <a:t>temp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To send a “1”, Alice </a:t>
            </a:r>
            <a:r>
              <a:rPr lang="en-US" altLang="zh-CN" sz="2400" dirty="0">
                <a:solidFill>
                  <a:schemeClr val="bg1"/>
                </a:solidFill>
              </a:rPr>
              <a:t>randomly selects a value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600" dirty="0">
                <a:solidFill>
                  <a:schemeClr val="bg1"/>
                </a:solidFill>
              </a:rPr>
              <a:t>temp</a:t>
            </a:r>
            <a:r>
              <a:rPr lang="en-US" altLang="zh-CN" sz="2400" dirty="0">
                <a:solidFill>
                  <a:schemeClr val="bg1"/>
                </a:solidFill>
              </a:rPr>
              <a:t> from 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 smtClean="0">
                <a:solidFill>
                  <a:schemeClr val="bg1"/>
                </a:solidFill>
              </a:rPr>
              <a:t>max</a:t>
            </a:r>
            <a:r>
              <a:rPr lang="en-US" altLang="zh-CN" sz="2400" dirty="0" smtClean="0">
                <a:solidFill>
                  <a:schemeClr val="bg1"/>
                </a:solidFill>
              </a:rPr>
              <a:t>), sleeps </a:t>
            </a:r>
            <a:r>
              <a:rPr lang="en-US" altLang="zh-CN" sz="2400" dirty="0">
                <a:solidFill>
                  <a:schemeClr val="bg1"/>
                </a:solidFill>
              </a:rPr>
              <a:t>for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600" dirty="0">
                <a:solidFill>
                  <a:schemeClr val="bg1"/>
                </a:solidFill>
              </a:rPr>
              <a:t>temp</a:t>
            </a:r>
            <a:r>
              <a:rPr lang="en-US" altLang="zh-CN" sz="2400" dirty="0">
                <a:solidFill>
                  <a:schemeClr val="bg1"/>
                </a:solidFill>
              </a:rPr>
              <a:t> and sends a packet at the end of interval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600" dirty="0">
                <a:solidFill>
                  <a:schemeClr val="bg1"/>
                </a:solidFill>
              </a:rPr>
              <a:t>temp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Bob: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By consecutively recording the inter-arrival time, </a:t>
            </a:r>
            <a:r>
              <a:rPr lang="en-US" altLang="zh-CN" sz="2400" dirty="0">
                <a:solidFill>
                  <a:schemeClr val="bg1"/>
                </a:solidFill>
              </a:rPr>
              <a:t>(0,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Bob record a “0” if inter-arrival time falls in </a:t>
            </a:r>
            <a:r>
              <a:rPr lang="en-US" altLang="zh-CN" sz="2400" dirty="0">
                <a:solidFill>
                  <a:schemeClr val="bg1"/>
                </a:solidFill>
              </a:rPr>
              <a:t>(0,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Bob record a “1” if inter-arrival time falls in </a:t>
            </a:r>
            <a:r>
              <a:rPr lang="en-US" altLang="zh-CN" sz="2400" dirty="0">
                <a:solidFill>
                  <a:schemeClr val="bg1"/>
                </a:solidFill>
              </a:rPr>
              <a:t>(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c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l-GR" altLang="zh-CN" sz="2400" dirty="0">
                <a:solidFill>
                  <a:schemeClr val="bg1"/>
                </a:solidFill>
              </a:rPr>
              <a:t>τ</a:t>
            </a:r>
            <a:r>
              <a:rPr lang="en-US" altLang="zh-CN" sz="1800" dirty="0">
                <a:solidFill>
                  <a:schemeClr val="bg1"/>
                </a:solidFill>
              </a:rPr>
              <a:t>max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Previous </a:t>
            </a:r>
            <a:r>
              <a:rPr lang="en-US" altLang="zh-CN" dirty="0" smtClean="0">
                <a:solidFill>
                  <a:schemeClr val="bg1"/>
                </a:solidFill>
              </a:rPr>
              <a:t>Work – </a:t>
            </a:r>
            <a:r>
              <a:rPr lang="en-US" altLang="zh-CN" sz="3100" dirty="0">
                <a:solidFill>
                  <a:srgbClr val="FFC000"/>
                </a:solidFill>
              </a:rPr>
              <a:t>packet </a:t>
            </a:r>
            <a:r>
              <a:rPr lang="en-US" altLang="zh-CN" sz="3100" dirty="0" smtClean="0">
                <a:solidFill>
                  <a:srgbClr val="FFC000"/>
                </a:solidFill>
              </a:rPr>
              <a:t>intervals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893214" y="2852936"/>
            <a:ext cx="432048" cy="488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0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956376" y="2852936"/>
            <a:ext cx="432048" cy="488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1</a:t>
            </a:r>
            <a:endParaRPr lang="en-US" altLang="zh-CN" sz="2800" dirty="0">
              <a:solidFill>
                <a:srgbClr val="FFC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7109238" y="2636912"/>
            <a:ext cx="0" cy="28803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172400" y="2636912"/>
            <a:ext cx="0" cy="288032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u="sng" dirty="0" smtClean="0">
                <a:solidFill>
                  <a:schemeClr val="bg1"/>
                </a:solidFill>
              </a:rPr>
              <a:t>Wang, X., Chen, S., and </a:t>
            </a:r>
            <a:r>
              <a:rPr lang="en-US" altLang="zh-CN" sz="2000" i="1" u="sng" dirty="0" err="1" smtClean="0">
                <a:solidFill>
                  <a:schemeClr val="bg1"/>
                </a:solidFill>
              </a:rPr>
              <a:t>Jajodia</a:t>
            </a:r>
            <a:r>
              <a:rPr lang="en-US" altLang="zh-CN" sz="2000" i="1" u="sng" dirty="0" smtClean="0">
                <a:solidFill>
                  <a:schemeClr val="bg1"/>
                </a:solidFill>
              </a:rPr>
              <a:t>, S. “Tracking anonymous peer-to-peer VoIP calls on the internet. (CCS, 05)”</a:t>
            </a:r>
          </a:p>
          <a:p>
            <a:pPr marL="0" indent="0">
              <a:buNone/>
            </a:pPr>
            <a:endParaRPr lang="en-US" altLang="zh-CN" sz="2000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Key idea: To de-anonymize peer-to-peer VoIP calls,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embed a unique watermark into VoIP flows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by slightly adjusting the timing of selected packets.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Introduce the notion of passive sender,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                just modify timing of existing network traffic,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do not create new traffic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Previous </a:t>
            </a:r>
            <a:r>
              <a:rPr lang="en-US" altLang="zh-CN" dirty="0" smtClean="0">
                <a:solidFill>
                  <a:schemeClr val="bg1"/>
                </a:solidFill>
              </a:rPr>
              <a:t>Work – </a:t>
            </a:r>
            <a:r>
              <a:rPr lang="en-US" altLang="zh-CN" sz="3100" dirty="0" smtClean="0">
                <a:solidFill>
                  <a:srgbClr val="FFC000"/>
                </a:solidFill>
              </a:rPr>
              <a:t>Passive Sender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80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Implementation details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1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i="1" u="sng" dirty="0" smtClean="0">
                <a:solidFill>
                  <a:schemeClr val="bg1"/>
                </a:solidFill>
              </a:rPr>
              <a:t>Shan, G., Molina, A. and Blaze, M. ”Keyboards and Covert Channels”. (USEINX, 2006, </a:t>
            </a:r>
          </a:p>
          <a:p>
            <a:pPr marL="0" indent="0">
              <a:buNone/>
            </a:pPr>
            <a:r>
              <a:rPr lang="en-US" altLang="zh-CN" sz="2000" i="1" u="sng" dirty="0" smtClean="0">
                <a:solidFill>
                  <a:schemeClr val="bg1"/>
                </a:solidFill>
              </a:rPr>
              <a:t>The Best Student Paper)</a:t>
            </a:r>
          </a:p>
          <a:p>
            <a:pPr marL="0" indent="0">
              <a:buNone/>
            </a:pPr>
            <a:endParaRPr lang="en-US" altLang="zh-CN" sz="2000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What makes it stands out? – </a:t>
            </a:r>
            <a:r>
              <a:rPr lang="en-US" altLang="zh-CN" sz="2400" dirty="0" smtClean="0">
                <a:solidFill>
                  <a:srgbClr val="FFC000"/>
                </a:solidFill>
              </a:rPr>
              <a:t>quite particular perspectives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Focus on input system rather than output systems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Focus on loosely-coupled network (many intermediate layers involved)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Focus on interactive applications such as SSH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instead of specific network protocols such as TCP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</a:t>
            </a:r>
            <a:r>
              <a:rPr lang="en-US" altLang="zh-CN" dirty="0" smtClean="0">
                <a:solidFill>
                  <a:schemeClr val="bg1"/>
                </a:solidFill>
              </a:rPr>
              <a:t>Scheme – Highlights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Focus on input system rather than output systems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Scheme – </a:t>
            </a:r>
            <a:r>
              <a:rPr lang="en-US" altLang="zh-CN" dirty="0" smtClean="0">
                <a:solidFill>
                  <a:schemeClr val="bg1"/>
                </a:solidFill>
              </a:rPr>
              <a:t>Highlights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698" y="1732210"/>
            <a:ext cx="3643486" cy="500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376786" y="3468777"/>
            <a:ext cx="1800200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JitterBug</a:t>
            </a:r>
            <a:r>
              <a:rPr lang="en-US" altLang="zh-CN" dirty="0" smtClean="0">
                <a:solidFill>
                  <a:schemeClr val="tx1"/>
                </a:solidFill>
              </a:rPr>
              <a:t> sender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How to hide information?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encrypted-tbn0.gstatic.com/images?q=tbn:ANd9GcQUh39ytbqqb4jLDtAKxQyRJbgnxYbQnS3bGpF6zHg8fg5zkfuUk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encrypted-tbn0.gstatic.com/images?q=tbn:ANd9GcQUh39ytbqqb4jLDtAKxQyRJbgnxYbQnS3bGpF6zHg8fg5zkfuUkQ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encrypted-tbn1.gstatic.com/images?q=tbn:ANd9GcR6OmEvRZDfBy0YTMJWF4agfYBYu5im0vFcesEnG83j71tpGaXj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4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"/>
    </mc:Choice>
    <mc:Fallback xmlns="">
      <p:transition spd="slow" advTm="21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Focus on loosely-coupled network (many intermediate layers involved)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Scheme </a:t>
            </a:r>
            <a:r>
              <a:rPr lang="en-US" altLang="zh-CN" dirty="0" smtClean="0">
                <a:solidFill>
                  <a:schemeClr val="bg1"/>
                </a:solidFill>
              </a:rPr>
              <a:t>– Highlights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12" name="直接箭头连接符 11"/>
          <p:cNvCxnSpPr>
            <a:stCxn id="2" idx="3"/>
            <a:endCxn id="7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1" idx="2"/>
            <a:endCxn id="6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32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focus on interactive applications </a:t>
            </a:r>
            <a:r>
              <a:rPr lang="en-US" altLang="zh-CN" sz="2400" dirty="0" smtClean="0">
                <a:solidFill>
                  <a:schemeClr val="bg1"/>
                </a:solidFill>
              </a:rPr>
              <a:t>such </a:t>
            </a:r>
            <a:r>
              <a:rPr lang="en-US" altLang="zh-CN" sz="2400" dirty="0">
                <a:solidFill>
                  <a:schemeClr val="bg1"/>
                </a:solidFill>
              </a:rPr>
              <a:t>as </a:t>
            </a:r>
            <a:r>
              <a:rPr lang="en-US" altLang="zh-CN" sz="2400" dirty="0" smtClean="0">
                <a:solidFill>
                  <a:schemeClr val="bg1"/>
                </a:solidFill>
              </a:rPr>
              <a:t>SSH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Basic background we need to know: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chemeClr val="bg1"/>
                </a:solidFill>
              </a:rPr>
              <a:t>After initial login, SSH automatically goes into </a:t>
            </a:r>
            <a:r>
              <a:rPr lang="en-US" altLang="zh-CN" sz="2400" dirty="0" smtClean="0">
                <a:solidFill>
                  <a:srgbClr val="FFC000"/>
                </a:solidFill>
              </a:rPr>
              <a:t>interactive mode</a:t>
            </a:r>
          </a:p>
          <a:p>
            <a:pPr marL="457200" indent="-457200">
              <a:buAutoNum type="arabicPeriod" startAt="2"/>
            </a:pPr>
            <a:r>
              <a:rPr lang="en-US" altLang="zh-CN" sz="2400" dirty="0" smtClean="0">
                <a:solidFill>
                  <a:schemeClr val="bg1"/>
                </a:solidFill>
              </a:rPr>
              <a:t>In interactive mode, every keystroke a user types is sent in a separate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IP packet immediately after the key is pressed.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Scheme </a:t>
            </a:r>
            <a:r>
              <a:rPr lang="en-US" altLang="zh-CN" dirty="0" smtClean="0">
                <a:solidFill>
                  <a:schemeClr val="bg1"/>
                </a:solidFill>
              </a:rPr>
              <a:t>– Highlights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4293096"/>
            <a:ext cx="39117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For improving interactive </a:t>
            </a:r>
          </a:p>
          <a:p>
            <a:r>
              <a:rPr lang="en-US" altLang="zh-CN" sz="2800" dirty="0" smtClean="0">
                <a:solidFill>
                  <a:srgbClr val="FFC000"/>
                </a:solidFill>
              </a:rPr>
              <a:t>experience for users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668344" y="2996952"/>
            <a:ext cx="288032" cy="1296144"/>
          </a:xfrm>
          <a:prstGeom prst="straightConnector1">
            <a:avLst/>
          </a:prstGeom>
          <a:ln w="444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focus on interactive applications </a:t>
            </a:r>
            <a:r>
              <a:rPr lang="en-US" altLang="zh-CN" sz="2400" dirty="0" smtClean="0">
                <a:solidFill>
                  <a:schemeClr val="bg1"/>
                </a:solidFill>
              </a:rPr>
              <a:t>such </a:t>
            </a:r>
            <a:r>
              <a:rPr lang="en-US" altLang="zh-CN" sz="2400" dirty="0">
                <a:solidFill>
                  <a:schemeClr val="bg1"/>
                </a:solidFill>
              </a:rPr>
              <a:t>as </a:t>
            </a:r>
            <a:r>
              <a:rPr lang="en-US" altLang="zh-CN" sz="2400" dirty="0" smtClean="0">
                <a:solidFill>
                  <a:schemeClr val="bg1"/>
                </a:solidFill>
              </a:rPr>
              <a:t>SSH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user types in ”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su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Return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JuIia</a:t>
            </a:r>
            <a:r>
              <a:rPr lang="en-US" altLang="zh-CN" sz="2400" dirty="0" smtClean="0">
                <a:solidFill>
                  <a:schemeClr val="bg1"/>
                </a:solidFill>
              </a:rPr>
              <a:t>”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</a:t>
            </a:r>
            <a:r>
              <a:rPr lang="en-US" altLang="zh-CN" dirty="0" smtClean="0">
                <a:solidFill>
                  <a:schemeClr val="bg1"/>
                </a:solidFill>
              </a:rPr>
              <a:t>Scheme - Highlights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6" y="3506125"/>
            <a:ext cx="8944050" cy="337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1547664" y="2708920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411760" y="2708920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635896" y="2734315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568852" y="2636912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788024" y="2636912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5004048" y="2636912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580112" y="2636912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940152" y="2636912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44208" y="2636912"/>
            <a:ext cx="360040" cy="266429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Alice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) is not the packet sender. Alice could just modify the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packet timings indirectly by timing of keystrokes.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Bob is not the packet receiver. Bob is just on the path.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Scheme </a:t>
            </a:r>
            <a:r>
              <a:rPr lang="en-US" altLang="zh-CN" dirty="0" smtClean="0">
                <a:solidFill>
                  <a:schemeClr val="bg1"/>
                </a:solidFill>
              </a:rPr>
              <a:t>– Threat Model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66518"/>
            <a:ext cx="6114256" cy="3691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2699792" y="5877272"/>
            <a:ext cx="4275814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512" y="5435407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C000"/>
                </a:solidFill>
              </a:rPr>
              <a:t>JitterBug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直接箭头连接符 6"/>
          <p:cNvCxnSpPr>
            <a:stCxn id="6" idx="3"/>
          </p:cNvCxnSpPr>
          <p:nvPr/>
        </p:nvCxnSpPr>
        <p:spPr>
          <a:xfrm>
            <a:off x="1284302" y="5635462"/>
            <a:ext cx="2495610" cy="673858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Alice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) steals credentials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Alice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) sends out credentials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Bob extracts the credentials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Scheme </a:t>
            </a:r>
            <a:r>
              <a:rPr lang="en-US" altLang="zh-CN" dirty="0" smtClean="0">
                <a:solidFill>
                  <a:schemeClr val="bg1"/>
                </a:solidFill>
              </a:rPr>
              <a:t>– Steps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4941168"/>
            <a:ext cx="884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Then I will give a simple example on how the scheme works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 err="1" smtClean="0">
                <a:solidFill>
                  <a:srgbClr val="FFC000"/>
                </a:solidFill>
              </a:rPr>
              <a:t>JitterBug</a:t>
            </a:r>
            <a:r>
              <a:rPr lang="en-US" altLang="zh-CN" sz="2400" dirty="0" smtClean="0">
                <a:solidFill>
                  <a:srgbClr val="FFC000"/>
                </a:solidFill>
              </a:rPr>
              <a:t> steals credentials </a:t>
            </a:r>
            <a:r>
              <a:rPr lang="en-US" altLang="zh-CN" sz="2400" dirty="0" smtClean="0">
                <a:solidFill>
                  <a:schemeClr val="bg1"/>
                </a:solidFill>
              </a:rPr>
              <a:t>- detects keystroke pattern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e.g.: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SSH</a:t>
            </a:r>
          </a:p>
          <a:p>
            <a:pPr marL="457200" indent="-457200">
              <a:buAutoNum type="arabicPeriod"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 detects user is typing </a:t>
            </a:r>
            <a:r>
              <a:rPr lang="en-US" altLang="zh-CN" sz="2400" dirty="0" smtClean="0">
                <a:solidFill>
                  <a:srgbClr val="FFC000"/>
                </a:solidFill>
              </a:rPr>
              <a:t>“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ssh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username@host</a:t>
            </a:r>
            <a:r>
              <a:rPr lang="en-US" altLang="zh-CN" sz="2400" dirty="0" smtClean="0">
                <a:solidFill>
                  <a:srgbClr val="FFC000"/>
                </a:solidFill>
              </a:rPr>
              <a:t>”</a:t>
            </a:r>
          </a:p>
          <a:p>
            <a:pPr marL="457200" indent="-457200">
              <a:buAutoNum type="arabicPeriod"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 stores the credentials</a:t>
            </a:r>
            <a:r>
              <a:rPr lang="en-US" altLang="zh-CN" sz="2400" dirty="0" smtClean="0">
                <a:solidFill>
                  <a:srgbClr val="FFC000"/>
                </a:solidFill>
              </a:rPr>
              <a:t> </a:t>
            </a:r>
          </a:p>
          <a:p>
            <a:pPr marL="457200" indent="-457200">
              <a:buAutoNum type="arabicPeriod"/>
            </a:pP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Presented </a:t>
            </a:r>
            <a:r>
              <a:rPr lang="en-US" altLang="zh-CN" dirty="0" smtClean="0">
                <a:solidFill>
                  <a:schemeClr val="bg1"/>
                </a:solidFill>
              </a:rPr>
              <a:t>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25780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sends credentials out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4" idx="3"/>
            <a:endCxn id="26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25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95424" y="2852935"/>
            <a:ext cx="1224359" cy="10081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8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 fontScale="92500"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sends credentials out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Suppose the stolen credential is “ Hi    mom”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 transmit credential to frames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character                                              H                   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Ascii</a:t>
            </a:r>
            <a:r>
              <a:rPr lang="en-US" altLang="zh-CN" sz="2400" dirty="0" smtClean="0">
                <a:solidFill>
                  <a:schemeClr val="bg1"/>
                </a:solidFill>
              </a:rPr>
              <a:t> code  (decimal)                         72                       151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Ascii</a:t>
            </a:r>
            <a:r>
              <a:rPr lang="en-US" altLang="zh-CN" sz="2400" dirty="0" smtClean="0">
                <a:solidFill>
                  <a:schemeClr val="bg1"/>
                </a:solidFill>
              </a:rPr>
              <a:t> code (binary)                          1001000          10010111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Framing the binaries </a:t>
            </a:r>
            <a:r>
              <a:rPr lang="en-US" altLang="zh-CN" sz="2400" dirty="0">
                <a:solidFill>
                  <a:schemeClr val="bg1"/>
                </a:solidFill>
              </a:rPr>
              <a:t>–</a:t>
            </a:r>
            <a:r>
              <a:rPr lang="en-US" altLang="zh-CN" sz="2400" dirty="0" smtClean="0">
                <a:solidFill>
                  <a:schemeClr val="bg1"/>
                </a:solidFill>
              </a:rPr>
              <a:t> add header and tailor to frames(in the paper, bit stuffing)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Error correcting codes – add redundant bits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To put it simple, let us suppose </a:t>
            </a:r>
            <a:r>
              <a:rPr lang="en-US" altLang="zh-CN" sz="2400" dirty="0" smtClean="0">
                <a:solidFill>
                  <a:srgbClr val="FFC000"/>
                </a:solidFill>
              </a:rPr>
              <a:t>no framing and error correcting is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70168" y="2708920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username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851920" y="2060848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55976" y="2060848"/>
            <a:ext cx="69967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25785" y="2420889"/>
            <a:ext cx="229091" cy="398552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0" y="2708920"/>
            <a:ext cx="117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password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endCxn id="7" idx="4"/>
          </p:cNvCxnSpPr>
          <p:nvPr/>
        </p:nvCxnSpPr>
        <p:spPr>
          <a:xfrm flipH="1" flipV="1">
            <a:off x="4705814" y="2420888"/>
            <a:ext cx="349837" cy="39855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06916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sends credentials out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Suppose the stolen credential is “ Hi    mom”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 transmit credential to frames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character                                              H                       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Ascii</a:t>
            </a:r>
            <a:r>
              <a:rPr lang="en-US" altLang="zh-CN" sz="2400" dirty="0" smtClean="0">
                <a:solidFill>
                  <a:schemeClr val="bg1"/>
                </a:solidFill>
              </a:rPr>
              <a:t> code  (decimal)                         72                       151</a:t>
            </a:r>
          </a:p>
          <a:p>
            <a:pPr marL="0" indent="0">
              <a:buNone/>
            </a:pPr>
            <a:r>
              <a:rPr lang="en-US" altLang="zh-CN" sz="2400" dirty="0" err="1" smtClean="0">
                <a:solidFill>
                  <a:schemeClr val="bg1"/>
                </a:solidFill>
              </a:rPr>
              <a:t>Ascii</a:t>
            </a:r>
            <a:r>
              <a:rPr lang="en-US" altLang="zh-CN" sz="2400" dirty="0" smtClean="0">
                <a:solidFill>
                  <a:schemeClr val="bg1"/>
                </a:solidFill>
              </a:rPr>
              <a:t> code (binary)                          1001000          10010111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final string                                 100100010010111…….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8200" y="2636912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username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8095" y="2060848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88024" y="2060848"/>
            <a:ext cx="69967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139952" y="2420888"/>
            <a:ext cx="301099" cy="216025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6814" y="2636912"/>
            <a:ext cx="117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password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4"/>
          </p:cNvCxnSpPr>
          <p:nvPr/>
        </p:nvCxnSpPr>
        <p:spPr>
          <a:xfrm flipH="1" flipV="1">
            <a:off x="5137862" y="2420888"/>
            <a:ext cx="428633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7584" y="6200152"/>
            <a:ext cx="8003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How to encode the binary string in keystroke timings?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sends credentials out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Suppose the stolen credential is “ Hi    mom”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a.   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dirty="0" smtClean="0">
                <a:solidFill>
                  <a:schemeClr val="bg1"/>
                </a:solidFill>
              </a:rPr>
              <a:t> transmit credential to frames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final string                                 10010…….……. 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Suppose the window size is w=20ms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modified inter-key stroke timings (modulo 20) should be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                                                       10, 0, 0, 10, 0, ……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200" y="2636912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username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8095" y="2060848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88024" y="2060848"/>
            <a:ext cx="69967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139952" y="2420888"/>
            <a:ext cx="301099" cy="216025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6814" y="2636912"/>
            <a:ext cx="117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password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4"/>
          </p:cNvCxnSpPr>
          <p:nvPr/>
        </p:nvCxnSpPr>
        <p:spPr>
          <a:xfrm flipH="1" flipV="1">
            <a:off x="5137862" y="2420888"/>
            <a:ext cx="428633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4760565"/>
            <a:ext cx="3705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001741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5575012"/>
            <a:ext cx="263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Inter-key stroke timings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418895" y="5301208"/>
            <a:ext cx="1261182" cy="301016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2680077" y="4994882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35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How to hide information?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Cryptography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Steganography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encrypted-tbn0.gstatic.com/images?q=tbn:ANd9GcQUh39ytbqqb4jLDtAKxQyRJbgnxYbQnS3bGpF6zHg8fg5zkfuUk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encrypted-tbn0.gstatic.com/images?q=tbn:ANd9GcQUh39ytbqqb4jLDtAKxQyRJbgnxYbQnS3bGpF6zHg8fg5zkfuUkQ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encrypted-tbn1.gstatic.com/images?q=tbn:ANd9GcR6OmEvRZDfBy0YTMJWF4agfYBYu5im0vFcesEnG83j71tpGaXj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3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"/>
    </mc:Choice>
    <mc:Fallback xmlns="">
      <p:transition spd="slow" advTm="21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sends credentials out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Suppose the stolen credential is “ Hi    mom”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i="1" u="sng" dirty="0" smtClean="0">
                <a:solidFill>
                  <a:schemeClr val="bg1"/>
                </a:solidFill>
              </a:rPr>
              <a:t>First step.   </a:t>
            </a:r>
            <a:r>
              <a:rPr lang="en-US" altLang="zh-CN" sz="2400" i="1" u="sng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i="1" u="sng" dirty="0" smtClean="0">
                <a:solidFill>
                  <a:schemeClr val="bg1"/>
                </a:solidFill>
              </a:rPr>
              <a:t> transmit credential to frames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final string                                 10010…….……. 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Suppose the window size is w=20ms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modified inter-key stroke timings (modulo 20) should be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                                                       10, 0, 0, 10, 0, ……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58200" y="2636912"/>
            <a:ext cx="1229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username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4238095" y="2060848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788024" y="2060848"/>
            <a:ext cx="699675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139952" y="2420888"/>
            <a:ext cx="301099" cy="216025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76814" y="2636912"/>
            <a:ext cx="1179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password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>
            <a:stCxn id="9" idx="0"/>
            <a:endCxn id="7" idx="4"/>
          </p:cNvCxnSpPr>
          <p:nvPr/>
        </p:nvCxnSpPr>
        <p:spPr>
          <a:xfrm flipH="1" flipV="1">
            <a:off x="5137862" y="2420888"/>
            <a:ext cx="428633" cy="216024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4760565"/>
            <a:ext cx="370522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001741"/>
            <a:ext cx="1524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箭头连接符 11"/>
          <p:cNvCxnSpPr/>
          <p:nvPr/>
        </p:nvCxnSpPr>
        <p:spPr>
          <a:xfrm flipH="1">
            <a:off x="4139952" y="3933056"/>
            <a:ext cx="76200" cy="252028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413269" y="3933056"/>
            <a:ext cx="27782" cy="252028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4551778" y="3933056"/>
            <a:ext cx="236246" cy="252028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4740568" y="3933056"/>
            <a:ext cx="397293" cy="252028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923898" y="3914762"/>
            <a:ext cx="642597" cy="2538574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257800"/>
          </a:xfrm>
        </p:spPr>
        <p:txBody>
          <a:bodyPr>
            <a:normAutofit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sends credentials out</a:t>
            </a:r>
          </a:p>
          <a:p>
            <a:pPr marL="0" indent="0">
              <a:buNone/>
            </a:pPr>
            <a:r>
              <a:rPr lang="en-US" altLang="zh-CN" sz="2400" i="1" u="sng" dirty="0" smtClean="0">
                <a:solidFill>
                  <a:schemeClr val="bg1"/>
                </a:solidFill>
              </a:rPr>
              <a:t>Second Step. Decide when to delay key stroke timings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By detecting </a:t>
            </a:r>
            <a:r>
              <a:rPr lang="en-US" altLang="zh-CN" sz="2400" dirty="0">
                <a:solidFill>
                  <a:schemeClr val="bg1"/>
                </a:solidFill>
              </a:rPr>
              <a:t>certain keystroke patterns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find a user is working in </a:t>
            </a:r>
            <a:r>
              <a:rPr lang="en-US" altLang="zh-CN" sz="2400" dirty="0" smtClean="0">
                <a:solidFill>
                  <a:schemeClr val="bg1"/>
                </a:solidFill>
              </a:rPr>
              <a:t>an </a:t>
            </a:r>
            <a:r>
              <a:rPr lang="en-US" altLang="zh-CN" sz="2400" dirty="0" smtClean="0">
                <a:solidFill>
                  <a:srgbClr val="FFC000"/>
                </a:solidFill>
              </a:rPr>
              <a:t>interactive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ssh</a:t>
            </a:r>
            <a:r>
              <a:rPr lang="en-US" altLang="zh-CN" sz="2400" dirty="0" smtClean="0">
                <a:solidFill>
                  <a:srgbClr val="FFC000"/>
                </a:solidFill>
              </a:rPr>
              <a:t> session</a:t>
            </a:r>
            <a:r>
              <a:rPr lang="en-US" altLang="zh-CN" sz="24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5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err="1">
                <a:solidFill>
                  <a:srgbClr val="FFC000"/>
                </a:solidFill>
              </a:rPr>
              <a:t>JitterBug</a:t>
            </a:r>
            <a:r>
              <a:rPr lang="en-US" altLang="zh-CN" sz="2400" dirty="0">
                <a:solidFill>
                  <a:srgbClr val="FFC000"/>
                </a:solidFill>
              </a:rPr>
              <a:t> </a:t>
            </a:r>
            <a:r>
              <a:rPr lang="en-US" altLang="zh-CN" sz="2400" dirty="0" smtClean="0">
                <a:solidFill>
                  <a:srgbClr val="FFC000"/>
                </a:solidFill>
              </a:rPr>
              <a:t>sends credentials out</a:t>
            </a:r>
            <a:endParaRPr lang="en-US" altLang="zh-C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i="1" u="sng" dirty="0" smtClean="0">
                <a:solidFill>
                  <a:schemeClr val="bg1"/>
                </a:solidFill>
              </a:rPr>
              <a:t>Third Step. </a:t>
            </a:r>
            <a:r>
              <a:rPr lang="en-US" altLang="zh-CN" sz="2400" i="1" u="sng" dirty="0" err="1" smtClean="0">
                <a:solidFill>
                  <a:schemeClr val="bg1"/>
                </a:solidFill>
              </a:rPr>
              <a:t>JitterBug</a:t>
            </a:r>
            <a:r>
              <a:rPr lang="en-US" altLang="zh-CN" sz="2400" i="1" u="sng" dirty="0" smtClean="0">
                <a:solidFill>
                  <a:schemeClr val="bg1"/>
                </a:solidFill>
              </a:rPr>
              <a:t> adds delays to the inter-keystroke timings.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original observed inter-keystroke timings are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                            123,      145,     333,     813,     140, ….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ms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The modified inter-key stroke timings (modulo 20) should be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</a:t>
            </a:r>
            <a:r>
              <a:rPr lang="en-US" altLang="zh-CN" sz="2400" dirty="0">
                <a:solidFill>
                  <a:schemeClr val="bg1"/>
                </a:solidFill>
              </a:rPr>
              <a:t>10,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0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0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10,         0</a:t>
            </a:r>
            <a:r>
              <a:rPr lang="en-US" altLang="zh-CN" sz="2400" dirty="0">
                <a:solidFill>
                  <a:schemeClr val="bg1"/>
                </a:solidFill>
              </a:rPr>
              <a:t>, </a:t>
            </a:r>
            <a:r>
              <a:rPr lang="en-US" altLang="zh-CN" sz="2400" dirty="0" smtClean="0">
                <a:solidFill>
                  <a:schemeClr val="bg1"/>
                </a:solidFill>
              </a:rPr>
              <a:t>……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Adding delay:                        7,          15,         7,        17,        0, …..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ms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                                                      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 final modified inter-key stroke timings: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                                         130,       160,      340,     830,       140, ……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ms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45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257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Receiver </a:t>
            </a:r>
            <a:r>
              <a:rPr lang="en-US" altLang="zh-CN" sz="2400" dirty="0" smtClean="0">
                <a:solidFill>
                  <a:srgbClr val="FFC000"/>
                </a:solidFill>
              </a:rPr>
              <a:t>extracts </a:t>
            </a:r>
            <a:r>
              <a:rPr lang="en-US" altLang="zh-CN" sz="2400" dirty="0">
                <a:solidFill>
                  <a:srgbClr val="FFC000"/>
                </a:solidFill>
              </a:rPr>
              <a:t>the credentials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30" name="直接箭头连接符 29"/>
          <p:cNvCxnSpPr>
            <a:stCxn id="24" idx="3"/>
            <a:endCxn id="26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endCxn id="27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28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endCxn id="29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9" idx="2"/>
            <a:endCxn id="25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2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257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Receiver </a:t>
            </a:r>
            <a:r>
              <a:rPr lang="en-US" altLang="zh-CN" sz="2400" dirty="0" smtClean="0">
                <a:solidFill>
                  <a:srgbClr val="FFC000"/>
                </a:solidFill>
              </a:rPr>
              <a:t>extracts </a:t>
            </a:r>
            <a:r>
              <a:rPr lang="en-US" altLang="zh-CN" sz="2400" dirty="0">
                <a:solidFill>
                  <a:srgbClr val="FFC000"/>
                </a:solidFill>
              </a:rPr>
              <a:t>the </a:t>
            </a:r>
            <a:r>
              <a:rPr lang="en-US" altLang="zh-CN" sz="2400" dirty="0" smtClean="0">
                <a:solidFill>
                  <a:srgbClr val="FFC000"/>
                </a:solidFill>
              </a:rPr>
              <a:t>credentials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2816"/>
            <a:ext cx="6165018" cy="494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左大括号 20"/>
          <p:cNvSpPr/>
          <p:nvPr/>
        </p:nvSpPr>
        <p:spPr>
          <a:xfrm rot="5400000">
            <a:off x="3815916" y="2744924"/>
            <a:ext cx="216024" cy="43204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5400000">
            <a:off x="4319972" y="2753122"/>
            <a:ext cx="216024" cy="43204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/>
          <p:cNvSpPr/>
          <p:nvPr/>
        </p:nvSpPr>
        <p:spPr>
          <a:xfrm rot="5400000">
            <a:off x="5040052" y="2528900"/>
            <a:ext cx="216024" cy="864096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/>
          <p:cNvSpPr/>
          <p:nvPr/>
        </p:nvSpPr>
        <p:spPr>
          <a:xfrm rot="5400000">
            <a:off x="5960405" y="2541997"/>
            <a:ext cx="216024" cy="832594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/>
          <p:cNvSpPr/>
          <p:nvPr/>
        </p:nvSpPr>
        <p:spPr>
          <a:xfrm rot="5400000">
            <a:off x="6588224" y="2780928"/>
            <a:ext cx="216024" cy="360040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5400000">
            <a:off x="3192022" y="6177130"/>
            <a:ext cx="216024" cy="336388"/>
          </a:xfrm>
          <a:prstGeom prst="rightBrac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大括号 33"/>
          <p:cNvSpPr/>
          <p:nvPr/>
        </p:nvSpPr>
        <p:spPr>
          <a:xfrm rot="5400000">
            <a:off x="3545881" y="6177130"/>
            <a:ext cx="216024" cy="336388"/>
          </a:xfrm>
          <a:prstGeom prst="rightBrac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大括号 34"/>
          <p:cNvSpPr/>
          <p:nvPr/>
        </p:nvSpPr>
        <p:spPr>
          <a:xfrm rot="5400000">
            <a:off x="4059890" y="5999509"/>
            <a:ext cx="216024" cy="691630"/>
          </a:xfrm>
          <a:prstGeom prst="rightBrac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大括号 35"/>
          <p:cNvSpPr/>
          <p:nvPr/>
        </p:nvSpPr>
        <p:spPr>
          <a:xfrm rot="5400000">
            <a:off x="4997131" y="5800037"/>
            <a:ext cx="216024" cy="1093955"/>
          </a:xfrm>
          <a:prstGeom prst="rightBrac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大括号 36"/>
          <p:cNvSpPr/>
          <p:nvPr/>
        </p:nvSpPr>
        <p:spPr>
          <a:xfrm rot="5400000">
            <a:off x="5652120" y="6237313"/>
            <a:ext cx="216024" cy="216024"/>
          </a:xfrm>
          <a:prstGeom prst="rightBrac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09772" y="252483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137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11960" y="252483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162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33908" y="2524834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343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42020" y="249289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833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588224" y="2492896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142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847544" y="634125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130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49732" y="634125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162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851920" y="634125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340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88024" y="634125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830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509972" y="630932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140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9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257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Receiver </a:t>
            </a:r>
            <a:r>
              <a:rPr lang="en-US" altLang="zh-CN" sz="2400" dirty="0" smtClean="0">
                <a:solidFill>
                  <a:srgbClr val="FFC000"/>
                </a:solidFill>
              </a:rPr>
              <a:t>extracts </a:t>
            </a:r>
            <a:r>
              <a:rPr lang="en-US" altLang="zh-CN" sz="2400" dirty="0">
                <a:solidFill>
                  <a:srgbClr val="FFC000"/>
                </a:solidFill>
              </a:rPr>
              <a:t>the </a:t>
            </a:r>
            <a:r>
              <a:rPr lang="en-US" altLang="zh-CN" sz="2400" dirty="0" smtClean="0">
                <a:solidFill>
                  <a:srgbClr val="FFC000"/>
                </a:solidFill>
              </a:rPr>
              <a:t>credentials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6553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48" y="1772816"/>
            <a:ext cx="1656183" cy="369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99" y="3501008"/>
            <a:ext cx="7420913" cy="3129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183" y="2064914"/>
            <a:ext cx="263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Inter-key stroke timings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cxnSp>
        <p:nvCxnSpPr>
          <p:cNvPr id="11" name="直接箭头连接符 10"/>
          <p:cNvCxnSpPr>
            <a:endCxn id="12" idx="2"/>
          </p:cNvCxnSpPr>
          <p:nvPr/>
        </p:nvCxnSpPr>
        <p:spPr>
          <a:xfrm flipV="1">
            <a:off x="1414558" y="1952836"/>
            <a:ext cx="1455385" cy="139290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2869943" y="1772816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5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25780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</a:rPr>
              <a:t>Receiver </a:t>
            </a:r>
            <a:r>
              <a:rPr lang="en-US" altLang="zh-CN" sz="2400" dirty="0" smtClean="0">
                <a:solidFill>
                  <a:srgbClr val="FFC000"/>
                </a:solidFill>
              </a:rPr>
              <a:t>extracts </a:t>
            </a:r>
            <a:r>
              <a:rPr lang="en-US" altLang="zh-CN" sz="2400" dirty="0">
                <a:solidFill>
                  <a:srgbClr val="FFC000"/>
                </a:solidFill>
              </a:rPr>
              <a:t>the </a:t>
            </a:r>
            <a:r>
              <a:rPr lang="en-US" altLang="zh-CN" sz="2400" dirty="0" smtClean="0">
                <a:solidFill>
                  <a:srgbClr val="FFC000"/>
                </a:solidFill>
              </a:rPr>
              <a:t>credentials</a:t>
            </a:r>
            <a:endParaRPr lang="en-US" altLang="zh-CN" sz="2400" dirty="0">
              <a:solidFill>
                <a:srgbClr val="FFC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9208" y="1844824"/>
            <a:ext cx="89289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The final modified inter-key stroke timings: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                      130,       160,      340,     830,       140, …… (</a:t>
            </a:r>
            <a:r>
              <a:rPr lang="en-US" altLang="zh-CN" dirty="0" err="1">
                <a:solidFill>
                  <a:schemeClr val="bg1"/>
                </a:solidFill>
              </a:rPr>
              <a:t>ms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The final received inter-packet stroke timings: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     137,        162,    343,     833,        142, ……. (</a:t>
            </a:r>
            <a:r>
              <a:rPr lang="en-US" altLang="zh-CN" dirty="0" err="1" smtClean="0">
                <a:solidFill>
                  <a:schemeClr val="bg1"/>
                </a:solidFill>
              </a:rPr>
              <a:t>ms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Window size = 20ms, suppose ɛ = 3ms: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The decoded binaries: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                                          1,            0,          0,           1,           0, …… (</a:t>
            </a:r>
            <a:r>
              <a:rPr lang="en-US" altLang="zh-CN" dirty="0" err="1" smtClean="0">
                <a:solidFill>
                  <a:schemeClr val="bg1"/>
                </a:solidFill>
              </a:rPr>
              <a:t>ms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65532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524328" y="5877272"/>
            <a:ext cx="1006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Bingo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标题 2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>
                <a:solidFill>
                  <a:schemeClr val="bg1"/>
                </a:solidFill>
              </a:rPr>
              <a:t>Presented Scheme – An Simple Example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Implementation details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10" y="2276872"/>
            <a:ext cx="884908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65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32210"/>
            <a:ext cx="3643486" cy="500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63688" y="3468777"/>
            <a:ext cx="1800200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JitterBug</a:t>
            </a:r>
            <a:r>
              <a:rPr lang="en-US" altLang="zh-CN" dirty="0" smtClean="0">
                <a:solidFill>
                  <a:schemeClr val="tx1"/>
                </a:solidFill>
              </a:rPr>
              <a:t> sender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555776" y="2708920"/>
            <a:ext cx="3240360" cy="1368153"/>
          </a:xfrm>
          <a:prstGeom prst="straightConnector1">
            <a:avLst/>
          </a:prstGeom>
          <a:ln w="444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69849" y="2315778"/>
            <a:ext cx="349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2D050"/>
                </a:solidFill>
              </a:rPr>
              <a:t>SP/2 Protocol:</a:t>
            </a:r>
          </a:p>
          <a:p>
            <a:r>
              <a:rPr lang="en-US" altLang="zh-CN" sz="3200" dirty="0" smtClean="0">
                <a:solidFill>
                  <a:srgbClr val="92D050"/>
                </a:solidFill>
              </a:rPr>
              <a:t>Connector Interface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193" y="3666323"/>
            <a:ext cx="2739405" cy="17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7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How to hide information?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e.g. an image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encrypted-tbn0.gstatic.com/images?q=tbn:ANd9GcQUh39ytbqqb4jLDtAKxQyRJbgnxYbQnS3bGpF6zHg8fg5zkfuUk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encrypted-tbn0.gstatic.com/images?q=tbn:ANd9GcQUh39ytbqqb4jLDtAKxQyRJbgnxYbQnS3bGpF6zHg8fg5zkfuUkQ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https://encrypted-tbn1.gstatic.com/images?q=tbn:ANd9GcR6OmEvRZDfBy0YTMJWF4agfYBYu5im0vFcesEnG83j71tpGaXj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131" name="Picture 11" descr="D:\Dropbox\JHU_Course\Computer_Security\covert_papers\encrypt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204864"/>
            <a:ext cx="1774106" cy="178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http://upload.wikimedia.org/wikipedia/commons/c/c3/Steganography_recove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9" y="33925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D:\Dropbox\JHU_Course\Computer_Security\covert_papers\steganograph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916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接箭头连接符 7"/>
          <p:cNvCxnSpPr>
            <a:stCxn id="5133" idx="3"/>
            <a:endCxn id="5131" idx="1"/>
          </p:cNvCxnSpPr>
          <p:nvPr/>
        </p:nvCxnSpPr>
        <p:spPr>
          <a:xfrm flipV="1">
            <a:off x="2387199" y="3094958"/>
            <a:ext cx="3264921" cy="1250133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133" idx="3"/>
            <a:endCxn id="5134" idx="1"/>
          </p:cNvCxnSpPr>
          <p:nvPr/>
        </p:nvCxnSpPr>
        <p:spPr>
          <a:xfrm>
            <a:off x="2387199" y="4345091"/>
            <a:ext cx="3264921" cy="147656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55776" y="2348880"/>
            <a:ext cx="2538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Cryptography --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Does no </a:t>
            </a:r>
            <a:r>
              <a:rPr lang="en-US" altLang="zh-CN" dirty="0" smtClean="0">
                <a:solidFill>
                  <a:schemeClr val="bg1"/>
                </a:solidFill>
              </a:rPr>
              <a:t>hide the 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existence</a:t>
            </a:r>
            <a:r>
              <a:rPr lang="en-US" altLang="zh-CN" dirty="0" smtClean="0">
                <a:solidFill>
                  <a:schemeClr val="bg1"/>
                </a:solidFill>
              </a:rPr>
              <a:t> of the message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55775" y="5498494"/>
            <a:ext cx="2538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Steganography --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hide the 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existence</a:t>
            </a:r>
            <a:r>
              <a:rPr lang="en-US" altLang="zh-CN" dirty="0" smtClean="0">
                <a:solidFill>
                  <a:schemeClr val="bg1"/>
                </a:solidFill>
              </a:rPr>
              <a:t> of the message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2123728" y="5445224"/>
            <a:ext cx="3240360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7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FFC000"/>
                </a:solidFill>
              </a:rPr>
              <a:t>Data line: </a:t>
            </a:r>
            <a:r>
              <a:rPr lang="en-US" altLang="zh-CN" sz="2400" dirty="0" smtClean="0">
                <a:solidFill>
                  <a:schemeClr val="bg1"/>
                </a:solidFill>
              </a:rPr>
              <a:t>transmit 8-bit scan code to indicate which key was pressed.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FFC000"/>
                </a:solidFill>
              </a:rPr>
              <a:t>Clock line: </a:t>
            </a:r>
            <a:r>
              <a:rPr lang="en-US" altLang="zh-CN" sz="2400" dirty="0" smtClean="0">
                <a:solidFill>
                  <a:schemeClr val="bg1"/>
                </a:solidFill>
              </a:rPr>
              <a:t>used to synchronization to indicate when data is valid</a:t>
            </a:r>
          </a:p>
          <a:p>
            <a:pPr marL="457200" indent="-457200">
              <a:buAutoNum type="arabicPeriod"/>
            </a:pPr>
            <a:r>
              <a:rPr lang="en-US" altLang="zh-CN" sz="2400" dirty="0" smtClean="0">
                <a:solidFill>
                  <a:srgbClr val="FFC000"/>
                </a:solidFill>
              </a:rPr>
              <a:t>VCC &amp; GND lines</a:t>
            </a:r>
            <a:r>
              <a:rPr lang="en-US" altLang="zh-CN" sz="2400" dirty="0" smtClean="0">
                <a:solidFill>
                  <a:schemeClr val="bg1"/>
                </a:solidFill>
              </a:rPr>
              <a:t>: power lines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0463" y="2315778"/>
            <a:ext cx="3491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92D050"/>
                </a:solidFill>
              </a:rPr>
              <a:t>SP/2 Protocol:</a:t>
            </a:r>
          </a:p>
          <a:p>
            <a:r>
              <a:rPr lang="en-US" altLang="zh-CN" sz="3200" dirty="0" smtClean="0">
                <a:solidFill>
                  <a:srgbClr val="92D050"/>
                </a:solidFill>
              </a:rPr>
              <a:t>Connector Interface</a:t>
            </a:r>
            <a:endParaRPr lang="zh-CN" altLang="en-US" sz="3200" dirty="0">
              <a:solidFill>
                <a:srgbClr val="92D05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807" y="3666323"/>
            <a:ext cx="2739405" cy="179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93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Possible Events: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Key pressed: 11-bit code is sent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     </a:t>
            </a:r>
            <a:r>
              <a:rPr lang="en-US" altLang="zh-CN" sz="2400" dirty="0" smtClean="0">
                <a:solidFill>
                  <a:schemeClr val="bg1"/>
                </a:solidFill>
              </a:rPr>
              <a:t>-- start bit, 8-bit scan code, odd parity bit, stop bit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Key released: two 11-bit codes are sent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-- first scan code is FO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    -- second scan code is the released key code</a:t>
            </a:r>
          </a:p>
          <a:p>
            <a:r>
              <a:rPr lang="en-US" altLang="zh-CN" sz="2400" dirty="0" smtClean="0">
                <a:solidFill>
                  <a:srgbClr val="FFC000"/>
                </a:solidFill>
              </a:rPr>
              <a:t>Key held down: 11-bit code is sent every 100 </a:t>
            </a:r>
            <a:r>
              <a:rPr lang="en-US" altLang="zh-CN" sz="2400" dirty="0" err="1" smtClean="0">
                <a:solidFill>
                  <a:srgbClr val="FFC000"/>
                </a:solidFill>
              </a:rPr>
              <a:t>ms</a:t>
            </a:r>
            <a:endParaRPr lang="en-US" altLang="zh-CN" sz="24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   -- scan code is pressed key code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2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Notes: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Data is valid on negative edge of the clock.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" y="2924944"/>
            <a:ext cx="8841060" cy="308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83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813343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41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6"/>
            <a:ext cx="7912500" cy="338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1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124744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Use PIC microcontroller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FFC000"/>
                </a:solidFill>
              </a:rPr>
              <a:t>Hardware functionalities: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Identify certain keystroke patterns 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   – </a:t>
            </a:r>
            <a:r>
              <a:rPr lang="en-US" altLang="zh-CN" sz="1800" dirty="0">
                <a:solidFill>
                  <a:schemeClr val="bg1"/>
                </a:solidFill>
              </a:rPr>
              <a:t>whether to </a:t>
            </a:r>
            <a:r>
              <a:rPr lang="en-US" altLang="zh-CN" sz="1800" dirty="0" smtClean="0">
                <a:solidFill>
                  <a:schemeClr val="bg1"/>
                </a:solidFill>
              </a:rPr>
              <a:t>store keystrokes and when to add delay to keystrokes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        e.g. Detect “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ssh</a:t>
            </a:r>
            <a:r>
              <a:rPr lang="en-US" altLang="zh-CN" sz="1800" dirty="0" smtClean="0">
                <a:solidFill>
                  <a:schemeClr val="bg1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username@host</a:t>
            </a:r>
            <a:r>
              <a:rPr lang="en-US" altLang="zh-CN" sz="1800" dirty="0" smtClean="0">
                <a:solidFill>
                  <a:schemeClr val="bg1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 1. the following keystrokes should be password.  --- should be stored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</a:rPr>
              <a:t>       2. the user will be in interactive </a:t>
            </a:r>
            <a:r>
              <a:rPr lang="en-US" altLang="zh-CN" sz="1800" dirty="0" err="1" smtClean="0">
                <a:solidFill>
                  <a:schemeClr val="bg1"/>
                </a:solidFill>
              </a:rPr>
              <a:t>ssh</a:t>
            </a:r>
            <a:r>
              <a:rPr lang="en-US" altLang="zh-CN" sz="1800" dirty="0" smtClean="0">
                <a:solidFill>
                  <a:schemeClr val="bg1"/>
                </a:solidFill>
              </a:rPr>
              <a:t> session. --- is appropriate for adding delays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Delay keyboard signal</a:t>
            </a:r>
          </a:p>
          <a:p>
            <a:pPr marL="0" indent="0">
              <a:buNone/>
            </a:pPr>
            <a:r>
              <a:rPr lang="en-US" altLang="zh-CN" sz="1800" dirty="0" smtClean="0">
                <a:solidFill>
                  <a:schemeClr val="bg1"/>
                </a:solidFill>
              </a:rPr>
              <a:t>     External interrupt + timer interrupt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Implementation Details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7684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Triggers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383868" y="5013176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EEPROM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112060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External interrupt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88224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Timer interrupt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/>
        </p:nvCxnSpPr>
        <p:spPr>
          <a:xfrm flipV="1">
            <a:off x="2807804" y="5409220"/>
            <a:ext cx="576064" cy="864096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</p:cNvCxnSpPr>
          <p:nvPr/>
        </p:nvCxnSpPr>
        <p:spPr>
          <a:xfrm>
            <a:off x="2807804" y="6273316"/>
            <a:ext cx="2304256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7" idx="1"/>
          </p:cNvCxnSpPr>
          <p:nvPr/>
        </p:nvCxnSpPr>
        <p:spPr>
          <a:xfrm>
            <a:off x="4463988" y="5409220"/>
            <a:ext cx="648072" cy="864096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7" idx="3"/>
            <a:endCxn id="8" idx="1"/>
          </p:cNvCxnSpPr>
          <p:nvPr/>
        </p:nvCxnSpPr>
        <p:spPr>
          <a:xfrm>
            <a:off x="6192180" y="6273316"/>
            <a:ext cx="396044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1"/>
          </p:cNvCxnSpPr>
          <p:nvPr/>
        </p:nvCxnSpPr>
        <p:spPr>
          <a:xfrm>
            <a:off x="1259632" y="6273316"/>
            <a:ext cx="468052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1795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Input signal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8067652" y="5858693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Output signal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endCxn id="26" idx="1"/>
          </p:cNvCxnSpPr>
          <p:nvPr/>
        </p:nvCxnSpPr>
        <p:spPr>
          <a:xfrm flipV="1">
            <a:off x="7668344" y="6254737"/>
            <a:ext cx="399308" cy="9289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42549" y="5147610"/>
            <a:ext cx="76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Store</a:t>
            </a:r>
            <a:r>
              <a:rPr lang="en-US" altLang="zh-CN" sz="2800" dirty="0" smtClean="0">
                <a:solidFill>
                  <a:srgbClr val="FFC000"/>
                </a:solidFill>
              </a:rPr>
              <a:t>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6248" y="627331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Add delays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9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Outlines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Previous work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Presented scheme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Implement details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Evaluation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7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Accuracy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Bandwidth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Detectability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C000"/>
                </a:solidFill>
              </a:rPr>
              <a:t>Accuracy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Bandwidth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Detectability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Data flow: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1" idx="3"/>
            <a:endCxn id="23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22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6" name="圆角右箭头 35"/>
          <p:cNvSpPr/>
          <p:nvPr/>
        </p:nvSpPr>
        <p:spPr>
          <a:xfrm rot="5400000">
            <a:off x="3568057" y="2164691"/>
            <a:ext cx="1620180" cy="508490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4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steganography: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9" y="3873242"/>
            <a:ext cx="194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Steganography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4688597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Protection against detection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(Data hiding)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5736" y="2564904"/>
            <a:ext cx="428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Protection against removal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(Watermarking)</a:t>
            </a: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9459" y="2980403"/>
            <a:ext cx="236277" cy="109289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959459" y="4073297"/>
            <a:ext cx="380293" cy="10307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D:\Dropbox\JHU_Course\Computer_Security\covert_papers\waterma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2675208" cy="1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Dropbox\JHU_Course\Computer_Security\covert_papers\Steganographie-10-600x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50323"/>
            <a:ext cx="2788514" cy="20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496" y="6194921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Covert channel is the network steganography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Data flow: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1" idx="3"/>
            <a:endCxn id="23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22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2267744" y="2825653"/>
            <a:ext cx="2448272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1282960" y="4077072"/>
            <a:ext cx="448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High priority in OS scheduling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Data flow: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1" idx="3"/>
            <a:endCxn id="23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22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524328" y="2825653"/>
            <a:ext cx="1152128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928914" y="1394192"/>
            <a:ext cx="50407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Handle small packets: </a:t>
            </a:r>
            <a:r>
              <a:rPr lang="en-US" altLang="zh-CN" sz="2000" dirty="0" smtClean="0">
                <a:solidFill>
                  <a:schemeClr val="bg1"/>
                </a:solidFill>
              </a:rPr>
              <a:t>Decide when to buffer </a:t>
            </a:r>
          </a:p>
          <a:p>
            <a:r>
              <a:rPr lang="en-US" altLang="zh-CN" sz="2000" dirty="0" smtClean="0">
                <a:solidFill>
                  <a:schemeClr val="bg1"/>
                </a:solidFill>
              </a:rPr>
              <a:t>data before sending it out in a network packet 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By default, disabled !!!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0" y="1268760"/>
            <a:ext cx="925252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Data flow: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7544" y="292494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 Sender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380312" y="5877272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Covert Channel</a:t>
            </a:r>
          </a:p>
          <a:p>
            <a:pPr algn="ctr"/>
            <a:r>
              <a:rPr lang="en-US" altLang="zh-CN" dirty="0" smtClean="0"/>
              <a:t>Receiver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267744" y="2924944"/>
            <a:ext cx="223224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Keyboard buffering</a:t>
            </a:r>
          </a:p>
          <a:p>
            <a:pPr algn="ctr"/>
            <a:r>
              <a:rPr lang="en-US" altLang="zh-CN" dirty="0" smtClean="0"/>
              <a:t>&amp; network buffering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00464" y="2924944"/>
            <a:ext cx="12157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OS</a:t>
            </a:r>
          </a:p>
          <a:p>
            <a:pPr algn="ctr"/>
            <a:r>
              <a:rPr lang="en-US" altLang="zh-CN" dirty="0" smtClean="0"/>
              <a:t>Scheduling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452320" y="2924944"/>
            <a:ext cx="122413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Nagle’s algorithm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380312" y="4365104"/>
            <a:ext cx="108012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Network jitter</a:t>
            </a:r>
            <a:endParaRPr lang="zh-CN" altLang="en-US" dirty="0"/>
          </a:p>
        </p:txBody>
      </p:sp>
      <p:cxnSp>
        <p:nvCxnSpPr>
          <p:cNvPr id="27" name="直接箭头连接符 26"/>
          <p:cNvCxnSpPr>
            <a:stCxn id="21" idx="3"/>
            <a:endCxn id="23" idx="1"/>
          </p:cNvCxnSpPr>
          <p:nvPr/>
        </p:nvCxnSpPr>
        <p:spPr>
          <a:xfrm>
            <a:off x="1547664" y="3320988"/>
            <a:ext cx="720080" cy="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4" idx="1"/>
          </p:cNvCxnSpPr>
          <p:nvPr/>
        </p:nvCxnSpPr>
        <p:spPr>
          <a:xfrm>
            <a:off x="4499992" y="3311707"/>
            <a:ext cx="800472" cy="9281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5" idx="1"/>
          </p:cNvCxnSpPr>
          <p:nvPr/>
        </p:nvCxnSpPr>
        <p:spPr>
          <a:xfrm flipV="1">
            <a:off x="6516216" y="3320988"/>
            <a:ext cx="936104" cy="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endCxn id="26" idx="0"/>
          </p:cNvCxnSpPr>
          <p:nvPr/>
        </p:nvCxnSpPr>
        <p:spPr>
          <a:xfrm>
            <a:off x="7920372" y="3717032"/>
            <a:ext cx="0" cy="648072"/>
          </a:xfrm>
          <a:prstGeom prst="straightConnector1">
            <a:avLst/>
          </a:prstGeom>
          <a:ln w="44450">
            <a:solidFill>
              <a:schemeClr val="bg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6" idx="2"/>
            <a:endCxn id="22" idx="0"/>
          </p:cNvCxnSpPr>
          <p:nvPr/>
        </p:nvCxnSpPr>
        <p:spPr>
          <a:xfrm>
            <a:off x="7920372" y="5157192"/>
            <a:ext cx="0" cy="720080"/>
          </a:xfrm>
          <a:prstGeom prst="straightConnector1">
            <a:avLst/>
          </a:prstGeom>
          <a:ln w="444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7504" y="2708920"/>
            <a:ext cx="8856984" cy="12241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92280" y="4221088"/>
            <a:ext cx="1584176" cy="25202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32898" y="2132856"/>
            <a:ext cx="343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B050"/>
                </a:solidFill>
              </a:rPr>
              <a:t>Inside the host system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699792" y="5229200"/>
            <a:ext cx="3782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Outside the host system 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7308304" y="4329100"/>
            <a:ext cx="1152128" cy="9721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705412" y="4407205"/>
            <a:ext cx="31940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Biggest factor: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Add most randomized noises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Experiment </a:t>
            </a:r>
            <a:r>
              <a:rPr lang="en-US" altLang="zh-CN" sz="2800" dirty="0">
                <a:solidFill>
                  <a:schemeClr val="bg1"/>
                </a:solidFill>
              </a:rPr>
              <a:t>settings: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Source machine is located in University of Pennsylvania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Interactive </a:t>
            </a:r>
            <a:r>
              <a:rPr lang="en-US" altLang="zh-CN" sz="2800" dirty="0" smtClean="0">
                <a:solidFill>
                  <a:schemeClr val="bg1"/>
                </a:solidFill>
              </a:rPr>
              <a:t>SSH Sessions</a:t>
            </a: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Timing information comes from the destination host using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tcpdump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en-US" altLang="zh-CN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  <p:sp>
        <p:nvSpPr>
          <p:cNvPr id="4" name="AutoShape 2" descr="PlanetLab node distrib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9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700" dirty="0" smtClean="0">
                <a:solidFill>
                  <a:schemeClr val="bg1"/>
                </a:solidFill>
              </a:rPr>
              <a:t>How to compare difference between sent and received binaries?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rgbClr val="FFC000"/>
                </a:solidFill>
              </a:rPr>
              <a:t>Raw Bit Error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C000"/>
                </a:solidFill>
              </a:rPr>
              <a:t>      calculated by: 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     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Levenshtein</a:t>
            </a:r>
            <a:r>
              <a:rPr lang="en-US" altLang="zh-CN" sz="2000" dirty="0" smtClean="0">
                <a:solidFill>
                  <a:schemeClr val="bg1"/>
                </a:solidFill>
              </a:rPr>
              <a:t> Distance: used when sent and received binaries are of different length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94" y="4293096"/>
            <a:ext cx="6480722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940" y="3789040"/>
            <a:ext cx="5221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C000"/>
                </a:solidFill>
              </a:rPr>
              <a:t>Definition of </a:t>
            </a:r>
            <a:r>
              <a:rPr lang="en-US" altLang="zh-CN" sz="2800" dirty="0" err="1" smtClean="0">
                <a:solidFill>
                  <a:srgbClr val="FFC000"/>
                </a:solidFill>
              </a:rPr>
              <a:t>Levenshtein</a:t>
            </a:r>
            <a:r>
              <a:rPr lang="en-US" altLang="zh-CN" sz="2800" dirty="0" smtClean="0">
                <a:solidFill>
                  <a:srgbClr val="FFC000"/>
                </a:solidFill>
              </a:rPr>
              <a:t> distance: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geographic locations: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How to set up the experiment platform?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700" dirty="0" err="1" smtClean="0">
                <a:solidFill>
                  <a:srgbClr val="FFC000"/>
                </a:solidFill>
              </a:rPr>
              <a:t>PlanetLab</a:t>
            </a:r>
            <a:endParaRPr lang="en-US" altLang="zh-CN" sz="2700" dirty="0" smtClean="0">
              <a:solidFill>
                <a:srgbClr val="FFC000"/>
              </a:solidFill>
            </a:endParaRPr>
          </a:p>
          <a:p>
            <a:r>
              <a:rPr lang="en-US" altLang="zh-CN" sz="2700" dirty="0" smtClean="0">
                <a:solidFill>
                  <a:schemeClr val="bg1"/>
                </a:solidFill>
              </a:rPr>
              <a:t>Global research network – setup worldwide network services</a:t>
            </a:r>
          </a:p>
          <a:p>
            <a:r>
              <a:rPr lang="en-US" altLang="zh-CN" sz="2700" dirty="0" smtClean="0">
                <a:solidFill>
                  <a:schemeClr val="bg1"/>
                </a:solidFill>
              </a:rPr>
              <a:t>Since 2003, more than 1000 researchers have used </a:t>
            </a:r>
            <a:r>
              <a:rPr lang="en-US" altLang="zh-CN" sz="2700" dirty="0" err="1" smtClean="0">
                <a:solidFill>
                  <a:schemeClr val="bg1"/>
                </a:solidFill>
              </a:rPr>
              <a:t>PlanetLab</a:t>
            </a:r>
            <a:r>
              <a:rPr lang="en-US" altLang="zh-CN" sz="2700" dirty="0" smtClean="0">
                <a:solidFill>
                  <a:schemeClr val="bg1"/>
                </a:solidFill>
              </a:rPr>
              <a:t> to develop new technologies</a:t>
            </a:r>
          </a:p>
          <a:p>
            <a:pPr marL="0" indent="0">
              <a:buNone/>
            </a:pPr>
            <a:endParaRPr lang="en-US" altLang="zh-CN" sz="27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700" dirty="0">
              <a:solidFill>
                <a:schemeClr val="bg1"/>
              </a:solidFill>
            </a:endParaRPr>
          </a:p>
        </p:txBody>
      </p:sp>
      <p:sp>
        <p:nvSpPr>
          <p:cNvPr id="4" name="AutoShape 2" descr="PlanetLab node distribu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5" name="Picture 3" descr="D:\Dropbox\JHU_Course\Computer_Security\covert_papers\World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143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64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geographic locations: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Observations: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For a fixed window size, the channel performance does not exhibit any clear trend. In other words, geographic locations do not matter much to channel performance.</a:t>
            </a:r>
          </a:p>
          <a:p>
            <a:pPr marL="0" indent="0"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1" y="2276872"/>
            <a:ext cx="883744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5796136" y="2132856"/>
            <a:ext cx="648072" cy="1872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545764" y="3789040"/>
            <a:ext cx="1250372" cy="1224136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0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411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geographic locations: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Observations: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800" dirty="0" smtClean="0">
                <a:solidFill>
                  <a:schemeClr val="bg1"/>
                </a:solidFill>
              </a:rPr>
              <a:t>The smaller the window size is, the higher error rates will be. </a:t>
            </a:r>
            <a:r>
              <a:rPr lang="en-US" altLang="zh-CN" sz="2800" i="1" dirty="0" smtClean="0">
                <a:solidFill>
                  <a:schemeClr val="bg1"/>
                </a:solidFill>
              </a:rPr>
              <a:t>But the window size should not be too big as to perceived by the user</a:t>
            </a:r>
            <a:r>
              <a:rPr lang="en-US" altLang="zh-CN" sz="2800" dirty="0" smtClean="0">
                <a:solidFill>
                  <a:schemeClr val="bg1"/>
                </a:solidFill>
              </a:rPr>
              <a:t>.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1" y="2276872"/>
            <a:ext cx="8837447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4"/>
          <p:cNvSpPr/>
          <p:nvPr/>
        </p:nvSpPr>
        <p:spPr>
          <a:xfrm>
            <a:off x="3851920" y="2276872"/>
            <a:ext cx="5184576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4067944" y="2636912"/>
            <a:ext cx="1440160" cy="2376264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16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different applications:</a:t>
            </a: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Observations: 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The channel performance is not affected much by the choice of interactive terminal applications.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2348880"/>
            <a:ext cx="8134350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30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Introduction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Applications of steganography: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9" y="3873242"/>
            <a:ext cx="1942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</a:rPr>
              <a:t>Steganography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9752" y="4688597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Protection against detection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(Data hiding)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5736" y="2564904"/>
            <a:ext cx="4284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Protection against removal</a:t>
            </a:r>
          </a:p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(Watermarking)</a:t>
            </a:r>
          </a:p>
        </p:txBody>
      </p:sp>
      <p:cxnSp>
        <p:nvCxnSpPr>
          <p:cNvPr id="8" name="直接箭头连接符 7"/>
          <p:cNvCxnSpPr>
            <a:stCxn id="4" idx="3"/>
            <a:endCxn id="6" idx="1"/>
          </p:cNvCxnSpPr>
          <p:nvPr/>
        </p:nvCxnSpPr>
        <p:spPr>
          <a:xfrm flipV="1">
            <a:off x="1959459" y="2980403"/>
            <a:ext cx="236277" cy="1092894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3"/>
            <a:endCxn id="5" idx="1"/>
          </p:cNvCxnSpPr>
          <p:nvPr/>
        </p:nvCxnSpPr>
        <p:spPr>
          <a:xfrm>
            <a:off x="1959459" y="4073297"/>
            <a:ext cx="380293" cy="1030799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D:\Dropbox\JHU_Course\Computer_Security\covert_papers\watermar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988840"/>
            <a:ext cx="2675208" cy="199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D:\Dropbox\JHU_Course\Computer_Security\covert_papers\Steganographie-10-600x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450323"/>
            <a:ext cx="2788514" cy="209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496" y="6194921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Covert channel is a subset of steganography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83768" y="4365104"/>
            <a:ext cx="3600400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1331640" y="5301208"/>
            <a:ext cx="1368152" cy="1008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0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different systems:</a:t>
            </a: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Observations:</a:t>
            </a:r>
          </a:p>
          <a:p>
            <a:r>
              <a:rPr lang="en-US" altLang="zh-CN" sz="2400" dirty="0">
                <a:solidFill>
                  <a:schemeClr val="bg1"/>
                </a:solidFill>
              </a:rPr>
              <a:t>The channel performance is not affected </a:t>
            </a:r>
            <a:r>
              <a:rPr lang="en-US" altLang="zh-CN" sz="2400" dirty="0" smtClean="0">
                <a:solidFill>
                  <a:schemeClr val="bg1"/>
                </a:solidFill>
              </a:rPr>
              <a:t>much by </a:t>
            </a:r>
            <a:r>
              <a:rPr lang="en-US" altLang="zh-CN" sz="2400" dirty="0">
                <a:solidFill>
                  <a:schemeClr val="bg1"/>
                </a:solidFill>
              </a:rPr>
              <a:t>the choice of </a:t>
            </a:r>
            <a:r>
              <a:rPr lang="en-US" altLang="zh-CN" sz="2400" dirty="0" smtClean="0">
                <a:solidFill>
                  <a:schemeClr val="bg1"/>
                </a:solidFill>
              </a:rPr>
              <a:t>operating systems.</a:t>
            </a:r>
            <a:endParaRPr lang="zh-CN" alt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zh-CN" altLang="en-US" i="1" u="sng" dirty="0">
              <a:solidFill>
                <a:schemeClr val="bg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04864"/>
            <a:ext cx="5616624" cy="288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57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different system loads:</a:t>
            </a: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Observations: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The channel performance is not affected much by system load.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55" y="2204864"/>
            <a:ext cx="71056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9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Accuracy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u="sng" dirty="0" smtClean="0">
                <a:solidFill>
                  <a:schemeClr val="bg1"/>
                </a:solidFill>
              </a:rPr>
              <a:t>Factor of network jitters:</a:t>
            </a: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altLang="zh-CN" sz="6000" dirty="0">
                <a:solidFill>
                  <a:srgbClr val="FFC000"/>
                </a:solidFill>
              </a:rPr>
              <a:t> </a:t>
            </a:r>
            <a:r>
              <a:rPr lang="en-US" altLang="zh-CN" sz="6000" dirty="0" smtClean="0">
                <a:solidFill>
                  <a:srgbClr val="FFC000"/>
                </a:solidFill>
              </a:rPr>
              <a:t>???</a:t>
            </a: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i="1" u="sn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Accuracy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Bandwidth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Detectability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Bandwidth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Each keystroke could encode one bit information</a:t>
            </a: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How to improve?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Subdivide the window further to improve encoding (but may also lead to lower accuracy)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8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Accuracy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Bandwidth</a:t>
            </a:r>
          </a:p>
          <a:p>
            <a:r>
              <a:rPr lang="en-US" altLang="zh-CN" dirty="0" smtClean="0">
                <a:solidFill>
                  <a:srgbClr val="FFC000"/>
                </a:solidFill>
              </a:rPr>
              <a:t>Detectability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6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Detectability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Observations: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Simple plot of inter-arrival times will detect the proposed covert channel</a:t>
            </a: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28800"/>
            <a:ext cx="4464496" cy="3441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393" y="1628800"/>
            <a:ext cx="4266720" cy="344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0656" y="1196752"/>
            <a:ext cx="2758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Without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JitterBug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0112" y="1196752"/>
            <a:ext cx="2259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With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JitterBug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3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Detectability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Rotating time windows: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Assumes: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Alice and Bob shares a sequence of integers 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Basically, after Alice sending one bit and Bob receiving one bit,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They will move to the next shared integer. 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4709517" cy="91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869" y="2636912"/>
            <a:ext cx="1828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6633" y="3172906"/>
            <a:ext cx="2635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Inter-key stroke timings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cxnSp>
        <p:nvCxnSpPr>
          <p:cNvPr id="7" name="直接箭头连接符 6"/>
          <p:cNvCxnSpPr>
            <a:endCxn id="8" idx="2"/>
          </p:cNvCxnSpPr>
          <p:nvPr/>
        </p:nvCxnSpPr>
        <p:spPr>
          <a:xfrm>
            <a:off x="1259632" y="3573016"/>
            <a:ext cx="648072" cy="458914"/>
          </a:xfrm>
          <a:prstGeom prst="straightConnector1">
            <a:avLst/>
          </a:prstGeom>
          <a:ln w="317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1907704" y="3851910"/>
            <a:ext cx="405913" cy="36004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Detectability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Sent binaries {1,0,1} </a:t>
            </a: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shared sequence {s</a:t>
            </a:r>
            <a:r>
              <a:rPr lang="en-US" altLang="zh-CN" sz="1600" dirty="0" smtClean="0">
                <a:solidFill>
                  <a:schemeClr val="bg1"/>
                </a:solidFill>
              </a:rPr>
              <a:t>0</a:t>
            </a:r>
            <a:r>
              <a:rPr lang="en-US" altLang="zh-CN" sz="2400" dirty="0" smtClean="0">
                <a:solidFill>
                  <a:schemeClr val="bg1"/>
                </a:solidFill>
              </a:rPr>
              <a:t>, s</a:t>
            </a:r>
            <a:r>
              <a:rPr lang="en-US" altLang="zh-CN" sz="1600" dirty="0" smtClean="0">
                <a:solidFill>
                  <a:schemeClr val="bg1"/>
                </a:solidFill>
              </a:rPr>
              <a:t>1</a:t>
            </a:r>
            <a:r>
              <a:rPr lang="en-US" altLang="zh-CN" sz="2400" dirty="0" smtClean="0">
                <a:solidFill>
                  <a:schemeClr val="bg1"/>
                </a:solidFill>
              </a:rPr>
              <a:t>, s</a:t>
            </a:r>
            <a:r>
              <a:rPr lang="en-US" altLang="zh-CN" sz="1600" dirty="0" smtClean="0">
                <a:solidFill>
                  <a:schemeClr val="bg1"/>
                </a:solidFill>
              </a:rPr>
              <a:t>2</a:t>
            </a:r>
            <a:r>
              <a:rPr lang="en-US" altLang="zh-CN" sz="2400" dirty="0" smtClean="0">
                <a:solidFill>
                  <a:schemeClr val="bg1"/>
                </a:solidFill>
              </a:rPr>
              <a:t>}={3,9,5}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5592490" cy="3808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034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Evaluation - Detectability </a:t>
            </a:r>
            <a:endParaRPr lang="zh-CN" altLang="en-US" sz="3100" dirty="0">
              <a:solidFill>
                <a:srgbClr val="FFC000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pPr marL="0" indent="0">
              <a:buNone/>
            </a:pP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425" y="1628800"/>
            <a:ext cx="6649938" cy="477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0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5146</TotalTime>
  <Words>3860</Words>
  <Application>Microsoft Office PowerPoint</Application>
  <PresentationFormat>全屏显示(4:3)</PresentationFormat>
  <Paragraphs>1009</Paragraphs>
  <Slides>102</Slides>
  <Notes>82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03" baseType="lpstr">
      <vt:lpstr>Office 主题​​</vt:lpstr>
      <vt:lpstr>Keyboards   &amp;</vt:lpstr>
      <vt:lpstr>Keyboards   &amp;</vt:lpstr>
      <vt:lpstr>Outlines</vt:lpstr>
      <vt:lpstr>Outlines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 </vt:lpstr>
      <vt:lpstr>Introduction – Applications</vt:lpstr>
      <vt:lpstr>Introduction – Applications</vt:lpstr>
      <vt:lpstr>Introduction – Applications</vt:lpstr>
      <vt:lpstr>Introduction – Applications</vt:lpstr>
      <vt:lpstr>Introduction – Applications</vt:lpstr>
      <vt:lpstr>Introduction – Applications</vt:lpstr>
      <vt:lpstr>Introduction – Threat Model</vt:lpstr>
      <vt:lpstr>Introduction – Threat Model</vt:lpstr>
      <vt:lpstr>Introduction – Threat Model</vt:lpstr>
      <vt:lpstr>Introduction – Possible Covert Channels</vt:lpstr>
      <vt:lpstr>PowerPoint 演示文稿</vt:lpstr>
      <vt:lpstr>PowerPoint 演示文稿</vt:lpstr>
      <vt:lpstr>PowerPoint 演示文稿</vt:lpstr>
      <vt:lpstr>PowerPoint 演示文稿</vt:lpstr>
      <vt:lpstr>Introduction – Which Layers &amp; Protocols?</vt:lpstr>
      <vt:lpstr>PowerPoint 演示文稿</vt:lpstr>
      <vt:lpstr>PowerPoint 演示文稿</vt:lpstr>
      <vt:lpstr>PowerPoint 演示文稿</vt:lpstr>
      <vt:lpstr>PowerPoint 演示文稿</vt:lpstr>
      <vt:lpstr>Outlines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Previous Work – Network Timing</vt:lpstr>
      <vt:lpstr>Previous Work – Network Timing</vt:lpstr>
      <vt:lpstr>Previous Work – Packet Rates</vt:lpstr>
      <vt:lpstr>PowerPoint 演示文稿</vt:lpstr>
      <vt:lpstr>Previous Work – Network Timing</vt:lpstr>
      <vt:lpstr>Previous Work – Packet Intervals</vt:lpstr>
      <vt:lpstr>PowerPoint 演示文稿</vt:lpstr>
      <vt:lpstr>Previous Work – packet intervals</vt:lpstr>
      <vt:lpstr>Previous Work – Passive Sender</vt:lpstr>
      <vt:lpstr>Outlines</vt:lpstr>
      <vt:lpstr>Presented Scheme – Highlights</vt:lpstr>
      <vt:lpstr>Presented Scheme – Highlights</vt:lpstr>
      <vt:lpstr>Presented Scheme – Highlights</vt:lpstr>
      <vt:lpstr>Presented Scheme – Highlights</vt:lpstr>
      <vt:lpstr>Presented Scheme - Highlights</vt:lpstr>
      <vt:lpstr>Presented Scheme – Threat Model</vt:lpstr>
      <vt:lpstr>Presented Scheme – Steps</vt:lpstr>
      <vt:lpstr>Presented Scheme – An Simple Example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Outlines</vt:lpstr>
      <vt:lpstr>Implementation Details</vt:lpstr>
      <vt:lpstr>Implementation Details</vt:lpstr>
      <vt:lpstr>Implementation Details</vt:lpstr>
      <vt:lpstr>Implementation Details</vt:lpstr>
      <vt:lpstr>Implementation Details</vt:lpstr>
      <vt:lpstr>Implementation Details</vt:lpstr>
      <vt:lpstr>Implementation Details</vt:lpstr>
      <vt:lpstr>Implementation Details</vt:lpstr>
      <vt:lpstr>Outlines</vt:lpstr>
      <vt:lpstr>Evaluation </vt:lpstr>
      <vt:lpstr>Evaluation 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- Accuracy</vt:lpstr>
      <vt:lpstr>Evaluation </vt:lpstr>
      <vt:lpstr>Evaluation - Bandwidth </vt:lpstr>
      <vt:lpstr>Evaluation </vt:lpstr>
      <vt:lpstr>Evaluation - Detectability </vt:lpstr>
      <vt:lpstr>Evaluation - Detectability </vt:lpstr>
      <vt:lpstr>Evaluation - Detectability </vt:lpstr>
      <vt:lpstr>Evaluation - Detectability </vt:lpstr>
      <vt:lpstr>Outlines</vt:lpstr>
      <vt:lpstr>Conclusion</vt:lpstr>
      <vt:lpstr>References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Starry</dc:creator>
  <cp:lastModifiedBy>Starry</cp:lastModifiedBy>
  <cp:revision>405</cp:revision>
  <dcterms:created xsi:type="dcterms:W3CDTF">2014-04-12T12:54:59Z</dcterms:created>
  <dcterms:modified xsi:type="dcterms:W3CDTF">2014-08-08T03:17:43Z</dcterms:modified>
</cp:coreProperties>
</file>