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6" r:id="rId11"/>
    <p:sldId id="261" r:id="rId12"/>
    <p:sldId id="271" r:id="rId13"/>
    <p:sldId id="272" r:id="rId14"/>
    <p:sldId id="267" r:id="rId15"/>
    <p:sldId id="273" r:id="rId16"/>
    <p:sldId id="274" r:id="rId17"/>
    <p:sldId id="276" r:id="rId18"/>
    <p:sldId id="277" r:id="rId19"/>
    <p:sldId id="279" r:id="rId20"/>
    <p:sldId id="281" r:id="rId21"/>
    <p:sldId id="282" r:id="rId22"/>
    <p:sldId id="287" r:id="rId23"/>
    <p:sldId id="278" r:id="rId24"/>
    <p:sldId id="284" r:id="rId25"/>
    <p:sldId id="285" r:id="rId26"/>
    <p:sldId id="327" r:id="rId27"/>
    <p:sldId id="289" r:id="rId28"/>
    <p:sldId id="290" r:id="rId29"/>
    <p:sldId id="305" r:id="rId30"/>
    <p:sldId id="291" r:id="rId31"/>
    <p:sldId id="307" r:id="rId32"/>
    <p:sldId id="294" r:id="rId33"/>
    <p:sldId id="311" r:id="rId34"/>
    <p:sldId id="309" r:id="rId35"/>
    <p:sldId id="319" r:id="rId36"/>
    <p:sldId id="320" r:id="rId37"/>
    <p:sldId id="321" r:id="rId38"/>
    <p:sldId id="298" r:id="rId39"/>
    <p:sldId id="312" r:id="rId40"/>
    <p:sldId id="310" r:id="rId41"/>
    <p:sldId id="308" r:id="rId42"/>
    <p:sldId id="313" r:id="rId43"/>
    <p:sldId id="314" r:id="rId44"/>
    <p:sldId id="316" r:id="rId45"/>
    <p:sldId id="317" r:id="rId46"/>
    <p:sldId id="286" r:id="rId47"/>
    <p:sldId id="323" r:id="rId48"/>
    <p:sldId id="322" r:id="rId49"/>
    <p:sldId id="324" r:id="rId50"/>
    <p:sldId id="325" r:id="rId51"/>
    <p:sldId id="326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4" autoAdjust="0"/>
    <p:restoredTop sz="94660"/>
  </p:normalViewPr>
  <p:slideViewPr>
    <p:cSldViewPr>
      <p:cViewPr>
        <p:scale>
          <a:sx n="100" d="100"/>
          <a:sy n="100" d="100"/>
        </p:scale>
        <p:origin x="1188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8777-6017-45FE-BB64-6754D0C6B007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56-2D01-4904-A165-DCB0ABA3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6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8777-6017-45FE-BB64-6754D0C6B007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56-2D01-4904-A165-DCB0ABA3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8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8777-6017-45FE-BB64-6754D0C6B007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56-2D01-4904-A165-DCB0ABA3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0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8777-6017-45FE-BB64-6754D0C6B007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56-2D01-4904-A165-DCB0ABA3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8777-6017-45FE-BB64-6754D0C6B007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56-2D01-4904-A165-DCB0ABA3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0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8777-6017-45FE-BB64-6754D0C6B007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56-2D01-4904-A165-DCB0ABA3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17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8777-6017-45FE-BB64-6754D0C6B007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56-2D01-4904-A165-DCB0ABA3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2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8777-6017-45FE-BB64-6754D0C6B007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56-2D01-4904-A165-DCB0ABA3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40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8777-6017-45FE-BB64-6754D0C6B007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56-2D01-4904-A165-DCB0ABA3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3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8777-6017-45FE-BB64-6754D0C6B007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56-2D01-4904-A165-DCB0ABA3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5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8777-6017-45FE-BB64-6754D0C6B007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B356-2D01-4904-A165-DCB0ABA3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0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48777-6017-45FE-BB64-6754D0C6B007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B356-2D01-4904-A165-DCB0ABA37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8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An Extremely Simple ORAM Protocol – Path ORAM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Published by </a:t>
            </a:r>
            <a:r>
              <a:rPr lang="en-US" altLang="zh-CN" dirty="0" err="1" smtClean="0">
                <a:solidFill>
                  <a:schemeClr val="bg1"/>
                </a:solidFill>
              </a:rPr>
              <a:t>Stefanov</a:t>
            </a:r>
            <a:r>
              <a:rPr lang="en-US" altLang="zh-CN" dirty="0" smtClean="0">
                <a:solidFill>
                  <a:schemeClr val="bg1"/>
                </a:solidFill>
              </a:rPr>
              <a:t>, Emil, et al.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Presented by </a:t>
            </a:r>
            <a:r>
              <a:rPr lang="en-US" altLang="zh-CN" dirty="0" err="1" smtClean="0">
                <a:solidFill>
                  <a:schemeClr val="bg1"/>
                </a:solidFill>
              </a:rPr>
              <a:t>Shijie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Zhang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41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Searchable Encryption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52536" y="1529579"/>
            <a:ext cx="9144000" cy="117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Searchable encryption schemes proposed</a:t>
            </a: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2" y="4566976"/>
            <a:ext cx="1244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34164" y="6273225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User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85160" y="628147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Server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0" y="2708921"/>
            <a:ext cx="356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Search for documents containing </a:t>
            </a:r>
            <a:r>
              <a:rPr lang="en-US" altLang="zh-CN" sz="2800" dirty="0">
                <a:solidFill>
                  <a:schemeClr val="bg1"/>
                </a:solidFill>
              </a:rPr>
              <a:t>k</a:t>
            </a:r>
            <a:r>
              <a:rPr lang="en-US" altLang="zh-CN" sz="2800" dirty="0" smtClean="0">
                <a:solidFill>
                  <a:schemeClr val="bg1"/>
                </a:solidFill>
              </a:rPr>
              <a:t>eyword 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e</a:t>
            </a:r>
            <a:r>
              <a:rPr lang="en-US" altLang="zh-CN" sz="2800" dirty="0" smtClean="0">
                <a:solidFill>
                  <a:schemeClr val="bg1"/>
                </a:solidFill>
              </a:rPr>
              <a:t>.g. “urgent”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pic>
        <p:nvPicPr>
          <p:cNvPr id="69" name="Picture 5" descr="D:\Dropbox\JHU_Course\Advanced_crypto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4" y="458937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15734" y="4402469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Trapdoor function (“urgent”)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6720" y="2862809"/>
            <a:ext cx="3516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Trapdoor function (“urgent”) + Index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0902" y="6011491"/>
            <a:ext cx="6263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</a:rPr>
              <a:t>Requested encrypted documents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788858" y="5733256"/>
            <a:ext cx="5238328" cy="0"/>
          </a:xfrm>
          <a:prstGeom prst="straightConnector1">
            <a:avLst/>
          </a:prstGeom>
          <a:ln w="508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781944" y="5085184"/>
            <a:ext cx="5238328" cy="0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2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Information leaked ???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0281" y="1750777"/>
            <a:ext cx="59400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Most previous research 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C000"/>
                </a:solidFill>
              </a:rPr>
              <a:t>Do not leaked </a:t>
            </a:r>
            <a:r>
              <a:rPr lang="en-US" altLang="zh-CN" sz="2800" dirty="0" smtClean="0">
                <a:solidFill>
                  <a:schemeClr val="bg1"/>
                </a:solidFill>
              </a:rPr>
              <a:t>Encrypted documents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FFC000"/>
                </a:solidFill>
              </a:rPr>
              <a:t>Do not leaked </a:t>
            </a:r>
            <a:r>
              <a:rPr lang="en-US" altLang="zh-CN" sz="2800" dirty="0" smtClean="0">
                <a:solidFill>
                  <a:schemeClr val="bg1"/>
                </a:solidFill>
              </a:rPr>
              <a:t>Searched keywords </a:t>
            </a:r>
            <a:r>
              <a:rPr lang="en-US" altLang="zh-CN" sz="2800" dirty="0" smtClean="0">
                <a:solidFill>
                  <a:srgbClr val="FFC000"/>
                </a:solidFill>
              </a:rPr>
              <a:t> 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3478" y="4578226"/>
            <a:ext cx="68943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However, most previous research works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C000"/>
                </a:solidFill>
              </a:rPr>
              <a:t>leaked access pattern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04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Access Pattern Leaked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32646" y="1628800"/>
            <a:ext cx="754270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</a:rPr>
              <a:t>Access Pattern leaked: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Which data is being accessed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When the data was last accessed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Whether the same data is being accessed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Access randomly or sequentially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chemeClr val="bg1"/>
                </a:solidFill>
              </a:rPr>
              <a:t>Whether the access is a read or write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2798" y="5085184"/>
            <a:ext cx="50224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FFC000"/>
                </a:solidFill>
              </a:rPr>
              <a:t>What could be done </a:t>
            </a:r>
          </a:p>
          <a:p>
            <a:r>
              <a:rPr lang="en-US" altLang="zh-CN" sz="4400" dirty="0" smtClean="0">
                <a:solidFill>
                  <a:srgbClr val="FFC000"/>
                </a:solidFill>
              </a:rPr>
              <a:t>with access pattern ?</a:t>
            </a:r>
          </a:p>
        </p:txBody>
      </p:sp>
    </p:spTree>
    <p:extLst>
      <p:ext uri="{BB962C8B-B14F-4D97-AF65-F5344CB8AC3E}">
        <p14:creationId xmlns:p14="http://schemas.microsoft.com/office/powerpoint/2010/main" val="119516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8771" y="6021288"/>
            <a:ext cx="1022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Client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8"/>
          <p:cNvCxnSpPr/>
          <p:nvPr/>
        </p:nvCxnSpPr>
        <p:spPr>
          <a:xfrm>
            <a:off x="535817" y="3781874"/>
            <a:ext cx="86868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2"/>
          <p:cNvSpPr/>
          <p:nvPr/>
        </p:nvSpPr>
        <p:spPr>
          <a:xfrm>
            <a:off x="3563888" y="4294147"/>
            <a:ext cx="1828800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IBM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Down Arrow 28"/>
          <p:cNvSpPr/>
          <p:nvPr/>
        </p:nvSpPr>
        <p:spPr>
          <a:xfrm rot="16200000">
            <a:off x="2922182" y="4030341"/>
            <a:ext cx="246626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32"/>
          <p:cNvSpPr/>
          <p:nvPr/>
        </p:nvSpPr>
        <p:spPr>
          <a:xfrm>
            <a:off x="3563888" y="4751347"/>
            <a:ext cx="1828800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EMC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Down Arrow 33"/>
          <p:cNvSpPr/>
          <p:nvPr/>
        </p:nvSpPr>
        <p:spPr>
          <a:xfrm rot="16200000">
            <a:off x="2922182" y="4487541"/>
            <a:ext cx="246626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34"/>
          <p:cNvSpPr/>
          <p:nvPr/>
        </p:nvSpPr>
        <p:spPr>
          <a:xfrm>
            <a:off x="3563888" y="5208547"/>
            <a:ext cx="1828800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Down Arrow 35"/>
          <p:cNvSpPr/>
          <p:nvPr/>
        </p:nvSpPr>
        <p:spPr>
          <a:xfrm rot="16200000">
            <a:off x="2922182" y="4944741"/>
            <a:ext cx="246626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7"/>
          <p:cNvSpPr/>
          <p:nvPr/>
        </p:nvSpPr>
        <p:spPr>
          <a:xfrm>
            <a:off x="3563888" y="5208547"/>
            <a:ext cx="1828800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IBM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6515" y="1038674"/>
            <a:ext cx="3653469" cy="924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11760" y="2348880"/>
            <a:ext cx="3735076" cy="1634490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/>
              <a:t>Access patterns leak: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FF0000"/>
                </a:solidFill>
              </a:rPr>
              <a:t>80</a:t>
            </a:r>
            <a:r>
              <a:rPr lang="en-US" sz="2400" b="1" dirty="0">
                <a:solidFill>
                  <a:srgbClr val="FF0000"/>
                </a:solidFill>
              </a:rPr>
              <a:t>% of search queries </a:t>
            </a:r>
            <a:r>
              <a:rPr lang="en-US" sz="2400" b="1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encrypted </a:t>
            </a:r>
            <a:r>
              <a:rPr lang="en-US" sz="2400" b="1" dirty="0" smtClean="0">
                <a:solidFill>
                  <a:srgbClr val="FF0000"/>
                </a:solidFill>
              </a:rPr>
              <a:t>database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/>
              <a:t> </a:t>
            </a:r>
            <a:r>
              <a:rPr lang="en-US" sz="2400" b="1" dirty="0"/>
              <a:t>(Islam et. al)</a:t>
            </a:r>
          </a:p>
        </p:txBody>
      </p:sp>
      <p:sp>
        <p:nvSpPr>
          <p:cNvPr id="30" name="Rectangle 34"/>
          <p:cNvSpPr/>
          <p:nvPr/>
        </p:nvSpPr>
        <p:spPr>
          <a:xfrm>
            <a:off x="3538103" y="5703847"/>
            <a:ext cx="1828800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Down Arrow 35"/>
          <p:cNvSpPr/>
          <p:nvPr/>
        </p:nvSpPr>
        <p:spPr>
          <a:xfrm rot="16200000">
            <a:off x="2896397" y="5440041"/>
            <a:ext cx="246626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7"/>
          <p:cNvSpPr/>
          <p:nvPr/>
        </p:nvSpPr>
        <p:spPr>
          <a:xfrm>
            <a:off x="3538103" y="5703847"/>
            <a:ext cx="1828800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IBM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1" y="4312174"/>
            <a:ext cx="1244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488343" y="6057201"/>
            <a:ext cx="1117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Server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5" name="Picture 5" descr="D:\Dropbox\JHU_Course\Advanced_crypto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876" y="436510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915816" y="6372617"/>
            <a:ext cx="2631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Search queries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标题 1"/>
          <p:cNvSpPr txBox="1">
            <a:spLocks/>
          </p:cNvSpPr>
          <p:nvPr/>
        </p:nvSpPr>
        <p:spPr>
          <a:xfrm>
            <a:off x="685800" y="1475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Example Attack</a:t>
            </a:r>
            <a:r>
              <a:rPr lang="en-US" altLang="zh-CN" sz="6000" dirty="0" smtClean="0">
                <a:solidFill>
                  <a:schemeClr val="bg1"/>
                </a:solidFill>
              </a:rPr>
              <a:t/>
            </a:r>
            <a:br>
              <a:rPr lang="en-US" altLang="zh-CN" sz="6000" dirty="0" smtClean="0">
                <a:solidFill>
                  <a:schemeClr val="bg1"/>
                </a:solidFill>
              </a:rPr>
            </a:br>
            <a:endParaRPr lang="en-US" altLang="zh-CN" sz="2400" i="1" dirty="0">
              <a:solidFill>
                <a:schemeClr val="bg1"/>
              </a:solidFill>
            </a:endParaRPr>
          </a:p>
        </p:txBody>
      </p:sp>
      <p:sp>
        <p:nvSpPr>
          <p:cNvPr id="25" name="Rectangle 34"/>
          <p:cNvSpPr/>
          <p:nvPr/>
        </p:nvSpPr>
        <p:spPr>
          <a:xfrm>
            <a:off x="3588370" y="6182444"/>
            <a:ext cx="1828800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?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Down Arrow 35"/>
          <p:cNvSpPr/>
          <p:nvPr/>
        </p:nvSpPr>
        <p:spPr>
          <a:xfrm rot="16200000">
            <a:off x="2946664" y="5918638"/>
            <a:ext cx="246626" cy="884385"/>
          </a:xfrm>
          <a:prstGeom prst="downArrow">
            <a:avLst>
              <a:gd name="adj1" fmla="val 50000"/>
              <a:gd name="adj2" fmla="val 80326"/>
            </a:avLst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88370" y="6182444"/>
            <a:ext cx="1828800" cy="3429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Buy PC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21" grpId="0" animBg="1"/>
      <p:bldP spid="22" grpId="0" animBg="1"/>
      <p:bldP spid="22" grpId="1" animBg="1"/>
      <p:bldP spid="23" grpId="0" animBg="1"/>
      <p:bldP spid="24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25" grpId="0" animBg="1"/>
      <p:bldP spid="2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469645" cy="546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85800" y="1475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Example Attack</a:t>
            </a:r>
            <a:r>
              <a:rPr lang="en-US" altLang="zh-CN" sz="6000" dirty="0" smtClean="0">
                <a:solidFill>
                  <a:schemeClr val="bg1"/>
                </a:solidFill>
              </a:rPr>
              <a:t/>
            </a:r>
            <a:br>
              <a:rPr lang="en-US" altLang="zh-CN" sz="6000" dirty="0" smtClean="0">
                <a:solidFill>
                  <a:schemeClr val="bg1"/>
                </a:solidFill>
              </a:rPr>
            </a:br>
            <a:endParaRPr lang="en-US" altLang="zh-CN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59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Oblivious RAM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40615"/>
            <a:ext cx="86104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 smtClean="0">
                <a:solidFill>
                  <a:schemeClr val="bg1"/>
                </a:solidFill>
              </a:rPr>
              <a:t>Search over encrypted data </a:t>
            </a:r>
          </a:p>
          <a:p>
            <a:r>
              <a:rPr lang="en-US" altLang="zh-CN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   </a:t>
            </a:r>
            <a:r>
              <a:rPr lang="en-US" altLang="zh-CN" sz="4000" dirty="0" smtClean="0">
                <a:solidFill>
                  <a:srgbClr val="FFC000"/>
                </a:solidFill>
              </a:rPr>
              <a:t>without</a:t>
            </a:r>
            <a:r>
              <a:rPr lang="en-US" altLang="zh-CN" sz="4000" dirty="0" smtClean="0">
                <a:solidFill>
                  <a:schemeClr val="bg1"/>
                </a:solidFill>
              </a:rPr>
              <a:t> revealing access pattern</a:t>
            </a:r>
          </a:p>
          <a:p>
            <a:endParaRPr lang="en-US" altLang="zh-CN" sz="40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000" dirty="0" smtClean="0">
                <a:solidFill>
                  <a:srgbClr val="FFC000"/>
                </a:solidFill>
              </a:rPr>
              <a:t>Impractical </a:t>
            </a:r>
            <a:r>
              <a:rPr lang="en-US" altLang="zh-CN" sz="4000" dirty="0" smtClean="0">
                <a:solidFill>
                  <a:schemeClr val="bg1"/>
                </a:solidFill>
              </a:rPr>
              <a:t> O(N) bandwidth overhead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89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203" y="1640615"/>
            <a:ext cx="85222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bg1"/>
                </a:solidFill>
              </a:rPr>
              <a:t>Most practical ORAM construction to 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6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solidFill>
                  <a:schemeClr val="bg1"/>
                </a:solidFill>
              </a:rPr>
              <a:t>High efficiency and low overhead 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    Asymptotic breakthrough for large blocks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9855498"/>
                  </p:ext>
                </p:extLst>
              </p:nvPr>
            </p:nvGraphicFramePr>
            <p:xfrm>
              <a:off x="596937" y="4221088"/>
              <a:ext cx="7924800" cy="18444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0723"/>
                    <a:gridCol w="2332477"/>
                    <a:gridCol w="2641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Instantiation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Client Storage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Bandwidth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Without Recursion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b="1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400" b="1" i="0" smtClean="0">
                                            <a:latin typeface="Cambria Math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r>
                                          <a:rPr lang="en-US" sz="2400" b="1" i="1" smtClean="0">
                                            <a:latin typeface="Cambria Math"/>
                                          </a:rPr>
                                          <m:t>𝑵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With Recursion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~  </m:t>
                                </m:r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400" b="1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b="1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unc>
                                                  <m:funcPr>
                                                    <m:ctrlPr>
                                                      <a:rPr lang="en-US" sz="2400" b="1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a:rPr lang="en-US" sz="2400" b="1" i="0" smtClean="0">
                                                        <a:latin typeface="Cambria Math"/>
                                                      </a:rPr>
                                                      <m:t>𝐥𝐨𝐠</m:t>
                                                    </m:r>
                                                  </m:fName>
                                                  <m:e>
                                                    <m:r>
                                                      <a:rPr lang="en-US" sz="2400" b="1" i="1" smtClean="0">
                                                        <a:latin typeface="Cambria Math"/>
                                                      </a:rPr>
                                                      <m:t>𝑵</m:t>
                                                    </m:r>
                                                  </m:e>
                                                </m:fun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b="1" i="1" smtClean="0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2400" b="1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sz="2400" b="1" i="0" smtClean="0">
                                                <a:latin typeface="Cambria Math"/>
                                              </a:rPr>
                                              <m:t>𝐥𝐨𝐠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b="1" i="0" smtClean="0">
                                                <a:latin typeface="Cambria Math"/>
                                              </a:rPr>
                                              <m:t>𝐗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1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2400" b="1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b="1" i="1" smtClean="0"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unc>
                                                  <m:funcPr>
                                                    <m:ctrlPr>
                                                      <a:rPr lang="en-US" sz="2400" b="1" i="1" smtClean="0">
                                                        <a:latin typeface="Cambria Math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a:rPr lang="en-US" sz="2400" b="1" i="0" smtClean="0">
                                                        <a:latin typeface="Cambria Math"/>
                                                      </a:rPr>
                                                      <m:t>𝐥𝐨𝐠</m:t>
                                                    </m:r>
                                                  </m:fName>
                                                  <m:e>
                                                    <m:r>
                                                      <a:rPr lang="en-US" sz="2400" b="1" i="1" smtClean="0">
                                                        <a:latin typeface="Cambria Math"/>
                                                      </a:rPr>
                                                      <m:t>𝑵</m:t>
                                                    </m:r>
                                                  </m:e>
                                                </m:fun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b="1" i="1" smtClean="0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2400" b="1" i="1" smtClean="0">
                                                <a:latin typeface="Cambria Math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sz="2400" b="1" i="0" smtClean="0">
                                                <a:latin typeface="Cambria Math"/>
                                              </a:rPr>
                                              <m:t>𝐥𝐨𝐠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b="1" i="0" smtClean="0">
                                                <a:latin typeface="Cambria Math"/>
                                              </a:rPr>
                                              <m:t>𝐗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9855498"/>
                  </p:ext>
                </p:extLst>
              </p:nvPr>
            </p:nvGraphicFramePr>
            <p:xfrm>
              <a:off x="596937" y="4221088"/>
              <a:ext cx="7924800" cy="18444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50723"/>
                    <a:gridCol w="2332477"/>
                    <a:gridCol w="2641600"/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Instantiation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Client Storage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Bandwidth</a:t>
                          </a:r>
                          <a:endParaRPr 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Without Recursion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6632" t="-110667" r="-113055" b="-2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62" t="-110667" b="-204000"/>
                          </a:stretch>
                        </a:blipFill>
                      </a:tcPr>
                    </a:tc>
                  </a:tr>
                  <a:tr h="930021">
                    <a:tc>
                      <a:txBody>
                        <a:bodyPr/>
                        <a:lstStyle/>
                        <a:p>
                          <a:r>
                            <a:rPr lang="en-US" sz="2400" b="1" dirty="0" smtClean="0"/>
                            <a:t>With Recursion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26632" t="-103268" r="-113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462" t="-1032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863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40615"/>
            <a:ext cx="434003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400" dirty="0">
                <a:solidFill>
                  <a:schemeClr val="bg1"/>
                </a:solidFill>
              </a:rPr>
              <a:t>Server storage</a:t>
            </a:r>
          </a:p>
          <a:p>
            <a:r>
              <a:rPr lang="en-US" altLang="zh-CN" sz="3600" dirty="0">
                <a:solidFill>
                  <a:schemeClr val="bg1"/>
                </a:solidFill>
              </a:rPr>
              <a:t>    binary map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4400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4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4400" dirty="0" smtClean="0">
                <a:solidFill>
                  <a:schemeClr val="bg1"/>
                </a:solidFill>
              </a:rPr>
              <a:t>Client storage</a:t>
            </a:r>
          </a:p>
          <a:p>
            <a:r>
              <a:rPr lang="en-US" altLang="zh-CN" sz="4400" dirty="0" smtClean="0">
                <a:solidFill>
                  <a:schemeClr val="bg1"/>
                </a:solidFill>
              </a:rPr>
              <a:t>    </a:t>
            </a:r>
            <a:r>
              <a:rPr lang="en-US" altLang="zh-CN" sz="3600" dirty="0" smtClean="0">
                <a:solidFill>
                  <a:schemeClr val="bg1"/>
                </a:solidFill>
              </a:rPr>
              <a:t>position map, stash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1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grpSp>
        <p:nvGrpSpPr>
          <p:cNvPr id="5" name="Group 5"/>
          <p:cNvGrpSpPr/>
          <p:nvPr/>
        </p:nvGrpSpPr>
        <p:grpSpPr>
          <a:xfrm>
            <a:off x="1067993" y="1810196"/>
            <a:ext cx="6926066" cy="3710566"/>
            <a:chOff x="152400" y="243483"/>
            <a:chExt cx="8900800" cy="4186237"/>
          </a:xfrm>
        </p:grpSpPr>
        <p:grpSp>
          <p:nvGrpSpPr>
            <p:cNvPr id="6" name="Group 86"/>
            <p:cNvGrpSpPr/>
            <p:nvPr/>
          </p:nvGrpSpPr>
          <p:grpSpPr>
            <a:xfrm>
              <a:off x="152400" y="243483"/>
              <a:ext cx="8900800" cy="4186237"/>
              <a:chOff x="152400" y="623887"/>
              <a:chExt cx="8900800" cy="4186237"/>
            </a:xfrm>
          </p:grpSpPr>
          <p:sp>
            <p:nvSpPr>
              <p:cNvPr id="22" name="Rectangle 104"/>
              <p:cNvSpPr/>
              <p:nvPr/>
            </p:nvSpPr>
            <p:spPr>
              <a:xfrm>
                <a:off x="152400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105"/>
              <p:cNvSpPr/>
              <p:nvPr/>
            </p:nvSpPr>
            <p:spPr>
              <a:xfrm>
                <a:off x="1144476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106"/>
              <p:cNvSpPr/>
              <p:nvPr/>
            </p:nvSpPr>
            <p:spPr>
              <a:xfrm>
                <a:off x="2327814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107"/>
              <p:cNvSpPr/>
              <p:nvPr/>
            </p:nvSpPr>
            <p:spPr>
              <a:xfrm>
                <a:off x="3322299" y="628649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108"/>
              <p:cNvSpPr/>
              <p:nvPr/>
            </p:nvSpPr>
            <p:spPr>
              <a:xfrm>
                <a:off x="4956528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109"/>
              <p:cNvSpPr/>
              <p:nvPr/>
            </p:nvSpPr>
            <p:spPr>
              <a:xfrm>
                <a:off x="5946138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110"/>
              <p:cNvSpPr/>
              <p:nvPr/>
            </p:nvSpPr>
            <p:spPr>
              <a:xfrm>
                <a:off x="7272586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111"/>
              <p:cNvSpPr/>
              <p:nvPr/>
            </p:nvSpPr>
            <p:spPr>
              <a:xfrm>
                <a:off x="8258033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112"/>
              <p:cNvSpPr/>
              <p:nvPr/>
            </p:nvSpPr>
            <p:spPr>
              <a:xfrm>
                <a:off x="618324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113"/>
              <p:cNvSpPr/>
              <p:nvPr/>
            </p:nvSpPr>
            <p:spPr>
              <a:xfrm>
                <a:off x="2830228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114"/>
              <p:cNvSpPr/>
              <p:nvPr/>
            </p:nvSpPr>
            <p:spPr>
              <a:xfrm>
                <a:off x="5426785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15"/>
              <p:cNvSpPr/>
              <p:nvPr/>
            </p:nvSpPr>
            <p:spPr>
              <a:xfrm>
                <a:off x="7772689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116"/>
              <p:cNvSpPr/>
              <p:nvPr/>
            </p:nvSpPr>
            <p:spPr>
              <a:xfrm>
                <a:off x="1724434" y="3062289"/>
                <a:ext cx="795167" cy="533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17"/>
              <p:cNvSpPr/>
              <p:nvPr/>
            </p:nvSpPr>
            <p:spPr>
              <a:xfrm>
                <a:off x="6776361" y="30575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118"/>
              <p:cNvSpPr/>
              <p:nvPr/>
            </p:nvSpPr>
            <p:spPr>
              <a:xfrm>
                <a:off x="4169653" y="4276724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8"/>
            <p:cNvGrpSpPr/>
            <p:nvPr/>
          </p:nvGrpSpPr>
          <p:grpSpPr>
            <a:xfrm>
              <a:off x="596639" y="848321"/>
              <a:ext cx="7990636" cy="3048000"/>
              <a:chOff x="596639" y="1228725"/>
              <a:chExt cx="7990636" cy="3048000"/>
            </a:xfrm>
          </p:grpSpPr>
          <p:cxnSp>
            <p:nvCxnSpPr>
              <p:cNvPr id="8" name="Straight Arrow Connector 2"/>
              <p:cNvCxnSpPr/>
              <p:nvPr/>
            </p:nvCxnSpPr>
            <p:spPr>
              <a:xfrm flipH="1" flipV="1">
                <a:off x="2634559" y="3590925"/>
                <a:ext cx="1385112" cy="68580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3"/>
              <p:cNvCxnSpPr/>
              <p:nvPr/>
            </p:nvCxnSpPr>
            <p:spPr>
              <a:xfrm flipH="1" flipV="1">
                <a:off x="1215742" y="2452687"/>
                <a:ext cx="508692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84"/>
              <p:cNvCxnSpPr/>
              <p:nvPr/>
            </p:nvCxnSpPr>
            <p:spPr>
              <a:xfrm flipV="1">
                <a:off x="2534643" y="2452687"/>
                <a:ext cx="513357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87"/>
              <p:cNvCxnSpPr/>
              <p:nvPr/>
            </p:nvCxnSpPr>
            <p:spPr>
              <a:xfrm flipH="1" flipV="1">
                <a:off x="596639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89"/>
              <p:cNvCxnSpPr/>
              <p:nvPr/>
            </p:nvCxnSpPr>
            <p:spPr>
              <a:xfrm flipV="1">
                <a:off x="1115824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92"/>
              <p:cNvCxnSpPr/>
              <p:nvPr/>
            </p:nvCxnSpPr>
            <p:spPr>
              <a:xfrm flipH="1" flipV="1">
                <a:off x="2826881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93"/>
              <p:cNvCxnSpPr/>
              <p:nvPr/>
            </p:nvCxnSpPr>
            <p:spPr>
              <a:xfrm flipV="1">
                <a:off x="3346066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94"/>
              <p:cNvCxnSpPr/>
              <p:nvPr/>
            </p:nvCxnSpPr>
            <p:spPr>
              <a:xfrm flipH="1" flipV="1">
                <a:off x="5406646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95"/>
              <p:cNvCxnSpPr/>
              <p:nvPr/>
            </p:nvCxnSpPr>
            <p:spPr>
              <a:xfrm flipV="1">
                <a:off x="5925831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96"/>
              <p:cNvCxnSpPr/>
              <p:nvPr/>
            </p:nvCxnSpPr>
            <p:spPr>
              <a:xfrm flipH="1" flipV="1">
                <a:off x="7742155" y="1238250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97"/>
              <p:cNvCxnSpPr/>
              <p:nvPr/>
            </p:nvCxnSpPr>
            <p:spPr>
              <a:xfrm flipV="1">
                <a:off x="8261340" y="1238250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00"/>
              <p:cNvCxnSpPr/>
              <p:nvPr/>
            </p:nvCxnSpPr>
            <p:spPr>
              <a:xfrm flipV="1">
                <a:off x="5105400" y="3590927"/>
                <a:ext cx="1538070" cy="68579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01"/>
              <p:cNvCxnSpPr/>
              <p:nvPr/>
            </p:nvCxnSpPr>
            <p:spPr>
              <a:xfrm flipH="1" flipV="1">
                <a:off x="6247189" y="2443162"/>
                <a:ext cx="508692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02"/>
              <p:cNvCxnSpPr/>
              <p:nvPr/>
            </p:nvCxnSpPr>
            <p:spPr>
              <a:xfrm flipV="1">
                <a:off x="7566090" y="2443162"/>
                <a:ext cx="513357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/>
          <p:cNvSpPr txBox="1"/>
          <p:nvPr/>
        </p:nvSpPr>
        <p:spPr>
          <a:xfrm>
            <a:off x="7043980" y="4204894"/>
            <a:ext cx="2053881" cy="544830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nodes can contain multiple blocks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51335" y="3330274"/>
            <a:ext cx="2053881" cy="272415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some nodes are empty</a:t>
            </a:r>
          </a:p>
        </p:txBody>
      </p:sp>
      <p:grpSp>
        <p:nvGrpSpPr>
          <p:cNvPr id="41" name="Group 146"/>
          <p:cNvGrpSpPr/>
          <p:nvPr/>
        </p:nvGrpSpPr>
        <p:grpSpPr>
          <a:xfrm>
            <a:off x="1260544" y="1913462"/>
            <a:ext cx="6487960" cy="3465464"/>
            <a:chOff x="1449668" y="226886"/>
            <a:chExt cx="6236264" cy="2924279"/>
          </a:xfrm>
          <a:solidFill>
            <a:srgbClr val="00B0F0"/>
          </a:solidFill>
        </p:grpSpPr>
        <p:sp>
          <p:nvSpPr>
            <p:cNvPr id="42" name="Rounded Rectangle 147"/>
            <p:cNvSpPr/>
            <p:nvPr/>
          </p:nvSpPr>
          <p:spPr>
            <a:xfrm>
              <a:off x="4350470" y="2968207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148"/>
            <p:cNvSpPr/>
            <p:nvPr/>
          </p:nvSpPr>
          <p:spPr>
            <a:xfrm>
              <a:off x="4605804" y="2971437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149"/>
            <p:cNvSpPr/>
            <p:nvPr/>
          </p:nvSpPr>
          <p:spPr>
            <a:xfrm>
              <a:off x="2749727" y="2059868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150"/>
            <p:cNvSpPr/>
            <p:nvPr/>
          </p:nvSpPr>
          <p:spPr>
            <a:xfrm>
              <a:off x="3446854" y="114440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151"/>
            <p:cNvSpPr/>
            <p:nvPr/>
          </p:nvSpPr>
          <p:spPr>
            <a:xfrm>
              <a:off x="1714107" y="114440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152"/>
            <p:cNvSpPr/>
            <p:nvPr/>
          </p:nvSpPr>
          <p:spPr>
            <a:xfrm>
              <a:off x="2507952" y="2059868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153"/>
            <p:cNvSpPr/>
            <p:nvPr/>
          </p:nvSpPr>
          <p:spPr>
            <a:xfrm>
              <a:off x="6268137" y="1966441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154"/>
            <p:cNvSpPr/>
            <p:nvPr/>
          </p:nvSpPr>
          <p:spPr>
            <a:xfrm>
              <a:off x="6553200" y="1970004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155"/>
            <p:cNvSpPr/>
            <p:nvPr/>
          </p:nvSpPr>
          <p:spPr>
            <a:xfrm>
              <a:off x="6422959" y="2165920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156"/>
            <p:cNvSpPr/>
            <p:nvPr/>
          </p:nvSpPr>
          <p:spPr>
            <a:xfrm>
              <a:off x="1449668" y="239623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157"/>
            <p:cNvSpPr/>
            <p:nvPr/>
          </p:nvSpPr>
          <p:spPr>
            <a:xfrm>
              <a:off x="5116167" y="239623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158"/>
            <p:cNvSpPr/>
            <p:nvPr/>
          </p:nvSpPr>
          <p:spPr>
            <a:xfrm>
              <a:off x="5631594" y="236061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159"/>
            <p:cNvSpPr/>
            <p:nvPr/>
          </p:nvSpPr>
          <p:spPr>
            <a:xfrm>
              <a:off x="5918173" y="249014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160"/>
            <p:cNvSpPr/>
            <p:nvPr/>
          </p:nvSpPr>
          <p:spPr>
            <a:xfrm>
              <a:off x="3685851" y="228426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161"/>
            <p:cNvSpPr/>
            <p:nvPr/>
          </p:nvSpPr>
          <p:spPr>
            <a:xfrm>
              <a:off x="3925165" y="226886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162"/>
            <p:cNvSpPr/>
            <p:nvPr/>
          </p:nvSpPr>
          <p:spPr>
            <a:xfrm>
              <a:off x="7480064" y="249014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163"/>
            <p:cNvSpPr/>
            <p:nvPr/>
          </p:nvSpPr>
          <p:spPr>
            <a:xfrm>
              <a:off x="7011183" y="112913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164"/>
            <p:cNvSpPr/>
            <p:nvPr/>
          </p:nvSpPr>
          <p:spPr>
            <a:xfrm>
              <a:off x="7274196" y="114440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165"/>
            <p:cNvSpPr/>
            <p:nvPr/>
          </p:nvSpPr>
          <p:spPr>
            <a:xfrm>
              <a:off x="3050253" y="287536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4171" y="1100568"/>
            <a:ext cx="879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</a:rPr>
              <a:t>Server</a:t>
            </a:r>
            <a:r>
              <a:rPr lang="en-US" altLang="zh-CN" sz="3600" dirty="0" smtClean="0">
                <a:solidFill>
                  <a:schemeClr val="bg1"/>
                </a:solidFill>
              </a:rPr>
              <a:t>:</a:t>
            </a:r>
            <a:r>
              <a:rPr lang="en-US" altLang="zh-CN" sz="3600" dirty="0" smtClean="0">
                <a:solidFill>
                  <a:srgbClr val="FFC000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data blocks stored in nodes of the tree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2"/>
          <p:cNvCxnSpPr>
            <a:stCxn id="65" idx="3"/>
          </p:cNvCxnSpPr>
          <p:nvPr/>
        </p:nvCxnSpPr>
        <p:spPr>
          <a:xfrm>
            <a:off x="1259632" y="3895078"/>
            <a:ext cx="1030711" cy="422763"/>
          </a:xfrm>
          <a:prstGeom prst="straightConnector1">
            <a:avLst/>
          </a:prstGeom>
          <a:ln w="317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-63618" y="3602690"/>
            <a:ext cx="132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92D050"/>
                </a:solidFill>
              </a:rPr>
              <a:t>bucket</a:t>
            </a:r>
            <a:endParaRPr lang="zh-CN" altLang="en-US" sz="3200" dirty="0">
              <a:solidFill>
                <a:srgbClr val="92D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539543" y="5076473"/>
            <a:ext cx="1323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</a:rPr>
              <a:t>block</a:t>
            </a:r>
            <a:endParaRPr lang="zh-CN" altLang="en-US" sz="3200" dirty="0">
              <a:solidFill>
                <a:srgbClr val="00B0F0"/>
              </a:solidFill>
            </a:endParaRPr>
          </a:p>
        </p:txBody>
      </p:sp>
      <p:cxnSp>
        <p:nvCxnSpPr>
          <p:cNvPr id="68" name="Straight Arrow Connector 2"/>
          <p:cNvCxnSpPr>
            <a:stCxn id="67" idx="0"/>
            <a:endCxn id="44" idx="2"/>
          </p:cNvCxnSpPr>
          <p:nvPr/>
        </p:nvCxnSpPr>
        <p:spPr>
          <a:xfrm flipV="1">
            <a:off x="2201168" y="4298657"/>
            <a:ext cx="518994" cy="777816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"/>
          <p:cNvCxnSpPr>
            <a:stCxn id="67" idx="0"/>
            <a:endCxn id="47" idx="2"/>
          </p:cNvCxnSpPr>
          <p:nvPr/>
        </p:nvCxnSpPr>
        <p:spPr>
          <a:xfrm flipV="1">
            <a:off x="2201168" y="4298657"/>
            <a:ext cx="267461" cy="777816"/>
          </a:xfrm>
          <a:prstGeom prst="straightConnector1">
            <a:avLst/>
          </a:prstGeom>
          <a:ln w="317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116078"/>
              </p:ext>
            </p:extLst>
          </p:nvPr>
        </p:nvGraphicFramePr>
        <p:xfrm>
          <a:off x="684411" y="5855672"/>
          <a:ext cx="8923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 #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469601"/>
              </p:ext>
            </p:extLst>
          </p:nvPr>
        </p:nvGraphicFramePr>
        <p:xfrm>
          <a:off x="2455503" y="5840904"/>
          <a:ext cx="8923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6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cxnSp>
        <p:nvCxnSpPr>
          <p:cNvPr id="69" name="Straight Arrow Connector 83"/>
          <p:cNvCxnSpPr>
            <a:stCxn id="4" idx="3"/>
            <a:endCxn id="66" idx="1"/>
          </p:cNvCxnSpPr>
          <p:nvPr/>
        </p:nvCxnSpPr>
        <p:spPr>
          <a:xfrm flipV="1">
            <a:off x="1576772" y="6211744"/>
            <a:ext cx="878731" cy="1476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95536" y="5661248"/>
            <a:ext cx="3255799" cy="1080120"/>
          </a:xfrm>
          <a:prstGeom prst="rect">
            <a:avLst/>
          </a:prstGeom>
          <a:solidFill>
            <a:schemeClr val="bg1">
              <a:alpha val="0"/>
            </a:schemeClr>
          </a:solidFill>
          <a:ln w="4762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116"/>
          <p:cNvSpPr/>
          <p:nvPr/>
        </p:nvSpPr>
        <p:spPr>
          <a:xfrm>
            <a:off x="107504" y="3147000"/>
            <a:ext cx="619638" cy="35400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152"/>
          <p:cNvSpPr/>
          <p:nvPr/>
        </p:nvSpPr>
        <p:spPr>
          <a:xfrm>
            <a:off x="135938" y="3216010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149"/>
          <p:cNvSpPr/>
          <p:nvPr/>
        </p:nvSpPr>
        <p:spPr>
          <a:xfrm>
            <a:off x="450021" y="3216010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37515" y="3000778"/>
            <a:ext cx="790070" cy="654147"/>
          </a:xfrm>
          <a:prstGeom prst="rect">
            <a:avLst/>
          </a:prstGeom>
          <a:solidFill>
            <a:schemeClr val="bg1">
              <a:alpha val="0"/>
            </a:schemeClr>
          </a:solidFill>
          <a:ln w="4762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31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grpSp>
        <p:nvGrpSpPr>
          <p:cNvPr id="5" name="Group 5"/>
          <p:cNvGrpSpPr/>
          <p:nvPr/>
        </p:nvGrpSpPr>
        <p:grpSpPr>
          <a:xfrm>
            <a:off x="1067993" y="1746899"/>
            <a:ext cx="6926066" cy="3710566"/>
            <a:chOff x="152400" y="243483"/>
            <a:chExt cx="8900800" cy="4186237"/>
          </a:xfrm>
        </p:grpSpPr>
        <p:grpSp>
          <p:nvGrpSpPr>
            <p:cNvPr id="6" name="Group 86"/>
            <p:cNvGrpSpPr/>
            <p:nvPr/>
          </p:nvGrpSpPr>
          <p:grpSpPr>
            <a:xfrm>
              <a:off x="152400" y="243483"/>
              <a:ext cx="8900800" cy="4186237"/>
              <a:chOff x="152400" y="623887"/>
              <a:chExt cx="8900800" cy="4186237"/>
            </a:xfrm>
          </p:grpSpPr>
          <p:sp>
            <p:nvSpPr>
              <p:cNvPr id="22" name="Rectangle 104"/>
              <p:cNvSpPr/>
              <p:nvPr/>
            </p:nvSpPr>
            <p:spPr>
              <a:xfrm>
                <a:off x="152400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105"/>
              <p:cNvSpPr/>
              <p:nvPr/>
            </p:nvSpPr>
            <p:spPr>
              <a:xfrm>
                <a:off x="1144476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106"/>
              <p:cNvSpPr/>
              <p:nvPr/>
            </p:nvSpPr>
            <p:spPr>
              <a:xfrm>
                <a:off x="2327814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107"/>
              <p:cNvSpPr/>
              <p:nvPr/>
            </p:nvSpPr>
            <p:spPr>
              <a:xfrm>
                <a:off x="3322299" y="628649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108"/>
              <p:cNvSpPr/>
              <p:nvPr/>
            </p:nvSpPr>
            <p:spPr>
              <a:xfrm>
                <a:off x="4956528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109"/>
              <p:cNvSpPr/>
              <p:nvPr/>
            </p:nvSpPr>
            <p:spPr>
              <a:xfrm>
                <a:off x="5946138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110"/>
              <p:cNvSpPr/>
              <p:nvPr/>
            </p:nvSpPr>
            <p:spPr>
              <a:xfrm>
                <a:off x="7272586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111"/>
              <p:cNvSpPr/>
              <p:nvPr/>
            </p:nvSpPr>
            <p:spPr>
              <a:xfrm>
                <a:off x="8258033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112"/>
              <p:cNvSpPr/>
              <p:nvPr/>
            </p:nvSpPr>
            <p:spPr>
              <a:xfrm>
                <a:off x="618324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113"/>
              <p:cNvSpPr/>
              <p:nvPr/>
            </p:nvSpPr>
            <p:spPr>
              <a:xfrm>
                <a:off x="2830228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114"/>
              <p:cNvSpPr/>
              <p:nvPr/>
            </p:nvSpPr>
            <p:spPr>
              <a:xfrm>
                <a:off x="5426785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15"/>
              <p:cNvSpPr/>
              <p:nvPr/>
            </p:nvSpPr>
            <p:spPr>
              <a:xfrm>
                <a:off x="7772689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116"/>
              <p:cNvSpPr/>
              <p:nvPr/>
            </p:nvSpPr>
            <p:spPr>
              <a:xfrm>
                <a:off x="1724434" y="3062289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17"/>
              <p:cNvSpPr/>
              <p:nvPr/>
            </p:nvSpPr>
            <p:spPr>
              <a:xfrm>
                <a:off x="6776361" y="30575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118"/>
              <p:cNvSpPr/>
              <p:nvPr/>
            </p:nvSpPr>
            <p:spPr>
              <a:xfrm>
                <a:off x="4169653" y="4276724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8"/>
            <p:cNvGrpSpPr/>
            <p:nvPr/>
          </p:nvGrpSpPr>
          <p:grpSpPr>
            <a:xfrm>
              <a:off x="596639" y="848321"/>
              <a:ext cx="7990636" cy="3048000"/>
              <a:chOff x="596639" y="1228725"/>
              <a:chExt cx="7990636" cy="3048000"/>
            </a:xfrm>
          </p:grpSpPr>
          <p:cxnSp>
            <p:nvCxnSpPr>
              <p:cNvPr id="8" name="Straight Arrow Connector 2"/>
              <p:cNvCxnSpPr/>
              <p:nvPr/>
            </p:nvCxnSpPr>
            <p:spPr>
              <a:xfrm flipH="1" flipV="1">
                <a:off x="2634559" y="3590925"/>
                <a:ext cx="1385112" cy="68580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3"/>
              <p:cNvCxnSpPr/>
              <p:nvPr/>
            </p:nvCxnSpPr>
            <p:spPr>
              <a:xfrm flipH="1" flipV="1">
                <a:off x="1215742" y="2452687"/>
                <a:ext cx="508692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84"/>
              <p:cNvCxnSpPr/>
              <p:nvPr/>
            </p:nvCxnSpPr>
            <p:spPr>
              <a:xfrm flipV="1">
                <a:off x="2534643" y="2452687"/>
                <a:ext cx="513357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87"/>
              <p:cNvCxnSpPr/>
              <p:nvPr/>
            </p:nvCxnSpPr>
            <p:spPr>
              <a:xfrm flipH="1" flipV="1">
                <a:off x="596639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89"/>
              <p:cNvCxnSpPr/>
              <p:nvPr/>
            </p:nvCxnSpPr>
            <p:spPr>
              <a:xfrm flipV="1">
                <a:off x="1115824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92"/>
              <p:cNvCxnSpPr/>
              <p:nvPr/>
            </p:nvCxnSpPr>
            <p:spPr>
              <a:xfrm flipH="1" flipV="1">
                <a:off x="2826881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93"/>
              <p:cNvCxnSpPr/>
              <p:nvPr/>
            </p:nvCxnSpPr>
            <p:spPr>
              <a:xfrm flipV="1">
                <a:off x="3346066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94"/>
              <p:cNvCxnSpPr/>
              <p:nvPr/>
            </p:nvCxnSpPr>
            <p:spPr>
              <a:xfrm flipH="1" flipV="1">
                <a:off x="5406646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95"/>
              <p:cNvCxnSpPr/>
              <p:nvPr/>
            </p:nvCxnSpPr>
            <p:spPr>
              <a:xfrm flipV="1">
                <a:off x="5925831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96"/>
              <p:cNvCxnSpPr/>
              <p:nvPr/>
            </p:nvCxnSpPr>
            <p:spPr>
              <a:xfrm flipH="1" flipV="1">
                <a:off x="7742155" y="1238250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97"/>
              <p:cNvCxnSpPr/>
              <p:nvPr/>
            </p:nvCxnSpPr>
            <p:spPr>
              <a:xfrm flipV="1">
                <a:off x="8261340" y="1238250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00"/>
              <p:cNvCxnSpPr/>
              <p:nvPr/>
            </p:nvCxnSpPr>
            <p:spPr>
              <a:xfrm flipV="1">
                <a:off x="5105400" y="3590927"/>
                <a:ext cx="1538070" cy="68579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01"/>
              <p:cNvCxnSpPr/>
              <p:nvPr/>
            </p:nvCxnSpPr>
            <p:spPr>
              <a:xfrm flipH="1" flipV="1">
                <a:off x="6247189" y="2443162"/>
                <a:ext cx="508692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02"/>
              <p:cNvCxnSpPr/>
              <p:nvPr/>
            </p:nvCxnSpPr>
            <p:spPr>
              <a:xfrm flipV="1">
                <a:off x="7566090" y="2443162"/>
                <a:ext cx="513357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146"/>
          <p:cNvGrpSpPr/>
          <p:nvPr/>
        </p:nvGrpSpPr>
        <p:grpSpPr>
          <a:xfrm>
            <a:off x="1260544" y="1850165"/>
            <a:ext cx="6487960" cy="3465464"/>
            <a:chOff x="1449668" y="226886"/>
            <a:chExt cx="6236264" cy="2924279"/>
          </a:xfrm>
          <a:solidFill>
            <a:srgbClr val="00B0F0"/>
          </a:solidFill>
        </p:grpSpPr>
        <p:sp>
          <p:nvSpPr>
            <p:cNvPr id="42" name="Rounded Rectangle 147"/>
            <p:cNvSpPr/>
            <p:nvPr/>
          </p:nvSpPr>
          <p:spPr>
            <a:xfrm>
              <a:off x="4350470" y="2968207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148"/>
            <p:cNvSpPr/>
            <p:nvPr/>
          </p:nvSpPr>
          <p:spPr>
            <a:xfrm>
              <a:off x="4605804" y="2971437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149"/>
            <p:cNvSpPr/>
            <p:nvPr/>
          </p:nvSpPr>
          <p:spPr>
            <a:xfrm>
              <a:off x="2749727" y="2059868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150"/>
            <p:cNvSpPr/>
            <p:nvPr/>
          </p:nvSpPr>
          <p:spPr>
            <a:xfrm>
              <a:off x="3446854" y="114440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151"/>
            <p:cNvSpPr/>
            <p:nvPr/>
          </p:nvSpPr>
          <p:spPr>
            <a:xfrm>
              <a:off x="1714107" y="1144402"/>
              <a:ext cx="205868" cy="179728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152"/>
            <p:cNvSpPr/>
            <p:nvPr/>
          </p:nvSpPr>
          <p:spPr>
            <a:xfrm>
              <a:off x="2507952" y="2059868"/>
              <a:ext cx="205868" cy="179728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153"/>
            <p:cNvSpPr/>
            <p:nvPr/>
          </p:nvSpPr>
          <p:spPr>
            <a:xfrm>
              <a:off x="6268137" y="1966441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154"/>
            <p:cNvSpPr/>
            <p:nvPr/>
          </p:nvSpPr>
          <p:spPr>
            <a:xfrm>
              <a:off x="6553200" y="1970004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155"/>
            <p:cNvSpPr/>
            <p:nvPr/>
          </p:nvSpPr>
          <p:spPr>
            <a:xfrm>
              <a:off x="6422959" y="2165920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156"/>
            <p:cNvSpPr/>
            <p:nvPr/>
          </p:nvSpPr>
          <p:spPr>
            <a:xfrm>
              <a:off x="1449668" y="239623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157"/>
            <p:cNvSpPr/>
            <p:nvPr/>
          </p:nvSpPr>
          <p:spPr>
            <a:xfrm>
              <a:off x="5116167" y="239623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158"/>
            <p:cNvSpPr/>
            <p:nvPr/>
          </p:nvSpPr>
          <p:spPr>
            <a:xfrm>
              <a:off x="5631594" y="236061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159"/>
            <p:cNvSpPr/>
            <p:nvPr/>
          </p:nvSpPr>
          <p:spPr>
            <a:xfrm>
              <a:off x="5918173" y="249014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160"/>
            <p:cNvSpPr/>
            <p:nvPr/>
          </p:nvSpPr>
          <p:spPr>
            <a:xfrm>
              <a:off x="3685851" y="228426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161"/>
            <p:cNvSpPr/>
            <p:nvPr/>
          </p:nvSpPr>
          <p:spPr>
            <a:xfrm>
              <a:off x="3925165" y="226886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162"/>
            <p:cNvSpPr/>
            <p:nvPr/>
          </p:nvSpPr>
          <p:spPr>
            <a:xfrm>
              <a:off x="7480064" y="249014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163"/>
            <p:cNvSpPr/>
            <p:nvPr/>
          </p:nvSpPr>
          <p:spPr>
            <a:xfrm>
              <a:off x="7011183" y="112913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164"/>
            <p:cNvSpPr/>
            <p:nvPr/>
          </p:nvSpPr>
          <p:spPr>
            <a:xfrm>
              <a:off x="7274196" y="114440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165"/>
            <p:cNvSpPr/>
            <p:nvPr/>
          </p:nvSpPr>
          <p:spPr>
            <a:xfrm>
              <a:off x="3050253" y="287536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26353" y="1162124"/>
            <a:ext cx="6867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1       2       3       4            5       6         7     8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7504" y="5745450"/>
            <a:ext cx="6388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“Position” comes from the leaf sequence number.</a:t>
            </a:r>
          </a:p>
        </p:txBody>
      </p:sp>
    </p:spTree>
    <p:extLst>
      <p:ext uri="{BB962C8B-B14F-4D97-AF65-F5344CB8AC3E}">
        <p14:creationId xmlns:p14="http://schemas.microsoft.com/office/powerpoint/2010/main" val="381585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Cloud storage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Group 41"/>
          <p:cNvGrpSpPr/>
          <p:nvPr/>
        </p:nvGrpSpPr>
        <p:grpSpPr>
          <a:xfrm>
            <a:off x="827174" y="1484784"/>
            <a:ext cx="6625146" cy="4151118"/>
            <a:chOff x="76200" y="1066800"/>
            <a:chExt cx="8915400" cy="5586122"/>
          </a:xfrm>
        </p:grpSpPr>
        <p:sp>
          <p:nvSpPr>
            <p:cNvPr id="6" name="Cloud 32"/>
            <p:cNvSpPr/>
            <p:nvPr/>
          </p:nvSpPr>
          <p:spPr>
            <a:xfrm>
              <a:off x="76200" y="1066800"/>
              <a:ext cx="8915400" cy="55861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Can 33"/>
            <p:cNvSpPr/>
            <p:nvPr/>
          </p:nvSpPr>
          <p:spPr>
            <a:xfrm>
              <a:off x="1202184" y="3276600"/>
              <a:ext cx="245541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SkyDrive</a:t>
              </a:r>
              <a:endParaRPr lang="en-US" b="1" dirty="0"/>
            </a:p>
          </p:txBody>
        </p:sp>
        <p:sp>
          <p:nvSpPr>
            <p:cNvPr id="8" name="Can 34"/>
            <p:cNvSpPr/>
            <p:nvPr/>
          </p:nvSpPr>
          <p:spPr>
            <a:xfrm>
              <a:off x="6172200" y="2783853"/>
              <a:ext cx="245541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Windows Azure Storage</a:t>
              </a:r>
              <a:endParaRPr lang="en-US" b="1" dirty="0"/>
            </a:p>
          </p:txBody>
        </p:sp>
        <p:sp>
          <p:nvSpPr>
            <p:cNvPr id="9" name="Can 35"/>
            <p:cNvSpPr/>
            <p:nvPr/>
          </p:nvSpPr>
          <p:spPr>
            <a:xfrm>
              <a:off x="1905000" y="1869453"/>
              <a:ext cx="301929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Amazon S3, EBS</a:t>
              </a:r>
            </a:p>
          </p:txBody>
        </p:sp>
        <p:sp>
          <p:nvSpPr>
            <p:cNvPr id="10" name="Can 36"/>
            <p:cNvSpPr/>
            <p:nvPr/>
          </p:nvSpPr>
          <p:spPr>
            <a:xfrm>
              <a:off x="5410200" y="1488453"/>
              <a:ext cx="1417320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Dropbox</a:t>
              </a:r>
              <a:endParaRPr lang="en-US" b="1" dirty="0"/>
            </a:p>
          </p:txBody>
        </p:sp>
        <p:sp>
          <p:nvSpPr>
            <p:cNvPr id="11" name="Can 37"/>
            <p:cNvSpPr/>
            <p:nvPr/>
          </p:nvSpPr>
          <p:spPr>
            <a:xfrm>
              <a:off x="4160520" y="3352800"/>
              <a:ext cx="1325880" cy="1357306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EMC </a:t>
              </a:r>
              <a:r>
                <a:rPr lang="en-US" b="1" dirty="0" err="1" smtClean="0"/>
                <a:t>Atmos</a:t>
              </a:r>
              <a:endParaRPr lang="en-US" b="1" dirty="0" smtClean="0"/>
            </a:p>
          </p:txBody>
        </p:sp>
        <p:sp>
          <p:nvSpPr>
            <p:cNvPr id="12" name="Can 38"/>
            <p:cNvSpPr/>
            <p:nvPr/>
          </p:nvSpPr>
          <p:spPr>
            <a:xfrm>
              <a:off x="6096000" y="4114800"/>
              <a:ext cx="1447800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Mozy</a:t>
              </a:r>
              <a:endParaRPr lang="en-US" b="1" dirty="0" smtClean="0"/>
            </a:p>
          </p:txBody>
        </p:sp>
        <p:sp>
          <p:nvSpPr>
            <p:cNvPr id="13" name="Can 39"/>
            <p:cNvSpPr/>
            <p:nvPr/>
          </p:nvSpPr>
          <p:spPr>
            <a:xfrm>
              <a:off x="1684908" y="4724400"/>
              <a:ext cx="1363092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iCloud</a:t>
              </a:r>
              <a:endParaRPr lang="en-US" b="1" dirty="0" smtClean="0"/>
            </a:p>
          </p:txBody>
        </p:sp>
        <p:sp>
          <p:nvSpPr>
            <p:cNvPr id="14" name="Can 40"/>
            <p:cNvSpPr/>
            <p:nvPr/>
          </p:nvSpPr>
          <p:spPr>
            <a:xfrm>
              <a:off x="3411984" y="4876800"/>
              <a:ext cx="245541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Google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grpSp>
        <p:nvGrpSpPr>
          <p:cNvPr id="5" name="Group 5"/>
          <p:cNvGrpSpPr/>
          <p:nvPr/>
        </p:nvGrpSpPr>
        <p:grpSpPr>
          <a:xfrm>
            <a:off x="1067993" y="1746899"/>
            <a:ext cx="6926066" cy="3710566"/>
            <a:chOff x="152400" y="243483"/>
            <a:chExt cx="8900800" cy="4186237"/>
          </a:xfrm>
        </p:grpSpPr>
        <p:grpSp>
          <p:nvGrpSpPr>
            <p:cNvPr id="6" name="Group 86"/>
            <p:cNvGrpSpPr/>
            <p:nvPr/>
          </p:nvGrpSpPr>
          <p:grpSpPr>
            <a:xfrm>
              <a:off x="152400" y="243483"/>
              <a:ext cx="8900800" cy="4186237"/>
              <a:chOff x="152400" y="623887"/>
              <a:chExt cx="8900800" cy="4186237"/>
            </a:xfrm>
          </p:grpSpPr>
          <p:sp>
            <p:nvSpPr>
              <p:cNvPr id="22" name="Rectangle 104"/>
              <p:cNvSpPr/>
              <p:nvPr/>
            </p:nvSpPr>
            <p:spPr>
              <a:xfrm>
                <a:off x="152400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105"/>
              <p:cNvSpPr/>
              <p:nvPr/>
            </p:nvSpPr>
            <p:spPr>
              <a:xfrm>
                <a:off x="1144476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106"/>
              <p:cNvSpPr/>
              <p:nvPr/>
            </p:nvSpPr>
            <p:spPr>
              <a:xfrm>
                <a:off x="2327814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107"/>
              <p:cNvSpPr/>
              <p:nvPr/>
            </p:nvSpPr>
            <p:spPr>
              <a:xfrm>
                <a:off x="3322299" y="628649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108"/>
              <p:cNvSpPr/>
              <p:nvPr/>
            </p:nvSpPr>
            <p:spPr>
              <a:xfrm>
                <a:off x="4956528" y="623887"/>
                <a:ext cx="795167" cy="5334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109"/>
              <p:cNvSpPr/>
              <p:nvPr/>
            </p:nvSpPr>
            <p:spPr>
              <a:xfrm>
                <a:off x="5946138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110"/>
              <p:cNvSpPr/>
              <p:nvPr/>
            </p:nvSpPr>
            <p:spPr>
              <a:xfrm>
                <a:off x="7272586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111"/>
              <p:cNvSpPr/>
              <p:nvPr/>
            </p:nvSpPr>
            <p:spPr>
              <a:xfrm>
                <a:off x="8258033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112"/>
              <p:cNvSpPr/>
              <p:nvPr/>
            </p:nvSpPr>
            <p:spPr>
              <a:xfrm>
                <a:off x="618324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113"/>
              <p:cNvSpPr/>
              <p:nvPr/>
            </p:nvSpPr>
            <p:spPr>
              <a:xfrm>
                <a:off x="2830228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114"/>
              <p:cNvSpPr/>
              <p:nvPr/>
            </p:nvSpPr>
            <p:spPr>
              <a:xfrm>
                <a:off x="5426785" y="1838325"/>
                <a:ext cx="795167" cy="5334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15"/>
              <p:cNvSpPr/>
              <p:nvPr/>
            </p:nvSpPr>
            <p:spPr>
              <a:xfrm>
                <a:off x="7772689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116"/>
              <p:cNvSpPr/>
              <p:nvPr/>
            </p:nvSpPr>
            <p:spPr>
              <a:xfrm>
                <a:off x="1724434" y="3062289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17"/>
              <p:cNvSpPr/>
              <p:nvPr/>
            </p:nvSpPr>
            <p:spPr>
              <a:xfrm>
                <a:off x="6776361" y="3057525"/>
                <a:ext cx="795167" cy="5334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118"/>
              <p:cNvSpPr/>
              <p:nvPr/>
            </p:nvSpPr>
            <p:spPr>
              <a:xfrm>
                <a:off x="4169653" y="4276724"/>
                <a:ext cx="795167" cy="5334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8"/>
            <p:cNvGrpSpPr/>
            <p:nvPr/>
          </p:nvGrpSpPr>
          <p:grpSpPr>
            <a:xfrm>
              <a:off x="596639" y="848321"/>
              <a:ext cx="7990636" cy="3048000"/>
              <a:chOff x="596639" y="1228725"/>
              <a:chExt cx="7990636" cy="3048000"/>
            </a:xfrm>
          </p:grpSpPr>
          <p:cxnSp>
            <p:nvCxnSpPr>
              <p:cNvPr id="8" name="Straight Arrow Connector 2"/>
              <p:cNvCxnSpPr/>
              <p:nvPr/>
            </p:nvCxnSpPr>
            <p:spPr>
              <a:xfrm flipH="1" flipV="1">
                <a:off x="2634559" y="3590925"/>
                <a:ext cx="1385112" cy="68580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3"/>
              <p:cNvCxnSpPr/>
              <p:nvPr/>
            </p:nvCxnSpPr>
            <p:spPr>
              <a:xfrm flipH="1" flipV="1">
                <a:off x="1215742" y="2452687"/>
                <a:ext cx="508692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84"/>
              <p:cNvCxnSpPr/>
              <p:nvPr/>
            </p:nvCxnSpPr>
            <p:spPr>
              <a:xfrm flipV="1">
                <a:off x="2534643" y="2452687"/>
                <a:ext cx="513357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87"/>
              <p:cNvCxnSpPr/>
              <p:nvPr/>
            </p:nvCxnSpPr>
            <p:spPr>
              <a:xfrm flipH="1" flipV="1">
                <a:off x="596639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89"/>
              <p:cNvCxnSpPr/>
              <p:nvPr/>
            </p:nvCxnSpPr>
            <p:spPr>
              <a:xfrm flipV="1">
                <a:off x="1115824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92"/>
              <p:cNvCxnSpPr/>
              <p:nvPr/>
            </p:nvCxnSpPr>
            <p:spPr>
              <a:xfrm flipH="1" flipV="1">
                <a:off x="2826881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93"/>
              <p:cNvCxnSpPr/>
              <p:nvPr/>
            </p:nvCxnSpPr>
            <p:spPr>
              <a:xfrm flipV="1">
                <a:off x="3346066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94"/>
              <p:cNvCxnSpPr/>
              <p:nvPr/>
            </p:nvCxnSpPr>
            <p:spPr>
              <a:xfrm flipH="1" flipV="1">
                <a:off x="5406646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95"/>
              <p:cNvCxnSpPr/>
              <p:nvPr/>
            </p:nvCxnSpPr>
            <p:spPr>
              <a:xfrm flipV="1">
                <a:off x="5925831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96"/>
              <p:cNvCxnSpPr/>
              <p:nvPr/>
            </p:nvCxnSpPr>
            <p:spPr>
              <a:xfrm flipH="1" flipV="1">
                <a:off x="7742155" y="1238250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97"/>
              <p:cNvCxnSpPr/>
              <p:nvPr/>
            </p:nvCxnSpPr>
            <p:spPr>
              <a:xfrm flipV="1">
                <a:off x="8261340" y="1238250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00"/>
              <p:cNvCxnSpPr/>
              <p:nvPr/>
            </p:nvCxnSpPr>
            <p:spPr>
              <a:xfrm flipV="1">
                <a:off x="5105400" y="3590927"/>
                <a:ext cx="1538070" cy="68579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01"/>
              <p:cNvCxnSpPr/>
              <p:nvPr/>
            </p:nvCxnSpPr>
            <p:spPr>
              <a:xfrm flipH="1" flipV="1">
                <a:off x="6247189" y="2443162"/>
                <a:ext cx="508692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02"/>
              <p:cNvCxnSpPr/>
              <p:nvPr/>
            </p:nvCxnSpPr>
            <p:spPr>
              <a:xfrm flipV="1">
                <a:off x="7566090" y="2443162"/>
                <a:ext cx="513357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146"/>
          <p:cNvGrpSpPr/>
          <p:nvPr/>
        </p:nvGrpSpPr>
        <p:grpSpPr>
          <a:xfrm>
            <a:off x="1260544" y="1850165"/>
            <a:ext cx="6487960" cy="3465464"/>
            <a:chOff x="1449668" y="226886"/>
            <a:chExt cx="6236264" cy="2924279"/>
          </a:xfrm>
          <a:solidFill>
            <a:srgbClr val="00B0F0"/>
          </a:solidFill>
        </p:grpSpPr>
        <p:sp>
          <p:nvSpPr>
            <p:cNvPr id="42" name="Rounded Rectangle 147"/>
            <p:cNvSpPr/>
            <p:nvPr/>
          </p:nvSpPr>
          <p:spPr>
            <a:xfrm>
              <a:off x="4350470" y="2968207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148"/>
            <p:cNvSpPr/>
            <p:nvPr/>
          </p:nvSpPr>
          <p:spPr>
            <a:xfrm>
              <a:off x="4605804" y="2971437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149"/>
            <p:cNvSpPr/>
            <p:nvPr/>
          </p:nvSpPr>
          <p:spPr>
            <a:xfrm>
              <a:off x="2749727" y="2059868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150"/>
            <p:cNvSpPr/>
            <p:nvPr/>
          </p:nvSpPr>
          <p:spPr>
            <a:xfrm>
              <a:off x="3446854" y="114440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151"/>
            <p:cNvSpPr/>
            <p:nvPr/>
          </p:nvSpPr>
          <p:spPr>
            <a:xfrm>
              <a:off x="1714107" y="1144402"/>
              <a:ext cx="205868" cy="179728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152"/>
            <p:cNvSpPr/>
            <p:nvPr/>
          </p:nvSpPr>
          <p:spPr>
            <a:xfrm>
              <a:off x="2507952" y="2059868"/>
              <a:ext cx="205868" cy="179728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153"/>
            <p:cNvSpPr/>
            <p:nvPr/>
          </p:nvSpPr>
          <p:spPr>
            <a:xfrm>
              <a:off x="6268137" y="1966441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154"/>
            <p:cNvSpPr/>
            <p:nvPr/>
          </p:nvSpPr>
          <p:spPr>
            <a:xfrm>
              <a:off x="6553200" y="1970004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155"/>
            <p:cNvSpPr/>
            <p:nvPr/>
          </p:nvSpPr>
          <p:spPr>
            <a:xfrm>
              <a:off x="6422959" y="2165920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156"/>
            <p:cNvSpPr/>
            <p:nvPr/>
          </p:nvSpPr>
          <p:spPr>
            <a:xfrm>
              <a:off x="1449668" y="239623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157"/>
            <p:cNvSpPr/>
            <p:nvPr/>
          </p:nvSpPr>
          <p:spPr>
            <a:xfrm>
              <a:off x="5116167" y="239623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158"/>
            <p:cNvSpPr/>
            <p:nvPr/>
          </p:nvSpPr>
          <p:spPr>
            <a:xfrm>
              <a:off x="5631594" y="236061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159"/>
            <p:cNvSpPr/>
            <p:nvPr/>
          </p:nvSpPr>
          <p:spPr>
            <a:xfrm>
              <a:off x="5918173" y="249014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160"/>
            <p:cNvSpPr/>
            <p:nvPr/>
          </p:nvSpPr>
          <p:spPr>
            <a:xfrm>
              <a:off x="3685851" y="228426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161"/>
            <p:cNvSpPr/>
            <p:nvPr/>
          </p:nvSpPr>
          <p:spPr>
            <a:xfrm>
              <a:off x="3925165" y="226886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162"/>
            <p:cNvSpPr/>
            <p:nvPr/>
          </p:nvSpPr>
          <p:spPr>
            <a:xfrm>
              <a:off x="7480064" y="249014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163"/>
            <p:cNvSpPr/>
            <p:nvPr/>
          </p:nvSpPr>
          <p:spPr>
            <a:xfrm>
              <a:off x="7011183" y="112913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164"/>
            <p:cNvSpPr/>
            <p:nvPr/>
          </p:nvSpPr>
          <p:spPr>
            <a:xfrm>
              <a:off x="7274196" y="114440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165"/>
            <p:cNvSpPr/>
            <p:nvPr/>
          </p:nvSpPr>
          <p:spPr>
            <a:xfrm>
              <a:off x="3050253" y="287536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26353" y="1162124"/>
            <a:ext cx="6867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1       2       3       4            </a:t>
            </a:r>
            <a:r>
              <a:rPr lang="en-US" altLang="zh-CN" sz="3200" dirty="0" smtClean="0">
                <a:solidFill>
                  <a:srgbClr val="FFC000"/>
                </a:solidFill>
              </a:rPr>
              <a:t>5</a:t>
            </a:r>
            <a:r>
              <a:rPr lang="en-US" altLang="zh-CN" sz="3200" dirty="0" smtClean="0">
                <a:solidFill>
                  <a:schemeClr val="bg1"/>
                </a:solidFill>
              </a:rPr>
              <a:t>       6         7     8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5265" y="5682538"/>
            <a:ext cx="6966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A block must be placed on the path to its “position”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If a BLOCK’s position is </a:t>
            </a:r>
            <a:r>
              <a:rPr lang="en-US" altLang="zh-CN" sz="2400" dirty="0" smtClean="0">
                <a:solidFill>
                  <a:srgbClr val="FFC000"/>
                </a:solidFill>
              </a:rPr>
              <a:t>5</a:t>
            </a:r>
            <a:r>
              <a:rPr lang="en-US" altLang="zh-CN" sz="2400" dirty="0" smtClean="0">
                <a:solidFill>
                  <a:schemeClr val="bg1"/>
                </a:solidFill>
              </a:rPr>
              <a:t>, it can only be in the </a:t>
            </a:r>
            <a:r>
              <a:rPr lang="en-US" altLang="zh-CN" sz="2400" dirty="0" smtClean="0">
                <a:solidFill>
                  <a:srgbClr val="FFC000"/>
                </a:solidFill>
              </a:rPr>
              <a:t>this path</a:t>
            </a:r>
          </a:p>
        </p:txBody>
      </p:sp>
    </p:spTree>
    <p:extLst>
      <p:ext uri="{BB962C8B-B14F-4D97-AF65-F5344CB8AC3E}">
        <p14:creationId xmlns:p14="http://schemas.microsoft.com/office/powerpoint/2010/main" val="36880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grpSp>
        <p:nvGrpSpPr>
          <p:cNvPr id="5" name="Group 5"/>
          <p:cNvGrpSpPr/>
          <p:nvPr/>
        </p:nvGrpSpPr>
        <p:grpSpPr>
          <a:xfrm>
            <a:off x="1067993" y="1746899"/>
            <a:ext cx="6926066" cy="3710566"/>
            <a:chOff x="152400" y="243483"/>
            <a:chExt cx="8900800" cy="4186237"/>
          </a:xfrm>
        </p:grpSpPr>
        <p:grpSp>
          <p:nvGrpSpPr>
            <p:cNvPr id="6" name="Group 86"/>
            <p:cNvGrpSpPr/>
            <p:nvPr/>
          </p:nvGrpSpPr>
          <p:grpSpPr>
            <a:xfrm>
              <a:off x="152400" y="243483"/>
              <a:ext cx="8900800" cy="4186237"/>
              <a:chOff x="152400" y="623887"/>
              <a:chExt cx="8900800" cy="4186237"/>
            </a:xfrm>
          </p:grpSpPr>
          <p:sp>
            <p:nvSpPr>
              <p:cNvPr id="22" name="Rectangle 104"/>
              <p:cNvSpPr/>
              <p:nvPr/>
            </p:nvSpPr>
            <p:spPr>
              <a:xfrm>
                <a:off x="152400" y="623887"/>
                <a:ext cx="795167" cy="5334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105"/>
              <p:cNvSpPr/>
              <p:nvPr/>
            </p:nvSpPr>
            <p:spPr>
              <a:xfrm>
                <a:off x="1144476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106"/>
              <p:cNvSpPr/>
              <p:nvPr/>
            </p:nvSpPr>
            <p:spPr>
              <a:xfrm>
                <a:off x="2327814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107"/>
              <p:cNvSpPr/>
              <p:nvPr/>
            </p:nvSpPr>
            <p:spPr>
              <a:xfrm>
                <a:off x="3322299" y="628649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108"/>
              <p:cNvSpPr/>
              <p:nvPr/>
            </p:nvSpPr>
            <p:spPr>
              <a:xfrm>
                <a:off x="4956528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109"/>
              <p:cNvSpPr/>
              <p:nvPr/>
            </p:nvSpPr>
            <p:spPr>
              <a:xfrm>
                <a:off x="5946138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110"/>
              <p:cNvSpPr/>
              <p:nvPr/>
            </p:nvSpPr>
            <p:spPr>
              <a:xfrm>
                <a:off x="7272586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111"/>
              <p:cNvSpPr/>
              <p:nvPr/>
            </p:nvSpPr>
            <p:spPr>
              <a:xfrm>
                <a:off x="8258033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112"/>
              <p:cNvSpPr/>
              <p:nvPr/>
            </p:nvSpPr>
            <p:spPr>
              <a:xfrm>
                <a:off x="618324" y="1838325"/>
                <a:ext cx="795167" cy="5334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113"/>
              <p:cNvSpPr/>
              <p:nvPr/>
            </p:nvSpPr>
            <p:spPr>
              <a:xfrm>
                <a:off x="2830228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114"/>
              <p:cNvSpPr/>
              <p:nvPr/>
            </p:nvSpPr>
            <p:spPr>
              <a:xfrm>
                <a:off x="5426785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15"/>
              <p:cNvSpPr/>
              <p:nvPr/>
            </p:nvSpPr>
            <p:spPr>
              <a:xfrm>
                <a:off x="7772689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116"/>
              <p:cNvSpPr/>
              <p:nvPr/>
            </p:nvSpPr>
            <p:spPr>
              <a:xfrm>
                <a:off x="1724434" y="3062289"/>
                <a:ext cx="795167" cy="5334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17"/>
              <p:cNvSpPr/>
              <p:nvPr/>
            </p:nvSpPr>
            <p:spPr>
              <a:xfrm>
                <a:off x="6776361" y="30575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118"/>
              <p:cNvSpPr/>
              <p:nvPr/>
            </p:nvSpPr>
            <p:spPr>
              <a:xfrm>
                <a:off x="4169653" y="4276724"/>
                <a:ext cx="795167" cy="5334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8"/>
            <p:cNvGrpSpPr/>
            <p:nvPr/>
          </p:nvGrpSpPr>
          <p:grpSpPr>
            <a:xfrm>
              <a:off x="596639" y="848321"/>
              <a:ext cx="7990636" cy="3048000"/>
              <a:chOff x="596639" y="1228725"/>
              <a:chExt cx="7990636" cy="3048000"/>
            </a:xfrm>
          </p:grpSpPr>
          <p:cxnSp>
            <p:nvCxnSpPr>
              <p:cNvPr id="8" name="Straight Arrow Connector 2"/>
              <p:cNvCxnSpPr/>
              <p:nvPr/>
            </p:nvCxnSpPr>
            <p:spPr>
              <a:xfrm flipH="1" flipV="1">
                <a:off x="2634559" y="3590925"/>
                <a:ext cx="1385112" cy="68580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3"/>
              <p:cNvCxnSpPr/>
              <p:nvPr/>
            </p:nvCxnSpPr>
            <p:spPr>
              <a:xfrm flipH="1" flipV="1">
                <a:off x="1215742" y="2452687"/>
                <a:ext cx="508692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84"/>
              <p:cNvCxnSpPr/>
              <p:nvPr/>
            </p:nvCxnSpPr>
            <p:spPr>
              <a:xfrm flipV="1">
                <a:off x="2534643" y="2452687"/>
                <a:ext cx="513357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87"/>
              <p:cNvCxnSpPr/>
              <p:nvPr/>
            </p:nvCxnSpPr>
            <p:spPr>
              <a:xfrm flipH="1" flipV="1">
                <a:off x="596639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89"/>
              <p:cNvCxnSpPr/>
              <p:nvPr/>
            </p:nvCxnSpPr>
            <p:spPr>
              <a:xfrm flipV="1">
                <a:off x="1115824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92"/>
              <p:cNvCxnSpPr/>
              <p:nvPr/>
            </p:nvCxnSpPr>
            <p:spPr>
              <a:xfrm flipH="1" flipV="1">
                <a:off x="2826881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93"/>
              <p:cNvCxnSpPr/>
              <p:nvPr/>
            </p:nvCxnSpPr>
            <p:spPr>
              <a:xfrm flipV="1">
                <a:off x="3346066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94"/>
              <p:cNvCxnSpPr/>
              <p:nvPr/>
            </p:nvCxnSpPr>
            <p:spPr>
              <a:xfrm flipH="1" flipV="1">
                <a:off x="5406646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95"/>
              <p:cNvCxnSpPr/>
              <p:nvPr/>
            </p:nvCxnSpPr>
            <p:spPr>
              <a:xfrm flipV="1">
                <a:off x="5925831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96"/>
              <p:cNvCxnSpPr/>
              <p:nvPr/>
            </p:nvCxnSpPr>
            <p:spPr>
              <a:xfrm flipH="1" flipV="1">
                <a:off x="7742155" y="1238250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97"/>
              <p:cNvCxnSpPr/>
              <p:nvPr/>
            </p:nvCxnSpPr>
            <p:spPr>
              <a:xfrm flipV="1">
                <a:off x="8261340" y="1238250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00"/>
              <p:cNvCxnSpPr/>
              <p:nvPr/>
            </p:nvCxnSpPr>
            <p:spPr>
              <a:xfrm flipV="1">
                <a:off x="5105400" y="3590927"/>
                <a:ext cx="1538070" cy="68579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01"/>
              <p:cNvCxnSpPr/>
              <p:nvPr/>
            </p:nvCxnSpPr>
            <p:spPr>
              <a:xfrm flipH="1" flipV="1">
                <a:off x="6247189" y="2443162"/>
                <a:ext cx="508692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02"/>
              <p:cNvCxnSpPr/>
              <p:nvPr/>
            </p:nvCxnSpPr>
            <p:spPr>
              <a:xfrm flipV="1">
                <a:off x="7566090" y="2443162"/>
                <a:ext cx="513357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Rounded Rectangle 147"/>
          <p:cNvSpPr/>
          <p:nvPr/>
        </p:nvSpPr>
        <p:spPr>
          <a:xfrm>
            <a:off x="4278423" y="509881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148"/>
          <p:cNvSpPr/>
          <p:nvPr/>
        </p:nvSpPr>
        <p:spPr>
          <a:xfrm>
            <a:off x="4544062" y="510263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149"/>
          <p:cNvSpPr/>
          <p:nvPr/>
        </p:nvSpPr>
        <p:spPr>
          <a:xfrm>
            <a:off x="2613073" y="4022370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150"/>
          <p:cNvSpPr/>
          <p:nvPr/>
        </p:nvSpPr>
        <p:spPr>
          <a:xfrm>
            <a:off x="3338337" y="293748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151"/>
          <p:cNvSpPr/>
          <p:nvPr/>
        </p:nvSpPr>
        <p:spPr>
          <a:xfrm>
            <a:off x="1535656" y="293748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152"/>
          <p:cNvSpPr/>
          <p:nvPr/>
        </p:nvSpPr>
        <p:spPr>
          <a:xfrm>
            <a:off x="2361540" y="4022370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153"/>
          <p:cNvSpPr/>
          <p:nvPr/>
        </p:nvSpPr>
        <p:spPr>
          <a:xfrm>
            <a:off x="6273487" y="39116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154"/>
          <p:cNvSpPr/>
          <p:nvPr/>
        </p:nvSpPr>
        <p:spPr>
          <a:xfrm>
            <a:off x="6570055" y="391587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155"/>
          <p:cNvSpPr/>
          <p:nvPr/>
        </p:nvSpPr>
        <p:spPr>
          <a:xfrm>
            <a:off x="6434557" y="41480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156"/>
          <p:cNvSpPr/>
          <p:nvPr/>
        </p:nvSpPr>
        <p:spPr>
          <a:xfrm>
            <a:off x="1260544" y="186525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157"/>
          <p:cNvSpPr/>
          <p:nvPr/>
        </p:nvSpPr>
        <p:spPr>
          <a:xfrm>
            <a:off x="5075023" y="186525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158"/>
          <p:cNvSpPr/>
          <p:nvPr/>
        </p:nvSpPr>
        <p:spPr>
          <a:xfrm>
            <a:off x="5611253" y="1861038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159"/>
          <p:cNvSpPr/>
          <p:nvPr/>
        </p:nvSpPr>
        <p:spPr>
          <a:xfrm>
            <a:off x="5909398" y="1876388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160"/>
          <p:cNvSpPr/>
          <p:nvPr/>
        </p:nvSpPr>
        <p:spPr>
          <a:xfrm>
            <a:off x="3586979" y="1851990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161"/>
          <p:cNvSpPr/>
          <p:nvPr/>
        </p:nvSpPr>
        <p:spPr>
          <a:xfrm>
            <a:off x="3835952" y="185016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162"/>
          <p:cNvSpPr/>
          <p:nvPr/>
        </p:nvSpPr>
        <p:spPr>
          <a:xfrm>
            <a:off x="7534327" y="1876388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163"/>
          <p:cNvSpPr/>
          <p:nvPr/>
        </p:nvSpPr>
        <p:spPr>
          <a:xfrm>
            <a:off x="7046522" y="29193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164"/>
          <p:cNvSpPr/>
          <p:nvPr/>
        </p:nvSpPr>
        <p:spPr>
          <a:xfrm>
            <a:off x="7320150" y="293748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165"/>
          <p:cNvSpPr/>
          <p:nvPr/>
        </p:nvSpPr>
        <p:spPr>
          <a:xfrm>
            <a:off x="2925729" y="192203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126353" y="1162124"/>
            <a:ext cx="6867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C000"/>
                </a:solidFill>
              </a:rPr>
              <a:t>1</a:t>
            </a:r>
            <a:r>
              <a:rPr lang="en-US" altLang="zh-CN" sz="3200" dirty="0" smtClean="0">
                <a:solidFill>
                  <a:schemeClr val="bg1"/>
                </a:solidFill>
              </a:rPr>
              <a:t>       2       3       4            5       6         7     8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5265" y="5682538"/>
            <a:ext cx="6966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A block must be placed on the path to its “position”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If a BLOCK’s position is </a:t>
            </a:r>
            <a:r>
              <a:rPr lang="en-US" altLang="zh-CN" sz="2400" dirty="0" smtClean="0">
                <a:solidFill>
                  <a:srgbClr val="FFC000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, it can only be in the </a:t>
            </a:r>
            <a:r>
              <a:rPr lang="en-US" altLang="zh-CN" sz="2400" dirty="0" smtClean="0">
                <a:solidFill>
                  <a:srgbClr val="FFC000"/>
                </a:solidFill>
              </a:rPr>
              <a:t>this path</a:t>
            </a:r>
          </a:p>
        </p:txBody>
      </p:sp>
    </p:spTree>
    <p:extLst>
      <p:ext uri="{BB962C8B-B14F-4D97-AF65-F5344CB8AC3E}">
        <p14:creationId xmlns:p14="http://schemas.microsoft.com/office/powerpoint/2010/main" val="190977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grpSp>
        <p:nvGrpSpPr>
          <p:cNvPr id="5" name="Group 5"/>
          <p:cNvGrpSpPr/>
          <p:nvPr/>
        </p:nvGrpSpPr>
        <p:grpSpPr>
          <a:xfrm>
            <a:off x="1067993" y="1746899"/>
            <a:ext cx="6926066" cy="3710566"/>
            <a:chOff x="152400" y="243483"/>
            <a:chExt cx="8900800" cy="4186237"/>
          </a:xfrm>
        </p:grpSpPr>
        <p:grpSp>
          <p:nvGrpSpPr>
            <p:cNvPr id="6" name="Group 86"/>
            <p:cNvGrpSpPr/>
            <p:nvPr/>
          </p:nvGrpSpPr>
          <p:grpSpPr>
            <a:xfrm>
              <a:off x="152400" y="243483"/>
              <a:ext cx="8900800" cy="4186237"/>
              <a:chOff x="152400" y="623887"/>
              <a:chExt cx="8900800" cy="4186237"/>
            </a:xfrm>
          </p:grpSpPr>
          <p:sp>
            <p:nvSpPr>
              <p:cNvPr id="22" name="Rectangle 104"/>
              <p:cNvSpPr/>
              <p:nvPr/>
            </p:nvSpPr>
            <p:spPr>
              <a:xfrm>
                <a:off x="152400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105"/>
              <p:cNvSpPr/>
              <p:nvPr/>
            </p:nvSpPr>
            <p:spPr>
              <a:xfrm>
                <a:off x="1144476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106"/>
              <p:cNvSpPr/>
              <p:nvPr/>
            </p:nvSpPr>
            <p:spPr>
              <a:xfrm>
                <a:off x="2327814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107"/>
              <p:cNvSpPr/>
              <p:nvPr/>
            </p:nvSpPr>
            <p:spPr>
              <a:xfrm>
                <a:off x="3322299" y="628649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108"/>
              <p:cNvSpPr/>
              <p:nvPr/>
            </p:nvSpPr>
            <p:spPr>
              <a:xfrm>
                <a:off x="4956528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109"/>
              <p:cNvSpPr/>
              <p:nvPr/>
            </p:nvSpPr>
            <p:spPr>
              <a:xfrm>
                <a:off x="5946138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110"/>
              <p:cNvSpPr/>
              <p:nvPr/>
            </p:nvSpPr>
            <p:spPr>
              <a:xfrm>
                <a:off x="7272586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111"/>
              <p:cNvSpPr/>
              <p:nvPr/>
            </p:nvSpPr>
            <p:spPr>
              <a:xfrm>
                <a:off x="8258033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112"/>
              <p:cNvSpPr/>
              <p:nvPr/>
            </p:nvSpPr>
            <p:spPr>
              <a:xfrm>
                <a:off x="618324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113"/>
              <p:cNvSpPr/>
              <p:nvPr/>
            </p:nvSpPr>
            <p:spPr>
              <a:xfrm>
                <a:off x="2830228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114"/>
              <p:cNvSpPr/>
              <p:nvPr/>
            </p:nvSpPr>
            <p:spPr>
              <a:xfrm>
                <a:off x="5426785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15"/>
              <p:cNvSpPr/>
              <p:nvPr/>
            </p:nvSpPr>
            <p:spPr>
              <a:xfrm>
                <a:off x="7772689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116"/>
              <p:cNvSpPr/>
              <p:nvPr/>
            </p:nvSpPr>
            <p:spPr>
              <a:xfrm>
                <a:off x="1724434" y="3062289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17"/>
              <p:cNvSpPr/>
              <p:nvPr/>
            </p:nvSpPr>
            <p:spPr>
              <a:xfrm>
                <a:off x="6776361" y="30575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118"/>
              <p:cNvSpPr/>
              <p:nvPr/>
            </p:nvSpPr>
            <p:spPr>
              <a:xfrm>
                <a:off x="4169653" y="4276724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8"/>
            <p:cNvGrpSpPr/>
            <p:nvPr/>
          </p:nvGrpSpPr>
          <p:grpSpPr>
            <a:xfrm>
              <a:off x="596639" y="848321"/>
              <a:ext cx="7990636" cy="3048000"/>
              <a:chOff x="596639" y="1228725"/>
              <a:chExt cx="7990636" cy="3048000"/>
            </a:xfrm>
          </p:grpSpPr>
          <p:cxnSp>
            <p:nvCxnSpPr>
              <p:cNvPr id="8" name="Straight Arrow Connector 2"/>
              <p:cNvCxnSpPr/>
              <p:nvPr/>
            </p:nvCxnSpPr>
            <p:spPr>
              <a:xfrm flipH="1" flipV="1">
                <a:off x="2634559" y="3590925"/>
                <a:ext cx="1385112" cy="68580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3"/>
              <p:cNvCxnSpPr/>
              <p:nvPr/>
            </p:nvCxnSpPr>
            <p:spPr>
              <a:xfrm flipH="1" flipV="1">
                <a:off x="1215742" y="2452687"/>
                <a:ext cx="508692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84"/>
              <p:cNvCxnSpPr/>
              <p:nvPr/>
            </p:nvCxnSpPr>
            <p:spPr>
              <a:xfrm flipV="1">
                <a:off x="2534643" y="2452687"/>
                <a:ext cx="513357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87"/>
              <p:cNvCxnSpPr/>
              <p:nvPr/>
            </p:nvCxnSpPr>
            <p:spPr>
              <a:xfrm flipH="1" flipV="1">
                <a:off x="596639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89"/>
              <p:cNvCxnSpPr/>
              <p:nvPr/>
            </p:nvCxnSpPr>
            <p:spPr>
              <a:xfrm flipV="1">
                <a:off x="1115824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92"/>
              <p:cNvCxnSpPr/>
              <p:nvPr/>
            </p:nvCxnSpPr>
            <p:spPr>
              <a:xfrm flipH="1" flipV="1">
                <a:off x="2826881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93"/>
              <p:cNvCxnSpPr/>
              <p:nvPr/>
            </p:nvCxnSpPr>
            <p:spPr>
              <a:xfrm flipV="1">
                <a:off x="3346066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94"/>
              <p:cNvCxnSpPr/>
              <p:nvPr/>
            </p:nvCxnSpPr>
            <p:spPr>
              <a:xfrm flipH="1" flipV="1">
                <a:off x="5406646" y="1228725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95"/>
              <p:cNvCxnSpPr/>
              <p:nvPr/>
            </p:nvCxnSpPr>
            <p:spPr>
              <a:xfrm flipV="1">
                <a:off x="5925831" y="1228725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96"/>
              <p:cNvCxnSpPr/>
              <p:nvPr/>
            </p:nvCxnSpPr>
            <p:spPr>
              <a:xfrm flipH="1" flipV="1">
                <a:off x="7742155" y="1238250"/>
                <a:ext cx="323516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97"/>
              <p:cNvCxnSpPr/>
              <p:nvPr/>
            </p:nvCxnSpPr>
            <p:spPr>
              <a:xfrm flipV="1">
                <a:off x="8261340" y="1238250"/>
                <a:ext cx="325935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00"/>
              <p:cNvCxnSpPr/>
              <p:nvPr/>
            </p:nvCxnSpPr>
            <p:spPr>
              <a:xfrm flipV="1">
                <a:off x="5105400" y="3590927"/>
                <a:ext cx="1538070" cy="685798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01"/>
              <p:cNvCxnSpPr/>
              <p:nvPr/>
            </p:nvCxnSpPr>
            <p:spPr>
              <a:xfrm flipH="1" flipV="1">
                <a:off x="6247189" y="2443162"/>
                <a:ext cx="508692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02"/>
              <p:cNvCxnSpPr/>
              <p:nvPr/>
            </p:nvCxnSpPr>
            <p:spPr>
              <a:xfrm flipV="1">
                <a:off x="7566090" y="2443162"/>
                <a:ext cx="513357" cy="523876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146"/>
          <p:cNvGrpSpPr/>
          <p:nvPr/>
        </p:nvGrpSpPr>
        <p:grpSpPr>
          <a:xfrm>
            <a:off x="1260544" y="1850165"/>
            <a:ext cx="6487960" cy="3465464"/>
            <a:chOff x="1449668" y="226886"/>
            <a:chExt cx="6236264" cy="2924279"/>
          </a:xfrm>
          <a:solidFill>
            <a:srgbClr val="00B0F0"/>
          </a:solidFill>
        </p:grpSpPr>
        <p:sp>
          <p:nvSpPr>
            <p:cNvPr id="42" name="Rounded Rectangle 147"/>
            <p:cNvSpPr/>
            <p:nvPr/>
          </p:nvSpPr>
          <p:spPr>
            <a:xfrm>
              <a:off x="4350470" y="2968207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148"/>
            <p:cNvSpPr/>
            <p:nvPr/>
          </p:nvSpPr>
          <p:spPr>
            <a:xfrm>
              <a:off x="4605804" y="2971437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149"/>
            <p:cNvSpPr/>
            <p:nvPr/>
          </p:nvSpPr>
          <p:spPr>
            <a:xfrm>
              <a:off x="2749727" y="2059868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150"/>
            <p:cNvSpPr/>
            <p:nvPr/>
          </p:nvSpPr>
          <p:spPr>
            <a:xfrm>
              <a:off x="3446854" y="114440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151"/>
            <p:cNvSpPr/>
            <p:nvPr/>
          </p:nvSpPr>
          <p:spPr>
            <a:xfrm>
              <a:off x="1714107" y="1144402"/>
              <a:ext cx="205868" cy="179728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152"/>
            <p:cNvSpPr/>
            <p:nvPr/>
          </p:nvSpPr>
          <p:spPr>
            <a:xfrm>
              <a:off x="2507952" y="2059868"/>
              <a:ext cx="205868" cy="179728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153"/>
            <p:cNvSpPr/>
            <p:nvPr/>
          </p:nvSpPr>
          <p:spPr>
            <a:xfrm>
              <a:off x="6268137" y="1966441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154"/>
            <p:cNvSpPr/>
            <p:nvPr/>
          </p:nvSpPr>
          <p:spPr>
            <a:xfrm>
              <a:off x="6553200" y="1970004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155"/>
            <p:cNvSpPr/>
            <p:nvPr/>
          </p:nvSpPr>
          <p:spPr>
            <a:xfrm>
              <a:off x="6422959" y="2165920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156"/>
            <p:cNvSpPr/>
            <p:nvPr/>
          </p:nvSpPr>
          <p:spPr>
            <a:xfrm>
              <a:off x="1449668" y="239623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157"/>
            <p:cNvSpPr/>
            <p:nvPr/>
          </p:nvSpPr>
          <p:spPr>
            <a:xfrm>
              <a:off x="5116167" y="239623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158"/>
            <p:cNvSpPr/>
            <p:nvPr/>
          </p:nvSpPr>
          <p:spPr>
            <a:xfrm>
              <a:off x="5631594" y="236061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159"/>
            <p:cNvSpPr/>
            <p:nvPr/>
          </p:nvSpPr>
          <p:spPr>
            <a:xfrm>
              <a:off x="5918173" y="249014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160"/>
            <p:cNvSpPr/>
            <p:nvPr/>
          </p:nvSpPr>
          <p:spPr>
            <a:xfrm>
              <a:off x="3685851" y="228426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161"/>
            <p:cNvSpPr/>
            <p:nvPr/>
          </p:nvSpPr>
          <p:spPr>
            <a:xfrm>
              <a:off x="3925165" y="226886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162"/>
            <p:cNvSpPr/>
            <p:nvPr/>
          </p:nvSpPr>
          <p:spPr>
            <a:xfrm>
              <a:off x="7480064" y="249014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163"/>
            <p:cNvSpPr/>
            <p:nvPr/>
          </p:nvSpPr>
          <p:spPr>
            <a:xfrm>
              <a:off x="7011183" y="112913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164"/>
            <p:cNvSpPr/>
            <p:nvPr/>
          </p:nvSpPr>
          <p:spPr>
            <a:xfrm>
              <a:off x="7274196" y="1144402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165"/>
            <p:cNvSpPr/>
            <p:nvPr/>
          </p:nvSpPr>
          <p:spPr>
            <a:xfrm>
              <a:off x="3050253" y="287536"/>
              <a:ext cx="205868" cy="179728"/>
            </a:xfrm>
            <a:prstGeom prst="round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26353" y="1162124"/>
            <a:ext cx="6867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1       2       3       4            5       6         7     8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7504" y="5661248"/>
            <a:ext cx="8981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Blocks’ position are </a:t>
            </a:r>
            <a:r>
              <a:rPr lang="en-US" altLang="zh-CN" sz="2400" dirty="0" smtClean="0">
                <a:solidFill>
                  <a:srgbClr val="FFC000"/>
                </a:solidFill>
              </a:rPr>
              <a:t>chosen </a:t>
            </a:r>
            <a:r>
              <a:rPr lang="en-US" altLang="zh-CN" sz="2400" dirty="0">
                <a:solidFill>
                  <a:srgbClr val="FFC000"/>
                </a:solidFill>
              </a:rPr>
              <a:t>randomly</a:t>
            </a:r>
            <a:r>
              <a:rPr lang="en-US" altLang="zh-CN" sz="2400" dirty="0">
                <a:solidFill>
                  <a:schemeClr val="bg1"/>
                </a:solidFill>
              </a:rPr>
              <a:t> from 1 to </a:t>
            </a:r>
            <a:r>
              <a:rPr lang="en-US" altLang="zh-CN" sz="2400" dirty="0" smtClean="0">
                <a:solidFill>
                  <a:schemeClr val="bg1"/>
                </a:solidFill>
              </a:rPr>
              <a:t>2^L(number </a:t>
            </a:r>
            <a:r>
              <a:rPr lang="en-US" altLang="zh-CN" sz="2400" dirty="0">
                <a:solidFill>
                  <a:schemeClr val="bg1"/>
                </a:solidFill>
              </a:rPr>
              <a:t>of leaves</a:t>
            </a:r>
            <a:r>
              <a:rPr lang="en-US" altLang="zh-CN" sz="2400" dirty="0" smtClean="0">
                <a:solidFill>
                  <a:schemeClr val="bg1"/>
                </a:solidFill>
              </a:rPr>
              <a:t>).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Some nodes(buckets) have multiple blocks while some are empty.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8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715" y="1342509"/>
            <a:ext cx="6925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</a:rPr>
              <a:t>Client storage</a:t>
            </a:r>
            <a:r>
              <a:rPr lang="en-US" altLang="zh-CN" sz="3600" dirty="0" smtClean="0">
                <a:solidFill>
                  <a:schemeClr val="bg1"/>
                </a:solidFill>
              </a:rPr>
              <a:t>:</a:t>
            </a:r>
            <a:r>
              <a:rPr lang="en-US" altLang="zh-CN" sz="3600" dirty="0" smtClean="0">
                <a:solidFill>
                  <a:srgbClr val="FFC000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position map &amp; stash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83568" y="2204864"/>
            <a:ext cx="64807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: </a:t>
            </a:r>
            <a:r>
              <a:rPr lang="en-US" altLang="zh-CN" sz="2400" b="1" dirty="0">
                <a:solidFill>
                  <a:schemeClr val="bg1"/>
                </a:solidFill>
              </a:rPr>
              <a:t>to store each block’s “position”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(assume there are N blocks in the tree)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658" y="3289408"/>
            <a:ext cx="1196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Block #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712164"/>
            <a:ext cx="24117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Block’s “position”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02991"/>
              </p:ext>
            </p:extLst>
          </p:nvPr>
        </p:nvGraphicFramePr>
        <p:xfrm>
          <a:off x="2391751" y="327093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2032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 … …. …. 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N-1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 … …. …. </a:t>
                      </a:r>
                      <a:endParaRPr lang="zh-CN" altLang="en-US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4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15"/>
          <p:cNvSpPr/>
          <p:nvPr/>
        </p:nvSpPr>
        <p:spPr>
          <a:xfrm>
            <a:off x="3913231" y="453130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3568" y="2198699"/>
            <a:ext cx="64807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position map: to store each block’s “position”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(assume there are N blocks in the tree)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658" y="3283243"/>
            <a:ext cx="11960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Block #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3705999"/>
            <a:ext cx="24117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Block’s “position”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49264"/>
              </p:ext>
            </p:extLst>
          </p:nvPr>
        </p:nvGraphicFramePr>
        <p:xfrm>
          <a:off x="2391751" y="32647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2032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… … …. …. 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ectangle 115"/>
          <p:cNvSpPr/>
          <p:nvPr/>
        </p:nvSpPr>
        <p:spPr>
          <a:xfrm>
            <a:off x="4450845" y="6268577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153"/>
          <p:cNvSpPr/>
          <p:nvPr/>
        </p:nvSpPr>
        <p:spPr>
          <a:xfrm>
            <a:off x="4355976" y="645462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8" name="Rounded Rectangle 154"/>
          <p:cNvSpPr/>
          <p:nvPr/>
        </p:nvSpPr>
        <p:spPr>
          <a:xfrm>
            <a:off x="4921393" y="645462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9" name="Rectangle 115"/>
          <p:cNvSpPr/>
          <p:nvPr/>
        </p:nvSpPr>
        <p:spPr>
          <a:xfrm>
            <a:off x="5220072" y="540274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153"/>
          <p:cNvSpPr/>
          <p:nvPr/>
        </p:nvSpPr>
        <p:spPr>
          <a:xfrm>
            <a:off x="5269219" y="559053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2" name="Rounded Rectangle 154"/>
          <p:cNvSpPr/>
          <p:nvPr/>
        </p:nvSpPr>
        <p:spPr>
          <a:xfrm>
            <a:off x="5565787" y="559053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3" name="Rectangle 115"/>
          <p:cNvSpPr/>
          <p:nvPr/>
        </p:nvSpPr>
        <p:spPr>
          <a:xfrm>
            <a:off x="3305177" y="5376573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153"/>
          <p:cNvSpPr/>
          <p:nvPr/>
        </p:nvSpPr>
        <p:spPr>
          <a:xfrm>
            <a:off x="3354324" y="556436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6" name="Rounded Rectangle 154"/>
          <p:cNvSpPr/>
          <p:nvPr/>
        </p:nvSpPr>
        <p:spPr>
          <a:xfrm>
            <a:off x="4285815" y="466287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8" name="Rectangle 115"/>
          <p:cNvSpPr/>
          <p:nvPr/>
        </p:nvSpPr>
        <p:spPr>
          <a:xfrm>
            <a:off x="2699792" y="453864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153"/>
          <p:cNvSpPr/>
          <p:nvPr/>
        </p:nvSpPr>
        <p:spPr>
          <a:xfrm>
            <a:off x="2643955" y="465139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1" name="Rounded Rectangle 154"/>
          <p:cNvSpPr/>
          <p:nvPr/>
        </p:nvSpPr>
        <p:spPr>
          <a:xfrm>
            <a:off x="3205695" y="465139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3" name="Rounded Rectangle 153"/>
          <p:cNvSpPr/>
          <p:nvPr/>
        </p:nvSpPr>
        <p:spPr>
          <a:xfrm>
            <a:off x="3997783" y="465139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Rounded Rectangle 154"/>
          <p:cNvSpPr/>
          <p:nvPr/>
        </p:nvSpPr>
        <p:spPr>
          <a:xfrm>
            <a:off x="3668393" y="559053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5" name="Rectangle 115"/>
          <p:cNvSpPr/>
          <p:nvPr/>
        </p:nvSpPr>
        <p:spPr>
          <a:xfrm>
            <a:off x="4788024" y="450737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153"/>
          <p:cNvSpPr/>
          <p:nvPr/>
        </p:nvSpPr>
        <p:spPr>
          <a:xfrm>
            <a:off x="4716016" y="465139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Rounded Rectangle 154"/>
          <p:cNvSpPr/>
          <p:nvPr/>
        </p:nvSpPr>
        <p:spPr>
          <a:xfrm>
            <a:off x="5012585" y="465139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8" name="Rectangle 115"/>
          <p:cNvSpPr/>
          <p:nvPr/>
        </p:nvSpPr>
        <p:spPr>
          <a:xfrm>
            <a:off x="5724128" y="453874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153"/>
          <p:cNvSpPr/>
          <p:nvPr/>
        </p:nvSpPr>
        <p:spPr>
          <a:xfrm>
            <a:off x="5773275" y="465139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0" name="Rounded Rectangle 154"/>
          <p:cNvSpPr/>
          <p:nvPr/>
        </p:nvSpPr>
        <p:spPr>
          <a:xfrm>
            <a:off x="6069843" y="465139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61" name="Straight Arrow Connector 2"/>
          <p:cNvCxnSpPr>
            <a:stCxn id="43" idx="0"/>
            <a:endCxn id="48" idx="2"/>
          </p:cNvCxnSpPr>
          <p:nvPr/>
        </p:nvCxnSpPr>
        <p:spPr>
          <a:xfrm flipH="1" flipV="1">
            <a:off x="3009168" y="501143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2"/>
          <p:cNvCxnSpPr>
            <a:stCxn id="43" idx="0"/>
            <a:endCxn id="52" idx="2"/>
          </p:cNvCxnSpPr>
          <p:nvPr/>
        </p:nvCxnSpPr>
        <p:spPr>
          <a:xfrm flipV="1">
            <a:off x="3614553" y="500409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2"/>
          <p:cNvCxnSpPr>
            <a:stCxn id="39" idx="0"/>
            <a:endCxn id="55" idx="2"/>
          </p:cNvCxnSpPr>
          <p:nvPr/>
        </p:nvCxnSpPr>
        <p:spPr>
          <a:xfrm flipH="1" flipV="1">
            <a:off x="5097400" y="498017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2"/>
          <p:cNvCxnSpPr>
            <a:stCxn id="39" idx="0"/>
            <a:endCxn id="58" idx="2"/>
          </p:cNvCxnSpPr>
          <p:nvPr/>
        </p:nvCxnSpPr>
        <p:spPr>
          <a:xfrm flipV="1">
            <a:off x="5529448" y="501153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2"/>
          <p:cNvCxnSpPr>
            <a:stCxn id="35" idx="0"/>
            <a:endCxn id="43" idx="2"/>
          </p:cNvCxnSpPr>
          <p:nvPr/>
        </p:nvCxnSpPr>
        <p:spPr>
          <a:xfrm flipH="1" flipV="1">
            <a:off x="3614553" y="584936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"/>
          <p:cNvCxnSpPr>
            <a:stCxn id="35" idx="0"/>
            <a:endCxn id="39" idx="2"/>
          </p:cNvCxnSpPr>
          <p:nvPr/>
        </p:nvCxnSpPr>
        <p:spPr>
          <a:xfrm flipV="1">
            <a:off x="4760221" y="587553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883629" y="421005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0715" y="1342509"/>
            <a:ext cx="6925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</a:rPr>
              <a:t>Client storage</a:t>
            </a:r>
            <a:r>
              <a:rPr lang="en-US" altLang="zh-CN" sz="3600" dirty="0" smtClean="0">
                <a:solidFill>
                  <a:schemeClr val="bg1"/>
                </a:solidFill>
              </a:rPr>
              <a:t>:</a:t>
            </a:r>
            <a:r>
              <a:rPr lang="en-US" altLang="zh-CN" sz="3600" dirty="0" smtClean="0">
                <a:solidFill>
                  <a:srgbClr val="FFC000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position map &amp; stash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0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83568" y="2198699"/>
            <a:ext cx="727280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Stash: 1. block cash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            2. to store blocks overflowed from the server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0715" y="1342509"/>
            <a:ext cx="6925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C000"/>
                </a:solidFill>
              </a:rPr>
              <a:t>Client storage</a:t>
            </a:r>
            <a:r>
              <a:rPr lang="en-US" altLang="zh-CN" sz="3600" dirty="0" smtClean="0">
                <a:solidFill>
                  <a:schemeClr val="bg1"/>
                </a:solidFill>
              </a:rPr>
              <a:t>:</a:t>
            </a:r>
            <a:r>
              <a:rPr lang="en-US" altLang="zh-CN" sz="3600" dirty="0" smtClean="0">
                <a:solidFill>
                  <a:srgbClr val="FFC000"/>
                </a:solidFill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</a:rPr>
              <a:t>position map &amp; stash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85401"/>
              </p:ext>
            </p:extLst>
          </p:nvPr>
        </p:nvGraphicFramePr>
        <p:xfrm>
          <a:off x="1187624" y="3284984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Arrow Connector 2"/>
          <p:cNvCxnSpPr/>
          <p:nvPr/>
        </p:nvCxnSpPr>
        <p:spPr>
          <a:xfrm flipV="1">
            <a:off x="1187624" y="3501010"/>
            <a:ext cx="288032" cy="93778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9552" y="4451721"/>
            <a:ext cx="13681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one block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18548"/>
            <a:ext cx="6095578" cy="562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298" y="2420888"/>
            <a:ext cx="27235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</a:rPr>
              <a:t>16 lines</a:t>
            </a:r>
          </a:p>
          <a:p>
            <a:pPr algn="ctr"/>
            <a:r>
              <a:rPr lang="en-US" altLang="zh-CN" sz="4000" dirty="0">
                <a:solidFill>
                  <a:schemeClr val="bg1"/>
                </a:solidFill>
              </a:rPr>
              <a:t>o</a:t>
            </a:r>
            <a:r>
              <a:rPr lang="en-US" altLang="zh-CN" sz="4000" dirty="0" smtClean="0">
                <a:solidFill>
                  <a:schemeClr val="bg1"/>
                </a:solidFill>
              </a:rPr>
              <a:t>f </a:t>
            </a:r>
          </a:p>
          <a:p>
            <a:pPr algn="ctr"/>
            <a:r>
              <a:rPr lang="en-US" altLang="zh-CN" sz="4000" dirty="0" err="1" smtClean="0">
                <a:solidFill>
                  <a:schemeClr val="bg1"/>
                </a:solidFill>
              </a:rPr>
              <a:t>pseudocode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30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484784"/>
            <a:ext cx="8892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An example for </a:t>
            </a:r>
            <a:r>
              <a:rPr lang="en-US" altLang="zh-CN" sz="4000" dirty="0" smtClean="0">
                <a:solidFill>
                  <a:srgbClr val="FFC000"/>
                </a:solidFill>
              </a:rPr>
              <a:t>access (op, a, data) 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endParaRPr lang="en-US" altLang="zh-CN" sz="4000" dirty="0">
              <a:solidFill>
                <a:schemeClr val="bg1"/>
              </a:solidFill>
            </a:endParaRPr>
          </a:p>
          <a:p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en-US" altLang="zh-CN" sz="4000" dirty="0" smtClean="0">
                <a:solidFill>
                  <a:schemeClr val="bg1"/>
                </a:solidFill>
              </a:rPr>
              <a:t>Example:  </a:t>
            </a:r>
          </a:p>
          <a:p>
            <a:r>
              <a:rPr lang="en-US" altLang="zh-CN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      A user wants to modify block “7”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ounded Rectangle 154"/>
          <p:cNvSpPr/>
          <p:nvPr/>
        </p:nvSpPr>
        <p:spPr>
          <a:xfrm>
            <a:off x="4101690" y="214259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822937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7" name="表格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32542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72" name="TextBox 3071"/>
          <p:cNvSpPr txBox="1"/>
          <p:nvPr/>
        </p:nvSpPr>
        <p:spPr>
          <a:xfrm>
            <a:off x="179512" y="126876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Example:  </a:t>
            </a:r>
            <a:r>
              <a:rPr lang="en-US" altLang="zh-CN" sz="2800" dirty="0" smtClean="0">
                <a:solidFill>
                  <a:srgbClr val="FFC000"/>
                </a:solidFill>
              </a:rPr>
              <a:t>       </a:t>
            </a:r>
            <a:r>
              <a:rPr lang="en-US" altLang="zh-CN" sz="2800" dirty="0">
                <a:solidFill>
                  <a:srgbClr val="FFC000"/>
                </a:solidFill>
              </a:rPr>
              <a:t>A user wants to modify block “7</a:t>
            </a:r>
            <a:r>
              <a:rPr lang="en-US" altLang="zh-CN" sz="2800" dirty="0" smtClean="0">
                <a:solidFill>
                  <a:srgbClr val="FFC000"/>
                </a:solidFill>
              </a:rPr>
              <a:t>”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91" name="Oval 192"/>
          <p:cNvSpPr/>
          <p:nvPr/>
        </p:nvSpPr>
        <p:spPr>
          <a:xfrm>
            <a:off x="5391098" y="4535544"/>
            <a:ext cx="527199" cy="8376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6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8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ounded Rectangle 154"/>
          <p:cNvSpPr/>
          <p:nvPr/>
        </p:nvSpPr>
        <p:spPr>
          <a:xfrm>
            <a:off x="4101690" y="214259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80219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7" name="表格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19403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72" name="TextBox 3071"/>
          <p:cNvSpPr txBox="1"/>
          <p:nvPr/>
        </p:nvSpPr>
        <p:spPr>
          <a:xfrm>
            <a:off x="179512" y="126876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Example:  </a:t>
            </a:r>
            <a:r>
              <a:rPr lang="en-US" altLang="zh-CN" sz="2800" dirty="0" smtClean="0">
                <a:solidFill>
                  <a:srgbClr val="FFC000"/>
                </a:solidFill>
              </a:rPr>
              <a:t>       </a:t>
            </a:r>
            <a:r>
              <a:rPr lang="en-US" altLang="zh-CN" sz="2800" dirty="0">
                <a:solidFill>
                  <a:srgbClr val="FFC000"/>
                </a:solidFill>
              </a:rPr>
              <a:t>A user wants to modify block “7</a:t>
            </a:r>
            <a:r>
              <a:rPr lang="en-US" altLang="zh-CN" sz="2800" dirty="0" smtClean="0">
                <a:solidFill>
                  <a:srgbClr val="FFC000"/>
                </a:solidFill>
              </a:rPr>
              <a:t>”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506373" y="5661248"/>
            <a:ext cx="2587801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1. Lookup block’s position</a:t>
            </a:r>
          </a:p>
        </p:txBody>
      </p:sp>
      <p:sp>
        <p:nvSpPr>
          <p:cNvPr id="191" name="Oval 192"/>
          <p:cNvSpPr/>
          <p:nvPr/>
        </p:nvSpPr>
        <p:spPr>
          <a:xfrm>
            <a:off x="5391098" y="4535544"/>
            <a:ext cx="527199" cy="8376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2"/>
          <p:cNvCxnSpPr>
            <a:stCxn id="190" idx="3"/>
          </p:cNvCxnSpPr>
          <p:nvPr/>
        </p:nvCxnSpPr>
        <p:spPr>
          <a:xfrm flipV="1">
            <a:off x="5094174" y="5373217"/>
            <a:ext cx="560525" cy="44126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4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9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  <p:bldP spid="19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Cloud storage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5" name="Group 4"/>
          <p:cNvGrpSpPr/>
          <p:nvPr/>
        </p:nvGrpSpPr>
        <p:grpSpPr>
          <a:xfrm>
            <a:off x="152400" y="1453378"/>
            <a:ext cx="5566928" cy="3488070"/>
            <a:chOff x="76200" y="1066800"/>
            <a:chExt cx="8915400" cy="5586122"/>
          </a:xfrm>
        </p:grpSpPr>
        <p:sp>
          <p:nvSpPr>
            <p:cNvPr id="16" name="Cloud 5"/>
            <p:cNvSpPr/>
            <p:nvPr/>
          </p:nvSpPr>
          <p:spPr>
            <a:xfrm>
              <a:off x="76200" y="1066800"/>
              <a:ext cx="8915400" cy="5586122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Can 6"/>
            <p:cNvSpPr/>
            <p:nvPr/>
          </p:nvSpPr>
          <p:spPr>
            <a:xfrm>
              <a:off x="1202184" y="3276600"/>
              <a:ext cx="245541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SkyDrive</a:t>
              </a:r>
              <a:endParaRPr lang="en-US" sz="1400" b="1" dirty="0"/>
            </a:p>
          </p:txBody>
        </p:sp>
        <p:sp>
          <p:nvSpPr>
            <p:cNvPr id="18" name="Can 7"/>
            <p:cNvSpPr/>
            <p:nvPr/>
          </p:nvSpPr>
          <p:spPr>
            <a:xfrm>
              <a:off x="6172200" y="2783853"/>
              <a:ext cx="245541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Windows Azure Storage</a:t>
              </a:r>
              <a:endParaRPr lang="en-US" sz="1400" b="1" dirty="0"/>
            </a:p>
          </p:txBody>
        </p:sp>
        <p:sp>
          <p:nvSpPr>
            <p:cNvPr id="19" name="Can 8"/>
            <p:cNvSpPr/>
            <p:nvPr/>
          </p:nvSpPr>
          <p:spPr>
            <a:xfrm>
              <a:off x="1905000" y="1869453"/>
              <a:ext cx="301929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Amazon S3, EBS</a:t>
              </a:r>
            </a:p>
          </p:txBody>
        </p:sp>
        <p:sp>
          <p:nvSpPr>
            <p:cNvPr id="20" name="Can 9"/>
            <p:cNvSpPr/>
            <p:nvPr/>
          </p:nvSpPr>
          <p:spPr>
            <a:xfrm>
              <a:off x="5410200" y="1488453"/>
              <a:ext cx="1417320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Dropbox</a:t>
              </a:r>
              <a:endParaRPr lang="en-US" sz="1400" b="1" dirty="0"/>
            </a:p>
          </p:txBody>
        </p:sp>
        <p:sp>
          <p:nvSpPr>
            <p:cNvPr id="21" name="Can 10"/>
            <p:cNvSpPr/>
            <p:nvPr/>
          </p:nvSpPr>
          <p:spPr>
            <a:xfrm>
              <a:off x="4160520" y="3352800"/>
              <a:ext cx="1325880" cy="1357306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EMC </a:t>
              </a:r>
              <a:r>
                <a:rPr lang="en-US" sz="1400" b="1" dirty="0" err="1" smtClean="0"/>
                <a:t>Atmos</a:t>
              </a:r>
              <a:endParaRPr lang="en-US" sz="1400" b="1" dirty="0" smtClean="0"/>
            </a:p>
          </p:txBody>
        </p:sp>
        <p:sp>
          <p:nvSpPr>
            <p:cNvPr id="22" name="Can 11"/>
            <p:cNvSpPr/>
            <p:nvPr/>
          </p:nvSpPr>
          <p:spPr>
            <a:xfrm>
              <a:off x="6096000" y="4114800"/>
              <a:ext cx="1447800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Mozy</a:t>
              </a:r>
              <a:endParaRPr lang="en-US" sz="1400" b="1" dirty="0" smtClean="0"/>
            </a:p>
          </p:txBody>
        </p:sp>
        <p:sp>
          <p:nvSpPr>
            <p:cNvPr id="23" name="Can 12"/>
            <p:cNvSpPr/>
            <p:nvPr/>
          </p:nvSpPr>
          <p:spPr>
            <a:xfrm>
              <a:off x="1684908" y="4724400"/>
              <a:ext cx="1363092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 smtClean="0"/>
                <a:t>iCloud</a:t>
              </a:r>
              <a:endParaRPr lang="en-US" sz="1400" b="1" dirty="0" smtClean="0"/>
            </a:p>
          </p:txBody>
        </p:sp>
        <p:sp>
          <p:nvSpPr>
            <p:cNvPr id="24" name="Can 13"/>
            <p:cNvSpPr/>
            <p:nvPr/>
          </p:nvSpPr>
          <p:spPr>
            <a:xfrm>
              <a:off x="3411984" y="4876800"/>
              <a:ext cx="2455416" cy="125474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Google Storage</a:t>
              </a:r>
            </a:p>
          </p:txBody>
        </p:sp>
      </p:grpSp>
      <p:pic>
        <p:nvPicPr>
          <p:cNvPr id="25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949178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49" y="5949178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772" y="5949178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421" y="5949178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64" y="5924220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13" y="5924220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36" y="5924220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Emil\AppData\Local\Microsoft\Windows\Temporary Internet Files\Content.IE5\8KOXF4TQ\MC90043264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085" y="5924220"/>
            <a:ext cx="648174" cy="6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Up-Down Arrow 22"/>
          <p:cNvSpPr/>
          <p:nvPr/>
        </p:nvSpPr>
        <p:spPr>
          <a:xfrm>
            <a:off x="741184" y="4577578"/>
            <a:ext cx="228600" cy="134603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23"/>
          <p:cNvSpPr/>
          <p:nvPr/>
        </p:nvSpPr>
        <p:spPr>
          <a:xfrm>
            <a:off x="1393486" y="4941448"/>
            <a:ext cx="228600" cy="98216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24"/>
          <p:cNvSpPr/>
          <p:nvPr/>
        </p:nvSpPr>
        <p:spPr>
          <a:xfrm>
            <a:off x="1997949" y="4941448"/>
            <a:ext cx="228600" cy="1007730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-Down Arrow 25"/>
          <p:cNvSpPr/>
          <p:nvPr/>
        </p:nvSpPr>
        <p:spPr>
          <a:xfrm>
            <a:off x="2660208" y="5136542"/>
            <a:ext cx="228600" cy="81263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-Down Arrow 26"/>
          <p:cNvSpPr/>
          <p:nvPr/>
        </p:nvSpPr>
        <p:spPr>
          <a:xfrm>
            <a:off x="3254441" y="5136542"/>
            <a:ext cx="228600" cy="81263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-Down Arrow 27"/>
          <p:cNvSpPr/>
          <p:nvPr/>
        </p:nvSpPr>
        <p:spPr>
          <a:xfrm>
            <a:off x="3890696" y="4729978"/>
            <a:ext cx="228600" cy="1219200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-Down Arrow 28"/>
          <p:cNvSpPr/>
          <p:nvPr/>
        </p:nvSpPr>
        <p:spPr>
          <a:xfrm>
            <a:off x="4488077" y="4615892"/>
            <a:ext cx="228600" cy="1333286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-Down Arrow 29"/>
          <p:cNvSpPr/>
          <p:nvPr/>
        </p:nvSpPr>
        <p:spPr>
          <a:xfrm>
            <a:off x="5181600" y="3967978"/>
            <a:ext cx="228600" cy="1981200"/>
          </a:xfrm>
          <a:prstGeom prst="upDownArrow">
            <a:avLst/>
          </a:prstGeom>
          <a:solidFill>
            <a:srgbClr val="FFFF00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791200" y="1529578"/>
            <a:ext cx="3352800" cy="2694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rgbClr val="FFC000"/>
                </a:solidFill>
              </a:rPr>
              <a:t>Can we</a:t>
            </a:r>
            <a:br>
              <a:rPr lang="en-US" sz="5400" dirty="0" smtClean="0">
                <a:solidFill>
                  <a:srgbClr val="FFC000"/>
                </a:solidFill>
              </a:rPr>
            </a:br>
            <a:r>
              <a:rPr lang="en-US" sz="5400" b="1" dirty="0" smtClean="0">
                <a:solidFill>
                  <a:srgbClr val="FFC000"/>
                </a:solidFill>
              </a:rPr>
              <a:t>TRUST</a:t>
            </a:r>
            <a:br>
              <a:rPr lang="en-US" sz="5400" b="1" dirty="0" smtClean="0">
                <a:solidFill>
                  <a:srgbClr val="FFC000"/>
                </a:solidFill>
              </a:rPr>
            </a:br>
            <a:r>
              <a:rPr lang="en-US" sz="5400" dirty="0" smtClean="0">
                <a:solidFill>
                  <a:srgbClr val="FFC000"/>
                </a:solidFill>
              </a:rPr>
              <a:t>the cloud?</a:t>
            </a:r>
          </a:p>
          <a:p>
            <a:endParaRPr lang="en-US" sz="5400" dirty="0">
              <a:solidFill>
                <a:srgbClr val="FFC000"/>
              </a:solidFill>
            </a:endParaRPr>
          </a:p>
          <a:p>
            <a:r>
              <a:rPr lang="en-US" sz="5400" dirty="0" smtClean="0">
                <a:solidFill>
                  <a:srgbClr val="FFC000"/>
                </a:solidFill>
              </a:rPr>
              <a:t>Not completely</a:t>
            </a:r>
            <a:endParaRPr 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62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ounded Rectangle 154"/>
          <p:cNvSpPr/>
          <p:nvPr/>
        </p:nvSpPr>
        <p:spPr>
          <a:xfrm>
            <a:off x="4101690" y="214259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59464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7" name="表格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43011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72" name="TextBox 3071"/>
          <p:cNvSpPr txBox="1"/>
          <p:nvPr/>
        </p:nvSpPr>
        <p:spPr>
          <a:xfrm>
            <a:off x="179512" y="126876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Example:  </a:t>
            </a:r>
            <a:r>
              <a:rPr lang="en-US" altLang="zh-CN" sz="2800" dirty="0" smtClean="0">
                <a:solidFill>
                  <a:srgbClr val="FFC000"/>
                </a:solidFill>
              </a:rPr>
              <a:t>       </a:t>
            </a:r>
            <a:r>
              <a:rPr lang="en-US" altLang="zh-CN" sz="2800" dirty="0">
                <a:solidFill>
                  <a:srgbClr val="FFC000"/>
                </a:solidFill>
              </a:rPr>
              <a:t>A user wants to modify block “7</a:t>
            </a:r>
            <a:r>
              <a:rPr lang="en-US" altLang="zh-CN" sz="2800" dirty="0" smtClean="0">
                <a:solidFill>
                  <a:srgbClr val="FFC000"/>
                </a:solidFill>
              </a:rPr>
              <a:t>”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91" name="Oval 192"/>
          <p:cNvSpPr/>
          <p:nvPr/>
        </p:nvSpPr>
        <p:spPr>
          <a:xfrm>
            <a:off x="5391098" y="4535544"/>
            <a:ext cx="527199" cy="8376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7504" y="3212976"/>
            <a:ext cx="2587801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2. Read the entire path</a:t>
            </a:r>
          </a:p>
        </p:txBody>
      </p:sp>
      <p:sp>
        <p:nvSpPr>
          <p:cNvPr id="47" name="Oval 192"/>
          <p:cNvSpPr/>
          <p:nvPr/>
        </p:nvSpPr>
        <p:spPr>
          <a:xfrm>
            <a:off x="3657146" y="1689775"/>
            <a:ext cx="850244" cy="10329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2" name="Rounded Rectangle 154"/>
          <p:cNvSpPr/>
          <p:nvPr/>
        </p:nvSpPr>
        <p:spPr>
          <a:xfrm>
            <a:off x="5083639" y="551723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Rounded Rectangle 153"/>
          <p:cNvSpPr/>
          <p:nvPr/>
        </p:nvSpPr>
        <p:spPr>
          <a:xfrm>
            <a:off x="4362481" y="551723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Rounded Rectangle 154"/>
          <p:cNvSpPr/>
          <p:nvPr/>
        </p:nvSpPr>
        <p:spPr>
          <a:xfrm>
            <a:off x="5652120" y="5517232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6" name="Rounded Rectangle 153"/>
          <p:cNvSpPr/>
          <p:nvPr/>
        </p:nvSpPr>
        <p:spPr>
          <a:xfrm>
            <a:off x="6384419" y="5517232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7" name="Rounded Rectangle 154"/>
          <p:cNvSpPr/>
          <p:nvPr/>
        </p:nvSpPr>
        <p:spPr>
          <a:xfrm>
            <a:off x="7132389" y="551723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" name="任意多边形 58"/>
          <p:cNvSpPr/>
          <p:nvPr/>
        </p:nvSpPr>
        <p:spPr>
          <a:xfrm>
            <a:off x="3483640" y="2123875"/>
            <a:ext cx="944374" cy="1919983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ounded Rectangle 153"/>
          <p:cNvSpPr/>
          <p:nvPr/>
        </p:nvSpPr>
        <p:spPr>
          <a:xfrm>
            <a:off x="7631416" y="551723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154"/>
          <p:cNvSpPr/>
          <p:nvPr/>
        </p:nvSpPr>
        <p:spPr>
          <a:xfrm>
            <a:off x="508621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2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4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5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7" name="Straight Arrow Connector 2"/>
          <p:cNvCxnSpPr/>
          <p:nvPr/>
        </p:nvCxnSpPr>
        <p:spPr>
          <a:xfrm>
            <a:off x="5863132" y="5899921"/>
            <a:ext cx="0" cy="409399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438325" y="5847655"/>
            <a:ext cx="114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decrypt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9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45" grpId="0" animBg="1"/>
      <p:bldP spid="47" grpId="0" animBg="1"/>
      <p:bldP spid="47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ounded Rectangle 154"/>
          <p:cNvSpPr/>
          <p:nvPr/>
        </p:nvSpPr>
        <p:spPr>
          <a:xfrm>
            <a:off x="4101690" y="214259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42277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7" name="表格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435579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72" name="TextBox 3071"/>
          <p:cNvSpPr txBox="1"/>
          <p:nvPr/>
        </p:nvSpPr>
        <p:spPr>
          <a:xfrm>
            <a:off x="179512" y="126876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Example:  </a:t>
            </a:r>
            <a:r>
              <a:rPr lang="en-US" altLang="zh-CN" sz="2800" dirty="0" smtClean="0">
                <a:solidFill>
                  <a:srgbClr val="FFC000"/>
                </a:solidFill>
              </a:rPr>
              <a:t>       </a:t>
            </a:r>
            <a:r>
              <a:rPr lang="en-US" altLang="zh-CN" sz="2800" dirty="0">
                <a:solidFill>
                  <a:srgbClr val="FFC000"/>
                </a:solidFill>
              </a:rPr>
              <a:t>A user wants to modify block “7</a:t>
            </a:r>
            <a:r>
              <a:rPr lang="en-US" altLang="zh-CN" sz="2800" dirty="0" smtClean="0">
                <a:solidFill>
                  <a:srgbClr val="FFC000"/>
                </a:solidFill>
              </a:rPr>
              <a:t>”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91" name="Oval 192"/>
          <p:cNvSpPr/>
          <p:nvPr/>
        </p:nvSpPr>
        <p:spPr>
          <a:xfrm>
            <a:off x="5391098" y="4535544"/>
            <a:ext cx="527199" cy="8376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192"/>
          <p:cNvSpPr/>
          <p:nvPr/>
        </p:nvSpPr>
        <p:spPr>
          <a:xfrm>
            <a:off x="3657146" y="1689775"/>
            <a:ext cx="850244" cy="10329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2" name="Rounded Rectangle 154"/>
          <p:cNvSpPr/>
          <p:nvPr/>
        </p:nvSpPr>
        <p:spPr>
          <a:xfrm>
            <a:off x="5083639" y="551723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3" name="Rounded Rectangle 153"/>
          <p:cNvSpPr/>
          <p:nvPr/>
        </p:nvSpPr>
        <p:spPr>
          <a:xfrm>
            <a:off x="4362481" y="551723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Rounded Rectangle 154"/>
          <p:cNvSpPr/>
          <p:nvPr/>
        </p:nvSpPr>
        <p:spPr>
          <a:xfrm>
            <a:off x="5652120" y="5517232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6" name="Rounded Rectangle 153"/>
          <p:cNvSpPr/>
          <p:nvPr/>
        </p:nvSpPr>
        <p:spPr>
          <a:xfrm>
            <a:off x="6384419" y="5517232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7" name="Rounded Rectangle 154"/>
          <p:cNvSpPr/>
          <p:nvPr/>
        </p:nvSpPr>
        <p:spPr>
          <a:xfrm>
            <a:off x="7132389" y="551723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9" name="任意多边形 58"/>
          <p:cNvSpPr/>
          <p:nvPr/>
        </p:nvSpPr>
        <p:spPr>
          <a:xfrm>
            <a:off x="3483640" y="2123875"/>
            <a:ext cx="944374" cy="1919983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ounded Rectangle 153"/>
          <p:cNvSpPr/>
          <p:nvPr/>
        </p:nvSpPr>
        <p:spPr>
          <a:xfrm>
            <a:off x="7631416" y="551723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3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4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5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67" name="Straight Arrow Connector 2"/>
          <p:cNvCxnSpPr/>
          <p:nvPr/>
        </p:nvCxnSpPr>
        <p:spPr>
          <a:xfrm>
            <a:off x="5863132" y="5899921"/>
            <a:ext cx="0" cy="409399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438325" y="5847655"/>
            <a:ext cx="114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decrypt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6" name="Rounded Rectangle 154"/>
          <p:cNvSpPr/>
          <p:nvPr/>
        </p:nvSpPr>
        <p:spPr>
          <a:xfrm>
            <a:off x="5107955" y="6527741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-35171" y="5480362"/>
            <a:ext cx="2757733" cy="612934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3. Client can now read/modify data in block</a:t>
            </a:r>
          </a:p>
        </p:txBody>
      </p:sp>
    </p:spTree>
    <p:extLst>
      <p:ext uri="{BB962C8B-B14F-4D97-AF65-F5344CB8AC3E}">
        <p14:creationId xmlns:p14="http://schemas.microsoft.com/office/powerpoint/2010/main" val="9468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47" grpId="0" animBg="1"/>
      <p:bldP spid="47" grpId="1" animBg="1"/>
      <p:bldP spid="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2" name="Rounded Rectangle 154"/>
          <p:cNvSpPr/>
          <p:nvPr/>
        </p:nvSpPr>
        <p:spPr>
          <a:xfrm>
            <a:off x="4101690" y="2142592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57783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72" name="TextBox 3071"/>
          <p:cNvSpPr txBox="1"/>
          <p:nvPr/>
        </p:nvSpPr>
        <p:spPr>
          <a:xfrm>
            <a:off x="179512" y="126876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</a:rPr>
              <a:t>Example:  </a:t>
            </a:r>
            <a:r>
              <a:rPr lang="en-US" altLang="zh-CN" sz="2800" dirty="0" smtClean="0">
                <a:solidFill>
                  <a:srgbClr val="FFC000"/>
                </a:solidFill>
              </a:rPr>
              <a:t>       </a:t>
            </a:r>
            <a:r>
              <a:rPr lang="en-US" altLang="zh-CN" sz="2800" dirty="0">
                <a:solidFill>
                  <a:srgbClr val="FFC000"/>
                </a:solidFill>
              </a:rPr>
              <a:t>A user wants to modify block “7</a:t>
            </a:r>
            <a:r>
              <a:rPr lang="en-US" altLang="zh-CN" sz="2800" dirty="0" smtClean="0">
                <a:solidFill>
                  <a:srgbClr val="FFC000"/>
                </a:solidFill>
              </a:rPr>
              <a:t>”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91" name="Oval 192"/>
          <p:cNvSpPr/>
          <p:nvPr/>
        </p:nvSpPr>
        <p:spPr>
          <a:xfrm>
            <a:off x="5391098" y="4535544"/>
            <a:ext cx="527199" cy="8376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192"/>
          <p:cNvSpPr/>
          <p:nvPr/>
        </p:nvSpPr>
        <p:spPr>
          <a:xfrm>
            <a:off x="3657146" y="1689775"/>
            <a:ext cx="850244" cy="103296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任意多边形 43"/>
          <p:cNvSpPr/>
          <p:nvPr/>
        </p:nvSpPr>
        <p:spPr>
          <a:xfrm>
            <a:off x="3483640" y="2123875"/>
            <a:ext cx="944374" cy="1919983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076" y="5373216"/>
            <a:ext cx="3401192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4. Assign a new random position.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34" y="5661248"/>
            <a:ext cx="446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Position[block 7] = </a:t>
            </a:r>
            <a:r>
              <a:rPr lang="en-US" altLang="zh-CN" dirty="0" err="1" smtClean="0">
                <a:solidFill>
                  <a:schemeClr val="bg1"/>
                </a:solidFill>
              </a:rPr>
              <a:t>UniformRandom</a:t>
            </a:r>
            <a:r>
              <a:rPr lang="en-US" altLang="zh-CN" dirty="0" smtClean="0">
                <a:solidFill>
                  <a:schemeClr val="bg1"/>
                </a:solidFill>
              </a:rPr>
              <a:t>(1, 2, 3, 4)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9864" y="6021288"/>
            <a:ext cx="201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          here         =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73169"/>
              </p:ext>
            </p:extLst>
          </p:nvPr>
        </p:nvGraphicFramePr>
        <p:xfrm>
          <a:off x="2906532" y="6121400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5" name="Oval 192"/>
          <p:cNvSpPr/>
          <p:nvPr/>
        </p:nvSpPr>
        <p:spPr>
          <a:xfrm>
            <a:off x="5364088" y="5975704"/>
            <a:ext cx="527199" cy="8376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2"/>
          <p:cNvCxnSpPr/>
          <p:nvPr/>
        </p:nvCxnSpPr>
        <p:spPr>
          <a:xfrm>
            <a:off x="5652120" y="5445224"/>
            <a:ext cx="0" cy="409399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2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47" grpId="0" animBg="1"/>
      <p:bldP spid="47" grpId="1" animBg="1"/>
      <p:bldP spid="70" grpId="0" animBg="1"/>
      <p:bldP spid="75" grpId="0" animBg="1"/>
      <p:bldP spid="7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任意多边形 43"/>
          <p:cNvSpPr/>
          <p:nvPr/>
        </p:nvSpPr>
        <p:spPr>
          <a:xfrm>
            <a:off x="3483640" y="2123875"/>
            <a:ext cx="944374" cy="1919983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47" y="5661248"/>
            <a:ext cx="1910333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699504" y="2459890"/>
            <a:ext cx="1567216" cy="1689190"/>
          </a:xfrm>
          <a:custGeom>
            <a:avLst/>
            <a:gdLst>
              <a:gd name="connsiteX0" fmla="*/ 2117608 w 2117608"/>
              <a:gd name="connsiteY0" fmla="*/ 1924666 h 1924666"/>
              <a:gd name="connsiteX1" fmla="*/ 264095 w 2117608"/>
              <a:gd name="connsiteY1" fmla="*/ 231790 h 1924666"/>
              <a:gd name="connsiteX2" fmla="*/ 54030 w 2117608"/>
              <a:gd name="connsiteY2" fmla="*/ 58796 h 192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7608" h="1924666">
                <a:moveTo>
                  <a:pt x="2117608" y="1924666"/>
                </a:moveTo>
                <a:lnTo>
                  <a:pt x="264095" y="231790"/>
                </a:lnTo>
                <a:cubicBezTo>
                  <a:pt x="-79835" y="-79188"/>
                  <a:pt x="-12903" y="-10196"/>
                  <a:pt x="54030" y="58796"/>
                </a:cubicBezTo>
              </a:path>
            </a:pathLst>
          </a:custGeom>
          <a:noFill/>
          <a:ln w="73025">
            <a:solidFill>
              <a:srgbClr val="92D05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ounded Rectangle 154"/>
          <p:cNvSpPr/>
          <p:nvPr/>
        </p:nvSpPr>
        <p:spPr>
          <a:xfrm>
            <a:off x="4067944" y="2135890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39752" y="5301208"/>
            <a:ext cx="52507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Principles: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A.   Blocks </a:t>
            </a:r>
            <a:r>
              <a:rPr lang="en-US" altLang="zh-CN" dirty="0">
                <a:solidFill>
                  <a:schemeClr val="bg1"/>
                </a:solidFill>
              </a:rPr>
              <a:t>should be pushed down as deep as </a:t>
            </a:r>
            <a:r>
              <a:rPr lang="en-US" altLang="zh-CN" dirty="0" smtClean="0">
                <a:solidFill>
                  <a:schemeClr val="bg1"/>
                </a:solidFill>
              </a:rPr>
              <a:t>possible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B.   Blocks should always be on the path to its position</a:t>
            </a:r>
          </a:p>
        </p:txBody>
      </p:sp>
    </p:spTree>
    <p:extLst>
      <p:ext uri="{BB962C8B-B14F-4D97-AF65-F5344CB8AC3E}">
        <p14:creationId xmlns:p14="http://schemas.microsoft.com/office/powerpoint/2010/main" val="11626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80358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任意多边形 43"/>
          <p:cNvSpPr/>
          <p:nvPr/>
        </p:nvSpPr>
        <p:spPr>
          <a:xfrm>
            <a:off x="3483640" y="2123875"/>
            <a:ext cx="944374" cy="1919983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06" y="5661248"/>
            <a:ext cx="1951874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back.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699504" y="2459890"/>
            <a:ext cx="1567216" cy="1689190"/>
          </a:xfrm>
          <a:custGeom>
            <a:avLst/>
            <a:gdLst>
              <a:gd name="connsiteX0" fmla="*/ 2117608 w 2117608"/>
              <a:gd name="connsiteY0" fmla="*/ 1924666 h 1924666"/>
              <a:gd name="connsiteX1" fmla="*/ 264095 w 2117608"/>
              <a:gd name="connsiteY1" fmla="*/ 231790 h 1924666"/>
              <a:gd name="connsiteX2" fmla="*/ 54030 w 2117608"/>
              <a:gd name="connsiteY2" fmla="*/ 58796 h 192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7608" h="1924666">
                <a:moveTo>
                  <a:pt x="2117608" y="1924666"/>
                </a:moveTo>
                <a:lnTo>
                  <a:pt x="264095" y="231790"/>
                </a:lnTo>
                <a:cubicBezTo>
                  <a:pt x="-79835" y="-79188"/>
                  <a:pt x="-12903" y="-10196"/>
                  <a:pt x="54030" y="58796"/>
                </a:cubicBezTo>
              </a:path>
            </a:pathLst>
          </a:custGeom>
          <a:noFill/>
          <a:ln w="73025">
            <a:solidFill>
              <a:srgbClr val="92D05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-15619" y="836712"/>
            <a:ext cx="2646265" cy="919401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Principle A:</a:t>
            </a:r>
          </a:p>
          <a:p>
            <a:pPr algn="ctr"/>
            <a:r>
              <a:rPr lang="en-US" b="1" dirty="0" smtClean="0"/>
              <a:t>Push blocks as deep as possible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21851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5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ounded Rectangle 154"/>
          <p:cNvSpPr/>
          <p:nvPr/>
        </p:nvSpPr>
        <p:spPr>
          <a:xfrm>
            <a:off x="5107955" y="6527741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-15619" y="2885047"/>
            <a:ext cx="2646265" cy="612934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Try the deepest </a:t>
            </a:r>
            <a:r>
              <a:rPr lang="en-US" altLang="zh-CN" b="1" dirty="0"/>
              <a:t>possible </a:t>
            </a:r>
            <a:r>
              <a:rPr lang="en-US" b="1" dirty="0" smtClean="0"/>
              <a:t>node first</a:t>
            </a:r>
          </a:p>
        </p:txBody>
      </p:sp>
      <p:cxnSp>
        <p:nvCxnSpPr>
          <p:cNvPr id="68" name="Straight Arrow Connector 2"/>
          <p:cNvCxnSpPr>
            <a:stCxn id="55" idx="0"/>
          </p:cNvCxnSpPr>
          <p:nvPr/>
        </p:nvCxnSpPr>
        <p:spPr>
          <a:xfrm flipV="1">
            <a:off x="1307514" y="2367061"/>
            <a:ext cx="1235988" cy="517986"/>
          </a:xfrm>
          <a:prstGeom prst="straightConnector1">
            <a:avLst/>
          </a:prstGeom>
          <a:ln w="476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24103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任意多边形 43"/>
          <p:cNvSpPr/>
          <p:nvPr/>
        </p:nvSpPr>
        <p:spPr>
          <a:xfrm>
            <a:off x="3483640" y="2123875"/>
            <a:ext cx="944374" cy="1919983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06" y="5661248"/>
            <a:ext cx="1951874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back.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699504" y="2459890"/>
            <a:ext cx="1567216" cy="1689190"/>
          </a:xfrm>
          <a:custGeom>
            <a:avLst/>
            <a:gdLst>
              <a:gd name="connsiteX0" fmla="*/ 2117608 w 2117608"/>
              <a:gd name="connsiteY0" fmla="*/ 1924666 h 1924666"/>
              <a:gd name="connsiteX1" fmla="*/ 264095 w 2117608"/>
              <a:gd name="connsiteY1" fmla="*/ 231790 h 1924666"/>
              <a:gd name="connsiteX2" fmla="*/ 54030 w 2117608"/>
              <a:gd name="connsiteY2" fmla="*/ 58796 h 192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7608" h="1924666">
                <a:moveTo>
                  <a:pt x="2117608" y="1924666"/>
                </a:moveTo>
                <a:lnTo>
                  <a:pt x="264095" y="231790"/>
                </a:lnTo>
                <a:cubicBezTo>
                  <a:pt x="-79835" y="-79188"/>
                  <a:pt x="-12903" y="-10196"/>
                  <a:pt x="54030" y="58796"/>
                </a:cubicBezTo>
              </a:path>
            </a:pathLst>
          </a:custGeom>
          <a:noFill/>
          <a:ln w="73025">
            <a:solidFill>
              <a:srgbClr val="92D05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-15619" y="836712"/>
            <a:ext cx="2646265" cy="919401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Principle A:</a:t>
            </a:r>
          </a:p>
          <a:p>
            <a:pPr algn="ctr"/>
            <a:r>
              <a:rPr lang="en-US" b="1" dirty="0" smtClean="0"/>
              <a:t>Push blocks as deep as possible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24139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5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ounded Rectangle 154"/>
          <p:cNvSpPr/>
          <p:nvPr/>
        </p:nvSpPr>
        <p:spPr>
          <a:xfrm>
            <a:off x="5107955" y="6527741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527" y="2978517"/>
            <a:ext cx="2646265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If full, try the upper level</a:t>
            </a:r>
          </a:p>
        </p:txBody>
      </p:sp>
      <p:cxnSp>
        <p:nvCxnSpPr>
          <p:cNvPr id="68" name="Straight Arrow Connector 2"/>
          <p:cNvCxnSpPr>
            <a:stCxn id="55" idx="3"/>
            <a:endCxn id="90" idx="1"/>
          </p:cNvCxnSpPr>
          <p:nvPr/>
        </p:nvCxnSpPr>
        <p:spPr>
          <a:xfrm flipV="1">
            <a:off x="2699792" y="3092689"/>
            <a:ext cx="421260" cy="39062"/>
          </a:xfrm>
          <a:prstGeom prst="straightConnector1">
            <a:avLst/>
          </a:prstGeom>
          <a:ln w="476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8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97449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任意多边形 43"/>
          <p:cNvSpPr/>
          <p:nvPr/>
        </p:nvSpPr>
        <p:spPr>
          <a:xfrm>
            <a:off x="3483640" y="2123875"/>
            <a:ext cx="944374" cy="1919983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06" y="5661248"/>
            <a:ext cx="1951874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back.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699504" y="2459890"/>
            <a:ext cx="1567216" cy="1689190"/>
          </a:xfrm>
          <a:custGeom>
            <a:avLst/>
            <a:gdLst>
              <a:gd name="connsiteX0" fmla="*/ 2117608 w 2117608"/>
              <a:gd name="connsiteY0" fmla="*/ 1924666 h 1924666"/>
              <a:gd name="connsiteX1" fmla="*/ 264095 w 2117608"/>
              <a:gd name="connsiteY1" fmla="*/ 231790 h 1924666"/>
              <a:gd name="connsiteX2" fmla="*/ 54030 w 2117608"/>
              <a:gd name="connsiteY2" fmla="*/ 58796 h 192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7608" h="1924666">
                <a:moveTo>
                  <a:pt x="2117608" y="1924666"/>
                </a:moveTo>
                <a:lnTo>
                  <a:pt x="264095" y="231790"/>
                </a:lnTo>
                <a:cubicBezTo>
                  <a:pt x="-79835" y="-79188"/>
                  <a:pt x="-12903" y="-10196"/>
                  <a:pt x="54030" y="58796"/>
                </a:cubicBezTo>
              </a:path>
            </a:pathLst>
          </a:custGeom>
          <a:noFill/>
          <a:ln w="73025">
            <a:solidFill>
              <a:srgbClr val="92D05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-15619" y="836712"/>
            <a:ext cx="2646265" cy="919401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Principle A:</a:t>
            </a:r>
          </a:p>
          <a:p>
            <a:pPr algn="ctr"/>
            <a:r>
              <a:rPr lang="en-US" b="1" dirty="0" smtClean="0"/>
              <a:t>Push blocks as deep as possible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40315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5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ounded Rectangle 154"/>
          <p:cNvSpPr/>
          <p:nvPr/>
        </p:nvSpPr>
        <p:spPr>
          <a:xfrm>
            <a:off x="5107955" y="6527741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527" y="3770605"/>
            <a:ext cx="2646265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If full, try the upper level</a:t>
            </a:r>
          </a:p>
        </p:txBody>
      </p:sp>
      <p:cxnSp>
        <p:nvCxnSpPr>
          <p:cNvPr id="68" name="Straight Arrow Connector 2"/>
          <p:cNvCxnSpPr>
            <a:stCxn id="55" idx="3"/>
          </p:cNvCxnSpPr>
          <p:nvPr/>
        </p:nvCxnSpPr>
        <p:spPr>
          <a:xfrm>
            <a:off x="2699792" y="3923839"/>
            <a:ext cx="1136402" cy="10510"/>
          </a:xfrm>
          <a:prstGeom prst="straightConnector1">
            <a:avLst/>
          </a:prstGeom>
          <a:ln w="476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86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13943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任意多边形 43"/>
          <p:cNvSpPr/>
          <p:nvPr/>
        </p:nvSpPr>
        <p:spPr>
          <a:xfrm>
            <a:off x="3483640" y="2123875"/>
            <a:ext cx="944374" cy="1919983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106" y="5661248"/>
            <a:ext cx="1951874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back.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699504" y="2459890"/>
            <a:ext cx="1567216" cy="1689190"/>
          </a:xfrm>
          <a:custGeom>
            <a:avLst/>
            <a:gdLst>
              <a:gd name="connsiteX0" fmla="*/ 2117608 w 2117608"/>
              <a:gd name="connsiteY0" fmla="*/ 1924666 h 1924666"/>
              <a:gd name="connsiteX1" fmla="*/ 264095 w 2117608"/>
              <a:gd name="connsiteY1" fmla="*/ 231790 h 1924666"/>
              <a:gd name="connsiteX2" fmla="*/ 54030 w 2117608"/>
              <a:gd name="connsiteY2" fmla="*/ 58796 h 192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7608" h="1924666">
                <a:moveTo>
                  <a:pt x="2117608" y="1924666"/>
                </a:moveTo>
                <a:lnTo>
                  <a:pt x="264095" y="231790"/>
                </a:lnTo>
                <a:cubicBezTo>
                  <a:pt x="-79835" y="-79188"/>
                  <a:pt x="-12903" y="-10196"/>
                  <a:pt x="54030" y="58796"/>
                </a:cubicBezTo>
              </a:path>
            </a:pathLst>
          </a:custGeom>
          <a:noFill/>
          <a:ln w="73025">
            <a:solidFill>
              <a:srgbClr val="92D05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-15619" y="836712"/>
            <a:ext cx="2646265" cy="919401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Principle A:</a:t>
            </a:r>
          </a:p>
          <a:p>
            <a:pPr algn="ctr"/>
            <a:r>
              <a:rPr lang="en-US" b="1" dirty="0" smtClean="0"/>
              <a:t>Push blocks as deep as possible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23279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5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ounded Rectangle 154"/>
          <p:cNvSpPr/>
          <p:nvPr/>
        </p:nvSpPr>
        <p:spPr>
          <a:xfrm>
            <a:off x="5107955" y="6527741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527" y="3770605"/>
            <a:ext cx="2968043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If root is full, store in the stash</a:t>
            </a:r>
          </a:p>
        </p:txBody>
      </p:sp>
      <p:cxnSp>
        <p:nvCxnSpPr>
          <p:cNvPr id="68" name="Straight Arrow Connector 2"/>
          <p:cNvCxnSpPr>
            <a:stCxn id="55" idx="2"/>
          </p:cNvCxnSpPr>
          <p:nvPr/>
        </p:nvCxnSpPr>
        <p:spPr>
          <a:xfrm>
            <a:off x="1537549" y="4077072"/>
            <a:ext cx="1846827" cy="2016224"/>
          </a:xfrm>
          <a:prstGeom prst="straightConnector1">
            <a:avLst/>
          </a:prstGeom>
          <a:ln w="476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31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25625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Oval 192"/>
          <p:cNvSpPr/>
          <p:nvPr/>
        </p:nvSpPr>
        <p:spPr>
          <a:xfrm>
            <a:off x="5391098" y="4535544"/>
            <a:ext cx="527199" cy="8376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任意多边形 43"/>
          <p:cNvSpPr/>
          <p:nvPr/>
        </p:nvSpPr>
        <p:spPr>
          <a:xfrm>
            <a:off x="3483640" y="2123875"/>
            <a:ext cx="944374" cy="1919983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47" y="5661248"/>
            <a:ext cx="1910333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699504" y="2459890"/>
            <a:ext cx="1567216" cy="1689190"/>
          </a:xfrm>
          <a:custGeom>
            <a:avLst/>
            <a:gdLst>
              <a:gd name="connsiteX0" fmla="*/ 2117608 w 2117608"/>
              <a:gd name="connsiteY0" fmla="*/ 1924666 h 1924666"/>
              <a:gd name="connsiteX1" fmla="*/ 264095 w 2117608"/>
              <a:gd name="connsiteY1" fmla="*/ 231790 h 1924666"/>
              <a:gd name="connsiteX2" fmla="*/ 54030 w 2117608"/>
              <a:gd name="connsiteY2" fmla="*/ 58796 h 192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7608" h="1924666">
                <a:moveTo>
                  <a:pt x="2117608" y="1924666"/>
                </a:moveTo>
                <a:lnTo>
                  <a:pt x="264095" y="231790"/>
                </a:lnTo>
                <a:cubicBezTo>
                  <a:pt x="-79835" y="-79188"/>
                  <a:pt x="-12903" y="-10196"/>
                  <a:pt x="54030" y="58796"/>
                </a:cubicBezTo>
              </a:path>
            </a:pathLst>
          </a:custGeom>
          <a:noFill/>
          <a:ln w="73025">
            <a:solidFill>
              <a:srgbClr val="92D05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-36512" y="836712"/>
            <a:ext cx="3021570" cy="919401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Principle B:</a:t>
            </a:r>
          </a:p>
          <a:p>
            <a:pPr algn="ctr"/>
            <a:r>
              <a:rPr lang="en-US" b="1" dirty="0" smtClean="0"/>
              <a:t>The block should always be on its path to “position”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848483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5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ounded Rectangle 154"/>
          <p:cNvSpPr/>
          <p:nvPr/>
        </p:nvSpPr>
        <p:spPr>
          <a:xfrm>
            <a:off x="5107955" y="6527741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987824" y="6021288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2           1         2           1          2             1          1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88900" y="6021288"/>
            <a:ext cx="17106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“positions”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0" name="Rounded Rectangle 154"/>
          <p:cNvSpPr/>
          <p:nvPr/>
        </p:nvSpPr>
        <p:spPr>
          <a:xfrm>
            <a:off x="4067944" y="2135890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6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157216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Oval 192"/>
          <p:cNvSpPr/>
          <p:nvPr/>
        </p:nvSpPr>
        <p:spPr>
          <a:xfrm>
            <a:off x="5391098" y="4535544"/>
            <a:ext cx="527199" cy="8376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任意多边形 43"/>
          <p:cNvSpPr/>
          <p:nvPr/>
        </p:nvSpPr>
        <p:spPr>
          <a:xfrm>
            <a:off x="3483640" y="2123875"/>
            <a:ext cx="944374" cy="1919983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47" y="5661248"/>
            <a:ext cx="1910333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699504" y="2459890"/>
            <a:ext cx="1567216" cy="1689190"/>
          </a:xfrm>
          <a:custGeom>
            <a:avLst/>
            <a:gdLst>
              <a:gd name="connsiteX0" fmla="*/ 2117608 w 2117608"/>
              <a:gd name="connsiteY0" fmla="*/ 1924666 h 1924666"/>
              <a:gd name="connsiteX1" fmla="*/ 264095 w 2117608"/>
              <a:gd name="connsiteY1" fmla="*/ 231790 h 1924666"/>
              <a:gd name="connsiteX2" fmla="*/ 54030 w 2117608"/>
              <a:gd name="connsiteY2" fmla="*/ 58796 h 192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7608" h="1924666">
                <a:moveTo>
                  <a:pt x="2117608" y="1924666"/>
                </a:moveTo>
                <a:lnTo>
                  <a:pt x="264095" y="231790"/>
                </a:lnTo>
                <a:cubicBezTo>
                  <a:pt x="-79835" y="-79188"/>
                  <a:pt x="-12903" y="-10196"/>
                  <a:pt x="54030" y="58796"/>
                </a:cubicBezTo>
              </a:path>
            </a:pathLst>
          </a:custGeom>
          <a:noFill/>
          <a:ln w="73025">
            <a:solidFill>
              <a:srgbClr val="92D05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-15619" y="3212976"/>
            <a:ext cx="2646265" cy="919401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Block 8, 1, 13 can</a:t>
            </a:r>
          </a:p>
          <a:p>
            <a:pPr algn="ctr"/>
            <a:r>
              <a:rPr lang="en-US" b="1" dirty="0"/>
              <a:t>e</a:t>
            </a:r>
            <a:r>
              <a:rPr lang="en-US" b="1" dirty="0" smtClean="0"/>
              <a:t>nd up at any buckets on the entire path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36512" y="836712"/>
            <a:ext cx="3021570" cy="919401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Principle B:</a:t>
            </a:r>
          </a:p>
          <a:p>
            <a:pPr algn="ctr"/>
            <a:r>
              <a:rPr lang="en-US" b="1" dirty="0" smtClean="0"/>
              <a:t>The block should always be on its path to “position”</a:t>
            </a:r>
          </a:p>
        </p:txBody>
      </p:sp>
      <p:cxnSp>
        <p:nvCxnSpPr>
          <p:cNvPr id="57" name="Straight Arrow Connector 2"/>
          <p:cNvCxnSpPr>
            <a:stCxn id="54" idx="3"/>
            <a:endCxn id="90" idx="2"/>
          </p:cNvCxnSpPr>
          <p:nvPr/>
        </p:nvCxnSpPr>
        <p:spPr>
          <a:xfrm flipV="1">
            <a:off x="2630646" y="3329084"/>
            <a:ext cx="799782" cy="343593"/>
          </a:xfrm>
          <a:prstGeom prst="straightConnector1">
            <a:avLst/>
          </a:prstGeom>
          <a:ln w="476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2"/>
          <p:cNvCxnSpPr>
            <a:stCxn id="54" idx="3"/>
            <a:endCxn id="85" idx="1"/>
          </p:cNvCxnSpPr>
          <p:nvPr/>
        </p:nvCxnSpPr>
        <p:spPr>
          <a:xfrm>
            <a:off x="2630646" y="3672677"/>
            <a:ext cx="1541205" cy="368167"/>
          </a:xfrm>
          <a:prstGeom prst="straightConnector1">
            <a:avLst/>
          </a:prstGeom>
          <a:ln w="476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8182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5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ounded Rectangle 154"/>
          <p:cNvSpPr/>
          <p:nvPr/>
        </p:nvSpPr>
        <p:spPr>
          <a:xfrm>
            <a:off x="5107955" y="6527741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987824" y="6021288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2           1         2           1          2             1          1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Rounded Rectangle 154"/>
          <p:cNvSpPr/>
          <p:nvPr/>
        </p:nvSpPr>
        <p:spPr>
          <a:xfrm>
            <a:off x="4101988" y="2132856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69" name="Straight Arrow Connector 2"/>
          <p:cNvCxnSpPr>
            <a:endCxn id="83" idx="1"/>
          </p:cNvCxnSpPr>
          <p:nvPr/>
        </p:nvCxnSpPr>
        <p:spPr>
          <a:xfrm flipV="1">
            <a:off x="2611085" y="2247420"/>
            <a:ext cx="1118021" cy="1430159"/>
          </a:xfrm>
          <a:prstGeom prst="straightConnector1">
            <a:avLst/>
          </a:prstGeom>
          <a:ln w="476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Cloud storage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899720" y="908720"/>
            <a:ext cx="3352800" cy="2694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 smtClean="0">
                <a:solidFill>
                  <a:srgbClr val="FFC000"/>
                </a:solidFill>
              </a:rPr>
              <a:t>Sensitive</a:t>
            </a:r>
            <a:r>
              <a:rPr lang="en-US" sz="5400" dirty="0" smtClean="0">
                <a:solidFill>
                  <a:srgbClr val="FFC000"/>
                </a:solidFill>
              </a:rPr>
              <a:t> </a:t>
            </a:r>
            <a:r>
              <a:rPr lang="en-US" sz="5400" dirty="0" smtClean="0">
                <a:solidFill>
                  <a:schemeClr val="bg1"/>
                </a:solidFill>
              </a:rPr>
              <a:t>documents</a:t>
            </a:r>
          </a:p>
          <a:p>
            <a:r>
              <a:rPr lang="en-US" sz="5400" dirty="0">
                <a:solidFill>
                  <a:schemeClr val="bg1"/>
                </a:solidFill>
              </a:rPr>
              <a:t>s</a:t>
            </a:r>
            <a:r>
              <a:rPr lang="en-US" sz="5400" dirty="0" smtClean="0">
                <a:solidFill>
                  <a:schemeClr val="bg1"/>
                </a:solidFill>
              </a:rPr>
              <a:t>hould be </a:t>
            </a:r>
            <a:r>
              <a:rPr lang="en-US" sz="5400" b="1" dirty="0" smtClean="0">
                <a:solidFill>
                  <a:srgbClr val="FFC000"/>
                </a:solidFill>
              </a:rPr>
              <a:t>encrypted</a:t>
            </a:r>
            <a:endParaRPr lang="en-US" sz="5400" b="1" dirty="0">
              <a:solidFill>
                <a:srgbClr val="FFC000"/>
              </a:solidFill>
            </a:endParaRPr>
          </a:p>
        </p:txBody>
      </p:sp>
      <p:grpSp>
        <p:nvGrpSpPr>
          <p:cNvPr id="42" name="Group 38"/>
          <p:cNvGrpSpPr>
            <a:grpSpLocks/>
          </p:cNvGrpSpPr>
          <p:nvPr/>
        </p:nvGrpSpPr>
        <p:grpSpPr bwMode="auto">
          <a:xfrm>
            <a:off x="355928" y="3454575"/>
            <a:ext cx="1197573" cy="1042021"/>
            <a:chOff x="5472" y="4295"/>
            <a:chExt cx="416" cy="226"/>
          </a:xfrm>
        </p:grpSpPr>
        <p:pic>
          <p:nvPicPr>
            <p:cNvPr id="43" name="Picture 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" y="4295"/>
              <a:ext cx="36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" y="4304"/>
              <a:ext cx="41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21" y="4589379"/>
            <a:ext cx="1244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直接箭头连接符 46"/>
          <p:cNvCxnSpPr/>
          <p:nvPr/>
        </p:nvCxnSpPr>
        <p:spPr>
          <a:xfrm>
            <a:off x="1907704" y="5446629"/>
            <a:ext cx="3864523" cy="0"/>
          </a:xfrm>
          <a:prstGeom prst="straightConnector1">
            <a:avLst/>
          </a:prstGeom>
          <a:ln w="47625"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4360" y="6236852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User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72992" y="628147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Server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50" name="Group 38"/>
          <p:cNvGrpSpPr>
            <a:grpSpLocks/>
          </p:cNvGrpSpPr>
          <p:nvPr/>
        </p:nvGrpSpPr>
        <p:grpSpPr bwMode="auto">
          <a:xfrm>
            <a:off x="3308696" y="3887472"/>
            <a:ext cx="1197573" cy="1106571"/>
            <a:chOff x="5468" y="4280"/>
            <a:chExt cx="416" cy="240"/>
          </a:xfrm>
        </p:grpSpPr>
        <p:pic>
          <p:nvPicPr>
            <p:cNvPr id="51" name="Picture 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" y="4295"/>
              <a:ext cx="36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" y="4280"/>
              <a:ext cx="41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3" name="Picture 2" descr="D:\Users\Starry\AppData\Local\Microsoft\Windows\Temporary Internet Files\Content.IE5\JKPDZMB9\MM900285327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02" y="358172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76957" y="2924944"/>
            <a:ext cx="101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Files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16608" y="3289339"/>
            <a:ext cx="2708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Encrypted Files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AutoShape 2" descr="https://encrypted-tbn2.gstatic.com/images?q=tbn:ANd9GcSD2pD2ad36iQncFTAa_ATqtDeEsT3-f0qeJmnfZTxMfIzePK6S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4" descr="https://encrypted-tbn2.gstatic.com/images?q=tbn:ANd9GcSD2pD2ad36iQncFTAa_ATqtDeEsT3-f0qeJmnfZTxMfIzePK6S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 descr="D:\Dropbox\JHU_Course\Advanced_crypto\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36" y="458937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62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171851" y="3934349"/>
            <a:ext cx="49156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47155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76666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Oval 192"/>
          <p:cNvSpPr/>
          <p:nvPr/>
        </p:nvSpPr>
        <p:spPr>
          <a:xfrm>
            <a:off x="5391098" y="4535544"/>
            <a:ext cx="527199" cy="837672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任意多边形 43"/>
          <p:cNvSpPr/>
          <p:nvPr/>
        </p:nvSpPr>
        <p:spPr>
          <a:xfrm>
            <a:off x="3483640" y="2123875"/>
            <a:ext cx="944374" cy="1919983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47" y="5661248"/>
            <a:ext cx="1910333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699504" y="2459890"/>
            <a:ext cx="1567216" cy="1689190"/>
          </a:xfrm>
          <a:custGeom>
            <a:avLst/>
            <a:gdLst>
              <a:gd name="connsiteX0" fmla="*/ 2117608 w 2117608"/>
              <a:gd name="connsiteY0" fmla="*/ 1924666 h 1924666"/>
              <a:gd name="connsiteX1" fmla="*/ 264095 w 2117608"/>
              <a:gd name="connsiteY1" fmla="*/ 231790 h 1924666"/>
              <a:gd name="connsiteX2" fmla="*/ 54030 w 2117608"/>
              <a:gd name="connsiteY2" fmla="*/ 58796 h 192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7608" h="1924666">
                <a:moveTo>
                  <a:pt x="2117608" y="1924666"/>
                </a:moveTo>
                <a:lnTo>
                  <a:pt x="264095" y="231790"/>
                </a:lnTo>
                <a:cubicBezTo>
                  <a:pt x="-79835" y="-79188"/>
                  <a:pt x="-12903" y="-10196"/>
                  <a:pt x="54030" y="58796"/>
                </a:cubicBezTo>
              </a:path>
            </a:pathLst>
          </a:custGeom>
          <a:noFill/>
          <a:ln w="73025">
            <a:solidFill>
              <a:srgbClr val="92D050"/>
            </a:solidFill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-15619" y="3371758"/>
            <a:ext cx="2646265" cy="612934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Block 9, 7, 10, 6 can only </a:t>
            </a:r>
          </a:p>
          <a:p>
            <a:pPr algn="ctr"/>
            <a:r>
              <a:rPr lang="en-US" b="1" dirty="0"/>
              <a:t>e</a:t>
            </a:r>
            <a:r>
              <a:rPr lang="en-US" b="1" dirty="0" smtClean="0"/>
              <a:t>nd up at these buckets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36512" y="836712"/>
            <a:ext cx="3021570" cy="919401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Principle B:</a:t>
            </a:r>
          </a:p>
          <a:p>
            <a:pPr algn="ctr"/>
            <a:r>
              <a:rPr lang="en-US" b="1" dirty="0" smtClean="0"/>
              <a:t>The block should always be on its path to “position”</a:t>
            </a:r>
          </a:p>
        </p:txBody>
      </p:sp>
      <p:cxnSp>
        <p:nvCxnSpPr>
          <p:cNvPr id="57" name="Straight Arrow Connector 2"/>
          <p:cNvCxnSpPr>
            <a:stCxn id="54" idx="3"/>
          </p:cNvCxnSpPr>
          <p:nvPr/>
        </p:nvCxnSpPr>
        <p:spPr>
          <a:xfrm flipV="1">
            <a:off x="2630646" y="3092690"/>
            <a:ext cx="490406" cy="585535"/>
          </a:xfrm>
          <a:prstGeom prst="straightConnector1">
            <a:avLst/>
          </a:prstGeom>
          <a:ln w="476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2"/>
          <p:cNvCxnSpPr>
            <a:stCxn id="54" idx="3"/>
            <a:endCxn id="85" idx="1"/>
          </p:cNvCxnSpPr>
          <p:nvPr/>
        </p:nvCxnSpPr>
        <p:spPr>
          <a:xfrm>
            <a:off x="2630646" y="3678225"/>
            <a:ext cx="1541205" cy="362619"/>
          </a:xfrm>
          <a:prstGeom prst="straightConnector1">
            <a:avLst/>
          </a:prstGeom>
          <a:ln w="476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49922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5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ounded Rectangle 154"/>
          <p:cNvSpPr/>
          <p:nvPr/>
        </p:nvSpPr>
        <p:spPr>
          <a:xfrm>
            <a:off x="5107955" y="6527741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987824" y="6021288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2           1         2           1          2             1          1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Rounded Rectangle 154"/>
          <p:cNvSpPr/>
          <p:nvPr/>
        </p:nvSpPr>
        <p:spPr>
          <a:xfrm>
            <a:off x="4101988" y="2132856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1" grpId="1" animBg="1"/>
      <p:bldP spid="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419875" y="3934349"/>
            <a:ext cx="24353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23577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44252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47" y="5445224"/>
            <a:ext cx="1839057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81890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5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ounded Rectangle 154"/>
          <p:cNvSpPr/>
          <p:nvPr/>
        </p:nvSpPr>
        <p:spPr>
          <a:xfrm>
            <a:off x="5107955" y="6527741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87824" y="6021288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2           1         2           1          2             1          1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6058" y="2060848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2"/>
          <p:cNvCxnSpPr/>
          <p:nvPr/>
        </p:nvCxnSpPr>
        <p:spPr>
          <a:xfrm flipV="1">
            <a:off x="683568" y="2193595"/>
            <a:ext cx="936104" cy="23913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"/>
          <p:cNvCxnSpPr/>
          <p:nvPr/>
        </p:nvCxnSpPr>
        <p:spPr>
          <a:xfrm>
            <a:off x="3131840" y="5733256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"/>
          <p:cNvCxnSpPr/>
          <p:nvPr/>
        </p:nvCxnSpPr>
        <p:spPr>
          <a:xfrm>
            <a:off x="4419876" y="5767255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2"/>
          <p:cNvCxnSpPr/>
          <p:nvPr/>
        </p:nvCxnSpPr>
        <p:spPr>
          <a:xfrm>
            <a:off x="5696238" y="5751691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153"/>
          <p:cNvSpPr/>
          <p:nvPr/>
        </p:nvSpPr>
        <p:spPr>
          <a:xfrm>
            <a:off x="4067944" y="2132856"/>
            <a:ext cx="279913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任意多边形 72"/>
          <p:cNvSpPr/>
          <p:nvPr/>
        </p:nvSpPr>
        <p:spPr>
          <a:xfrm>
            <a:off x="3779912" y="2564904"/>
            <a:ext cx="635953" cy="1081861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502606" y="1305327"/>
            <a:ext cx="34181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Get back to our example: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419875" y="3934349"/>
            <a:ext cx="24353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84268" y="3070253"/>
            <a:ext cx="23577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563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47" y="5445224"/>
            <a:ext cx="1839057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14050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5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ounded Rectangle 154"/>
          <p:cNvSpPr/>
          <p:nvPr/>
        </p:nvSpPr>
        <p:spPr>
          <a:xfrm>
            <a:off x="5107955" y="6527741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87824" y="6021288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2           1         2           1          2             1          1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6058" y="2060848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2"/>
          <p:cNvCxnSpPr/>
          <p:nvPr/>
        </p:nvCxnSpPr>
        <p:spPr>
          <a:xfrm flipV="1">
            <a:off x="683568" y="2193595"/>
            <a:ext cx="936104" cy="23913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"/>
          <p:cNvCxnSpPr/>
          <p:nvPr/>
        </p:nvCxnSpPr>
        <p:spPr>
          <a:xfrm>
            <a:off x="3131840" y="5733256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"/>
          <p:cNvCxnSpPr/>
          <p:nvPr/>
        </p:nvCxnSpPr>
        <p:spPr>
          <a:xfrm>
            <a:off x="4419876" y="5767255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2"/>
          <p:cNvCxnSpPr/>
          <p:nvPr/>
        </p:nvCxnSpPr>
        <p:spPr>
          <a:xfrm>
            <a:off x="5696238" y="5751691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153"/>
          <p:cNvSpPr/>
          <p:nvPr/>
        </p:nvSpPr>
        <p:spPr>
          <a:xfrm>
            <a:off x="4067944" y="2132856"/>
            <a:ext cx="439446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5" name="任意多边形 54"/>
          <p:cNvSpPr/>
          <p:nvPr/>
        </p:nvSpPr>
        <p:spPr>
          <a:xfrm>
            <a:off x="3779912" y="2564904"/>
            <a:ext cx="635953" cy="1081861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6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419875" y="3934349"/>
            <a:ext cx="24353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19872" y="3071994"/>
            <a:ext cx="23577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42989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47" y="5445224"/>
            <a:ext cx="1839057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03646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5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ounded Rectangle 154"/>
          <p:cNvSpPr/>
          <p:nvPr/>
        </p:nvSpPr>
        <p:spPr>
          <a:xfrm>
            <a:off x="5107955" y="6527741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87824" y="6021288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2           1         2           1          2             1          1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6058" y="2060848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2"/>
          <p:cNvCxnSpPr/>
          <p:nvPr/>
        </p:nvCxnSpPr>
        <p:spPr>
          <a:xfrm flipV="1">
            <a:off x="683568" y="3117055"/>
            <a:ext cx="936104" cy="23913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"/>
          <p:cNvCxnSpPr/>
          <p:nvPr/>
        </p:nvCxnSpPr>
        <p:spPr>
          <a:xfrm>
            <a:off x="3851920" y="5733256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"/>
          <p:cNvCxnSpPr/>
          <p:nvPr/>
        </p:nvCxnSpPr>
        <p:spPr>
          <a:xfrm>
            <a:off x="4419876" y="5767255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2"/>
          <p:cNvCxnSpPr/>
          <p:nvPr/>
        </p:nvCxnSpPr>
        <p:spPr>
          <a:xfrm>
            <a:off x="5076056" y="5733256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153"/>
          <p:cNvSpPr/>
          <p:nvPr/>
        </p:nvSpPr>
        <p:spPr>
          <a:xfrm>
            <a:off x="4067944" y="2132856"/>
            <a:ext cx="439446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任意多边形 53"/>
          <p:cNvSpPr/>
          <p:nvPr/>
        </p:nvSpPr>
        <p:spPr>
          <a:xfrm>
            <a:off x="3779912" y="2564904"/>
            <a:ext cx="635953" cy="1081861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Arrow Connector 2"/>
          <p:cNvCxnSpPr/>
          <p:nvPr/>
        </p:nvCxnSpPr>
        <p:spPr>
          <a:xfrm>
            <a:off x="6588224" y="5733256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"/>
          <p:cNvCxnSpPr/>
          <p:nvPr/>
        </p:nvCxnSpPr>
        <p:spPr>
          <a:xfrm>
            <a:off x="7164288" y="5733256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3070139" y="6274186"/>
            <a:ext cx="216024" cy="502315"/>
            <a:chOff x="323528" y="1484784"/>
            <a:chExt cx="216024" cy="502315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23528" y="1484784"/>
              <a:ext cx="179078" cy="5023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323528" y="1484784"/>
              <a:ext cx="216024" cy="5023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5803327" y="6293825"/>
            <a:ext cx="216024" cy="502315"/>
            <a:chOff x="323528" y="1484784"/>
            <a:chExt cx="216024" cy="502315"/>
          </a:xfrm>
        </p:grpSpPr>
        <p:cxnSp>
          <p:nvCxnSpPr>
            <p:cNvPr id="75" name="直接连接符 74"/>
            <p:cNvCxnSpPr/>
            <p:nvPr/>
          </p:nvCxnSpPr>
          <p:spPr>
            <a:xfrm>
              <a:off x="323528" y="1484784"/>
              <a:ext cx="179078" cy="5023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323528" y="1484784"/>
              <a:ext cx="216024" cy="5023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054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419875" y="3934349"/>
            <a:ext cx="24353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19872" y="3071994"/>
            <a:ext cx="23577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69535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47" y="5445224"/>
            <a:ext cx="1839057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14883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Rounded Rectangle 154"/>
          <p:cNvSpPr/>
          <p:nvPr/>
        </p:nvSpPr>
        <p:spPr>
          <a:xfrm>
            <a:off x="3056050" y="6525344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2" name="Rounded Rectangle 154"/>
          <p:cNvSpPr/>
          <p:nvPr/>
        </p:nvSpPr>
        <p:spPr>
          <a:xfrm>
            <a:off x="3729106" y="6527741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63" name="Rounded Rectangle 153"/>
          <p:cNvSpPr/>
          <p:nvPr/>
        </p:nvSpPr>
        <p:spPr>
          <a:xfrm>
            <a:off x="4365059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ounded Rectangle 154"/>
          <p:cNvSpPr/>
          <p:nvPr/>
        </p:nvSpPr>
        <p:spPr>
          <a:xfrm>
            <a:off x="5654698" y="6528378"/>
            <a:ext cx="471559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65" name="Rounded Rectangle 153"/>
          <p:cNvSpPr/>
          <p:nvPr/>
        </p:nvSpPr>
        <p:spPr>
          <a:xfrm>
            <a:off x="6386997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6" name="Rounded Rectangle 154"/>
          <p:cNvSpPr/>
          <p:nvPr/>
        </p:nvSpPr>
        <p:spPr>
          <a:xfrm>
            <a:off x="7134967" y="6528378"/>
            <a:ext cx="214177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7" name="Rounded Rectangle 154"/>
          <p:cNvSpPr/>
          <p:nvPr/>
        </p:nvSpPr>
        <p:spPr>
          <a:xfrm>
            <a:off x="5107955" y="6527741"/>
            <a:ext cx="214177" cy="212990"/>
          </a:xfrm>
          <a:prstGeom prst="round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87824" y="6021288"/>
            <a:ext cx="438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2           1         2           1          2             1          1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66058" y="2060848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2"/>
          <p:cNvCxnSpPr/>
          <p:nvPr/>
        </p:nvCxnSpPr>
        <p:spPr>
          <a:xfrm flipV="1">
            <a:off x="683568" y="3909143"/>
            <a:ext cx="936104" cy="23913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2"/>
          <p:cNvCxnSpPr/>
          <p:nvPr/>
        </p:nvCxnSpPr>
        <p:spPr>
          <a:xfrm>
            <a:off x="3851920" y="5733256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153"/>
          <p:cNvSpPr/>
          <p:nvPr/>
        </p:nvSpPr>
        <p:spPr>
          <a:xfrm>
            <a:off x="4067944" y="2132856"/>
            <a:ext cx="439446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任意多边形 53"/>
          <p:cNvSpPr/>
          <p:nvPr/>
        </p:nvSpPr>
        <p:spPr>
          <a:xfrm>
            <a:off x="3779912" y="2564904"/>
            <a:ext cx="635953" cy="1081861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Arrow Connector 2"/>
          <p:cNvCxnSpPr/>
          <p:nvPr/>
        </p:nvCxnSpPr>
        <p:spPr>
          <a:xfrm>
            <a:off x="6588224" y="5733256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"/>
          <p:cNvCxnSpPr/>
          <p:nvPr/>
        </p:nvCxnSpPr>
        <p:spPr>
          <a:xfrm>
            <a:off x="7164288" y="5733256"/>
            <a:ext cx="0" cy="363694"/>
          </a:xfrm>
          <a:prstGeom prst="straightConnector1">
            <a:avLst/>
          </a:prstGeom>
          <a:ln w="635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3062187" y="6292645"/>
            <a:ext cx="216024" cy="502315"/>
            <a:chOff x="323528" y="1484784"/>
            <a:chExt cx="216024" cy="502315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323528" y="1484784"/>
              <a:ext cx="179078" cy="5023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323528" y="1484784"/>
              <a:ext cx="216024" cy="5023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4396751" y="6274186"/>
            <a:ext cx="216024" cy="502315"/>
            <a:chOff x="323528" y="1484784"/>
            <a:chExt cx="216024" cy="502315"/>
          </a:xfrm>
        </p:grpSpPr>
        <p:cxnSp>
          <p:nvCxnSpPr>
            <p:cNvPr id="73" name="直接连接符 72"/>
            <p:cNvCxnSpPr/>
            <p:nvPr/>
          </p:nvCxnSpPr>
          <p:spPr>
            <a:xfrm>
              <a:off x="323528" y="1484784"/>
              <a:ext cx="179078" cy="5023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323528" y="1484784"/>
              <a:ext cx="216024" cy="5023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5106108" y="6274185"/>
            <a:ext cx="216024" cy="502315"/>
            <a:chOff x="323528" y="1484784"/>
            <a:chExt cx="216024" cy="502315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323528" y="1484784"/>
              <a:ext cx="179078" cy="5023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323528" y="1484784"/>
              <a:ext cx="216024" cy="5023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5827198" y="6279989"/>
            <a:ext cx="216024" cy="502315"/>
            <a:chOff x="323528" y="1484784"/>
            <a:chExt cx="216024" cy="502315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323528" y="1484784"/>
              <a:ext cx="179078" cy="5023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V="1">
              <a:off x="323528" y="1484784"/>
              <a:ext cx="216024" cy="5023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35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Path ORAM</a:t>
            </a:r>
            <a:endParaRPr lang="zh-CN" altLang="en-US" dirty="0"/>
          </a:p>
        </p:txBody>
      </p:sp>
      <p:sp>
        <p:nvSpPr>
          <p:cNvPr id="83" name="Rectangle 115"/>
          <p:cNvSpPr/>
          <p:nvPr/>
        </p:nvSpPr>
        <p:spPr>
          <a:xfrm>
            <a:off x="3729106" y="201102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15"/>
          <p:cNvSpPr/>
          <p:nvPr/>
        </p:nvSpPr>
        <p:spPr>
          <a:xfrm>
            <a:off x="4266720" y="3748297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153"/>
          <p:cNvSpPr/>
          <p:nvPr/>
        </p:nvSpPr>
        <p:spPr>
          <a:xfrm>
            <a:off x="4419875" y="3934349"/>
            <a:ext cx="24353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6" name="Rounded Rectangle 154"/>
          <p:cNvSpPr/>
          <p:nvPr/>
        </p:nvSpPr>
        <p:spPr>
          <a:xfrm>
            <a:off x="4737268" y="3934349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7" name="Rectangle 115"/>
          <p:cNvSpPr/>
          <p:nvPr/>
        </p:nvSpPr>
        <p:spPr>
          <a:xfrm>
            <a:off x="5035947" y="2882460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153"/>
          <p:cNvSpPr/>
          <p:nvPr/>
        </p:nvSpPr>
        <p:spPr>
          <a:xfrm>
            <a:off x="5085094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9" name="Rounded Rectangle 154"/>
          <p:cNvSpPr/>
          <p:nvPr/>
        </p:nvSpPr>
        <p:spPr>
          <a:xfrm>
            <a:off x="5381662" y="3070253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0" name="Rectangle 115"/>
          <p:cNvSpPr/>
          <p:nvPr/>
        </p:nvSpPr>
        <p:spPr>
          <a:xfrm>
            <a:off x="3121052" y="2856293"/>
            <a:ext cx="618751" cy="472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53"/>
          <p:cNvSpPr/>
          <p:nvPr/>
        </p:nvSpPr>
        <p:spPr>
          <a:xfrm>
            <a:off x="3170199" y="3044086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3" name="Rectangle 115"/>
          <p:cNvSpPr/>
          <p:nvPr/>
        </p:nvSpPr>
        <p:spPr>
          <a:xfrm>
            <a:off x="2515667" y="20183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153"/>
          <p:cNvSpPr/>
          <p:nvPr/>
        </p:nvSpPr>
        <p:spPr>
          <a:xfrm>
            <a:off x="2459830" y="2131115"/>
            <a:ext cx="479349" cy="172786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5" name="Rounded Rectangle 154"/>
          <p:cNvSpPr/>
          <p:nvPr/>
        </p:nvSpPr>
        <p:spPr>
          <a:xfrm>
            <a:off x="302157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ounded Rectangle 153"/>
          <p:cNvSpPr/>
          <p:nvPr/>
        </p:nvSpPr>
        <p:spPr>
          <a:xfrm>
            <a:off x="3813658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97" name="Rounded Rectangle 154"/>
          <p:cNvSpPr/>
          <p:nvPr/>
        </p:nvSpPr>
        <p:spPr>
          <a:xfrm>
            <a:off x="3419872" y="3071994"/>
            <a:ext cx="235779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8" name="Rectangle 115"/>
          <p:cNvSpPr/>
          <p:nvPr/>
        </p:nvSpPr>
        <p:spPr>
          <a:xfrm>
            <a:off x="4603899" y="1987099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153"/>
          <p:cNvSpPr/>
          <p:nvPr/>
        </p:nvSpPr>
        <p:spPr>
          <a:xfrm>
            <a:off x="4531891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0" name="Rounded Rectangle 154"/>
          <p:cNvSpPr/>
          <p:nvPr/>
        </p:nvSpPr>
        <p:spPr>
          <a:xfrm>
            <a:off x="4828460" y="2131115"/>
            <a:ext cx="493672" cy="247828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01" name="Rectangle 115"/>
          <p:cNvSpPr/>
          <p:nvPr/>
        </p:nvSpPr>
        <p:spPr>
          <a:xfrm>
            <a:off x="5540003" y="2018464"/>
            <a:ext cx="618751" cy="472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53"/>
          <p:cNvSpPr/>
          <p:nvPr/>
        </p:nvSpPr>
        <p:spPr>
          <a:xfrm>
            <a:off x="5589150" y="2131115"/>
            <a:ext cx="214177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" name="Rounded Rectangle 154"/>
          <p:cNvSpPr/>
          <p:nvPr/>
        </p:nvSpPr>
        <p:spPr>
          <a:xfrm>
            <a:off x="5885718" y="2131115"/>
            <a:ext cx="474764" cy="235944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104" name="Straight Arrow Connector 2"/>
          <p:cNvCxnSpPr>
            <a:stCxn id="90" idx="0"/>
            <a:endCxn id="93" idx="2"/>
          </p:cNvCxnSpPr>
          <p:nvPr/>
        </p:nvCxnSpPr>
        <p:spPr>
          <a:xfrm flipH="1" flipV="1">
            <a:off x="2825043" y="2491155"/>
            <a:ext cx="605385" cy="36513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2"/>
          <p:cNvCxnSpPr>
            <a:stCxn id="90" idx="0"/>
            <a:endCxn id="83" idx="2"/>
          </p:cNvCxnSpPr>
          <p:nvPr/>
        </p:nvCxnSpPr>
        <p:spPr>
          <a:xfrm flipV="1">
            <a:off x="3430428" y="2483815"/>
            <a:ext cx="608054" cy="372478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2"/>
          <p:cNvCxnSpPr>
            <a:stCxn id="87" idx="0"/>
            <a:endCxn id="98" idx="2"/>
          </p:cNvCxnSpPr>
          <p:nvPr/>
        </p:nvCxnSpPr>
        <p:spPr>
          <a:xfrm flipH="1" flipV="1">
            <a:off x="4913275" y="2459890"/>
            <a:ext cx="432048" cy="4225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2"/>
          <p:cNvCxnSpPr>
            <a:stCxn id="87" idx="0"/>
            <a:endCxn id="101" idx="2"/>
          </p:cNvCxnSpPr>
          <p:nvPr/>
        </p:nvCxnSpPr>
        <p:spPr>
          <a:xfrm flipV="1">
            <a:off x="5345323" y="2491255"/>
            <a:ext cx="504056" cy="3912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2"/>
          <p:cNvCxnSpPr>
            <a:stCxn id="84" idx="0"/>
            <a:endCxn id="90" idx="2"/>
          </p:cNvCxnSpPr>
          <p:nvPr/>
        </p:nvCxnSpPr>
        <p:spPr>
          <a:xfrm flipH="1" flipV="1">
            <a:off x="3430428" y="3329084"/>
            <a:ext cx="1145668" cy="419213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"/>
          <p:cNvCxnSpPr>
            <a:stCxn id="84" idx="0"/>
            <a:endCxn id="87" idx="2"/>
          </p:cNvCxnSpPr>
          <p:nvPr/>
        </p:nvCxnSpPr>
        <p:spPr>
          <a:xfrm flipV="1">
            <a:off x="4576096" y="3355251"/>
            <a:ext cx="769227" cy="3930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2699504" y="16897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1                   2                3               4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11" name="Group 8"/>
          <p:cNvGrpSpPr/>
          <p:nvPr/>
        </p:nvGrpSpPr>
        <p:grpSpPr>
          <a:xfrm>
            <a:off x="0" y="4025969"/>
            <a:ext cx="8967532" cy="915199"/>
            <a:chOff x="0" y="3364472"/>
            <a:chExt cx="8967532" cy="915199"/>
          </a:xfrm>
        </p:grpSpPr>
        <p:cxnSp>
          <p:nvCxnSpPr>
            <p:cNvPr id="112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0" y="3364472"/>
              <a:ext cx="1005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Server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0" y="3818006"/>
              <a:ext cx="923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</a:rPr>
                <a:t>Client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98128" y="4797152"/>
            <a:ext cx="216170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position map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25135"/>
              </p:ext>
            </p:extLst>
          </p:nvPr>
        </p:nvGraphicFramePr>
        <p:xfrm>
          <a:off x="2868482" y="4653136"/>
          <a:ext cx="609600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139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19435" y="3718773"/>
            <a:ext cx="3601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Note: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 blocks on the tree are encrypted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47" y="5445224"/>
            <a:ext cx="1839057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/>
              <a:t>5. Write path back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79884" y="6412972"/>
            <a:ext cx="6637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stash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95151"/>
              </p:ext>
            </p:extLst>
          </p:nvPr>
        </p:nvGraphicFramePr>
        <p:xfrm>
          <a:off x="2868491" y="6442536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Rounded Rectangle 153"/>
          <p:cNvSpPr/>
          <p:nvPr/>
        </p:nvSpPr>
        <p:spPr>
          <a:xfrm>
            <a:off x="2928309" y="6528378"/>
            <a:ext cx="491563" cy="212990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6058" y="2060848"/>
            <a:ext cx="3016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2" name="Rounded Rectangle 153"/>
          <p:cNvSpPr/>
          <p:nvPr/>
        </p:nvSpPr>
        <p:spPr>
          <a:xfrm>
            <a:off x="4067944" y="2132856"/>
            <a:ext cx="439446" cy="212990"/>
          </a:xfrm>
          <a:prstGeom prst="round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54" name="任意多边形 53"/>
          <p:cNvSpPr/>
          <p:nvPr/>
        </p:nvSpPr>
        <p:spPr>
          <a:xfrm>
            <a:off x="3779912" y="2564904"/>
            <a:ext cx="635953" cy="1081861"/>
          </a:xfrm>
          <a:custGeom>
            <a:avLst/>
            <a:gdLst>
              <a:gd name="connsiteX0" fmla="*/ 755932 w 1101921"/>
              <a:gd name="connsiteY0" fmla="*/ 0 h 2356334"/>
              <a:gd name="connsiteX1" fmla="*/ 2170 w 1101921"/>
              <a:gd name="connsiteY1" fmla="*/ 1248032 h 2356334"/>
              <a:gd name="connsiteX2" fmla="*/ 965997 w 1101921"/>
              <a:gd name="connsiteY2" fmla="*/ 2273643 h 2356334"/>
              <a:gd name="connsiteX3" fmla="*/ 1077208 w 1101921"/>
              <a:gd name="connsiteY3" fmla="*/ 2298356 h 2356334"/>
              <a:gd name="connsiteX4" fmla="*/ 1077208 w 1101921"/>
              <a:gd name="connsiteY4" fmla="*/ 2323070 h 2356334"/>
              <a:gd name="connsiteX5" fmla="*/ 1101921 w 1101921"/>
              <a:gd name="connsiteY5" fmla="*/ 2335427 h 2356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21" h="2356334">
                <a:moveTo>
                  <a:pt x="755932" y="0"/>
                </a:moveTo>
                <a:cubicBezTo>
                  <a:pt x="361545" y="434546"/>
                  <a:pt x="-32841" y="869092"/>
                  <a:pt x="2170" y="1248032"/>
                </a:cubicBezTo>
                <a:cubicBezTo>
                  <a:pt x="37181" y="1626973"/>
                  <a:pt x="786824" y="2098589"/>
                  <a:pt x="965997" y="2273643"/>
                </a:cubicBezTo>
                <a:cubicBezTo>
                  <a:pt x="1145170" y="2448697"/>
                  <a:pt x="1058673" y="2290118"/>
                  <a:pt x="1077208" y="2298356"/>
                </a:cubicBezTo>
                <a:cubicBezTo>
                  <a:pt x="1095743" y="2306594"/>
                  <a:pt x="1073089" y="2316892"/>
                  <a:pt x="1077208" y="2323070"/>
                </a:cubicBezTo>
                <a:cubicBezTo>
                  <a:pt x="1081327" y="2329249"/>
                  <a:pt x="1091624" y="2332338"/>
                  <a:pt x="1101921" y="2335427"/>
                </a:cubicBezTo>
              </a:path>
            </a:pathLst>
          </a:custGeom>
          <a:noFill/>
          <a:ln w="69850">
            <a:solidFill>
              <a:srgbClr val="FF0000"/>
            </a:solidFill>
            <a:headEnd type="stealt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Client storage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115616" y="1556792"/>
            <a:ext cx="29835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Position map: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Log N bits per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1"/>
                </a:solidFill>
              </a:rPr>
              <a:t>Totally N log N bits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2909521"/>
            <a:ext cx="2827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Too much !!!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8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76672"/>
            <a:ext cx="8229600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Recursion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484784"/>
            <a:ext cx="8229600" cy="9247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Store the position map in another ORAM.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 this recursively.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532"/>
          <p:cNvCxnSpPr/>
          <p:nvPr/>
        </p:nvCxnSpPr>
        <p:spPr>
          <a:xfrm>
            <a:off x="254717" y="5507940"/>
            <a:ext cx="8712815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266" y="5031350"/>
            <a:ext cx="1143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Server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554" y="5498415"/>
            <a:ext cx="1046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Client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pSp>
        <p:nvGrpSpPr>
          <p:cNvPr id="12" name="Group 374"/>
          <p:cNvGrpSpPr/>
          <p:nvPr/>
        </p:nvGrpSpPr>
        <p:grpSpPr>
          <a:xfrm>
            <a:off x="2076912" y="5736436"/>
            <a:ext cx="596471" cy="228808"/>
            <a:chOff x="1297964" y="4014788"/>
            <a:chExt cx="1390502" cy="533400"/>
          </a:xfrm>
        </p:grpSpPr>
        <p:sp>
          <p:nvSpPr>
            <p:cNvPr id="13" name="Rectangle 375"/>
            <p:cNvSpPr/>
            <p:nvPr/>
          </p:nvSpPr>
          <p:spPr>
            <a:xfrm>
              <a:off x="1297964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376"/>
            <p:cNvSpPr/>
            <p:nvPr/>
          </p:nvSpPr>
          <p:spPr>
            <a:xfrm>
              <a:off x="1497797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377"/>
            <p:cNvSpPr/>
            <p:nvPr/>
          </p:nvSpPr>
          <p:spPr>
            <a:xfrm>
              <a:off x="1693466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Rectangle 378"/>
            <p:cNvSpPr/>
            <p:nvPr/>
          </p:nvSpPr>
          <p:spPr>
            <a:xfrm>
              <a:off x="1893298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Rectangle 379"/>
            <p:cNvSpPr/>
            <p:nvPr/>
          </p:nvSpPr>
          <p:spPr>
            <a:xfrm>
              <a:off x="2093131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380"/>
            <p:cNvSpPr/>
            <p:nvPr/>
          </p:nvSpPr>
          <p:spPr>
            <a:xfrm>
              <a:off x="2292964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Rectangle 381"/>
            <p:cNvSpPr/>
            <p:nvPr/>
          </p:nvSpPr>
          <p:spPr>
            <a:xfrm>
              <a:off x="2488633" y="4014788"/>
              <a:ext cx="199833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382"/>
          <p:cNvGrpSpPr/>
          <p:nvPr/>
        </p:nvGrpSpPr>
        <p:grpSpPr>
          <a:xfrm>
            <a:off x="541511" y="3390406"/>
            <a:ext cx="3727258" cy="1752600"/>
            <a:chOff x="152400" y="623887"/>
            <a:chExt cx="8902882" cy="4186238"/>
          </a:xfrm>
        </p:grpSpPr>
        <p:grpSp>
          <p:nvGrpSpPr>
            <p:cNvPr id="21" name="Group 383"/>
            <p:cNvGrpSpPr/>
            <p:nvPr/>
          </p:nvGrpSpPr>
          <p:grpSpPr>
            <a:xfrm>
              <a:off x="1724434" y="30575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107" name="Rectangle 468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Rectangle 469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Rectangle 470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Rectangle 471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384"/>
            <p:cNvGrpSpPr/>
            <p:nvPr/>
          </p:nvGrpSpPr>
          <p:grpSpPr>
            <a:xfrm>
              <a:off x="15240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103" name="Rectangle 464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Rectangle 465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Rectangle 466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Rectangle 467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385"/>
            <p:cNvGrpSpPr/>
            <p:nvPr/>
          </p:nvGrpSpPr>
          <p:grpSpPr>
            <a:xfrm>
              <a:off x="114201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99" name="Rectangle 460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Rectangle 461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Rectangle 462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Rectangle 463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386"/>
            <p:cNvGrpSpPr/>
            <p:nvPr/>
          </p:nvGrpSpPr>
          <p:grpSpPr>
            <a:xfrm>
              <a:off x="233481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95" name="Rectangle 456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Rectangle 457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Rectangle 458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Rectangle 459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387"/>
            <p:cNvGrpSpPr/>
            <p:nvPr/>
          </p:nvGrpSpPr>
          <p:grpSpPr>
            <a:xfrm>
              <a:off x="3324421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91" name="Rectangle 452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Rectangle 453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Rectangle 454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Rectangle 455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388"/>
            <p:cNvGrpSpPr/>
            <p:nvPr/>
          </p:nvGrpSpPr>
          <p:grpSpPr>
            <a:xfrm>
              <a:off x="620406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87" name="Rectangle 448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Rectangle 449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Rectangle 450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Rectangle 451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389"/>
            <p:cNvGrpSpPr/>
            <p:nvPr/>
          </p:nvGrpSpPr>
          <p:grpSpPr>
            <a:xfrm>
              <a:off x="2826881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83" name="Rectangle 444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Rectangle 445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Rectangle 446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ectangle 447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390"/>
            <p:cNvGrpSpPr/>
            <p:nvPr/>
          </p:nvGrpSpPr>
          <p:grpSpPr>
            <a:xfrm>
              <a:off x="4171875" y="42767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79" name="Rectangle 440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Rectangle 441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ectangle 442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ectangle 443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391"/>
            <p:cNvGrpSpPr/>
            <p:nvPr/>
          </p:nvGrpSpPr>
          <p:grpSpPr>
            <a:xfrm>
              <a:off x="6778443" y="30575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75" name="Rectangle 436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Rectangle 437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Rectangle 438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Rectangle 439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392"/>
            <p:cNvGrpSpPr/>
            <p:nvPr/>
          </p:nvGrpSpPr>
          <p:grpSpPr>
            <a:xfrm>
              <a:off x="495861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71" name="Rectangle 432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Rectangle 433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Rectangle 434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Rectangle 435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" name="Group 393"/>
            <p:cNvGrpSpPr/>
            <p:nvPr/>
          </p:nvGrpSpPr>
          <p:grpSpPr>
            <a:xfrm>
              <a:off x="5948220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66" name="Rectangle 428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Rectangle 429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430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Rectangle 431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394"/>
            <p:cNvGrpSpPr/>
            <p:nvPr/>
          </p:nvGrpSpPr>
          <p:grpSpPr>
            <a:xfrm>
              <a:off x="7270504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62" name="Rectangle 424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425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426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Rectangle 427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Group 395"/>
            <p:cNvGrpSpPr/>
            <p:nvPr/>
          </p:nvGrpSpPr>
          <p:grpSpPr>
            <a:xfrm>
              <a:off x="8260115" y="623887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58" name="Rectangle 420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421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Rectangle 422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423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oup 396"/>
            <p:cNvGrpSpPr/>
            <p:nvPr/>
          </p:nvGrpSpPr>
          <p:grpSpPr>
            <a:xfrm>
              <a:off x="5421104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54" name="Rectangle 416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417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Rectangle 418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ectangle 419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Group 397"/>
            <p:cNvGrpSpPr/>
            <p:nvPr/>
          </p:nvGrpSpPr>
          <p:grpSpPr>
            <a:xfrm>
              <a:off x="7770607" y="1838325"/>
              <a:ext cx="795167" cy="533400"/>
              <a:chOff x="3481387" y="4248150"/>
              <a:chExt cx="909637" cy="533400"/>
            </a:xfrm>
            <a:solidFill>
              <a:schemeClr val="bg1"/>
            </a:solidFill>
          </p:grpSpPr>
          <p:sp>
            <p:nvSpPr>
              <p:cNvPr id="50" name="Rectangle 412"/>
              <p:cNvSpPr/>
              <p:nvPr/>
            </p:nvSpPr>
            <p:spPr>
              <a:xfrm>
                <a:off x="34813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Rectangle 413"/>
              <p:cNvSpPr/>
              <p:nvPr/>
            </p:nvSpPr>
            <p:spPr>
              <a:xfrm>
                <a:off x="3709987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Rectangle 414"/>
              <p:cNvSpPr/>
              <p:nvPr/>
            </p:nvSpPr>
            <p:spPr>
              <a:xfrm>
                <a:off x="39338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415"/>
              <p:cNvSpPr/>
              <p:nvPr/>
            </p:nvSpPr>
            <p:spPr>
              <a:xfrm>
                <a:off x="4162424" y="4248150"/>
                <a:ext cx="228600" cy="533400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6" name="Straight Arrow Connector 398"/>
            <p:cNvCxnSpPr/>
            <p:nvPr/>
          </p:nvCxnSpPr>
          <p:spPr>
            <a:xfrm flipH="1" flipV="1">
              <a:off x="2634559" y="3590925"/>
              <a:ext cx="1385112" cy="68580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99"/>
            <p:cNvCxnSpPr/>
            <p:nvPr/>
          </p:nvCxnSpPr>
          <p:spPr>
            <a:xfrm flipH="1" flipV="1">
              <a:off x="1215742" y="2452687"/>
              <a:ext cx="508692" cy="52387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400"/>
            <p:cNvCxnSpPr/>
            <p:nvPr/>
          </p:nvCxnSpPr>
          <p:spPr>
            <a:xfrm flipV="1">
              <a:off x="2534643" y="2452687"/>
              <a:ext cx="513357" cy="52387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401"/>
            <p:cNvCxnSpPr/>
            <p:nvPr/>
          </p:nvCxnSpPr>
          <p:spPr>
            <a:xfrm flipH="1" flipV="1">
              <a:off x="596639" y="1228725"/>
              <a:ext cx="323516" cy="52387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402"/>
            <p:cNvCxnSpPr/>
            <p:nvPr/>
          </p:nvCxnSpPr>
          <p:spPr>
            <a:xfrm flipV="1">
              <a:off x="1115824" y="1228725"/>
              <a:ext cx="325935" cy="52387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3"/>
            <p:cNvCxnSpPr/>
            <p:nvPr/>
          </p:nvCxnSpPr>
          <p:spPr>
            <a:xfrm flipH="1" flipV="1">
              <a:off x="2826881" y="1228725"/>
              <a:ext cx="323516" cy="52387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04"/>
            <p:cNvCxnSpPr/>
            <p:nvPr/>
          </p:nvCxnSpPr>
          <p:spPr>
            <a:xfrm flipV="1">
              <a:off x="3346066" y="1228725"/>
              <a:ext cx="325935" cy="52387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05"/>
            <p:cNvCxnSpPr/>
            <p:nvPr/>
          </p:nvCxnSpPr>
          <p:spPr>
            <a:xfrm flipH="1" flipV="1">
              <a:off x="5406646" y="1228725"/>
              <a:ext cx="323516" cy="52387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06"/>
            <p:cNvCxnSpPr/>
            <p:nvPr/>
          </p:nvCxnSpPr>
          <p:spPr>
            <a:xfrm flipV="1">
              <a:off x="5925831" y="1228725"/>
              <a:ext cx="325935" cy="52387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07"/>
            <p:cNvCxnSpPr/>
            <p:nvPr/>
          </p:nvCxnSpPr>
          <p:spPr>
            <a:xfrm flipH="1" flipV="1">
              <a:off x="7742155" y="1238250"/>
              <a:ext cx="323516" cy="52387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08"/>
            <p:cNvCxnSpPr/>
            <p:nvPr/>
          </p:nvCxnSpPr>
          <p:spPr>
            <a:xfrm flipV="1">
              <a:off x="8261340" y="1238250"/>
              <a:ext cx="325935" cy="52387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09"/>
            <p:cNvCxnSpPr/>
            <p:nvPr/>
          </p:nvCxnSpPr>
          <p:spPr>
            <a:xfrm flipV="1">
              <a:off x="5105400" y="3590927"/>
              <a:ext cx="1538070" cy="68579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10"/>
            <p:cNvCxnSpPr/>
            <p:nvPr/>
          </p:nvCxnSpPr>
          <p:spPr>
            <a:xfrm flipH="1" flipV="1">
              <a:off x="6247189" y="2443162"/>
              <a:ext cx="508692" cy="52387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11"/>
            <p:cNvCxnSpPr/>
            <p:nvPr/>
          </p:nvCxnSpPr>
          <p:spPr>
            <a:xfrm flipV="1">
              <a:off x="7566090" y="2443162"/>
              <a:ext cx="513357" cy="52387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535"/>
          <p:cNvSpPr/>
          <p:nvPr/>
        </p:nvSpPr>
        <p:spPr>
          <a:xfrm>
            <a:off x="381000" y="3183840"/>
            <a:ext cx="3983536" cy="29337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2" name="Group 563"/>
          <p:cNvGrpSpPr/>
          <p:nvPr/>
        </p:nvGrpSpPr>
        <p:grpSpPr>
          <a:xfrm>
            <a:off x="4724320" y="3753288"/>
            <a:ext cx="1965578" cy="2364252"/>
            <a:chOff x="4724320" y="2605302"/>
            <a:chExt cx="1965578" cy="2364252"/>
          </a:xfrm>
        </p:grpSpPr>
        <p:grpSp>
          <p:nvGrpSpPr>
            <p:cNvPr id="113" name="Group 472"/>
            <p:cNvGrpSpPr/>
            <p:nvPr/>
          </p:nvGrpSpPr>
          <p:grpSpPr>
            <a:xfrm>
              <a:off x="4876605" y="2752847"/>
              <a:ext cx="1660893" cy="1242173"/>
              <a:chOff x="4419600" y="1444816"/>
              <a:chExt cx="1660893" cy="1242173"/>
            </a:xfrm>
          </p:grpSpPr>
          <p:grpSp>
            <p:nvGrpSpPr>
              <p:cNvPr id="123" name="Group 473"/>
              <p:cNvGrpSpPr/>
              <p:nvPr/>
            </p:nvGrpSpPr>
            <p:grpSpPr>
              <a:xfrm>
                <a:off x="5077744" y="2463677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60" name="Rectangle 510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1" name="Rectangle 511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" name="Rectangle 512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3" name="Rectangle 513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4" name="Group 474"/>
              <p:cNvGrpSpPr/>
              <p:nvPr/>
            </p:nvGrpSpPr>
            <p:grpSpPr>
              <a:xfrm>
                <a:off x="4419600" y="1444816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56" name="Rectangle 506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7" name="Rectangle 507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8" name="Rectangle 508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9" name="Rectangle 509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5" name="Group 475"/>
              <p:cNvGrpSpPr/>
              <p:nvPr/>
            </p:nvGrpSpPr>
            <p:grpSpPr>
              <a:xfrm>
                <a:off x="4833908" y="1444816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52" name="Rectangle 502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3" name="Rectangle 503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4" name="Rectangle 504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5" name="Rectangle 505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6" name="Group 476"/>
              <p:cNvGrpSpPr/>
              <p:nvPr/>
            </p:nvGrpSpPr>
            <p:grpSpPr>
              <a:xfrm>
                <a:off x="5333282" y="1444816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48" name="Rectangle 498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9" name="Rectangle 499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0" name="Rectangle 500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Rectangle 501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7" name="Group 477"/>
              <p:cNvGrpSpPr/>
              <p:nvPr/>
            </p:nvGrpSpPr>
            <p:grpSpPr>
              <a:xfrm>
                <a:off x="5747590" y="1444816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44" name="Rectangle 494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5" name="Rectangle 495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6" name="Rectangle 496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7" name="Rectangle 497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8" name="Group 478"/>
              <p:cNvGrpSpPr/>
              <p:nvPr/>
            </p:nvGrpSpPr>
            <p:grpSpPr>
              <a:xfrm>
                <a:off x="4615534" y="1953250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40" name="Rectangle 490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1" name="Rectangle 491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2" name="Rectangle 492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3" name="Rectangle 493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9" name="Group 479"/>
              <p:cNvGrpSpPr/>
              <p:nvPr/>
            </p:nvGrpSpPr>
            <p:grpSpPr>
              <a:xfrm>
                <a:off x="5539291" y="1953250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36" name="Rectangle 486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7" name="Rectangle 487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8" name="Rectangle 488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9" name="Rectangle 489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30" name="Straight Arrow Connector 480"/>
              <p:cNvCxnSpPr/>
              <p:nvPr/>
            </p:nvCxnSpPr>
            <p:spPr>
              <a:xfrm flipH="1" flipV="1">
                <a:off x="4864776" y="2210457"/>
                <a:ext cx="212968" cy="21932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481"/>
              <p:cNvCxnSpPr/>
              <p:nvPr/>
            </p:nvCxnSpPr>
            <p:spPr>
              <a:xfrm flipV="1">
                <a:off x="5416944" y="2210457"/>
                <a:ext cx="214921" cy="21932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482"/>
              <p:cNvCxnSpPr/>
              <p:nvPr/>
            </p:nvCxnSpPr>
            <p:spPr>
              <a:xfrm flipH="1" flipV="1">
                <a:off x="4605584" y="1698036"/>
                <a:ext cx="135442" cy="21932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483"/>
              <p:cNvCxnSpPr/>
              <p:nvPr/>
            </p:nvCxnSpPr>
            <p:spPr>
              <a:xfrm flipV="1">
                <a:off x="4822945" y="1698036"/>
                <a:ext cx="136455" cy="21932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484"/>
              <p:cNvCxnSpPr/>
              <p:nvPr/>
            </p:nvCxnSpPr>
            <p:spPr>
              <a:xfrm flipH="1" flipV="1">
                <a:off x="5539291" y="1698036"/>
                <a:ext cx="135442" cy="21932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485"/>
              <p:cNvCxnSpPr/>
              <p:nvPr/>
            </p:nvCxnSpPr>
            <p:spPr>
              <a:xfrm flipV="1">
                <a:off x="5756652" y="1698036"/>
                <a:ext cx="136455" cy="21932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536"/>
            <p:cNvGrpSpPr/>
            <p:nvPr/>
          </p:nvGrpSpPr>
          <p:grpSpPr>
            <a:xfrm>
              <a:off x="5407627" y="4550350"/>
              <a:ext cx="596471" cy="228808"/>
              <a:chOff x="1297964" y="4014788"/>
              <a:chExt cx="1390502" cy="533400"/>
            </a:xfrm>
          </p:grpSpPr>
          <p:sp>
            <p:nvSpPr>
              <p:cNvPr id="116" name="Rectangle 537"/>
              <p:cNvSpPr/>
              <p:nvPr/>
            </p:nvSpPr>
            <p:spPr>
              <a:xfrm>
                <a:off x="1297964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Rectangle 538"/>
              <p:cNvSpPr/>
              <p:nvPr/>
            </p:nvSpPr>
            <p:spPr>
              <a:xfrm>
                <a:off x="1497797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Rectangle 539"/>
              <p:cNvSpPr/>
              <p:nvPr/>
            </p:nvSpPr>
            <p:spPr>
              <a:xfrm>
                <a:off x="1693466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Rectangle 540"/>
              <p:cNvSpPr/>
              <p:nvPr/>
            </p:nvSpPr>
            <p:spPr>
              <a:xfrm>
                <a:off x="1893298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541"/>
              <p:cNvSpPr/>
              <p:nvPr/>
            </p:nvSpPr>
            <p:spPr>
              <a:xfrm>
                <a:off x="2093131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Rectangle 542"/>
              <p:cNvSpPr/>
              <p:nvPr/>
            </p:nvSpPr>
            <p:spPr>
              <a:xfrm>
                <a:off x="2292964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543"/>
              <p:cNvSpPr/>
              <p:nvPr/>
            </p:nvSpPr>
            <p:spPr>
              <a:xfrm>
                <a:off x="2488633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5" name="Rectangle 552"/>
            <p:cNvSpPr/>
            <p:nvPr/>
          </p:nvSpPr>
          <p:spPr>
            <a:xfrm>
              <a:off x="4724320" y="2605302"/>
              <a:ext cx="1965578" cy="236425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Group 564"/>
          <p:cNvGrpSpPr/>
          <p:nvPr/>
        </p:nvGrpSpPr>
        <p:grpSpPr>
          <a:xfrm>
            <a:off x="7315200" y="4265708"/>
            <a:ext cx="982789" cy="1851831"/>
            <a:chOff x="7315200" y="3117722"/>
            <a:chExt cx="982789" cy="1851831"/>
          </a:xfrm>
        </p:grpSpPr>
        <p:grpSp>
          <p:nvGrpSpPr>
            <p:cNvPr id="165" name="Group 514"/>
            <p:cNvGrpSpPr/>
            <p:nvPr/>
          </p:nvGrpSpPr>
          <p:grpSpPr>
            <a:xfrm>
              <a:off x="7458728" y="3263274"/>
              <a:ext cx="747211" cy="731746"/>
              <a:chOff x="6858000" y="2280111"/>
              <a:chExt cx="747211" cy="731746"/>
            </a:xfrm>
          </p:grpSpPr>
          <p:grpSp>
            <p:nvGrpSpPr>
              <p:cNvPr id="175" name="Group 515"/>
              <p:cNvGrpSpPr/>
              <p:nvPr/>
            </p:nvGrpSpPr>
            <p:grpSpPr>
              <a:xfrm>
                <a:off x="6858000" y="2280111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88" name="Rectangle 528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9" name="Rectangle 529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0" name="Rectangle 530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1" name="Rectangle 531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6" name="Group 516"/>
              <p:cNvGrpSpPr/>
              <p:nvPr/>
            </p:nvGrpSpPr>
            <p:grpSpPr>
              <a:xfrm>
                <a:off x="7272308" y="2280111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84" name="Rectangle 524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5" name="Rectangle 525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6" name="Rectangle 526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7" name="Rectangle 527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7" name="Group 517"/>
              <p:cNvGrpSpPr/>
              <p:nvPr/>
            </p:nvGrpSpPr>
            <p:grpSpPr>
              <a:xfrm>
                <a:off x="7053934" y="2788545"/>
                <a:ext cx="332903" cy="223312"/>
                <a:chOff x="3481387" y="4248150"/>
                <a:chExt cx="909637" cy="533400"/>
              </a:xfrm>
              <a:solidFill>
                <a:schemeClr val="bg1"/>
              </a:solidFill>
            </p:grpSpPr>
            <p:sp>
              <p:nvSpPr>
                <p:cNvPr id="180" name="Rectangle 520"/>
                <p:cNvSpPr/>
                <p:nvPr/>
              </p:nvSpPr>
              <p:spPr>
                <a:xfrm>
                  <a:off x="34813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1" name="Rectangle 521"/>
                <p:cNvSpPr/>
                <p:nvPr/>
              </p:nvSpPr>
              <p:spPr>
                <a:xfrm>
                  <a:off x="3709987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2" name="Rectangle 522"/>
                <p:cNvSpPr/>
                <p:nvPr/>
              </p:nvSpPr>
              <p:spPr>
                <a:xfrm>
                  <a:off x="39338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3" name="Rectangle 523"/>
                <p:cNvSpPr/>
                <p:nvPr/>
              </p:nvSpPr>
              <p:spPr>
                <a:xfrm>
                  <a:off x="4162424" y="4248150"/>
                  <a:ext cx="228600" cy="533400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178" name="Straight Arrow Connector 518"/>
              <p:cNvCxnSpPr/>
              <p:nvPr/>
            </p:nvCxnSpPr>
            <p:spPr>
              <a:xfrm flipH="1" flipV="1">
                <a:off x="7043984" y="2533331"/>
                <a:ext cx="135442" cy="21932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519"/>
              <p:cNvCxnSpPr/>
              <p:nvPr/>
            </p:nvCxnSpPr>
            <p:spPr>
              <a:xfrm flipV="1">
                <a:off x="7261345" y="2533331"/>
                <a:ext cx="136455" cy="219325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544"/>
            <p:cNvGrpSpPr/>
            <p:nvPr/>
          </p:nvGrpSpPr>
          <p:grpSpPr>
            <a:xfrm>
              <a:off x="7542390" y="4559875"/>
              <a:ext cx="596471" cy="228808"/>
              <a:chOff x="1297964" y="4014788"/>
              <a:chExt cx="1390502" cy="533400"/>
            </a:xfrm>
          </p:grpSpPr>
          <p:sp>
            <p:nvSpPr>
              <p:cNvPr id="168" name="Rectangle 545"/>
              <p:cNvSpPr/>
              <p:nvPr/>
            </p:nvSpPr>
            <p:spPr>
              <a:xfrm>
                <a:off x="1297964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Rectangle 546"/>
              <p:cNvSpPr/>
              <p:nvPr/>
            </p:nvSpPr>
            <p:spPr>
              <a:xfrm>
                <a:off x="1497797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Rectangle 547"/>
              <p:cNvSpPr/>
              <p:nvPr/>
            </p:nvSpPr>
            <p:spPr>
              <a:xfrm>
                <a:off x="1693466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Rectangle 548"/>
              <p:cNvSpPr/>
              <p:nvPr/>
            </p:nvSpPr>
            <p:spPr>
              <a:xfrm>
                <a:off x="1893298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Rectangle 549"/>
              <p:cNvSpPr/>
              <p:nvPr/>
            </p:nvSpPr>
            <p:spPr>
              <a:xfrm>
                <a:off x="2093131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Rectangle 550"/>
              <p:cNvSpPr/>
              <p:nvPr/>
            </p:nvSpPr>
            <p:spPr>
              <a:xfrm>
                <a:off x="2292964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Rectangle 551"/>
              <p:cNvSpPr/>
              <p:nvPr/>
            </p:nvSpPr>
            <p:spPr>
              <a:xfrm>
                <a:off x="2488633" y="4014788"/>
                <a:ext cx="199833" cy="5334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7" name="Rectangle 553"/>
            <p:cNvSpPr/>
            <p:nvPr/>
          </p:nvSpPr>
          <p:spPr>
            <a:xfrm>
              <a:off x="7315200" y="3117722"/>
              <a:ext cx="982789" cy="185183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92" name="Group 565"/>
          <p:cNvGrpSpPr/>
          <p:nvPr/>
        </p:nvGrpSpPr>
        <p:grpSpPr>
          <a:xfrm>
            <a:off x="8450389" y="4774038"/>
            <a:ext cx="433132" cy="1332845"/>
            <a:chOff x="8450389" y="3626052"/>
            <a:chExt cx="433132" cy="1332845"/>
          </a:xfrm>
        </p:grpSpPr>
        <p:sp>
          <p:nvSpPr>
            <p:cNvPr id="193" name="TextBox 192"/>
            <p:cNvSpPr txBox="1"/>
            <p:nvPr/>
          </p:nvSpPr>
          <p:spPr>
            <a:xfrm>
              <a:off x="8450389" y="3626052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…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8450389" y="443567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…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358641" y="2695619"/>
            <a:ext cx="4005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O-RAM #1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495800" y="2704580"/>
            <a:ext cx="2402624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O-RAM #2: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Position Map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for O-RAM #1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705600" y="3233484"/>
            <a:ext cx="2402624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O-RAM #3: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Position Map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for O-RAM #2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98" name="Straight Connector 560"/>
          <p:cNvCxnSpPr/>
          <p:nvPr/>
        </p:nvCxnSpPr>
        <p:spPr>
          <a:xfrm>
            <a:off x="0" y="2652936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8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1" grpId="0" animBg="1"/>
      <p:bldP spid="195" grpId="0"/>
      <p:bldP spid="196" grpId="0"/>
      <p:bldP spid="19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Security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-36512" y="980728"/>
            <a:ext cx="922739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C000"/>
                </a:solidFill>
              </a:rPr>
              <a:t>Security Definition: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Given two access sequences, 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     Computational indistinguishable by anyone but the user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FFC000"/>
                </a:solidFill>
              </a:rPr>
              <a:t>Server only observes a single random number on access to each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Each access number is random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not computational distinguishable by anyone but the user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132856"/>
            <a:ext cx="5400600" cy="981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1" y="4665315"/>
            <a:ext cx="738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4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Security - example</a:t>
            </a:r>
            <a:endParaRPr lang="zh-CN" altLang="en-US" dirty="0"/>
          </a:p>
        </p:txBody>
      </p:sp>
      <p:grpSp>
        <p:nvGrpSpPr>
          <p:cNvPr id="7" name="Group 5"/>
          <p:cNvGrpSpPr/>
          <p:nvPr/>
        </p:nvGrpSpPr>
        <p:grpSpPr>
          <a:xfrm>
            <a:off x="1274113" y="1475965"/>
            <a:ext cx="6657374" cy="3131104"/>
            <a:chOff x="152400" y="243483"/>
            <a:chExt cx="8900800" cy="4186237"/>
          </a:xfrm>
        </p:grpSpPr>
        <p:grpSp>
          <p:nvGrpSpPr>
            <p:cNvPr id="8" name="Group 86"/>
            <p:cNvGrpSpPr/>
            <p:nvPr/>
          </p:nvGrpSpPr>
          <p:grpSpPr>
            <a:xfrm>
              <a:off x="152400" y="243483"/>
              <a:ext cx="8900800" cy="4186237"/>
              <a:chOff x="152400" y="623887"/>
              <a:chExt cx="8900800" cy="4186237"/>
            </a:xfrm>
          </p:grpSpPr>
          <p:sp>
            <p:nvSpPr>
              <p:cNvPr id="24" name="Rectangle 104"/>
              <p:cNvSpPr/>
              <p:nvPr/>
            </p:nvSpPr>
            <p:spPr>
              <a:xfrm>
                <a:off x="152400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105"/>
              <p:cNvSpPr/>
              <p:nvPr/>
            </p:nvSpPr>
            <p:spPr>
              <a:xfrm>
                <a:off x="1144476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106"/>
              <p:cNvSpPr/>
              <p:nvPr/>
            </p:nvSpPr>
            <p:spPr>
              <a:xfrm>
                <a:off x="2327814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107"/>
              <p:cNvSpPr/>
              <p:nvPr/>
            </p:nvSpPr>
            <p:spPr>
              <a:xfrm>
                <a:off x="3322299" y="628649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108"/>
              <p:cNvSpPr/>
              <p:nvPr/>
            </p:nvSpPr>
            <p:spPr>
              <a:xfrm>
                <a:off x="4956528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109"/>
              <p:cNvSpPr/>
              <p:nvPr/>
            </p:nvSpPr>
            <p:spPr>
              <a:xfrm>
                <a:off x="5946138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110"/>
              <p:cNvSpPr/>
              <p:nvPr/>
            </p:nvSpPr>
            <p:spPr>
              <a:xfrm>
                <a:off x="7272586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111"/>
              <p:cNvSpPr/>
              <p:nvPr/>
            </p:nvSpPr>
            <p:spPr>
              <a:xfrm>
                <a:off x="8258033" y="623887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112"/>
              <p:cNvSpPr/>
              <p:nvPr/>
            </p:nvSpPr>
            <p:spPr>
              <a:xfrm>
                <a:off x="618324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13"/>
              <p:cNvSpPr/>
              <p:nvPr/>
            </p:nvSpPr>
            <p:spPr>
              <a:xfrm>
                <a:off x="2830228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114"/>
              <p:cNvSpPr/>
              <p:nvPr/>
            </p:nvSpPr>
            <p:spPr>
              <a:xfrm>
                <a:off x="5426785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15"/>
              <p:cNvSpPr/>
              <p:nvPr/>
            </p:nvSpPr>
            <p:spPr>
              <a:xfrm>
                <a:off x="7772689" y="18383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116"/>
              <p:cNvSpPr/>
              <p:nvPr/>
            </p:nvSpPr>
            <p:spPr>
              <a:xfrm>
                <a:off x="1724434" y="3062289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117"/>
              <p:cNvSpPr/>
              <p:nvPr/>
            </p:nvSpPr>
            <p:spPr>
              <a:xfrm>
                <a:off x="6776361" y="3057525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118"/>
              <p:cNvSpPr/>
              <p:nvPr/>
            </p:nvSpPr>
            <p:spPr>
              <a:xfrm>
                <a:off x="4169653" y="4276724"/>
                <a:ext cx="795167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>
              <a:off x="596639" y="848321"/>
              <a:ext cx="7990636" cy="3048000"/>
              <a:chOff x="596639" y="1228725"/>
              <a:chExt cx="7990636" cy="3048000"/>
            </a:xfrm>
          </p:grpSpPr>
          <p:cxnSp>
            <p:nvCxnSpPr>
              <p:cNvPr id="10" name="Straight Arrow Connector 2"/>
              <p:cNvCxnSpPr/>
              <p:nvPr/>
            </p:nvCxnSpPr>
            <p:spPr>
              <a:xfrm flipH="1" flipV="1">
                <a:off x="2634559" y="3590925"/>
                <a:ext cx="1385112" cy="68580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83"/>
              <p:cNvCxnSpPr/>
              <p:nvPr/>
            </p:nvCxnSpPr>
            <p:spPr>
              <a:xfrm flipH="1" flipV="1">
                <a:off x="1215742" y="2452687"/>
                <a:ext cx="508692" cy="523876"/>
              </a:xfrm>
              <a:prstGeom prst="straightConnector1">
                <a:avLst/>
              </a:prstGeom>
              <a:ln w="12700">
                <a:solidFill>
                  <a:schemeClr val="bg1">
                    <a:alpha val="99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84"/>
              <p:cNvCxnSpPr/>
              <p:nvPr/>
            </p:nvCxnSpPr>
            <p:spPr>
              <a:xfrm flipV="1">
                <a:off x="2534643" y="2452687"/>
                <a:ext cx="513357" cy="523876"/>
              </a:xfrm>
              <a:prstGeom prst="straightConnector1">
                <a:avLst/>
              </a:prstGeom>
              <a:ln w="12700">
                <a:solidFill>
                  <a:schemeClr val="bg1">
                    <a:alpha val="99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87"/>
              <p:cNvCxnSpPr/>
              <p:nvPr/>
            </p:nvCxnSpPr>
            <p:spPr>
              <a:xfrm flipH="1" flipV="1">
                <a:off x="596639" y="1228725"/>
                <a:ext cx="323516" cy="523876"/>
              </a:xfrm>
              <a:prstGeom prst="straightConnector1">
                <a:avLst/>
              </a:prstGeom>
              <a:ln w="12700">
                <a:solidFill>
                  <a:schemeClr val="bg1">
                    <a:alpha val="99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89"/>
              <p:cNvCxnSpPr/>
              <p:nvPr/>
            </p:nvCxnSpPr>
            <p:spPr>
              <a:xfrm flipV="1">
                <a:off x="1115824" y="1228725"/>
                <a:ext cx="325935" cy="523876"/>
              </a:xfrm>
              <a:prstGeom prst="straightConnector1">
                <a:avLst/>
              </a:prstGeom>
              <a:ln w="12700">
                <a:solidFill>
                  <a:schemeClr val="bg1">
                    <a:alpha val="99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92"/>
              <p:cNvCxnSpPr/>
              <p:nvPr/>
            </p:nvCxnSpPr>
            <p:spPr>
              <a:xfrm flipH="1" flipV="1">
                <a:off x="2826881" y="1228725"/>
                <a:ext cx="323516" cy="523876"/>
              </a:xfrm>
              <a:prstGeom prst="straightConnector1">
                <a:avLst/>
              </a:prstGeom>
              <a:ln w="12700">
                <a:solidFill>
                  <a:schemeClr val="bg1">
                    <a:alpha val="99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93"/>
              <p:cNvCxnSpPr/>
              <p:nvPr/>
            </p:nvCxnSpPr>
            <p:spPr>
              <a:xfrm flipV="1">
                <a:off x="3346066" y="1228725"/>
                <a:ext cx="325935" cy="523876"/>
              </a:xfrm>
              <a:prstGeom prst="straightConnector1">
                <a:avLst/>
              </a:prstGeom>
              <a:ln w="12700">
                <a:solidFill>
                  <a:schemeClr val="bg1">
                    <a:alpha val="99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94"/>
              <p:cNvCxnSpPr/>
              <p:nvPr/>
            </p:nvCxnSpPr>
            <p:spPr>
              <a:xfrm flipH="1" flipV="1">
                <a:off x="5406646" y="1228725"/>
                <a:ext cx="323516" cy="523876"/>
              </a:xfrm>
              <a:prstGeom prst="straightConnector1">
                <a:avLst/>
              </a:prstGeom>
              <a:ln w="12700">
                <a:solidFill>
                  <a:schemeClr val="bg1">
                    <a:alpha val="99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95"/>
              <p:cNvCxnSpPr/>
              <p:nvPr/>
            </p:nvCxnSpPr>
            <p:spPr>
              <a:xfrm flipV="1">
                <a:off x="5925831" y="1228725"/>
                <a:ext cx="325935" cy="523876"/>
              </a:xfrm>
              <a:prstGeom prst="straightConnector1">
                <a:avLst/>
              </a:prstGeom>
              <a:ln w="12700">
                <a:solidFill>
                  <a:schemeClr val="bg1">
                    <a:alpha val="99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96"/>
              <p:cNvCxnSpPr/>
              <p:nvPr/>
            </p:nvCxnSpPr>
            <p:spPr>
              <a:xfrm flipH="1" flipV="1">
                <a:off x="7742155" y="1238250"/>
                <a:ext cx="323516" cy="523876"/>
              </a:xfrm>
              <a:prstGeom prst="straightConnector1">
                <a:avLst/>
              </a:prstGeom>
              <a:ln w="12700">
                <a:solidFill>
                  <a:schemeClr val="bg1">
                    <a:alpha val="99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97"/>
              <p:cNvCxnSpPr/>
              <p:nvPr/>
            </p:nvCxnSpPr>
            <p:spPr>
              <a:xfrm flipV="1">
                <a:off x="8261340" y="1238250"/>
                <a:ext cx="325935" cy="523876"/>
              </a:xfrm>
              <a:prstGeom prst="straightConnector1">
                <a:avLst/>
              </a:prstGeom>
              <a:ln w="12700">
                <a:solidFill>
                  <a:schemeClr val="bg1">
                    <a:alpha val="99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00"/>
              <p:cNvCxnSpPr/>
              <p:nvPr/>
            </p:nvCxnSpPr>
            <p:spPr>
              <a:xfrm flipV="1">
                <a:off x="5105400" y="3590927"/>
                <a:ext cx="1538070" cy="6857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101"/>
              <p:cNvCxnSpPr/>
              <p:nvPr/>
            </p:nvCxnSpPr>
            <p:spPr>
              <a:xfrm flipH="1" flipV="1">
                <a:off x="6247189" y="2443162"/>
                <a:ext cx="508692" cy="5238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102"/>
              <p:cNvCxnSpPr/>
              <p:nvPr/>
            </p:nvCxnSpPr>
            <p:spPr>
              <a:xfrm flipV="1">
                <a:off x="7566090" y="2443162"/>
                <a:ext cx="513357" cy="523876"/>
              </a:xfrm>
              <a:prstGeom prst="straightConnector1">
                <a:avLst/>
              </a:prstGeom>
              <a:ln w="12700">
                <a:solidFill>
                  <a:schemeClr val="bg1">
                    <a:alpha val="99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8"/>
          <p:cNvGrpSpPr/>
          <p:nvPr/>
        </p:nvGrpSpPr>
        <p:grpSpPr>
          <a:xfrm>
            <a:off x="0" y="4389253"/>
            <a:ext cx="8967532" cy="657395"/>
            <a:chOff x="0" y="3499165"/>
            <a:chExt cx="8967532" cy="657395"/>
          </a:xfrm>
        </p:grpSpPr>
        <p:cxnSp>
          <p:nvCxnSpPr>
            <p:cNvPr id="40" name="Straight Connector 221"/>
            <p:cNvCxnSpPr/>
            <p:nvPr/>
          </p:nvCxnSpPr>
          <p:spPr>
            <a:xfrm>
              <a:off x="47249" y="3837719"/>
              <a:ext cx="8920283" cy="0"/>
            </a:xfrm>
            <a:prstGeom prst="line">
              <a:avLst/>
            </a:prstGeom>
            <a:ln>
              <a:prstDash val="sysDot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0" y="3499165"/>
              <a:ext cx="73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Server</a:t>
              </a:r>
              <a:endParaRPr lang="en-US" sz="16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0" y="3818006"/>
              <a:ext cx="674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Client</a:t>
              </a:r>
              <a:endParaRPr lang="en-US" sz="1600" b="1" dirty="0"/>
            </a:p>
          </p:txBody>
        </p:sp>
      </p:grpSp>
      <p:grpSp>
        <p:nvGrpSpPr>
          <p:cNvPr id="43" name="Group 167"/>
          <p:cNvGrpSpPr/>
          <p:nvPr/>
        </p:nvGrpSpPr>
        <p:grpSpPr>
          <a:xfrm>
            <a:off x="685800" y="4894040"/>
            <a:ext cx="2951536" cy="228808"/>
            <a:chOff x="1679465" y="4392668"/>
            <a:chExt cx="2770721" cy="228808"/>
          </a:xfrm>
        </p:grpSpPr>
        <p:sp>
          <p:nvSpPr>
            <p:cNvPr id="44" name="Rectangle 168"/>
            <p:cNvSpPr/>
            <p:nvPr/>
          </p:nvSpPr>
          <p:spPr>
            <a:xfrm>
              <a:off x="1679465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69"/>
            <p:cNvSpPr/>
            <p:nvPr/>
          </p:nvSpPr>
          <p:spPr>
            <a:xfrm>
              <a:off x="1722339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70"/>
            <p:cNvSpPr/>
            <p:nvPr/>
          </p:nvSpPr>
          <p:spPr>
            <a:xfrm>
              <a:off x="1764319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171"/>
            <p:cNvSpPr/>
            <p:nvPr/>
          </p:nvSpPr>
          <p:spPr>
            <a:xfrm>
              <a:off x="1807193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172"/>
            <p:cNvSpPr/>
            <p:nvPr/>
          </p:nvSpPr>
          <p:spPr>
            <a:xfrm>
              <a:off x="1850067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173"/>
            <p:cNvSpPr/>
            <p:nvPr/>
          </p:nvSpPr>
          <p:spPr>
            <a:xfrm>
              <a:off x="1892941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174"/>
            <p:cNvSpPr/>
            <p:nvPr/>
          </p:nvSpPr>
          <p:spPr>
            <a:xfrm>
              <a:off x="1934921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175"/>
            <p:cNvSpPr/>
            <p:nvPr/>
          </p:nvSpPr>
          <p:spPr>
            <a:xfrm>
              <a:off x="1977795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176"/>
            <p:cNvSpPr/>
            <p:nvPr/>
          </p:nvSpPr>
          <p:spPr>
            <a:xfrm>
              <a:off x="2020669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177"/>
            <p:cNvSpPr/>
            <p:nvPr/>
          </p:nvSpPr>
          <p:spPr>
            <a:xfrm>
              <a:off x="2062650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178"/>
            <p:cNvSpPr/>
            <p:nvPr/>
          </p:nvSpPr>
          <p:spPr>
            <a:xfrm>
              <a:off x="2105523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179"/>
            <p:cNvSpPr/>
            <p:nvPr/>
          </p:nvSpPr>
          <p:spPr>
            <a:xfrm>
              <a:off x="2148398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180"/>
            <p:cNvSpPr/>
            <p:nvPr/>
          </p:nvSpPr>
          <p:spPr>
            <a:xfrm>
              <a:off x="2191271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181"/>
            <p:cNvSpPr/>
            <p:nvPr/>
          </p:nvSpPr>
          <p:spPr>
            <a:xfrm>
              <a:off x="2233252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182"/>
            <p:cNvSpPr/>
            <p:nvPr/>
          </p:nvSpPr>
          <p:spPr>
            <a:xfrm>
              <a:off x="2276126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183"/>
            <p:cNvSpPr/>
            <p:nvPr/>
          </p:nvSpPr>
          <p:spPr>
            <a:xfrm>
              <a:off x="2319000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184"/>
            <p:cNvSpPr/>
            <p:nvPr/>
          </p:nvSpPr>
          <p:spPr>
            <a:xfrm>
              <a:off x="2360980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185"/>
            <p:cNvSpPr/>
            <p:nvPr/>
          </p:nvSpPr>
          <p:spPr>
            <a:xfrm>
              <a:off x="2403854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186"/>
            <p:cNvSpPr/>
            <p:nvPr/>
          </p:nvSpPr>
          <p:spPr>
            <a:xfrm>
              <a:off x="2446728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187"/>
            <p:cNvSpPr/>
            <p:nvPr/>
          </p:nvSpPr>
          <p:spPr>
            <a:xfrm>
              <a:off x="2489601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188"/>
            <p:cNvSpPr/>
            <p:nvPr/>
          </p:nvSpPr>
          <p:spPr>
            <a:xfrm>
              <a:off x="2531582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189"/>
            <p:cNvSpPr/>
            <p:nvPr/>
          </p:nvSpPr>
          <p:spPr>
            <a:xfrm>
              <a:off x="2574456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190"/>
            <p:cNvSpPr/>
            <p:nvPr/>
          </p:nvSpPr>
          <p:spPr>
            <a:xfrm>
              <a:off x="2617330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191"/>
            <p:cNvSpPr/>
            <p:nvPr/>
          </p:nvSpPr>
          <p:spPr>
            <a:xfrm>
              <a:off x="2659310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192"/>
            <p:cNvSpPr/>
            <p:nvPr/>
          </p:nvSpPr>
          <p:spPr>
            <a:xfrm>
              <a:off x="2702184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193"/>
            <p:cNvSpPr/>
            <p:nvPr/>
          </p:nvSpPr>
          <p:spPr>
            <a:xfrm>
              <a:off x="2745058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194"/>
            <p:cNvSpPr/>
            <p:nvPr/>
          </p:nvSpPr>
          <p:spPr>
            <a:xfrm>
              <a:off x="2787932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195"/>
            <p:cNvSpPr/>
            <p:nvPr/>
          </p:nvSpPr>
          <p:spPr>
            <a:xfrm>
              <a:off x="2829912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196"/>
            <p:cNvSpPr/>
            <p:nvPr/>
          </p:nvSpPr>
          <p:spPr>
            <a:xfrm>
              <a:off x="2872786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197"/>
            <p:cNvSpPr/>
            <p:nvPr/>
          </p:nvSpPr>
          <p:spPr>
            <a:xfrm>
              <a:off x="2915660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198"/>
            <p:cNvSpPr/>
            <p:nvPr/>
          </p:nvSpPr>
          <p:spPr>
            <a:xfrm>
              <a:off x="2957641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199"/>
            <p:cNvSpPr/>
            <p:nvPr/>
          </p:nvSpPr>
          <p:spPr>
            <a:xfrm>
              <a:off x="3000514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200"/>
            <p:cNvSpPr/>
            <p:nvPr/>
          </p:nvSpPr>
          <p:spPr>
            <a:xfrm>
              <a:off x="3043389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201"/>
            <p:cNvSpPr/>
            <p:nvPr/>
          </p:nvSpPr>
          <p:spPr>
            <a:xfrm>
              <a:off x="3086262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02"/>
            <p:cNvSpPr/>
            <p:nvPr/>
          </p:nvSpPr>
          <p:spPr>
            <a:xfrm>
              <a:off x="3128242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203"/>
            <p:cNvSpPr/>
            <p:nvPr/>
          </p:nvSpPr>
          <p:spPr>
            <a:xfrm>
              <a:off x="3171117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04"/>
            <p:cNvSpPr/>
            <p:nvPr/>
          </p:nvSpPr>
          <p:spPr>
            <a:xfrm>
              <a:off x="3213991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05"/>
            <p:cNvSpPr/>
            <p:nvPr/>
          </p:nvSpPr>
          <p:spPr>
            <a:xfrm>
              <a:off x="3255971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06"/>
            <p:cNvSpPr/>
            <p:nvPr/>
          </p:nvSpPr>
          <p:spPr>
            <a:xfrm>
              <a:off x="3298845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207"/>
            <p:cNvSpPr/>
            <p:nvPr/>
          </p:nvSpPr>
          <p:spPr>
            <a:xfrm>
              <a:off x="3341719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208"/>
            <p:cNvSpPr/>
            <p:nvPr/>
          </p:nvSpPr>
          <p:spPr>
            <a:xfrm>
              <a:off x="3384592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209"/>
            <p:cNvSpPr/>
            <p:nvPr/>
          </p:nvSpPr>
          <p:spPr>
            <a:xfrm>
              <a:off x="3426573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10"/>
            <p:cNvSpPr/>
            <p:nvPr/>
          </p:nvSpPr>
          <p:spPr>
            <a:xfrm>
              <a:off x="3469447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211"/>
            <p:cNvSpPr/>
            <p:nvPr/>
          </p:nvSpPr>
          <p:spPr>
            <a:xfrm>
              <a:off x="3512321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212"/>
            <p:cNvSpPr/>
            <p:nvPr/>
          </p:nvSpPr>
          <p:spPr>
            <a:xfrm>
              <a:off x="3554301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213"/>
            <p:cNvSpPr/>
            <p:nvPr/>
          </p:nvSpPr>
          <p:spPr>
            <a:xfrm>
              <a:off x="3597175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214"/>
            <p:cNvSpPr/>
            <p:nvPr/>
          </p:nvSpPr>
          <p:spPr>
            <a:xfrm>
              <a:off x="3640049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15"/>
            <p:cNvSpPr/>
            <p:nvPr/>
          </p:nvSpPr>
          <p:spPr>
            <a:xfrm>
              <a:off x="3682923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216"/>
            <p:cNvSpPr/>
            <p:nvPr/>
          </p:nvSpPr>
          <p:spPr>
            <a:xfrm>
              <a:off x="3724903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17"/>
            <p:cNvSpPr/>
            <p:nvPr/>
          </p:nvSpPr>
          <p:spPr>
            <a:xfrm>
              <a:off x="3767777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18"/>
            <p:cNvSpPr/>
            <p:nvPr/>
          </p:nvSpPr>
          <p:spPr>
            <a:xfrm>
              <a:off x="3810651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219"/>
            <p:cNvSpPr/>
            <p:nvPr/>
          </p:nvSpPr>
          <p:spPr>
            <a:xfrm>
              <a:off x="3852632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220"/>
            <p:cNvSpPr/>
            <p:nvPr/>
          </p:nvSpPr>
          <p:spPr>
            <a:xfrm>
              <a:off x="3895505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263"/>
            <p:cNvSpPr/>
            <p:nvPr/>
          </p:nvSpPr>
          <p:spPr>
            <a:xfrm>
              <a:off x="3938379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64"/>
            <p:cNvSpPr/>
            <p:nvPr/>
          </p:nvSpPr>
          <p:spPr>
            <a:xfrm>
              <a:off x="3981253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265"/>
            <p:cNvSpPr/>
            <p:nvPr/>
          </p:nvSpPr>
          <p:spPr>
            <a:xfrm>
              <a:off x="4023233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266"/>
            <p:cNvSpPr/>
            <p:nvPr/>
          </p:nvSpPr>
          <p:spPr>
            <a:xfrm>
              <a:off x="4066108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267"/>
            <p:cNvSpPr/>
            <p:nvPr/>
          </p:nvSpPr>
          <p:spPr>
            <a:xfrm>
              <a:off x="4108981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268"/>
            <p:cNvSpPr/>
            <p:nvPr/>
          </p:nvSpPr>
          <p:spPr>
            <a:xfrm>
              <a:off x="4150962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269"/>
            <p:cNvSpPr/>
            <p:nvPr/>
          </p:nvSpPr>
          <p:spPr>
            <a:xfrm>
              <a:off x="4193836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270"/>
            <p:cNvSpPr/>
            <p:nvPr/>
          </p:nvSpPr>
          <p:spPr>
            <a:xfrm>
              <a:off x="4236710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271"/>
            <p:cNvSpPr/>
            <p:nvPr/>
          </p:nvSpPr>
          <p:spPr>
            <a:xfrm>
              <a:off x="4278690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72"/>
            <p:cNvSpPr/>
            <p:nvPr/>
          </p:nvSpPr>
          <p:spPr>
            <a:xfrm>
              <a:off x="4321564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273"/>
            <p:cNvSpPr/>
            <p:nvPr/>
          </p:nvSpPr>
          <p:spPr>
            <a:xfrm>
              <a:off x="4364438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274"/>
            <p:cNvSpPr/>
            <p:nvPr/>
          </p:nvSpPr>
          <p:spPr>
            <a:xfrm>
              <a:off x="4407312" y="4392668"/>
              <a:ext cx="42874" cy="2288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Rectangle 275"/>
          <p:cNvSpPr/>
          <p:nvPr/>
        </p:nvSpPr>
        <p:spPr>
          <a:xfrm>
            <a:off x="3714940" y="4835669"/>
            <a:ext cx="173107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267200" y="5157346"/>
            <a:ext cx="6637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stash</a:t>
            </a:r>
            <a:endParaRPr lang="en-US" sz="16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689103" y="5122848"/>
            <a:ext cx="294823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/>
              <a:t>position map</a:t>
            </a:r>
            <a:endParaRPr lang="en-US" sz="16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7089148" y="4877371"/>
            <a:ext cx="1978652" cy="919401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Suppose client accesses blocks</a:t>
            </a:r>
            <a:br>
              <a:rPr lang="en-US" b="1" dirty="0" smtClean="0"/>
            </a:br>
            <a:r>
              <a:rPr lang="en-US" b="1" dirty="0" smtClean="0"/>
              <a:t>1, 2, 3, 4.</a:t>
            </a:r>
          </a:p>
        </p:txBody>
      </p:sp>
      <p:sp>
        <p:nvSpPr>
          <p:cNvPr id="114" name="Rectangle 137"/>
          <p:cNvSpPr/>
          <p:nvPr/>
        </p:nvSpPr>
        <p:spPr>
          <a:xfrm>
            <a:off x="732217" y="4895304"/>
            <a:ext cx="45672" cy="228808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38"/>
          <p:cNvSpPr/>
          <p:nvPr/>
        </p:nvSpPr>
        <p:spPr>
          <a:xfrm>
            <a:off x="779722" y="4895304"/>
            <a:ext cx="45672" cy="22880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39"/>
          <p:cNvSpPr/>
          <p:nvPr/>
        </p:nvSpPr>
        <p:spPr>
          <a:xfrm>
            <a:off x="826582" y="4895304"/>
            <a:ext cx="45672" cy="22880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40"/>
          <p:cNvSpPr/>
          <p:nvPr/>
        </p:nvSpPr>
        <p:spPr>
          <a:xfrm>
            <a:off x="872450" y="4894040"/>
            <a:ext cx="45672" cy="22880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22"/>
          <p:cNvGrpSpPr/>
          <p:nvPr/>
        </p:nvGrpSpPr>
        <p:grpSpPr>
          <a:xfrm>
            <a:off x="315028" y="5196120"/>
            <a:ext cx="440025" cy="619939"/>
            <a:chOff x="315028" y="3846601"/>
            <a:chExt cx="440025" cy="619939"/>
          </a:xfrm>
        </p:grpSpPr>
        <p:cxnSp>
          <p:nvCxnSpPr>
            <p:cNvPr id="119" name="Straight Arrow Connector 142"/>
            <p:cNvCxnSpPr>
              <a:stCxn id="114" idx="2"/>
              <a:endCxn id="120" idx="0"/>
            </p:cNvCxnSpPr>
            <p:nvPr/>
          </p:nvCxnSpPr>
          <p:spPr>
            <a:xfrm flipH="1">
              <a:off x="436868" y="3846601"/>
              <a:ext cx="318185" cy="3475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315028" y="4194125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5</a:t>
              </a:r>
            </a:p>
          </p:txBody>
        </p:sp>
      </p:grpSp>
      <p:grpSp>
        <p:nvGrpSpPr>
          <p:cNvPr id="121" name="Group 237"/>
          <p:cNvGrpSpPr/>
          <p:nvPr/>
        </p:nvGrpSpPr>
        <p:grpSpPr>
          <a:xfrm>
            <a:off x="53642" y="1351232"/>
            <a:ext cx="7702310" cy="272415"/>
            <a:chOff x="53642" y="1713"/>
            <a:chExt cx="7702310" cy="272415"/>
          </a:xfrm>
        </p:grpSpPr>
        <p:sp>
          <p:nvSpPr>
            <p:cNvPr id="122" name="TextBox 121"/>
            <p:cNvSpPr txBox="1"/>
            <p:nvPr/>
          </p:nvSpPr>
          <p:spPr>
            <a:xfrm>
              <a:off x="1447800" y="1713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179587" y="1713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  <a:endParaRPr lang="en-US" sz="1600" b="1" dirty="0" smtClean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79653" y="1713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en-US" sz="1600" b="1" dirty="0" smtClean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11440" y="1713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3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035880" y="1713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en-US" sz="1600" b="1" dirty="0" smtClean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67667" y="1713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5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780486" y="1713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6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512273" y="1713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7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3642" y="1713"/>
              <a:ext cx="1089358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positions:</a:t>
              </a:r>
            </a:p>
          </p:txBody>
        </p:sp>
      </p:grpSp>
      <p:grpSp>
        <p:nvGrpSpPr>
          <p:cNvPr id="131" name="Group 23"/>
          <p:cNvGrpSpPr/>
          <p:nvPr/>
        </p:nvGrpSpPr>
        <p:grpSpPr>
          <a:xfrm>
            <a:off x="603547" y="5196120"/>
            <a:ext cx="243679" cy="619939"/>
            <a:chOff x="603547" y="3846601"/>
            <a:chExt cx="243679" cy="619939"/>
          </a:xfrm>
        </p:grpSpPr>
        <p:cxnSp>
          <p:nvCxnSpPr>
            <p:cNvPr id="132" name="Straight Arrow Connector 247"/>
            <p:cNvCxnSpPr>
              <a:stCxn id="115" idx="2"/>
              <a:endCxn id="133" idx="0"/>
            </p:cNvCxnSpPr>
            <p:nvPr/>
          </p:nvCxnSpPr>
          <p:spPr>
            <a:xfrm flipH="1">
              <a:off x="725387" y="3846601"/>
              <a:ext cx="77171" cy="3475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603547" y="4194125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1</a:t>
              </a:r>
            </a:p>
          </p:txBody>
        </p:sp>
      </p:grpSp>
      <p:grpSp>
        <p:nvGrpSpPr>
          <p:cNvPr id="134" name="Group 24"/>
          <p:cNvGrpSpPr/>
          <p:nvPr/>
        </p:nvGrpSpPr>
        <p:grpSpPr>
          <a:xfrm>
            <a:off x="849418" y="5196120"/>
            <a:ext cx="286327" cy="619939"/>
            <a:chOff x="849418" y="3846601"/>
            <a:chExt cx="286327" cy="619939"/>
          </a:xfrm>
        </p:grpSpPr>
        <p:sp>
          <p:nvSpPr>
            <p:cNvPr id="135" name="TextBox 134"/>
            <p:cNvSpPr txBox="1"/>
            <p:nvPr/>
          </p:nvSpPr>
          <p:spPr>
            <a:xfrm>
              <a:off x="892066" y="4194125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6</a:t>
              </a:r>
            </a:p>
          </p:txBody>
        </p:sp>
        <p:cxnSp>
          <p:nvCxnSpPr>
            <p:cNvPr id="136" name="Straight Arrow Connector 255"/>
            <p:cNvCxnSpPr>
              <a:stCxn id="116" idx="2"/>
              <a:endCxn id="135" idx="0"/>
            </p:cNvCxnSpPr>
            <p:nvPr/>
          </p:nvCxnSpPr>
          <p:spPr>
            <a:xfrm>
              <a:off x="849418" y="3846601"/>
              <a:ext cx="164488" cy="3475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25"/>
          <p:cNvGrpSpPr/>
          <p:nvPr/>
        </p:nvGrpSpPr>
        <p:grpSpPr>
          <a:xfrm>
            <a:off x="895286" y="5194856"/>
            <a:ext cx="528978" cy="621203"/>
            <a:chOff x="895286" y="3845337"/>
            <a:chExt cx="528978" cy="621203"/>
          </a:xfrm>
        </p:grpSpPr>
        <p:sp>
          <p:nvSpPr>
            <p:cNvPr id="138" name="TextBox 137"/>
            <p:cNvSpPr txBox="1"/>
            <p:nvPr/>
          </p:nvSpPr>
          <p:spPr>
            <a:xfrm>
              <a:off x="1180585" y="4194125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4</a:t>
              </a:r>
            </a:p>
          </p:txBody>
        </p:sp>
        <p:cxnSp>
          <p:nvCxnSpPr>
            <p:cNvPr id="139" name="Straight Arrow Connector 256"/>
            <p:cNvCxnSpPr>
              <a:stCxn id="117" idx="2"/>
              <a:endCxn id="138" idx="0"/>
            </p:cNvCxnSpPr>
            <p:nvPr/>
          </p:nvCxnSpPr>
          <p:spPr>
            <a:xfrm>
              <a:off x="895286" y="3845337"/>
              <a:ext cx="407139" cy="3487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Freeform 17"/>
          <p:cNvSpPr/>
          <p:nvPr/>
        </p:nvSpPr>
        <p:spPr>
          <a:xfrm>
            <a:off x="4567358" y="1665149"/>
            <a:ext cx="1977745" cy="2724634"/>
          </a:xfrm>
          <a:custGeom>
            <a:avLst/>
            <a:gdLst>
              <a:gd name="connsiteX0" fmla="*/ 0 w 1977745"/>
              <a:gd name="connsiteY0" fmla="*/ 2724634 h 2724634"/>
              <a:gd name="connsiteX1" fmla="*/ 1963407 w 1977745"/>
              <a:gd name="connsiteY1" fmla="*/ 1805592 h 2724634"/>
              <a:gd name="connsiteX2" fmla="*/ 909759 w 1977745"/>
              <a:gd name="connsiteY2" fmla="*/ 886551 h 2724634"/>
              <a:gd name="connsiteX3" fmla="*/ 1322863 w 1977745"/>
              <a:gd name="connsiteY3" fmla="*/ 0 h 272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745" h="2724634">
                <a:moveTo>
                  <a:pt x="0" y="2724634"/>
                </a:moveTo>
                <a:cubicBezTo>
                  <a:pt x="905890" y="2418286"/>
                  <a:pt x="1811780" y="2111939"/>
                  <a:pt x="1963407" y="1805592"/>
                </a:cubicBezTo>
                <a:cubicBezTo>
                  <a:pt x="2115034" y="1499245"/>
                  <a:pt x="1016516" y="1187483"/>
                  <a:pt x="909759" y="886551"/>
                </a:cubicBezTo>
                <a:cubicBezTo>
                  <a:pt x="803002" y="585619"/>
                  <a:pt x="1062932" y="292809"/>
                  <a:pt x="1322863" y="0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9"/>
          <p:cNvSpPr/>
          <p:nvPr/>
        </p:nvSpPr>
        <p:spPr>
          <a:xfrm>
            <a:off x="1849666" y="1669791"/>
            <a:ext cx="2685201" cy="2771050"/>
          </a:xfrm>
          <a:custGeom>
            <a:avLst/>
            <a:gdLst>
              <a:gd name="connsiteX0" fmla="*/ 2685201 w 2685201"/>
              <a:gd name="connsiteY0" fmla="*/ 2771050 h 2771050"/>
              <a:gd name="connsiteX1" fmla="*/ 870326 w 2685201"/>
              <a:gd name="connsiteY1" fmla="*/ 1805592 h 2771050"/>
              <a:gd name="connsiteX2" fmla="*/ 11625 w 2685201"/>
              <a:gd name="connsiteY2" fmla="*/ 914400 h 2771050"/>
              <a:gd name="connsiteX3" fmla="*/ 452580 w 2685201"/>
              <a:gd name="connsiteY3" fmla="*/ 0 h 277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5201" h="2771050">
                <a:moveTo>
                  <a:pt x="2685201" y="2771050"/>
                </a:moveTo>
                <a:cubicBezTo>
                  <a:pt x="2000561" y="2443042"/>
                  <a:pt x="1315922" y="2115034"/>
                  <a:pt x="870326" y="1805592"/>
                </a:cubicBezTo>
                <a:cubicBezTo>
                  <a:pt x="424730" y="1496150"/>
                  <a:pt x="81249" y="1215332"/>
                  <a:pt x="11625" y="914400"/>
                </a:cubicBezTo>
                <a:cubicBezTo>
                  <a:pt x="-57999" y="613468"/>
                  <a:pt x="197290" y="306734"/>
                  <a:pt x="452580" y="0"/>
                </a:cubicBezTo>
              </a:path>
            </a:pathLst>
          </a:custGeom>
          <a:noFill/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20"/>
          <p:cNvSpPr/>
          <p:nvPr/>
        </p:nvSpPr>
        <p:spPr>
          <a:xfrm>
            <a:off x="4604491" y="1711566"/>
            <a:ext cx="2646568" cy="2784974"/>
          </a:xfrm>
          <a:custGeom>
            <a:avLst/>
            <a:gdLst>
              <a:gd name="connsiteX0" fmla="*/ 0 w 2647289"/>
              <a:gd name="connsiteY0" fmla="*/ 2784974 h 2784974"/>
              <a:gd name="connsiteX1" fmla="*/ 2042315 w 2647289"/>
              <a:gd name="connsiteY1" fmla="*/ 1833441 h 2784974"/>
              <a:gd name="connsiteX2" fmla="*/ 2641085 w 2647289"/>
              <a:gd name="connsiteY2" fmla="*/ 849417 h 2784974"/>
              <a:gd name="connsiteX3" fmla="*/ 2302246 w 2647289"/>
              <a:gd name="connsiteY3" fmla="*/ 0 h 2784974"/>
              <a:gd name="connsiteX0" fmla="*/ 0 w 2646568"/>
              <a:gd name="connsiteY0" fmla="*/ 2784974 h 2784974"/>
              <a:gd name="connsiteX1" fmla="*/ 2060882 w 2646568"/>
              <a:gd name="connsiteY1" fmla="*/ 1870574 h 2784974"/>
              <a:gd name="connsiteX2" fmla="*/ 2641085 w 2646568"/>
              <a:gd name="connsiteY2" fmla="*/ 849417 h 2784974"/>
              <a:gd name="connsiteX3" fmla="*/ 2302246 w 2646568"/>
              <a:gd name="connsiteY3" fmla="*/ 0 h 2784974"/>
              <a:gd name="connsiteX0" fmla="*/ 0 w 2646568"/>
              <a:gd name="connsiteY0" fmla="*/ 2784974 h 2784974"/>
              <a:gd name="connsiteX1" fmla="*/ 2060882 w 2646568"/>
              <a:gd name="connsiteY1" fmla="*/ 1870574 h 2784974"/>
              <a:gd name="connsiteX2" fmla="*/ 2641085 w 2646568"/>
              <a:gd name="connsiteY2" fmla="*/ 849417 h 2784974"/>
              <a:gd name="connsiteX3" fmla="*/ 2302246 w 2646568"/>
              <a:gd name="connsiteY3" fmla="*/ 0 h 278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6568" h="2784974">
                <a:moveTo>
                  <a:pt x="0" y="2784974"/>
                </a:moveTo>
                <a:cubicBezTo>
                  <a:pt x="801067" y="2470504"/>
                  <a:pt x="1476811" y="2299924"/>
                  <a:pt x="2060882" y="1870574"/>
                </a:cubicBezTo>
                <a:cubicBezTo>
                  <a:pt x="2644953" y="1441224"/>
                  <a:pt x="2600858" y="1161179"/>
                  <a:pt x="2641085" y="849417"/>
                </a:cubicBezTo>
                <a:cubicBezTo>
                  <a:pt x="2681312" y="537655"/>
                  <a:pt x="2493326" y="271922"/>
                  <a:pt x="2302246" y="0"/>
                </a:cubicBezTo>
              </a:path>
            </a:pathLst>
          </a:custGeom>
          <a:noFill/>
          <a:ln w="762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21"/>
          <p:cNvSpPr/>
          <p:nvPr/>
        </p:nvSpPr>
        <p:spPr>
          <a:xfrm>
            <a:off x="4585925" y="1720849"/>
            <a:ext cx="1779025" cy="2538968"/>
          </a:xfrm>
          <a:custGeom>
            <a:avLst/>
            <a:gdLst>
              <a:gd name="connsiteX0" fmla="*/ 0 w 1779025"/>
              <a:gd name="connsiteY0" fmla="*/ 2538968 h 2538968"/>
              <a:gd name="connsiteX1" fmla="*/ 1768459 w 1779025"/>
              <a:gd name="connsiteY1" fmla="*/ 1754534 h 2538968"/>
              <a:gd name="connsiteX2" fmla="*/ 728735 w 1779025"/>
              <a:gd name="connsiteY2" fmla="*/ 858700 h 2538968"/>
              <a:gd name="connsiteX3" fmla="*/ 570920 w 1779025"/>
              <a:gd name="connsiteY3" fmla="*/ 0 h 253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9025" h="2538968">
                <a:moveTo>
                  <a:pt x="0" y="2538968"/>
                </a:moveTo>
                <a:cubicBezTo>
                  <a:pt x="823501" y="2286773"/>
                  <a:pt x="1647003" y="2034579"/>
                  <a:pt x="1768459" y="1754534"/>
                </a:cubicBezTo>
                <a:cubicBezTo>
                  <a:pt x="1889915" y="1474489"/>
                  <a:pt x="928325" y="1151122"/>
                  <a:pt x="728735" y="858700"/>
                </a:cubicBezTo>
                <a:cubicBezTo>
                  <a:pt x="529145" y="566278"/>
                  <a:pt x="550032" y="283139"/>
                  <a:pt x="570920" y="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177382" y="3903791"/>
            <a:ext cx="1802184" cy="612934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Server observes:</a:t>
            </a:r>
          </a:p>
          <a:p>
            <a:pPr algn="ctr"/>
            <a:r>
              <a:rPr lang="en-US" b="1" dirty="0" smtClean="0"/>
              <a:t>5, 1, 6, 4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0377" y="5840402"/>
            <a:ext cx="1738342" cy="612934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Client looks up in position map.</a:t>
            </a:r>
          </a:p>
        </p:txBody>
      </p:sp>
      <p:grpSp>
        <p:nvGrpSpPr>
          <p:cNvPr id="146" name="Group 52"/>
          <p:cNvGrpSpPr/>
          <p:nvPr/>
        </p:nvGrpSpPr>
        <p:grpSpPr>
          <a:xfrm>
            <a:off x="2650916" y="4894040"/>
            <a:ext cx="1109236" cy="946362"/>
            <a:chOff x="2650916" y="3544521"/>
            <a:chExt cx="1109236" cy="946362"/>
          </a:xfrm>
        </p:grpSpPr>
        <p:sp>
          <p:nvSpPr>
            <p:cNvPr id="147" name="Rectangle 261"/>
            <p:cNvSpPr/>
            <p:nvPr/>
          </p:nvSpPr>
          <p:spPr>
            <a:xfrm>
              <a:off x="2774430" y="3544521"/>
              <a:ext cx="45672" cy="228808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262"/>
            <p:cNvSpPr/>
            <p:nvPr/>
          </p:nvSpPr>
          <p:spPr>
            <a:xfrm>
              <a:off x="2910393" y="3546212"/>
              <a:ext cx="45672" cy="22880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278"/>
            <p:cNvSpPr/>
            <p:nvPr/>
          </p:nvSpPr>
          <p:spPr>
            <a:xfrm>
              <a:off x="3091814" y="3544521"/>
              <a:ext cx="45672" cy="228808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279"/>
            <p:cNvSpPr/>
            <p:nvPr/>
          </p:nvSpPr>
          <p:spPr>
            <a:xfrm>
              <a:off x="3408976" y="3546212"/>
              <a:ext cx="45672" cy="22880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281"/>
            <p:cNvCxnSpPr>
              <a:stCxn id="147" idx="2"/>
              <a:endCxn id="152" idx="0"/>
            </p:cNvCxnSpPr>
            <p:nvPr/>
          </p:nvCxnSpPr>
          <p:spPr>
            <a:xfrm flipH="1">
              <a:off x="2772756" y="3773329"/>
              <a:ext cx="24510" cy="4451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2650916" y="4218468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5</a:t>
              </a:r>
            </a:p>
          </p:txBody>
        </p:sp>
        <p:cxnSp>
          <p:nvCxnSpPr>
            <p:cNvPr id="153" name="Straight Arrow Connector 284"/>
            <p:cNvCxnSpPr>
              <a:stCxn id="148" idx="2"/>
              <a:endCxn id="154" idx="0"/>
            </p:cNvCxnSpPr>
            <p:nvPr/>
          </p:nvCxnSpPr>
          <p:spPr>
            <a:xfrm>
              <a:off x="2933229" y="3775020"/>
              <a:ext cx="128046" cy="4434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939435" y="4218468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1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227954" y="4218468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6</a:t>
              </a:r>
            </a:p>
          </p:txBody>
        </p:sp>
        <p:cxnSp>
          <p:nvCxnSpPr>
            <p:cNvPr id="156" name="Straight Arrow Connector 288"/>
            <p:cNvCxnSpPr>
              <a:stCxn id="149" idx="2"/>
              <a:endCxn id="155" idx="0"/>
            </p:cNvCxnSpPr>
            <p:nvPr/>
          </p:nvCxnSpPr>
          <p:spPr>
            <a:xfrm>
              <a:off x="3114650" y="3773329"/>
              <a:ext cx="235144" cy="4451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3516473" y="4218468"/>
              <a:ext cx="243679" cy="272415"/>
            </a:xfrm>
            <a:prstGeom prst="roundRect">
              <a:avLst/>
            </a:prstGeom>
            <a:solidFill>
              <a:srgbClr val="FFFFA7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/>
                <a:t>4</a:t>
              </a:r>
            </a:p>
          </p:txBody>
        </p:sp>
        <p:cxnSp>
          <p:nvCxnSpPr>
            <p:cNvPr id="158" name="Straight Arrow Connector 291"/>
            <p:cNvCxnSpPr>
              <a:stCxn id="150" idx="2"/>
              <a:endCxn id="157" idx="0"/>
            </p:cNvCxnSpPr>
            <p:nvPr/>
          </p:nvCxnSpPr>
          <p:spPr>
            <a:xfrm>
              <a:off x="3431812" y="3775020"/>
              <a:ext cx="206501" cy="4434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/>
          <p:cNvSpPr txBox="1"/>
          <p:nvPr/>
        </p:nvSpPr>
        <p:spPr>
          <a:xfrm>
            <a:off x="2347706" y="6073437"/>
            <a:ext cx="1738342" cy="306467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equally likely</a:t>
            </a:r>
          </a:p>
        </p:txBody>
      </p:sp>
      <p:sp>
        <p:nvSpPr>
          <p:cNvPr id="160" name="Left Brace 51"/>
          <p:cNvSpPr/>
          <p:nvPr/>
        </p:nvSpPr>
        <p:spPr>
          <a:xfrm rot="16200000">
            <a:off x="3134477" y="5377906"/>
            <a:ext cx="174406" cy="117952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058523" y="4037841"/>
            <a:ext cx="2548618" cy="612934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If </a:t>
            </a:r>
            <a:r>
              <a:rPr lang="en-US" b="1" dirty="0"/>
              <a:t>client </a:t>
            </a:r>
            <a:r>
              <a:rPr lang="en-US" b="1" dirty="0" smtClean="0"/>
              <a:t>instead accesses:</a:t>
            </a:r>
            <a:br>
              <a:rPr lang="en-US" b="1" dirty="0" smtClean="0"/>
            </a:br>
            <a:r>
              <a:rPr lang="en-US" b="1" dirty="0" smtClean="0"/>
              <a:t> 46, 49, 53, 60</a:t>
            </a:r>
          </a:p>
        </p:txBody>
      </p:sp>
      <p:sp>
        <p:nvSpPr>
          <p:cNvPr id="162" name="Left Brace 294"/>
          <p:cNvSpPr/>
          <p:nvPr/>
        </p:nvSpPr>
        <p:spPr>
          <a:xfrm rot="5400000">
            <a:off x="3007247" y="4399246"/>
            <a:ext cx="209579" cy="756930"/>
          </a:xfrm>
          <a:prstGeom prst="leftBrace">
            <a:avLst>
              <a:gd name="adj1" fmla="val 8333"/>
              <a:gd name="adj2" fmla="val 7514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4178466" y="5597669"/>
            <a:ext cx="2852082" cy="612934"/>
          </a:xfrm>
          <a:prstGeom prst="roundRect">
            <a:avLst/>
          </a:prstGeom>
          <a:solidFill>
            <a:srgbClr val="FFFFA7"/>
          </a:solidFill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 smtClean="0"/>
              <a:t>the two access patterns are</a:t>
            </a:r>
            <a:br>
              <a:rPr lang="en-US" b="1" dirty="0" smtClean="0"/>
            </a:br>
            <a:r>
              <a:rPr lang="en-US" b="1" dirty="0" smtClean="0">
                <a:solidFill>
                  <a:srgbClr val="C00000"/>
                </a:solidFill>
              </a:rPr>
              <a:t>indistinguishable</a:t>
            </a:r>
          </a:p>
        </p:txBody>
      </p:sp>
    </p:spTree>
    <p:extLst>
      <p:ext uri="{BB962C8B-B14F-4D97-AF65-F5344CB8AC3E}">
        <p14:creationId xmlns:p14="http://schemas.microsoft.com/office/powerpoint/2010/main" val="25813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59" grpId="0" animBg="1"/>
      <p:bldP spid="160" grpId="0" animBg="1"/>
      <p:bldP spid="161" grpId="0" animBg="1"/>
      <p:bldP spid="1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 on Cloud storage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0" y="1529579"/>
            <a:ext cx="9144000" cy="1179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1"/>
                </a:solidFill>
              </a:rPr>
              <a:t>What if </a:t>
            </a:r>
            <a:r>
              <a:rPr lang="en-US" sz="5400" b="1" dirty="0" smtClean="0">
                <a:solidFill>
                  <a:srgbClr val="FFC000"/>
                </a:solidFill>
              </a:rPr>
              <a:t>users </a:t>
            </a:r>
            <a:r>
              <a:rPr lang="en-US" sz="5400" dirty="0" smtClean="0">
                <a:solidFill>
                  <a:schemeClr val="bg1"/>
                </a:solidFill>
              </a:rPr>
              <a:t>need to </a:t>
            </a:r>
            <a:r>
              <a:rPr lang="en-US" sz="5400" b="1" dirty="0" smtClean="0">
                <a:solidFill>
                  <a:srgbClr val="FFC000"/>
                </a:solidFill>
              </a:rPr>
              <a:t>search </a:t>
            </a:r>
            <a:r>
              <a:rPr lang="en-US" sz="5400" dirty="0" smtClean="0">
                <a:solidFill>
                  <a:schemeClr val="bg1"/>
                </a:solidFill>
              </a:rPr>
              <a:t>on encrypted documents?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3105835"/>
            <a:ext cx="82444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e.g. documents containing </a:t>
            </a:r>
            <a:r>
              <a:rPr lang="en-US" altLang="zh-CN" sz="3600" dirty="0" smtClean="0">
                <a:solidFill>
                  <a:srgbClr val="FFC000"/>
                </a:solidFill>
              </a:rPr>
              <a:t>keyword 	“urgent”</a:t>
            </a:r>
            <a:endParaRPr lang="en-US" altLang="zh-CN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Proof for Bounds on Stash Usage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17" y="2246613"/>
            <a:ext cx="70199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556792"/>
            <a:ext cx="75895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Target: </a:t>
            </a:r>
            <a:r>
              <a:rPr lang="en-US" altLang="zh-CN" sz="2800" dirty="0" smtClean="0">
                <a:solidFill>
                  <a:schemeClr val="bg1"/>
                </a:solidFill>
              </a:rPr>
              <a:t>the probability for stash overflow is low</a:t>
            </a: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Equivalent to: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Find a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subtree</a:t>
            </a:r>
            <a:r>
              <a:rPr lang="en-US" altLang="zh-CN" sz="2800" dirty="0" smtClean="0">
                <a:solidFill>
                  <a:schemeClr val="bg1"/>
                </a:solidFill>
              </a:rPr>
              <a:t> in ORAM binary tree 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that after a sequences of access “s”, the number of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Remaining blocks are bigger than n(T)Z+R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73935"/>
            <a:ext cx="60102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4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References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Path ORAM, Emil, S., et al. 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dirty="0" smtClean="0">
                <a:solidFill>
                  <a:schemeClr val="bg1"/>
                </a:solidFill>
              </a:rPr>
              <a:t>lides and papers, 2012</a:t>
            </a:r>
          </a:p>
          <a:p>
            <a:pPr marL="514350" indent="-51435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Access Pattern Disclosure on Searchable Encryption. Mohammad, S. et al. , 2006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2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Searchable Encryption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52536" y="1529579"/>
            <a:ext cx="9144000" cy="117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Searchable encryption schemes are proposed</a:t>
            </a:r>
          </a:p>
        </p:txBody>
      </p:sp>
      <p:grpSp>
        <p:nvGrpSpPr>
          <p:cNvPr id="56" name="Group 38"/>
          <p:cNvGrpSpPr>
            <a:grpSpLocks/>
          </p:cNvGrpSpPr>
          <p:nvPr/>
        </p:nvGrpSpPr>
        <p:grpSpPr bwMode="auto">
          <a:xfrm>
            <a:off x="355928" y="3454575"/>
            <a:ext cx="1197573" cy="1042021"/>
            <a:chOff x="5472" y="4295"/>
            <a:chExt cx="416" cy="226"/>
          </a:xfrm>
        </p:grpSpPr>
        <p:pic>
          <p:nvPicPr>
            <p:cNvPr id="57" name="Picture 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" y="4295"/>
              <a:ext cx="36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" y="4304"/>
              <a:ext cx="41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21" y="4589379"/>
            <a:ext cx="1244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284360" y="6236852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User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2992" y="628147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Server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grpSp>
        <p:nvGrpSpPr>
          <p:cNvPr id="63" name="Group 38"/>
          <p:cNvGrpSpPr>
            <a:grpSpLocks/>
          </p:cNvGrpSpPr>
          <p:nvPr/>
        </p:nvGrpSpPr>
        <p:grpSpPr bwMode="auto">
          <a:xfrm>
            <a:off x="3308696" y="3887472"/>
            <a:ext cx="1197573" cy="1106571"/>
            <a:chOff x="5468" y="4280"/>
            <a:chExt cx="416" cy="240"/>
          </a:xfrm>
        </p:grpSpPr>
        <p:pic>
          <p:nvPicPr>
            <p:cNvPr id="64" name="Picture 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" y="4295"/>
              <a:ext cx="36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4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" y="4280"/>
              <a:ext cx="41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6" name="Picture 2" descr="D:\Users\Starry\AppData\Local\Microsoft\Windows\Temporary Internet Files\Content.IE5\JKPDZMB9\MM900285327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02" y="358172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576957" y="2924944"/>
            <a:ext cx="101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Files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16608" y="2996952"/>
            <a:ext cx="6501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Encrypted Files + </a:t>
            </a:r>
            <a:r>
              <a:rPr lang="en-US" altLang="zh-CN" sz="3200" dirty="0" smtClean="0">
                <a:solidFill>
                  <a:srgbClr val="FFC000"/>
                </a:solidFill>
              </a:rPr>
              <a:t>Index </a:t>
            </a:r>
          </a:p>
          <a:p>
            <a:r>
              <a:rPr lang="en-US" altLang="zh-CN" sz="3200" dirty="0">
                <a:solidFill>
                  <a:srgbClr val="FFC000"/>
                </a:solidFill>
              </a:rPr>
              <a:t> </a:t>
            </a:r>
            <a:r>
              <a:rPr lang="en-US" altLang="zh-CN" sz="3200" dirty="0" smtClean="0">
                <a:solidFill>
                  <a:srgbClr val="FFC000"/>
                </a:solidFill>
              </a:rPr>
              <a:t>                              </a:t>
            </a:r>
            <a:r>
              <a:rPr lang="en-US" altLang="zh-CN" sz="3200" dirty="0" smtClean="0">
                <a:solidFill>
                  <a:schemeClr val="bg1"/>
                </a:solidFill>
              </a:rPr>
              <a:t>(contains </a:t>
            </a:r>
            <a:r>
              <a:rPr lang="en-US" altLang="zh-CN" sz="3200" dirty="0" smtClean="0">
                <a:solidFill>
                  <a:srgbClr val="FFC000"/>
                </a:solidFill>
              </a:rPr>
              <a:t>trapdoors</a:t>
            </a:r>
            <a:r>
              <a:rPr lang="en-US" altLang="zh-CN" sz="3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                              </a:t>
            </a:r>
            <a:r>
              <a:rPr lang="en-US" altLang="zh-CN" sz="3200" dirty="0" smtClean="0">
                <a:solidFill>
                  <a:srgbClr val="FFC000"/>
                </a:solidFill>
              </a:rPr>
              <a:t>only</a:t>
            </a:r>
            <a:r>
              <a:rPr lang="en-US" altLang="zh-CN" sz="3200" dirty="0" smtClean="0">
                <a:solidFill>
                  <a:schemeClr val="bg1"/>
                </a:solidFill>
              </a:rPr>
              <a:t> known by user)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9" name="Picture 5" descr="D:\Dropbox\JHU_Course\Advanced_crypto\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36" y="458937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接箭头连接符 20"/>
          <p:cNvCxnSpPr/>
          <p:nvPr/>
        </p:nvCxnSpPr>
        <p:spPr>
          <a:xfrm>
            <a:off x="1907704" y="5446629"/>
            <a:ext cx="3864523" cy="0"/>
          </a:xfrm>
          <a:prstGeom prst="straightConnector1">
            <a:avLst/>
          </a:prstGeom>
          <a:ln w="47625"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02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Searchable Encryption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52536" y="1529579"/>
            <a:ext cx="9144000" cy="117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Searchable encryption schemes proposed</a:t>
            </a: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2" y="4566976"/>
            <a:ext cx="1244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34164" y="6273225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User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89016" y="6250822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Server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0" y="2708921"/>
            <a:ext cx="356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C000"/>
                </a:solidFill>
              </a:rPr>
              <a:t>Search for documents containing </a:t>
            </a:r>
            <a:r>
              <a:rPr lang="en-US" altLang="zh-CN" sz="2800" b="1" dirty="0">
                <a:solidFill>
                  <a:srgbClr val="FFC000"/>
                </a:solidFill>
              </a:rPr>
              <a:t>k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eyword </a:t>
            </a:r>
          </a:p>
          <a:p>
            <a:r>
              <a:rPr lang="en-US" altLang="zh-CN" sz="2800" b="1" dirty="0">
                <a:solidFill>
                  <a:srgbClr val="FFC000"/>
                </a:solidFill>
              </a:rPr>
              <a:t>e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.g. “urgent”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pic>
        <p:nvPicPr>
          <p:cNvPr id="69" name="Picture 5" descr="D:\Dropbox\JHU_Course\Advanced_crypto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860" y="45587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>
            <a:off x="1907704" y="5446629"/>
            <a:ext cx="3864523" cy="0"/>
          </a:xfrm>
          <a:prstGeom prst="straightConnector1">
            <a:avLst/>
          </a:prstGeom>
          <a:ln w="47625"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0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Searchable Encryption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52536" y="1529579"/>
            <a:ext cx="9144000" cy="117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Searchable encryption schemes proposed</a:t>
            </a: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2" y="4566976"/>
            <a:ext cx="1244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434164" y="6273225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User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85160" y="628147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Server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0" y="2708921"/>
            <a:ext cx="356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Search for documents containing </a:t>
            </a:r>
            <a:r>
              <a:rPr lang="en-US" altLang="zh-CN" sz="2800" dirty="0">
                <a:solidFill>
                  <a:schemeClr val="bg1"/>
                </a:solidFill>
              </a:rPr>
              <a:t>k</a:t>
            </a:r>
            <a:r>
              <a:rPr lang="en-US" altLang="zh-CN" sz="2800" dirty="0" smtClean="0">
                <a:solidFill>
                  <a:schemeClr val="bg1"/>
                </a:solidFill>
              </a:rPr>
              <a:t>eyword 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e</a:t>
            </a:r>
            <a:r>
              <a:rPr lang="en-US" altLang="zh-CN" sz="2800" dirty="0" smtClean="0">
                <a:solidFill>
                  <a:schemeClr val="bg1"/>
                </a:solidFill>
              </a:rPr>
              <a:t>.g. “urgent”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pic>
        <p:nvPicPr>
          <p:cNvPr id="69" name="Picture 5" descr="D:\Dropbox\JHU_Course\Advanced_crypto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4" y="458937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815734" y="4402469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</a:rPr>
              <a:t>Trapdoor function (“urgent”)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1815734" y="5055049"/>
            <a:ext cx="5348554" cy="0"/>
          </a:xfrm>
          <a:prstGeom prst="straightConnector1">
            <a:avLst/>
          </a:prstGeom>
          <a:ln w="47625"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759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Searchable Encryption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252536" y="1529579"/>
            <a:ext cx="9144000" cy="117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chemeClr val="bg1"/>
                </a:solidFill>
              </a:rPr>
              <a:t>Searchable encryption schemes proposed</a:t>
            </a: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2" y="4566976"/>
            <a:ext cx="1244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直接箭头连接符 59"/>
          <p:cNvCxnSpPr/>
          <p:nvPr/>
        </p:nvCxnSpPr>
        <p:spPr>
          <a:xfrm>
            <a:off x="1781944" y="5085184"/>
            <a:ext cx="5238328" cy="0"/>
          </a:xfrm>
          <a:prstGeom prst="straightConnector1">
            <a:avLst/>
          </a:prstGeom>
          <a:ln w="508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4164" y="6273225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User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85160" y="6281476"/>
            <a:ext cx="1252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Server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0" y="2708921"/>
            <a:ext cx="3563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Search for documents containing </a:t>
            </a:r>
            <a:r>
              <a:rPr lang="en-US" altLang="zh-CN" sz="2800" dirty="0">
                <a:solidFill>
                  <a:schemeClr val="bg1"/>
                </a:solidFill>
              </a:rPr>
              <a:t>k</a:t>
            </a:r>
            <a:r>
              <a:rPr lang="en-US" altLang="zh-CN" sz="2800" dirty="0" smtClean="0">
                <a:solidFill>
                  <a:schemeClr val="bg1"/>
                </a:solidFill>
              </a:rPr>
              <a:t>eyword 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e</a:t>
            </a:r>
            <a:r>
              <a:rPr lang="en-US" altLang="zh-CN" sz="2800" dirty="0" smtClean="0">
                <a:solidFill>
                  <a:schemeClr val="bg1"/>
                </a:solidFill>
              </a:rPr>
              <a:t>.g. “urgent”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pic>
        <p:nvPicPr>
          <p:cNvPr id="69" name="Picture 5" descr="D:\Dropbox\JHU_Course\Advanced_crypto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4" y="4589379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815734" y="4402469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</a:rPr>
              <a:t>Trapdoor function (“urgent”)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26720" y="2862809"/>
            <a:ext cx="3516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C000"/>
                </a:solidFill>
              </a:rPr>
              <a:t>Trapdoor function (“urgent”) + Index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2506</Words>
  <Application>Microsoft Office PowerPoint</Application>
  <PresentationFormat>全屏显示(4:3)</PresentationFormat>
  <Paragraphs>1333</Paragraphs>
  <Slides>51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主题​​</vt:lpstr>
      <vt:lpstr>An Extremely Simple ORAM Protocol – Path ORAM</vt:lpstr>
      <vt:lpstr>Cloud storage</vt:lpstr>
      <vt:lpstr>Cloud storage</vt:lpstr>
      <vt:lpstr>Cloud storage</vt:lpstr>
      <vt:lpstr>Search on Cloud storage</vt:lpstr>
      <vt:lpstr>Searchable Encryption</vt:lpstr>
      <vt:lpstr>Searchable Encryption</vt:lpstr>
      <vt:lpstr>Searchable Encryption</vt:lpstr>
      <vt:lpstr>Searchable Encryption</vt:lpstr>
      <vt:lpstr>Searchable Encryption</vt:lpstr>
      <vt:lpstr>Information leaked ???</vt:lpstr>
      <vt:lpstr>Access Pattern Leaked</vt:lpstr>
      <vt:lpstr>PowerPoint 演示文稿</vt:lpstr>
      <vt:lpstr>PowerPoint 演示文稿</vt:lpstr>
      <vt:lpstr>Oblivious 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Path ORAM</vt:lpstr>
      <vt:lpstr>Client storage</vt:lpstr>
      <vt:lpstr>PowerPoint 演示文稿</vt:lpstr>
      <vt:lpstr>Security</vt:lpstr>
      <vt:lpstr>Security - example</vt:lpstr>
      <vt:lpstr>Proof for Bounds on Stash Usage</vt:lpstr>
      <vt:lpstr>References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Extremely Simple ORAM Protocol – Path ORAM</dc:title>
  <dc:creator>Starry</dc:creator>
  <cp:lastModifiedBy>Starry</cp:lastModifiedBy>
  <cp:revision>94</cp:revision>
  <dcterms:created xsi:type="dcterms:W3CDTF">2014-03-23T23:07:12Z</dcterms:created>
  <dcterms:modified xsi:type="dcterms:W3CDTF">2014-08-08T03:21:45Z</dcterms:modified>
</cp:coreProperties>
</file>