
<file path=[Content_Types].xml><?xml version="1.0" encoding="utf-8"?>
<Types xmlns="http://schemas.openxmlformats.org/package/2006/content-types">
  <Default Extension="jpg" ContentType="image/jpeg"/>
  <Default Extension="png" ContentType="image/png"/>
  <Default Extension="xml" ContentType="application/xml"/>
  <Default Extension="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ore.xml" ContentType="application/vnd.openxmlformats-package.core-properti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1" Type="http://schemas.openxmlformats.org/package/2006/relationships/metadata/core-properties" Target="docProps/core.xml" /><Relationship Id="rId0" Type="http://schemas.openxmlformats.org/officeDocument/2006/relationships/officeDocument" Target="ppt/presentation.xml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firstSlideNum="1">
  <p:sldMasterIdLst>
    <p:sldMasterId id="2147483648" r:id="rId0"/>
  </p:sldMasterIdLst>
  <p:notesMasterIdLst>
    <p:notesMasterId r:id="rId22"/>
  </p:notes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5143500" type="screen16x9"/>
  <p:notesSz cx="6858000" cy="9144000"/>
  <p:defaultTextStyle>
    <a:defPPr marR="0" lvl="0" algn="l" rtl="false">
      <a:lnSpc>
        <a:spcPct val="100000"/>
      </a:lnSpc>
      <a:spcBef>
        <a:spcPts val="0"/>
      </a:spcBef>
      <a:spcAft>
        <a:spcPts val="0"/>
      </a:spcAft>
    </a:defPPr>
    <a:lvl1pPr marR="0" lvl="0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>
  <p:showPr showNarration="true">
    <p:present/>
    <p:sldAll/>
    <p:penClr>
      <a:prstClr val="red"/>
    </p:penClr>
    <p:extLst>
      <p:ext uri="{EC167BDD-8182-4AB7-AECC-EB403E3ABB37}"/>
      <p:ext uri="{2FDB2607-1784-4EEB-B798-7EB5836EED8A}"/>
    </p:extLst>
  </p:showPr>
  <p:extLst>
    <p:ext uri="{E76CE94A-603C-4142-B9EB-6D1370010A27}"/>
    <p:ext uri="{D31A062A-798A-4329-ABDD-BBA856620510}"/>
    <p:ext uri="{FD5EFAAD-0ECE-453E-9831-46B23BE46B34}"/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lastView="sldThumbnailView">
  <p:normalViewPr>
    <p:restoredLeft sz="15620"/>
    <p:restoredTop sz="87423" autoAdjust="false"/>
  </p:normalViewPr>
  <p:slideViewPr>
    <p:cSldViewPr snapToGrid="false">
      <p:cViewPr varScale="true">
        <p:scale>
          <a:sx n="186" d="100"/>
          <a:sy n="186" d="100"/>
        </p:scale>
        <p:origin x="1080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6" Type="http://schemas.openxmlformats.org/officeDocument/2006/relationships/slide" Target="slides/slide6.xml" /><Relationship Id="rId15" Type="http://schemas.openxmlformats.org/officeDocument/2006/relationships/slide" Target="slides/slide15.xml" /><Relationship Id="rId13" Type="http://schemas.openxmlformats.org/officeDocument/2006/relationships/slide" Target="slides/slide13.xml" /><Relationship Id="rId16" Type="http://schemas.openxmlformats.org/officeDocument/2006/relationships/slide" Target="slides/slide16.xml" /><Relationship Id="rId12" Type="http://schemas.openxmlformats.org/officeDocument/2006/relationships/slide" Target="slides/slide12.xml" /><Relationship Id="rId17" Type="http://schemas.openxmlformats.org/officeDocument/2006/relationships/slide" Target="slides/slide17.xml" /><Relationship Id="rId0" Type="http://schemas.openxmlformats.org/officeDocument/2006/relationships/slideMaster" Target="slideMasters/slideMaster1.xml" /><Relationship Id="rId11" Type="http://schemas.openxmlformats.org/officeDocument/2006/relationships/slide" Target="slides/slide11.xml" /><Relationship Id="rId25" Type="http://schemas.openxmlformats.org/officeDocument/2006/relationships/viewProps" Target="viewProps.xml" /><Relationship Id="rId10" Type="http://schemas.openxmlformats.org/officeDocument/2006/relationships/slide" Target="slides/slide10.xml" /><Relationship Id="rId7" Type="http://schemas.openxmlformats.org/officeDocument/2006/relationships/slide" Target="slides/slide7.xml" /><Relationship Id="rId21" Type="http://schemas.openxmlformats.org/officeDocument/2006/relationships/slide" Target="slides/slide21.xml" /><Relationship Id="rId14" Type="http://schemas.openxmlformats.org/officeDocument/2006/relationships/slide" Target="slides/slide14.xml" /><Relationship Id="rId1" Type="http://schemas.openxmlformats.org/officeDocument/2006/relationships/slide" Target="slides/slide1.xml" /><Relationship Id="rId4" Type="http://schemas.openxmlformats.org/officeDocument/2006/relationships/slide" Target="slides/slide4.xml" /><Relationship Id="rId18" Type="http://schemas.openxmlformats.org/officeDocument/2006/relationships/slide" Target="slides/slide18.xml" /><Relationship Id="rId23" Type="http://schemas.openxmlformats.org/officeDocument/2006/relationships/presProps" Target="presProps.xml" /><Relationship Id="rId8" Type="http://schemas.openxmlformats.org/officeDocument/2006/relationships/slide" Target="slides/slide8.xml" /><Relationship Id="rId19" Type="http://schemas.openxmlformats.org/officeDocument/2006/relationships/slide" Target="slides/slide19.xml" /><Relationship Id="rId9" Type="http://schemas.openxmlformats.org/officeDocument/2006/relationships/slide" Target="slides/slide9.xml" /><Relationship Id="rId2" Type="http://schemas.openxmlformats.org/officeDocument/2006/relationships/slide" Target="slides/slide2.xml" /><Relationship Id="rId22" Type="http://schemas.openxmlformats.org/officeDocument/2006/relationships/notesMaster" Target="notesMasters/notesMaster1.xml" /><Relationship Id="rId24" Type="http://schemas.openxmlformats.org/officeDocument/2006/relationships/tableStyles" Target="tableStyles.xml" /><Relationship Id="rId20" Type="http://schemas.openxmlformats.org/officeDocument/2006/relationships/slide" Target="slides/slide20.xml" /><Relationship Id="rId3" Type="http://schemas.openxmlformats.org/officeDocument/2006/relationships/slide" Target="slides/slide3.xml" /><Relationship Id="rId5" Type="http://schemas.openxmlformats.org/officeDocument/2006/relationships/slide" Target="slides/slide5.xml" /></Relationships>
</file>

<file path=ppt/notesMasters/_rels/notesMaster1.xml.rels><?xml version="1.0" encoding="UTF-8" standalone="yes"?><Relationships xmlns="http://schemas.openxmlformats.org/package/2006/relationships"><Relationship Id="rId0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" name="Google Shape;4;n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true" wrap="square" lIns="91425" tIns="91425" rIns="91425" bIns="91425" anchor="t" anchorCtr="false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false">
      <a:lnSpc>
        <a:spcPct val="100000"/>
      </a:lnSpc>
      <a:spcBef>
        <a:spcPts val="0"/>
      </a:spcBef>
      <a:spcAft>
        <a:spcPts val="0"/>
      </a:spcAft>
    </a:defPPr>
    <a:lvl1pPr marR="0" lvl="0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false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false" i="false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.xml" /></Relationships>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1.xml" /></Relationships>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.xml" /></Relationships>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.xml" /></Relationships>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.xml" /></Relationships>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.xml" /></Relationships>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8.xml" /></Relationships>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9.xml" /></Relationships>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0.xml" /></Relationships>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1.xml" /></Relationships>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2.xml" /></Relationships>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3.xml" /></Relationships>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5.xml" /></Relationships>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6.xml" /></Relationships>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.xml" /></Relationships>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0.xml" /></Relationships>
</file>

<file path=ppt/notesSlides/notesSlide1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3;p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Google Shape;84;p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49;g10b5945169c_0_180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250;g10b5945169c_0_180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95;g10e963940e2_0_15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96;g10e963940e2_0_15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01;g10b5945169c_0_89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102;g10b5945169c_0_89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01;g10b5945169c_0_89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102;g10b5945169c_0_89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01;g10b5945169c_0_89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102;g10b5945169c_0_89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95;g10e963940e2_0_15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96;g10e963940e2_0_15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08;g10e963940e2_0_28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109;g10e963940e2_0_28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>
  <p:cSld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8;g10e963940e2_0_28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" name="Google Shape;109;g10e963940e2_0_28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>
  <p:cSld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8;g10e963940e2_0_28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" name="Google Shape;109;g10e963940e2_0_28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>
  <p:cSld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8;g10e963940e2_0_28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" name="Google Shape;109;g10e963940e2_0_28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08;g10e963940e2_0_28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" name="Google Shape;109;g10e963940e2_0_28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图像占位符 1"/>
          <p:cNvSpPr>
            <a:spLocks noGrp="true" noRot="true" noChangeAspect="true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8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CN" altLang="en-US" dirty="false"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幻灯片图像占位符 1"/>
          <p:cNvSpPr>
            <a:spLocks noGrp="true" noRot="true" noChangeAspect="true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 altLang="en-US" dirty="false"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01;g10b5945169c_0_89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102;g10b5945169c_0_89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08;g10e963940e2_0_28:notes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false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109;g10e963940e2_0_28:notes"/>
          <p:cNvSpPr txBox="true">
            <a:spLocks noGrp="true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0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5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7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9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p="http://schemas.openxmlformats.org/presentationml/2006/main" type="title">
  <p:cSld name="TITLE"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true" wrap="square" lIns="91425" tIns="91425" rIns="91425" bIns="91425" anchor="ctr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4;p2"/>
          <p:cNvSpPr txBox="true">
            <a:spLocks noGrp="true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/>
            <a:endParaRPr/>
          </a:p>
        </p:txBody>
      </p:sp>
      <p:sp>
        <p:nvSpPr>
          <p:cNvPr id="7" name="Google Shape;15;p2"/>
          <p:cNvSpPr txBox="true">
            <a:spLocks noGrp="true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/>
            <a:endParaRPr/>
          </a:p>
        </p:txBody>
      </p:sp>
      <p:sp>
        <p:nvSpPr>
          <p:cNvPr id="8" name="Google Shape;16;p2"/>
          <p:cNvSpPr txBox="true">
            <a:spLocks noGrp="true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true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false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>
  <p:cSld name="BIG_NUMBER">
    <p:bg>
      <p:bgPr>
        <a:solidFill>
          <a:schemeClr val="dk1"/>
        </a:solidFill>
        <a:effectLst/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9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7;p11"/>
          <p:cNvSpPr txBox="true">
            <a:spLocks noGrp="true"/>
          </p:cNvSpPr>
          <p:nvPr>
            <p:ph type="title" hasCustomPrompt="tru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pPr/>
            <a:r>
              <a:rPr/>
              <a:t>xx%</a:t>
            </a:r>
            <a:endParaRPr/>
          </a:p>
        </p:txBody>
      </p:sp>
      <p:sp>
        <p:nvSpPr>
          <p:cNvPr id="72" name="Google Shape;78;p11"/>
          <p:cNvSpPr txBox="true">
            <a:spLocks noGrp="true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/>
            <a:endParaRPr/>
          </a:p>
        </p:txBody>
      </p:sp>
      <p:sp>
        <p:nvSpPr>
          <p:cNvPr id="73" name="Google Shape;79;p11"/>
          <p:cNvSpPr txBox="true">
            <a:spLocks noGrp="true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true" wrap="square" lIns="91425" tIns="91425" rIns="91425" bIns="91425" anchor="ctr" anchorCtr="false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false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type="blank">
  <p:cSld name="BLANK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81;p12"/>
          <p:cNvSpPr txBox="true">
            <a:spLocks noGrp="true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true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false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type="secHead">
  <p:cSld name="SECTION_HEADER">
    <p:bg>
      <p:bgPr>
        <a:solidFill>
          <a:schemeClr val="dk1"/>
        </a:solidFill>
        <a:effectLst/>
      </p:bgPr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1;p3"/>
          <p:cNvSpPr txBox="true">
            <a:spLocks noGrp="true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/>
            <a:endParaRPr/>
          </a:p>
        </p:txBody>
      </p:sp>
      <p:sp>
        <p:nvSpPr>
          <p:cNvPr id="14" name="Google Shape;22;p3"/>
          <p:cNvSpPr txBox="true">
            <a:spLocks noGrp="true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true" wrap="square" lIns="91425" tIns="91425" rIns="91425" bIns="91425" anchor="ctr" anchorCtr="false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false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type="tx">
  <p:cSld name="TITLE_AND_BODY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true" wrap="square" lIns="91425" tIns="91425" rIns="91425" bIns="91425" anchor="ctr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8;p4"/>
          <p:cNvSpPr txBox="true">
            <a:spLocks noGrp="true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/>
            <a:endParaRPr/>
          </a:p>
        </p:txBody>
      </p:sp>
      <p:sp>
        <p:nvSpPr>
          <p:cNvPr id="23" name="Google Shape;29;p4"/>
          <p:cNvSpPr txBox="true">
            <a:spLocks noGrp="true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/>
            <a:endParaRPr/>
          </a:p>
        </p:txBody>
      </p:sp>
      <p:sp>
        <p:nvSpPr>
          <p:cNvPr id="24" name="Google Shape;30;p4"/>
          <p:cNvSpPr txBox="true">
            <a:spLocks noGrp="true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true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false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type="twoColTx">
  <p:cSld name="TITLE_AND_TWO_COLUMNS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true" wrap="square" lIns="91425" tIns="91425" rIns="91425" bIns="91425" anchor="ctr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6;p5"/>
          <p:cNvSpPr txBox="true">
            <a:spLocks noGrp="true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/>
            <a:endParaRPr/>
          </a:p>
        </p:txBody>
      </p:sp>
      <p:sp>
        <p:nvSpPr>
          <p:cNvPr id="31" name="Google Shape;37;p5"/>
          <p:cNvSpPr txBox="true">
            <a:spLocks noGrp="true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/>
            <a:endParaRPr/>
          </a:p>
        </p:txBody>
      </p:sp>
      <p:sp>
        <p:nvSpPr>
          <p:cNvPr id="32" name="Google Shape;38;p5"/>
          <p:cNvSpPr txBox="true">
            <a:spLocks noGrp="true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/>
            <a:endParaRPr/>
          </a:p>
        </p:txBody>
      </p:sp>
      <p:sp>
        <p:nvSpPr>
          <p:cNvPr id="33" name="Google Shape;39;p5"/>
          <p:cNvSpPr txBox="true">
            <a:spLocks noGrp="true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true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false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type="titleOnly">
  <p:cSld name="TITLE_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true" wrap="square" lIns="91425" tIns="91425" rIns="91425" bIns="91425" anchor="ctr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45;p6"/>
          <p:cNvSpPr txBox="true">
            <a:spLocks noGrp="true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/>
            <a:endParaRPr/>
          </a:p>
        </p:txBody>
      </p:sp>
      <p:sp>
        <p:nvSpPr>
          <p:cNvPr id="40" name="Google Shape;46;p6"/>
          <p:cNvSpPr txBox="true">
            <a:spLocks noGrp="true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true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false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>
  <p:cSld name="ONE_COLUMN_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true" wrap="square" lIns="91425" tIns="91425" rIns="91425" bIns="91425" anchor="ctr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52;p7"/>
          <p:cNvSpPr txBox="true">
            <a:spLocks noGrp="true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/>
            <a:endParaRPr/>
          </a:p>
        </p:txBody>
      </p:sp>
      <p:sp>
        <p:nvSpPr>
          <p:cNvPr id="47" name="Google Shape;53;p7"/>
          <p:cNvSpPr txBox="true">
            <a:spLocks noGrp="true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/>
            <a:endParaRPr/>
          </a:p>
        </p:txBody>
      </p:sp>
      <p:sp>
        <p:nvSpPr>
          <p:cNvPr id="48" name="Google Shape;54;p7"/>
          <p:cNvSpPr txBox="true">
            <a:spLocks noGrp="true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true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false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>
  <p:cSld name="MAIN_POINT">
    <p:bg>
      <p:bgPr>
        <a:solidFill>
          <a:schemeClr val="accent3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1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9;p8"/>
          <p:cNvSpPr txBox="true">
            <a:spLocks noGrp="true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true" wrap="square" lIns="91425" tIns="91425" rIns="91425" bIns="91425" anchor="ctr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pPr/>
            <a:endParaRPr/>
          </a:p>
        </p:txBody>
      </p:sp>
      <p:sp>
        <p:nvSpPr>
          <p:cNvPr id="54" name="Google Shape;60;p8"/>
          <p:cNvSpPr txBox="true">
            <a:spLocks noGrp="true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true" wrap="square" lIns="91425" tIns="91425" rIns="91425" bIns="91425" anchor="ctr" anchorCtr="false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false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>
  <p:cSld name="SECTION_TITLE_AND_DESCRI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true" wrap="square" lIns="91425" tIns="91425" rIns="91425" bIns="91425" anchor="ctr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true" wrap="square" lIns="91425" tIns="91425" rIns="91425" bIns="91425" anchor="ctr" anchorCtr="false">
              <a:noAutofit/>
            </a:bodyPr>
            <a:lstStyle/>
            <a:p>
              <a:pPr marL="0" lvl="0" indent="0" algn="l" rtl="false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6;p9"/>
          <p:cNvSpPr txBox="true">
            <a:spLocks noGrp="true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/>
            <a:endParaRPr/>
          </a:p>
        </p:txBody>
      </p:sp>
      <p:sp>
        <p:nvSpPr>
          <p:cNvPr id="61" name="Google Shape;67;p9"/>
          <p:cNvSpPr txBox="true">
            <a:spLocks noGrp="true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/>
            <a:endParaRPr/>
          </a:p>
        </p:txBody>
      </p:sp>
      <p:sp>
        <p:nvSpPr>
          <p:cNvPr id="62" name="Google Shape;68;p9"/>
          <p:cNvSpPr txBox="true">
            <a:spLocks noGrp="true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/>
            <a:endParaRPr/>
          </a:p>
        </p:txBody>
      </p:sp>
      <p:sp>
        <p:nvSpPr>
          <p:cNvPr id="63" name="Google Shape;69;p9"/>
          <p:cNvSpPr txBox="true">
            <a:spLocks noGrp="true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true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false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>
  <p:cSld name="CAPTION_ONLY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71;p10"/>
          <p:cNvSpPr txBox="true">
            <a:spLocks noGrp="true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true" wrap="square" lIns="91425" tIns="91425" rIns="91425" bIns="91425" anchor="ctr" anchorCtr="false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/>
            <a:endParaRPr/>
          </a:p>
        </p:txBody>
      </p:sp>
      <p:sp>
        <p:nvSpPr>
          <p:cNvPr id="66" name="Google Shape;72;p10"/>
          <p:cNvSpPr txBox="true">
            <a:spLocks noGrp="true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true" wrap="square" lIns="91425" tIns="91425" rIns="91425" bIns="91425" anchor="ctr" anchorCtr="false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false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0" Type="http://schemas.openxmlformats.org/officeDocument/2006/relationships/slideLayout" Target="../slideLayouts/slideLayout11.xml" /><Relationship Id="rId9" Type="http://schemas.openxmlformats.org/officeDocument/2006/relationships/slideLayout" Target="../slideLayouts/slideLayout10.xml" /><Relationship Id="rId5" Type="http://schemas.openxmlformats.org/officeDocument/2006/relationships/slideLayout" Target="../slideLayouts/slideLayout6.xml" /><Relationship Id="rId1" Type="http://schemas.openxmlformats.org/officeDocument/2006/relationships/slideLayout" Target="../slideLayouts/slideLayout2.xml" /><Relationship Id="rId11" Type="http://schemas.openxmlformats.org/officeDocument/2006/relationships/theme" Target="../theme/theme1.xml" /><Relationship Id="rId2" Type="http://schemas.openxmlformats.org/officeDocument/2006/relationships/slideLayout" Target="../slideLayouts/slideLayout3.xml" /><Relationship Id="rId8" Type="http://schemas.openxmlformats.org/officeDocument/2006/relationships/slideLayout" Target="../slideLayouts/slideLayout9.xml" /><Relationship Id="rId7" Type="http://schemas.openxmlformats.org/officeDocument/2006/relationships/slideLayout" Target="../slideLayouts/slideLayout8.xml" /><Relationship Id="rId0" Type="http://schemas.openxmlformats.org/officeDocument/2006/relationships/slideLayout" Target="../slideLayouts/slideLayout1.xml" /><Relationship Id="rId3" Type="http://schemas.openxmlformats.org/officeDocument/2006/relationships/slideLayout" Target="../slideLayouts/slideLayout4.xml" /><Relationship Id="rId4" Type="http://schemas.openxmlformats.org/officeDocument/2006/relationships/slideLayout" Target="../slideLayouts/slideLayout5.xml" /><Relationship Id="rId6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/>
          <p:cNvSpPr txBox="true">
            <a:spLocks noGrp="true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true" wrap="square" lIns="91425" tIns="91425" rIns="91425" bIns="91425" anchor="t" anchorCtr="fals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tru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tru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tru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tru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tru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tru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tru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tru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tru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/>
            <a:endParaRPr/>
          </a:p>
        </p:txBody>
      </p:sp>
      <p:sp>
        <p:nvSpPr>
          <p:cNvPr id="3" name="Google Shape;7;p1"/>
          <p:cNvSpPr txBox="true">
            <a:spLocks noGrp="true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true" wrap="square" lIns="91425" tIns="91425" rIns="91425" bIns="91425" anchor="t" anchorCtr="false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/>
            <a:endParaRPr/>
          </a:p>
        </p:txBody>
      </p:sp>
      <p:sp>
        <p:nvSpPr>
          <p:cNvPr id="4" name="Google Shape;8;p1"/>
          <p:cNvSpPr txBox="true">
            <a:spLocks noGrp="true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true" wrap="square" lIns="91425" tIns="91425" rIns="91425" bIns="91425" anchor="ctr" anchorCtr="false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false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false" hdr="false" ftr="false" dt="false"/>
  <p:txStyles>
    <p:titleStyle>
      <a:defPPr marR="0" lvl="0" algn="l" rtl="false">
        <a:lnSpc>
          <a:spcPct val="100000"/>
        </a:lnSpc>
        <a:spcBef>
          <a:spcPts val="0"/>
        </a:spcBef>
        <a:spcAft>
          <a:spcPts val="0"/>
        </a:spcAft>
      </a:defPPr>
      <a:lvl1pPr marR="0" lvl="0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false">
        <a:lnSpc>
          <a:spcPct val="100000"/>
        </a:lnSpc>
        <a:spcBef>
          <a:spcPts val="0"/>
        </a:spcBef>
        <a:spcAft>
          <a:spcPts val="0"/>
        </a:spcAft>
      </a:defPPr>
      <a:lvl1pPr marR="0" lvl="0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false">
        <a:lnSpc>
          <a:spcPct val="100000"/>
        </a:lnSpc>
        <a:spcBef>
          <a:spcPts val="0"/>
        </a:spcBef>
        <a:spcAft>
          <a:spcPts val="0"/>
        </a:spcAft>
      </a:defPPr>
      <a:lvl1pPr marR="0" lvl="0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false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false" i="false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.xml" /><Relationship Id="rId0" Type="http://schemas.openxmlformats.org/officeDocument/2006/relationships/slideLayout" Target="../slideLayouts/slideLayout1.xml" 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.xml" /><Relationship Id="rId0" Type="http://schemas.openxmlformats.org/officeDocument/2006/relationships/slideLayout" Target="../slideLayouts/slideLayout3.xml" /></Relationships>
</file>

<file path=ppt/slides/_rels/slide11.xml.rels><?xml version="1.0" encoding="UTF-8" standalone="yes"?><Relationships xmlns="http://schemas.openxmlformats.org/package/2006/relationships"><Relationship Id="rId2" Type="http://schemas.openxmlformats.org/officeDocument/2006/relationships/image" Target="media/image1.png" /><Relationship Id="rId1" Type="http://schemas.openxmlformats.org/officeDocument/2006/relationships/notesSlide" Target="../notesSlides/notesSlide3.xml" /><Relationship Id="rId0" Type="http://schemas.openxmlformats.org/officeDocument/2006/relationships/slideLayout" Target="../slideLayouts/slideLayout3.xml" /></Relationships>
</file>

<file path=ppt/slides/_rels/slide12.xml.rels><?xml version="1.0" encoding="UTF-8" standalone="yes"?><Relationships xmlns="http://schemas.openxmlformats.org/package/2006/relationships"><Relationship Id="rId2" Type="http://schemas.openxmlformats.org/officeDocument/2006/relationships/image" Target="media/image2.png" /><Relationship Id="rId1" Type="http://schemas.openxmlformats.org/officeDocument/2006/relationships/notesSlide" Target="../notesSlides/notesSlide4.xml" /><Relationship Id="rId0" Type="http://schemas.openxmlformats.org/officeDocument/2006/relationships/slideLayout" Target="../slideLayouts/slideLayout3.xml" 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.xml" /><Relationship Id="rId0" Type="http://schemas.openxmlformats.org/officeDocument/2006/relationships/slideLayout" Target="../slideLayouts/slideLayout3.xml" /></Relationships>
</file>

<file path=ppt/slides/_rels/slide1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5.xml.rels><?xml version="1.0" encoding="UTF-8" standalone="yes"?><Relationships xmlns="http://schemas.openxmlformats.org/package/2006/relationships"><Relationship Id="rId2" Type="http://schemas.openxmlformats.org/officeDocument/2006/relationships/image" Target="media/image3.png" /><Relationship Id="rId1" Type="http://schemas.openxmlformats.org/officeDocument/2006/relationships/notesSlide" Target="../notesSlides/notesSlide6.xml" /><Relationship Id="rId0" Type="http://schemas.openxmlformats.org/officeDocument/2006/relationships/slideLayout" Target="../slideLayouts/slideLayout3.xml" /></Relationships>
</file>

<file path=ppt/slides/_rels/slide16.xml.rels><?xml version="1.0" encoding="UTF-8" standalone="yes"?><Relationships xmlns="http://schemas.openxmlformats.org/package/2006/relationships"><Relationship Id="rId2" Type="http://schemas.openxmlformats.org/officeDocument/2006/relationships/image" Target="media/image4.png" /><Relationship Id="rId1" Type="http://schemas.openxmlformats.org/officeDocument/2006/relationships/notesSlide" Target="../notesSlides/notesSlide7.xml" /><Relationship Id="rId0" Type="http://schemas.openxmlformats.org/officeDocument/2006/relationships/slideLayout" Target="../slideLayouts/slideLayout3.xml" 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image" Target="media/image5.png" /><Relationship Id="rId0" Type="http://schemas.openxmlformats.org/officeDocument/2006/relationships/slideLayout" Target="../slideLayouts/slideLayout3.xml" 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image" Target="media/image6.png" /><Relationship Id="rId0" Type="http://schemas.openxmlformats.org/officeDocument/2006/relationships/slideLayout" Target="../slideLayouts/slideLayout3.xml" 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image" Target="media/image7.png" /><Relationship Id="rId0" Type="http://schemas.openxmlformats.org/officeDocument/2006/relationships/slideLayout" Target="../slideLayouts/slideLayout3.xml" /></Relationships>
</file>

<file path=ppt/slides/_rels/slide2.xml.rels><?xml version="1.0" encoding="UTF-8" standalone="yes"?><Relationships xmlns="http://schemas.openxmlformats.org/package/2006/relationships"><Relationship Id="rId2" Type="http://schemas.openxmlformats.org/officeDocument/2006/relationships/image" Target="media/image8.jpg" /><Relationship Id="rId1" Type="http://schemas.openxmlformats.org/officeDocument/2006/relationships/notesSlide" Target="../notesSlides/notesSlide8.xml" /><Relationship Id="rId0" Type="http://schemas.openxmlformats.org/officeDocument/2006/relationships/slideLayout" Target="../slideLayouts/slideLayout3.xml" 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9.xml" /><Relationship Id="rId0" Type="http://schemas.openxmlformats.org/officeDocument/2006/relationships/slideLayout" Target="../slideLayouts/slideLayout3.xml" 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0.xml" /><Relationship Id="rId0" Type="http://schemas.openxmlformats.org/officeDocument/2006/relationships/slideLayout" Target="../slideLayouts/slideLayout3.xm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1.xml" /><Relationship Id="rId0" Type="http://schemas.openxmlformats.org/officeDocument/2006/relationships/slideLayout" Target="../slideLayouts/slideLayout3.xml" /></Relationships>
</file>

<file path=ppt/slides/_rels/slide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.xml.rels><?xml version="1.0" encoding="UTF-8" standalone="yes"?><Relationships xmlns="http://schemas.openxmlformats.org/package/2006/relationships"><Relationship Id="rId2" Type="http://schemas.openxmlformats.org/officeDocument/2006/relationships/image" Target="media/image9.png" /><Relationship Id="rId1" Type="http://schemas.openxmlformats.org/officeDocument/2006/relationships/notesSlide" Target="../notesSlides/notesSlide12.xml" /><Relationship Id="rId0" Type="http://schemas.openxmlformats.org/officeDocument/2006/relationships/slideLayout" Target="../slideLayouts/slideLayout3.xml" /></Relationships>
</file>

<file path=ppt/slides/_rels/slide6.xml.rels><?xml version="1.0" encoding="UTF-8" standalone="yes"?><Relationships xmlns="http://schemas.openxmlformats.org/package/2006/relationships"><Relationship Id="rId2" Type="http://schemas.openxmlformats.org/officeDocument/2006/relationships/image" Target="media/image10.png" /><Relationship Id="rId1" Type="http://schemas.openxmlformats.org/officeDocument/2006/relationships/notesSlide" Target="../notesSlides/notesSlide13.xml" /><Relationship Id="rId0" Type="http://schemas.openxmlformats.org/officeDocument/2006/relationships/slideLayout" Target="../slideLayouts/slideLayout3.xml" /></Relationships>
</file>

<file path=ppt/slides/_rels/slide7.xml.rels><?xml version="1.0" encoding="UTF-8" standalone="yes"?><Relationships xmlns="http://schemas.openxmlformats.org/package/2006/relationships"><Relationship Id="rId2" Type="http://schemas.openxmlformats.org/officeDocument/2006/relationships/image" Target="media/image11.png" /><Relationship Id="rId3" Type="http://schemas.openxmlformats.org/officeDocument/2006/relationships/image" Target="media/image12.png" /><Relationship Id="rId1" Type="http://schemas.openxmlformats.org/officeDocument/2006/relationships/notesSlide" Target="../notesSlides/notesSlide14.xml" /><Relationship Id="rId0" Type="http://schemas.openxmlformats.org/officeDocument/2006/relationships/slideLayout" Target="../slideLayouts/slideLayout3.xml" 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5.xml" /><Relationship Id="rId0" Type="http://schemas.openxmlformats.org/officeDocument/2006/relationships/slideLayout" Target="../slideLayouts/slideLayout3.xml" /></Relationships>
</file>

<file path=ppt/slides/_rels/slide9.xml.rels><?xml version="1.0" encoding="UTF-8" standalone="yes"?><Relationships xmlns="http://schemas.openxmlformats.org/package/2006/relationships"><Relationship Id="rId2" Type="http://schemas.openxmlformats.org/officeDocument/2006/relationships/image" Target="media/image13.png" /><Relationship Id="rId1" Type="http://schemas.openxmlformats.org/officeDocument/2006/relationships/notesSlide" Target="../notesSlides/notesSlide16.xml" /><Relationship Id="rId0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6;p13"/>
          <p:cNvSpPr txBox="true">
            <a:spLocks noGrp="true"/>
          </p:cNvSpPr>
          <p:nvPr>
            <p:ph type="ctrTitle"/>
          </p:nvPr>
        </p:nvSpPr>
        <p:spPr>
          <a:xfrm>
            <a:off x="729450" y="1322450"/>
            <a:ext cx="8334600" cy="16647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 fontScale="100000"/>
          </a:bodyPr>
          <a:lstStyle/>
          <a:p>
            <a:pPr marL="0" lvl="0" indent="0" algn="l">
              <a:buClr>
                <a:schemeClr val="dk2">
                  <a:alpha val="100000"/>
                </a:schemeClr>
              </a:buClr>
              <a:buSzPts val="4200"/>
              <a:buFont typeface="Raleway"/>
              <a:buNone/>
            </a:pPr>
            <a:r>
              <a:rPr lang="en-US" sz="4000"/>
              <a:t>AuthZ service migration &amp; governance</a:t>
            </a:r>
            <a:endParaRPr/>
          </a:p>
        </p:txBody>
      </p:sp>
      <p:sp>
        <p:nvSpPr>
          <p:cNvPr id="3" name="Google Shape;87;p13"/>
          <p:cNvSpPr txBox="true">
            <a:spLocks noGrp="true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 fontScale="100000"/>
          </a:bodyPr>
          <a:lstStyle/>
          <a:p>
            <a:pPr marL="0" lvl="0" indent="0" algn="ctr">
              <a:buNone/>
            </a:pPr>
            <a:r>
              <a:rPr lang="en-US" sz="2000"/>
              <a:t>Shijie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>
  <p:cSld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1;p17"/>
          <p:cNvSpPr txBox="true"/>
          <p:nvPr/>
        </p:nvSpPr>
        <p:spPr>
          <a:xfrm>
            <a:off x="798025" y="70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true" wrap="square" lIns="91425" tIns="91425" rIns="91425" bIns="91425" anchor="t" anchorCtr="false">
            <a:normAutofit fontScale="77500" lnSpcReduction="10000"/>
          </a:bodyPr>
          <a:lstStyle>
            <a:defPPr marR="0" lvl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Clr>
                <a:schemeClr val="dk2">
                  <a:alpha val="100000"/>
                </a:schemeClr>
              </a:buClr>
              <a:buSzPts val="2600"/>
              <a:buFont typeface="Raleway"/>
              <a:buNone/>
            </a:pPr>
            <a:r>
              <a:rPr lang="en-US" sz="2800"/>
              <a:t>Traffic replay verification</a:t>
            </a:r>
            <a:endParaRPr/>
          </a:p>
        </p:txBody>
      </p:sp>
      <p:sp>
        <p:nvSpPr>
          <p:cNvPr id="6" name="文本占位符 6"/>
          <p:cNvSpPr>
            <a:spLocks noGrp="true"/>
          </p:cNvSpPr>
          <p:nvPr>
            <p:ph type="body" idx="1"/>
          </p:nvPr>
        </p:nvSpPr>
        <p:spPr>
          <a:xfrm rot="0" flipH="false" flipV="false">
            <a:off x="727650" y="1441199"/>
            <a:ext cx="7688700" cy="3431666"/>
          </a:xfrm>
        </p:spPr>
        <p:txBody>
          <a:bodyPr>
            <a:normAutofit fontScale="100000"/>
          </a:bodyPr>
          <a:lstStyle/>
          <a:p>
            <a:pPr marL="146050" indent="0">
              <a:buClr>
                <a:schemeClr val="accent1">
                  <a:alpha val="100000"/>
                </a:schemeClr>
              </a:buClr>
              <a:buSzPct val="72222"/>
              <a:buFont typeface="Lato"/>
              <a:buNone/>
            </a:pPr>
            <a:r>
              <a:rPr lang="en-US" sz="1800" b="true" u="sng">
                <a:solidFill>
                  <a:schemeClr val="bg2">
                    <a:alpha val="100000"/>
                  </a:schemeClr>
                </a:solidFill>
              </a:rPr>
              <a:t>Challenges: 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Limited </a:t>
            </a: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test coverage inside monolithic app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Maintain high availability 99.9% above during migration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Lack a service level verification mechanism</a:t>
            </a:r>
            <a:endParaRPr/>
          </a:p>
          <a:p>
            <a:pPr marL="615950" lvl="1" indent="0">
              <a:buClr>
                <a:schemeClr val="accent1">
                  <a:alpha val="100000"/>
                </a:schemeClr>
              </a:buClr>
              <a:buSzPts val="1100"/>
              <a:buFont typeface="Lato"/>
              <a:buNone/>
            </a:pPr>
            <a:endParaRPr lang="en-US">
              <a:solidFill>
                <a:schemeClr val="bg2">
                  <a:alpha val="100000"/>
                </a:schemeClr>
              </a:solidFill>
            </a:endParaRPr>
          </a:p>
          <a:p>
            <a:pPr marL="146050" indent="0">
              <a:buClr>
                <a:schemeClr val="accent1">
                  <a:alpha val="100000"/>
                </a:schemeClr>
              </a:buClr>
              <a:buSzPct val="72222"/>
              <a:buFont typeface="Lato"/>
              <a:buNone/>
            </a:pPr>
            <a:r>
              <a:rPr lang="en-US" sz="1806" b="true" u="sng">
                <a:solidFill>
                  <a:schemeClr val="bg2">
                    <a:alpha val="100000"/>
                  </a:schemeClr>
                </a:solidFill>
              </a:rPr>
              <a:t>Highlighted solution: Production traffic replay</a:t>
            </a: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ct val="81250"/>
              <a:buFont typeface="Lato"/>
              <a:buNone/>
            </a:pPr>
            <a:endParaRPr lang="en-US" sz="1400">
              <a:solidFill>
                <a:schemeClr val="bg2">
                  <a:alpha val="100000"/>
                </a:schemeClr>
              </a:solidFill>
            </a:endParaRPr>
          </a:p>
          <a:p>
            <a:pPr marL="146050" indent="0">
              <a:buClr>
                <a:schemeClr val="accent1">
                  <a:alpha val="100000"/>
                </a:schemeClr>
              </a:buClr>
              <a:buSzPct val="81250"/>
              <a:buFont typeface="Lato"/>
              <a:buNone/>
            </a:pPr>
            <a:r>
              <a:rPr lang="en-US" sz="1400" u="sng">
                <a:solidFill>
                  <a:schemeClr val="bg2">
                    <a:alpha val="100000"/>
                  </a:schemeClr>
                </a:solidFill>
              </a:rPr>
              <a:t>Observations</a:t>
            </a: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: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10+ critical APIs are idempotent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Complies with security standards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endParaRPr lang="en-US" sz="1400">
              <a:solidFill>
                <a:schemeClr val="bg2">
                  <a:alpha val="100000"/>
                </a:schemeClr>
              </a:solidFill>
            </a:endParaRPr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endParaRPr lang="en-US" sz="1400">
              <a:solidFill>
                <a:schemeClr val="bg2">
                  <a:alpha val="100000"/>
                </a:schemeClr>
              </a:solidFill>
            </a:endParaRPr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endParaRPr lang="en-US" sz="1400">
              <a:solidFill>
                <a:schemeClr val="bg2">
                  <a:alpha val="10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zh-CN" altLang="en-US"/>
          </a:p>
        </p:txBody>
      </p:sp>
      <p:pic>
        <p:nvPicPr>
          <p:cNvPr id="9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5" y="1410723"/>
            <a:ext cx="9073625" cy="3569718"/>
          </a:xfrm>
          <a:prstGeom prst="rect">
            <a:avLst/>
          </a:prstGeom>
        </p:spPr>
      </p:pic>
      <p:sp>
        <p:nvSpPr>
          <p:cNvPr id="10" name="Google Shape;111;p17"/>
          <p:cNvSpPr txBox="true"/>
          <p:nvPr/>
        </p:nvSpPr>
        <p:spPr>
          <a:xfrm>
            <a:off x="798025" y="70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true" wrap="square" lIns="91425" tIns="91425" rIns="91425" bIns="91425" anchor="t" anchorCtr="false">
            <a:normAutofit fontScale="77500" lnSpcReduction="10000"/>
          </a:bodyPr>
          <a:lstStyle>
            <a:defPPr marR="0" lvl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buClr>
                <a:schemeClr val="dk2">
                  <a:alpha val="100000"/>
                </a:schemeClr>
              </a:buClr>
              <a:buSzPts val="2600"/>
              <a:buFont typeface="Raleway"/>
              <a:buNone/>
            </a:pPr>
            <a:r>
              <a:rPr lang="en-US" sz="2800"/>
              <a:t>Traffic replay verification flowchart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1;p17"/>
          <p:cNvSpPr txBox="true">
            <a:spLocks noGrp="true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 fontScale="100000"/>
          </a:bodyPr>
          <a:lstStyle/>
          <a:p>
            <a:pPr>
              <a:buClr>
                <a:schemeClr val="dk2">
                  <a:alpha val="100000"/>
                </a:schemeClr>
              </a:buClr>
              <a:buSzPts val="2600"/>
              <a:buFont typeface="Raleway"/>
              <a:buNone/>
            </a:pPr>
            <a:r>
              <a:rPr lang="en-US" sz="2150"/>
              <a:t>Traffic replay verification implementation</a:t>
            </a:r>
            <a:endParaRPr/>
          </a:p>
        </p:txBody>
      </p:sp>
      <p:pic>
        <p:nvPicPr>
          <p:cNvPr id="1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57" y="1176976"/>
            <a:ext cx="4663968" cy="3966524"/>
          </a:xfrm>
          <a:prstGeom prst="rect">
            <a:avLst/>
          </a:prstGeom>
        </p:spPr>
      </p:pic>
      <p:sp>
        <p:nvSpPr>
          <p:cNvPr id="14" name="文本占位符 2"/>
          <p:cNvSpPr>
            <a:spLocks noGrp="true"/>
          </p:cNvSpPr>
          <p:nvPr>
            <p:ph type="body" idx="1"/>
          </p:nvPr>
        </p:nvSpPr>
        <p:spPr>
          <a:xfrm>
            <a:off x="727650" y="1489245"/>
            <a:ext cx="3095107" cy="2834982"/>
          </a:xfrm>
        </p:spPr>
        <p:txBody>
          <a:bodyPr>
            <a:normAutofit fontScale="100000"/>
          </a:bodyPr>
          <a:lstStyle/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r>
              <a:rPr lang="en-US" sz="1800" b="true" u="sng"/>
              <a:t>Implementation</a:t>
            </a:r>
            <a:r>
              <a:rPr lang="en-US" sz="1800"/>
              <a:t>: </a:t>
            </a: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endParaRPr lang="en-US" sz="1800"/>
          </a:p>
          <a:p>
            <a:pPr>
              <a:buClr>
                <a:schemeClr val="accent1">
                  <a:alpha val="100000"/>
                </a:schemeClr>
              </a:buClr>
              <a:buSzPts val="1300"/>
              <a:buFont typeface="Lato"/>
              <a:buChar char="●"/>
            </a:pPr>
            <a:r>
              <a:rPr lang="en-US" sz="1400"/>
              <a:t>Senders and receivers are all implemented as middlewares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ts val="1300"/>
              <a:buFont typeface="Lato"/>
              <a:buChar char="●"/>
            </a:pPr>
            <a:r>
              <a:rPr lang="en-US" sz="1400"/>
              <a:t>These middleware sit around</a:t>
            </a: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ct val="92857"/>
              <a:buFont typeface="Lato"/>
              <a:buNone/>
            </a:pPr>
            <a:r>
              <a:rPr lang="en-US" sz="1400"/>
              <a:t>        outter most level of pipeline</a:t>
            </a:r>
            <a:endParaRPr/>
          </a:p>
          <a:p>
            <a:pPr marL="615950" lvl="1" indent="0">
              <a:buClr>
                <a:schemeClr val="accent1">
                  <a:alpha val="100000"/>
                </a:schemeClr>
              </a:buClr>
              <a:buSzPts val="1100"/>
              <a:buFont typeface="Lato"/>
              <a:buNone/>
            </a:pPr>
            <a:endParaRPr lang="en-US" sz="1400"/>
          </a:p>
          <a:p>
            <a:pPr marL="615950" lvl="1" indent="0">
              <a:buClr>
                <a:schemeClr val="accent1">
                  <a:alpha val="100000"/>
                </a:schemeClr>
              </a:buClr>
              <a:buSzPts val="1100"/>
              <a:buFont typeface="Lato"/>
              <a:buNone/>
            </a:pPr>
            <a:endParaRPr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11;p17"/>
          <p:cNvSpPr txBox="true">
            <a:spLocks noGrp="true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 fontScale="90000"/>
          </a:bodyPr>
          <a:lstStyle/>
          <a:p>
            <a:pPr/>
            <a:r>
              <a:rPr lang="en-US" altLang="zh-CN" sz="2400" dirty="false"/>
              <a:t>Service migration</a:t>
            </a:r>
            <a:endParaRPr/>
          </a:p>
        </p:txBody>
      </p:sp>
      <p:sp>
        <p:nvSpPr>
          <p:cNvPr id="17" name="文本占位符 2"/>
          <p:cNvSpPr>
            <a:spLocks noGrp="true"/>
          </p:cNvSpPr>
          <p:nvPr>
            <p:ph type="body" idx="1"/>
          </p:nvPr>
        </p:nvSpPr>
        <p:spPr>
          <a:xfrm rot="0" flipH="false" flipV="false">
            <a:off x="727650" y="1489245"/>
            <a:ext cx="7610792" cy="3134022"/>
          </a:xfrm>
        </p:spPr>
        <p:txBody>
          <a:bodyPr>
            <a:normAutofit fontScale="100000"/>
          </a:bodyPr>
          <a:lstStyle/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r>
              <a:rPr lang="en-US" sz="1600" b="true" u="sng"/>
              <a:t>Functional Results: 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600"/>
              <a:t>98% traffic shifted from monolithic app to </a:t>
            </a:r>
            <a:r>
              <a:rPr lang="en-US" sz="1600"/>
              <a:t>AuthZ</a:t>
            </a:r>
            <a:r>
              <a:rPr lang="en-US" sz="1600"/>
              <a:t> service within 7 months.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600"/>
              <a:t>No high impact incidents during migration.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600"/>
              <a:t>Discovered 20+ bugs through traffic replay solutions.</a:t>
            </a: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ct val="81250"/>
              <a:buFont typeface="Lato"/>
              <a:buNone/>
            </a:pPr>
            <a:endParaRPr lang="en-US" sz="1600" b="true" u="sng"/>
          </a:p>
          <a:p>
            <a:pPr marL="146050" indent="0">
              <a:buClr>
                <a:schemeClr val="accent1">
                  <a:alpha val="100000"/>
                </a:schemeClr>
              </a:buClr>
              <a:buSzPct val="81250"/>
              <a:buFont typeface="Lato"/>
              <a:buNone/>
            </a:pPr>
            <a:r>
              <a:rPr lang="en-US" sz="1600" b="true" u="sng"/>
              <a:t>Non-functional Results: 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600"/>
              <a:t>Service availability improves from 98% to above 99.9%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600"/>
              <a:t>API </a:t>
            </a:r>
            <a:r>
              <a:rPr lang="en-US" sz="1600">
                <a:solidFill>
                  <a:schemeClr val="bg2">
                    <a:alpha val="100000"/>
                  </a:schemeClr>
                </a:solidFill>
              </a:rPr>
              <a:t>latency </a:t>
            </a:r>
            <a:r>
              <a:rPr lang="en-US" sz="1600"/>
              <a:t>improves (</a:t>
            </a:r>
            <a:r>
              <a:rPr lang="en-US" sz="1600">
                <a:solidFill>
                  <a:schemeClr val="bg2">
                    <a:alpha val="100000"/>
                  </a:schemeClr>
                </a:solidFill>
              </a:rPr>
              <a:t>99% latency improves around</a:t>
            </a:r>
            <a:r>
              <a:rPr lang="en-US" sz="1600"/>
              <a:t> 15% to </a:t>
            </a:r>
            <a:r>
              <a:rPr lang="en-US" sz="1600"/>
              <a:t>10ms</a:t>
            </a:r>
            <a:r>
              <a:rPr lang="en-US" sz="1600"/>
              <a:t>)</a:t>
            </a:r>
            <a:endParaRPr/>
          </a:p>
          <a:p>
            <a:pPr lvl="1">
              <a:buClr>
                <a:schemeClr val="accent1">
                  <a:alpha val="100000"/>
                </a:schemeClr>
              </a:buClr>
              <a:buSzPct val="78571"/>
              <a:buFont typeface="Lato"/>
              <a:buChar char="○"/>
            </a:pPr>
            <a:endParaRPr lang="en-US" sz="1400"/>
          </a:p>
          <a:p>
            <a:pPr marL="615950" lvl="1" indent="0">
              <a:buClr>
                <a:schemeClr val="accent1">
                  <a:alpha val="100000"/>
                </a:schemeClr>
              </a:buClr>
              <a:buSzPts val="1100"/>
              <a:buFont typeface="Lato"/>
              <a:buNone/>
            </a:pPr>
            <a:endParaRPr lang="en-US" sz="1600"/>
          </a:p>
          <a:p>
            <a:pPr marL="615950" lvl="1" indent="0">
              <a:buClr>
                <a:schemeClr val="accent1">
                  <a:alpha val="100000"/>
                </a:schemeClr>
              </a:buClr>
              <a:buSzPts val="1100"/>
              <a:buFont typeface="Lato"/>
              <a:buNone/>
            </a:pPr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98;p15"/>
          <p:cNvSpPr txBox="true">
            <a:spLocks noGrp="true"/>
          </p:cNvSpPr>
          <p:nvPr>
            <p:ph type="title"/>
          </p:nvPr>
        </p:nvSpPr>
        <p:spPr>
          <a:xfrm>
            <a:off x="729450" y="599275"/>
            <a:ext cx="7688700" cy="5352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</a:pPr>
            <a:r>
              <a:rPr lang="en-US"/>
              <a:t>Project Deepdive</a:t>
            </a:r>
            <a:endParaRPr/>
          </a:p>
        </p:txBody>
      </p:sp>
      <p:sp>
        <p:nvSpPr>
          <p:cNvPr id="20" name="Google Shape;99;p15"/>
          <p:cNvSpPr txBox="true">
            <a:spLocks noGrp="true"/>
          </p:cNvSpPr>
          <p:nvPr/>
        </p:nvSpPr>
        <p:spPr>
          <a:xfrm>
            <a:off x="729450" y="1441200"/>
            <a:ext cx="7688700" cy="3498600"/>
          </a:xfrm>
          <a:prstGeom prst="rect">
            <a:avLst/>
          </a:prstGeom>
          <a:noFill/>
          <a:ln>
            <a:noFill/>
            <a:extLst/>
          </a:ln>
        </p:spPr>
        <p:txBody>
          <a:bodyPr spcFirstLastPara="true" wrap="square" lIns="91425" tIns="91425" rIns="91425" bIns="91425" anchor="t" anchorCtr="false">
            <a:noAutofit/>
          </a:bodyPr>
          <a:lstStyle>
            <a:lvl1pPr marL="457200" marR="0" lvl="0" indent="-3111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  <a:defRPr sz="13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●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●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marR="0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3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20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Goals</a:t>
            </a:r>
            <a:endParaRPr sz="13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3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20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Context</a:t>
            </a:r>
            <a:endParaRPr sz="13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3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20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Service migration</a:t>
            </a:r>
            <a:endParaRPr sz="13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16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Situations</a:t>
            </a:r>
            <a:endParaRPr sz="11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16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Highlights</a:t>
            </a:r>
            <a:endParaRPr sz="11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16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endParaRPr sz="11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3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20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Service</a:t>
            </a:r>
            <a:r>
              <a:rPr lang="zh-CN" sz="20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governance</a:t>
            </a:r>
            <a:endParaRPr sz="13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16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Situations</a:t>
            </a:r>
            <a:endParaRPr sz="11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16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Highlights</a:t>
            </a:r>
            <a:endParaRPr sz="11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16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endParaRPr sz="11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3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20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Summary</a:t>
            </a:r>
            <a:endParaRPr sz="13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2783559" y="3289311"/>
            <a:ext cx="6360505" cy="1654890"/>
          </a:xfrm>
          <a:prstGeom prst="rect"/>
        </p:spPr>
      </p:pic>
      <p:sp>
        <p:nvSpPr>
          <p:cNvPr id="23" name="标题 1"/>
          <p:cNvSpPr>
            <a:spLocks noGrp="true"/>
          </p:cNvSpPr>
          <p:nvPr>
            <p:ph type="title"/>
          </p:nvPr>
        </p:nvSpPr>
        <p:spPr>
          <a:xfrm>
            <a:off x="792512" y="612355"/>
            <a:ext cx="7688700" cy="535200"/>
          </a:xfrm>
        </p:spPr>
        <p:txBody>
          <a:bodyPr>
            <a:normAutofit fontScale="90000"/>
          </a:bodyPr>
          <a:lstStyle/>
          <a:p>
            <a:pPr/>
            <a:r>
              <a:rPr lang="en-US" altLang="zh-CN" dirty="false"/>
              <a:t>Service governance</a:t>
            </a:r>
            <a:endParaRPr lang="zh-CN" altLang="en-US" dirty="false"/>
          </a:p>
        </p:txBody>
      </p:sp>
      <p:sp>
        <p:nvSpPr>
          <p:cNvPr id="24" name="文本占位符 2"/>
          <p:cNvSpPr>
            <a:spLocks noGrp="true"/>
          </p:cNvSpPr>
          <p:nvPr>
            <p:ph type="body" idx="1"/>
          </p:nvPr>
        </p:nvSpPr>
        <p:spPr>
          <a:xfrm rot="0" flipH="false" flipV="false">
            <a:off x="678876" y="1327923"/>
            <a:ext cx="7688700" cy="3503072"/>
          </a:xfrm>
        </p:spPr>
        <p:txBody>
          <a:bodyPr>
            <a:normAutofit fontScale="100000"/>
          </a:bodyPr>
          <a:lstStyle/>
          <a:p>
            <a:pPr marL="146050" indent="0">
              <a:buClr>
                <a:schemeClr val="accent1">
                  <a:alpha val="100000"/>
                </a:schemeClr>
              </a:buClr>
              <a:buSzPct val="118182"/>
              <a:buFont typeface="Lato"/>
              <a:buNone/>
            </a:pPr>
            <a:r>
              <a:rPr lang="en-US" sz="1600" b="true" u="sng">
                <a:solidFill>
                  <a:schemeClr val="bg2">
                    <a:alpha val="100000"/>
                  </a:schemeClr>
                </a:solidFill>
              </a:rPr>
              <a:t>Situation: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600">
                <a:solidFill>
                  <a:schemeClr val="accent5">
                    <a:lumMod val="50000"/>
                    <a:alpha val="100000"/>
                  </a:schemeClr>
                </a:solidFill>
              </a:rPr>
              <a:t>AuthZ service availability lingers around 99.9% 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600">
                <a:solidFill>
                  <a:schemeClr val="accent5">
                    <a:lumMod val="50000"/>
                    <a:alpha val="100000"/>
                  </a:schemeClr>
                </a:solidFill>
              </a:rPr>
              <a:t>AuthZ 99.9% latency lingers around 1s</a:t>
            </a: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ct val="81250"/>
              <a:buFont typeface="Lato"/>
              <a:buNone/>
            </a:pP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r>
              <a:rPr lang="en-US" sz="1800" b="true" u="sng">
                <a:solidFill>
                  <a:schemeClr val="bg2">
                    <a:alpha val="100000"/>
                  </a:schemeClr>
                </a:solidFill>
              </a:rPr>
              <a:t>Existing resilience patterns: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600">
                <a:solidFill>
                  <a:schemeClr val="bg2">
                    <a:alpha val="100000"/>
                  </a:schemeClr>
                </a:solidFill>
              </a:rPr>
              <a:t>Incoming: Rate limiter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600">
                <a:solidFill>
                  <a:schemeClr val="bg2">
                    <a:alpha val="100000"/>
                  </a:schemeClr>
                </a:solidFill>
              </a:rPr>
              <a:t>Outgoing: </a:t>
            </a:r>
            <a:endParaRPr/>
          </a:p>
          <a:p>
            <a:pPr lvl="1">
              <a:buClr>
                <a:schemeClr val="accent1">
                  <a:alpha val="100000"/>
                </a:schemeClr>
              </a:buClr>
              <a:buSzPct val="78571"/>
              <a:buFont typeface="Lato"/>
              <a:buChar char="○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Circuit breaker</a:t>
            </a:r>
            <a:endParaRPr/>
          </a:p>
          <a:p>
            <a:pPr lvl="1">
              <a:buClr>
                <a:schemeClr val="accent1">
                  <a:alpha val="100000"/>
                </a:schemeClr>
              </a:buClr>
              <a:buSzPct val="78571"/>
              <a:buFont typeface="Lato"/>
              <a:buChar char="○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Timed retry</a:t>
            </a: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ct val="130000"/>
              <a:buFont typeface="Lato"/>
              <a:buNone/>
            </a:pP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ct val="92857"/>
              <a:buFont typeface="Lato"/>
              <a:buChar char="●"/>
            </a:pPr>
            <a:endParaRPr lang="en-US" sz="1800" b="true" u="sng">
              <a:solidFill>
                <a:schemeClr val="bg2">
                  <a:alpha val="10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4429633" y="2862368"/>
            <a:ext cx="4714430" cy="2002090"/>
          </a:xfrm>
          <a:prstGeom prst="rect"/>
        </p:spPr>
      </p:pic>
      <p:sp>
        <p:nvSpPr>
          <p:cNvPr id="27" name="标题 1"/>
          <p:cNvSpPr>
            <a:spLocks noGrp="true"/>
          </p:cNvSpPr>
          <p:nvPr>
            <p:ph type="title"/>
          </p:nvPr>
        </p:nvSpPr>
        <p:spPr>
          <a:xfrm>
            <a:off x="727650" y="636098"/>
            <a:ext cx="7688700" cy="535200"/>
          </a:xfrm>
        </p:spPr>
        <p:txBody>
          <a:bodyPr>
            <a:normAutofit fontScale="90000"/>
          </a:bodyPr>
          <a:lstStyle/>
          <a:p>
            <a:pPr/>
            <a:r>
              <a:rPr lang="en-US" altLang="zh-CN" dirty="false"/>
              <a:t>Fallback cache</a:t>
            </a:r>
            <a:endParaRPr lang="zh-CN" altLang="en-US" dirty="false"/>
          </a:p>
        </p:txBody>
      </p:sp>
      <p:sp>
        <p:nvSpPr>
          <p:cNvPr id="28" name="文本占位符 2"/>
          <p:cNvSpPr>
            <a:spLocks noGrp="true"/>
          </p:cNvSpPr>
          <p:nvPr>
            <p:ph type="body" idx="1"/>
          </p:nvPr>
        </p:nvSpPr>
        <p:spPr>
          <a:xfrm rot="0" flipH="false" flipV="false">
            <a:off x="727650" y="1310280"/>
            <a:ext cx="8323694" cy="3700329"/>
          </a:xfrm>
        </p:spPr>
        <p:txBody>
          <a:bodyPr>
            <a:normAutofit fontScale="100000" lnSpcReduction="10000"/>
          </a:bodyPr>
          <a:lstStyle/>
          <a:p>
            <a:pPr marL="146050" indent="0">
              <a:buClr>
                <a:schemeClr val="accent1">
                  <a:alpha val="100000"/>
                </a:schemeClr>
              </a:buClr>
              <a:buSzPct val="72222"/>
              <a:buFont typeface="Lato"/>
              <a:buNone/>
            </a:pPr>
            <a:r>
              <a:rPr lang="en-US" sz="1800" b="true" u="sng">
                <a:solidFill>
                  <a:schemeClr val="bg2">
                    <a:alpha val="100000"/>
                  </a:schemeClr>
                </a:solidFill>
              </a:rPr>
              <a:t>Goals: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As the </a:t>
            </a:r>
            <a:r>
              <a:rPr lang="en-US" sz="1400" b="true" u="sng">
                <a:solidFill>
                  <a:schemeClr val="bg2">
                    <a:alpha val="100000"/>
                  </a:schemeClr>
                </a:solidFill>
              </a:rPr>
              <a:t>entry point</a:t>
            </a: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 for platform, improve the availability beyond from 99.9% to around 99.99%</a:t>
            </a: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ct val="118182"/>
              <a:buFont typeface="Lato"/>
              <a:buChar char="●"/>
            </a:pP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ct val="72222"/>
              <a:buFont typeface="Lato"/>
              <a:buNone/>
            </a:pPr>
            <a:r>
              <a:rPr lang="en-US" sz="1800" b="true" u="sng">
                <a:solidFill>
                  <a:schemeClr val="bg2">
                    <a:alpha val="100000"/>
                  </a:schemeClr>
                </a:solidFill>
              </a:rPr>
              <a:t>Challenges: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400">
                <a:solidFill>
                  <a:schemeClr val="accent5">
                    <a:lumMod val="50000"/>
                    <a:alpha val="100000"/>
                  </a:schemeClr>
                </a:solidFill>
              </a:rPr>
              <a:t>There are 10+ downstream services in different orgs. 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400">
                <a:solidFill>
                  <a:schemeClr val="accent5">
                    <a:lumMod val="50000"/>
                    <a:alpha val="100000"/>
                  </a:schemeClr>
                </a:solidFill>
              </a:rPr>
              <a:t>When they have outages, the casacading impact on us will be big. </a:t>
            </a: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ct val="83871"/>
              <a:buFont typeface="Lato"/>
              <a:buNone/>
            </a:pPr>
            <a:endParaRPr lang="en-US" sz="1700" b="true" u="sng"/>
          </a:p>
          <a:p>
            <a:pPr marL="146050" indent="0">
              <a:buClr>
                <a:schemeClr val="accent1">
                  <a:alpha val="100000"/>
                </a:schemeClr>
              </a:buClr>
              <a:buSzPct val="83871"/>
              <a:buFont typeface="Lato"/>
              <a:buNone/>
            </a:pPr>
            <a:r>
              <a:rPr lang="en-US" sz="1700" b="true" u="sng">
                <a:solidFill>
                  <a:schemeClr val="accent5">
                    <a:lumMod val="50000"/>
                    <a:alpha val="100000"/>
                  </a:schemeClr>
                </a:solidFill>
              </a:rPr>
              <a:t>Highlighed solution: Fallback cache</a:t>
            </a: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ct val="83871"/>
              <a:buFont typeface="Lato"/>
              <a:buNone/>
            </a:pPr>
            <a:endParaRPr lang="en-US" sz="1400" b="true" u="sng"/>
          </a:p>
          <a:p>
            <a:pPr marL="146050" indent="0">
              <a:buClr>
                <a:schemeClr val="accent1">
                  <a:alpha val="100000"/>
                </a:schemeClr>
              </a:buClr>
              <a:buSzPct val="83871"/>
              <a:buFont typeface="Lato"/>
              <a:buNone/>
            </a:pPr>
            <a:r>
              <a:rPr lang="en-US" sz="1400" b="true" u="sng"/>
              <a:t>Observations:</a:t>
            </a:r>
            <a:endParaRPr/>
          </a:p>
          <a:p>
            <a:pPr lvl="0">
              <a:buClr>
                <a:schemeClr val="accent1">
                  <a:alpha val="100000"/>
                </a:schemeClr>
              </a:buClr>
              <a:buSzPct val="81481"/>
              <a:buFont typeface="Lato"/>
              <a:buChar char="○"/>
            </a:pPr>
            <a:r>
              <a:rPr lang="en-US" sz="1400"/>
              <a:t>Size of cache items is small (~1KB per user)</a:t>
            </a:r>
            <a:endParaRPr/>
          </a:p>
          <a:p>
            <a:pPr lvl="0">
              <a:buClr>
                <a:schemeClr val="accent1">
                  <a:alpha val="100000"/>
                </a:schemeClr>
              </a:buClr>
              <a:buSzPct val="81481"/>
              <a:buFont typeface="Lato"/>
              <a:buChar char="○"/>
            </a:pPr>
            <a:r>
              <a:rPr lang="en-US" sz="1400"/>
              <a:t>From business perspective, fallback values are acceptable for the 10+ APIs</a:t>
            </a:r>
            <a:endParaRPr/>
          </a:p>
          <a:p>
            <a:pPr lvl="1">
              <a:buClr>
                <a:schemeClr val="accent1">
                  <a:alpha val="100000"/>
                </a:schemeClr>
              </a:buClr>
              <a:buSzPct val="81481"/>
              <a:buFont typeface="Lato"/>
              <a:buChar char="○"/>
            </a:pPr>
            <a:r>
              <a:rPr lang="en-US" sz="1400"/>
              <a:t>License info, DC migration, refresh tokens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4105328" y="1064651"/>
            <a:ext cx="5038672" cy="4080062"/>
          </a:xfrm>
          <a:prstGeom prst="rect">
            <a:avLst/>
          </a:prstGeom>
        </p:spPr>
      </p:pic>
      <p:sp>
        <p:nvSpPr>
          <p:cNvPr id="31" name="标题 1"/>
          <p:cNvSpPr>
            <a:spLocks noGrp="true"/>
          </p:cNvSpPr>
          <p:nvPr>
            <p:ph type="title"/>
          </p:nvPr>
        </p:nvSpPr>
        <p:spPr>
          <a:xfrm rot="0" flipH="false" flipV="false">
            <a:off x="638001" y="656260"/>
            <a:ext cx="7688700" cy="535200"/>
          </a:xfrm>
        </p:spPr>
        <p:txBody>
          <a:bodyPr>
            <a:normAutofit fontScale="90000"/>
          </a:bodyPr>
          <a:lstStyle/>
          <a:p>
            <a:pPr>
              <a:buClr>
                <a:schemeClr val="dk2">
                  <a:alpha val="100000"/>
                </a:schemeClr>
              </a:buClr>
              <a:buSzPts val="2600"/>
              <a:buFont typeface="Raleway"/>
              <a:buNone/>
            </a:pPr>
            <a:r>
              <a:rPr lang="en-US"/>
              <a:t>Flowchart for transient failure cases</a:t>
            </a:r>
            <a:endParaRPr lang="zh-CN"/>
          </a:p>
        </p:txBody>
      </p:sp>
      <p:sp>
        <p:nvSpPr>
          <p:cNvPr id="32" name="文本占位符 4"/>
          <p:cNvSpPr>
            <a:spLocks noGrp="true"/>
          </p:cNvSpPr>
          <p:nvPr>
            <p:ph type="body" idx="1"/>
          </p:nvPr>
        </p:nvSpPr>
        <p:spPr>
          <a:xfrm rot="0" flipH="false" flipV="false">
            <a:off x="475265" y="1246545"/>
            <a:ext cx="7688700" cy="2261100"/>
          </a:xfrm>
        </p:spPr>
        <p:txBody>
          <a:bodyPr>
            <a:normAutofit fontScale="100000"/>
          </a:bodyPr>
          <a:lstStyle/>
          <a:p>
            <a:pPr marL="146050" indent="0">
              <a:buClr>
                <a:schemeClr val="accent1">
                  <a:alpha val="100000"/>
                </a:schemeClr>
              </a:buClr>
              <a:buSzPct val="81250"/>
              <a:buFont typeface="Lato"/>
              <a:buNone/>
            </a:pP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600">
                <a:solidFill>
                  <a:schemeClr val="accent5">
                    <a:lumMod val="50000"/>
                    <a:alpha val="100000"/>
                  </a:schemeClr>
                </a:solidFill>
              </a:rPr>
              <a:t>Retry 3 times with 1, 4, 8ms interval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600">
                <a:solidFill>
                  <a:schemeClr val="accent5">
                    <a:lumMod val="50000"/>
                    <a:alpha val="100000"/>
                  </a:schemeClr>
                </a:solidFill>
              </a:rPr>
              <a:t>If all fail, fallback to cache</a:t>
            </a:r>
            <a:endParaRPr/>
          </a:p>
          <a:p>
            <a:pPr lvl="1"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600">
                <a:solidFill>
                  <a:schemeClr val="accent3">
                    <a:lumMod val="60000"/>
                    <a:lumOff val="40000"/>
                    <a:alpha val="100000"/>
                  </a:schemeClr>
                </a:solidFill>
              </a:rPr>
              <a:t>Orange: Fallback cache path</a:t>
            </a:r>
            <a:endParaRPr/>
          </a:p>
          <a:p>
            <a:pPr marL="146050" lvl="0" indent="0">
              <a:buClr>
                <a:schemeClr val="accent1">
                  <a:alpha val="100000"/>
                </a:schemeClr>
              </a:buClr>
              <a:buSzPct val="81250"/>
              <a:buNone/>
            </a:pPr>
            <a:endParaRPr lang="en-US" sz="1600">
              <a:solidFill>
                <a:schemeClr val="accent5">
                  <a:lumMod val="50000"/>
                  <a:alpha val="100000"/>
                </a:schemeClr>
              </a:solidFill>
            </a:endParaRPr>
          </a:p>
          <a:p>
            <a:pPr lvl="0"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600">
                <a:solidFill>
                  <a:schemeClr val="accent5">
                    <a:lumMod val="50000"/>
                    <a:alpha val="100000"/>
                  </a:schemeClr>
                </a:solidFill>
              </a:rPr>
              <a:t>Circuit breaker open state works similarly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1"/>
          <p:cNvSpPr>
            <a:spLocks noGrp="true"/>
          </p:cNvSpPr>
          <p:nvPr>
            <p:ph type="title"/>
          </p:nvPr>
        </p:nvSpPr>
        <p:spPr>
          <a:xfrm>
            <a:off x="729450" y="632945"/>
            <a:ext cx="7688700" cy="535200"/>
          </a:xfrm>
        </p:spPr>
        <p:txBody>
          <a:bodyPr>
            <a:normAutofit fontScale="90000"/>
          </a:bodyPr>
          <a:lstStyle/>
          <a:p>
            <a:pPr/>
            <a:r>
              <a:rPr lang="en-US" altLang="zh-CN" dirty="false"/>
              <a:t>Fallback cache</a:t>
            </a:r>
            <a:endParaRPr lang="zh-CN" altLang="en-US" dirty="false"/>
          </a:p>
        </p:txBody>
      </p:sp>
      <p:sp>
        <p:nvSpPr>
          <p:cNvPr id="35" name="文本占位符 6"/>
          <p:cNvSpPr>
            <a:spLocks noGrp="true"/>
          </p:cNvSpPr>
          <p:nvPr>
            <p:ph type="body" idx="1"/>
          </p:nvPr>
        </p:nvSpPr>
        <p:spPr>
          <a:xfrm>
            <a:off x="727650" y="1441199"/>
            <a:ext cx="7688700" cy="3431667"/>
          </a:xfrm>
        </p:spPr>
        <p:txBody>
          <a:bodyPr>
            <a:normAutofit fontScale="100000"/>
          </a:bodyPr>
          <a:lstStyle/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r>
              <a:rPr lang="en-US" sz="1600" b="true" u="sng"/>
              <a:t>Design considerations: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ts val="1300"/>
              <a:buFont typeface="Lato"/>
              <a:buChar char="●"/>
            </a:pPr>
            <a:endParaRPr lang="en-US" sz="1600"/>
          </a:p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r>
              <a:rPr lang="en-US" sz="1600"/>
              <a:t>Fallback cache only exist in distributed cache, not local  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ts val="1300"/>
              <a:buFont typeface="Lato"/>
              <a:buChar char="●"/>
            </a:pPr>
            <a:r>
              <a:rPr lang="en-US" sz="1600"/>
              <a:t>Use case (failure scenarios) not fit well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ts val="1300"/>
              <a:buFont typeface="Lato"/>
              <a:buChar char="●"/>
            </a:pPr>
            <a:r>
              <a:rPr lang="en-US" sz="1600"/>
              <a:t>To avoid introducing cache inconsistency problem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ts val="1300"/>
              <a:buFont typeface="Lato"/>
              <a:buChar char="●"/>
            </a:pPr>
            <a:endParaRPr lang="en-US" sz="1600"/>
          </a:p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endParaRPr lang="en-US" sz="1600"/>
          </a:p>
        </p:txBody>
      </p:sp>
      <p:pic>
        <p:nvPicPr>
          <p:cNvPr id="36" name="图片 8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36081" y="0"/>
            <a:ext cx="300791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1"/>
          <p:cNvSpPr>
            <a:spLocks noGrp="true"/>
          </p:cNvSpPr>
          <p:nvPr>
            <p:ph type="title"/>
          </p:nvPr>
        </p:nvSpPr>
        <p:spPr>
          <a:xfrm>
            <a:off x="729450" y="632945"/>
            <a:ext cx="7688700" cy="535200"/>
          </a:xfrm>
        </p:spPr>
        <p:txBody>
          <a:bodyPr>
            <a:normAutofit fontScale="90000"/>
          </a:bodyPr>
          <a:lstStyle/>
          <a:p>
            <a:pPr/>
            <a:r>
              <a:rPr lang="en-US" altLang="zh-CN" dirty="false"/>
              <a:t>Fallback cache</a:t>
            </a:r>
            <a:endParaRPr lang="zh-CN" altLang="en-US" dirty="false"/>
          </a:p>
        </p:txBody>
      </p:sp>
      <p:sp>
        <p:nvSpPr>
          <p:cNvPr id="39" name="文本占位符 6"/>
          <p:cNvSpPr>
            <a:spLocks noGrp="true"/>
          </p:cNvSpPr>
          <p:nvPr>
            <p:ph type="body" idx="1"/>
          </p:nvPr>
        </p:nvSpPr>
        <p:spPr>
          <a:xfrm>
            <a:off x="727650" y="1441199"/>
            <a:ext cx="7688700" cy="3431667"/>
          </a:xfrm>
        </p:spPr>
        <p:txBody>
          <a:bodyPr>
            <a:normAutofit fontScale="100000"/>
          </a:bodyPr>
          <a:lstStyle/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r>
              <a:rPr lang="en-US" sz="1800" b="true" u="sng"/>
              <a:t>Structure</a:t>
            </a:r>
            <a:r>
              <a:rPr lang="en-US" sz="1600" b="true"/>
              <a:t>: 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92857"/>
              <a:buFont typeface="Lato"/>
              <a:buChar char="●"/>
            </a:pPr>
            <a:r>
              <a:rPr lang="en-US" sz="1600"/>
              <a:t>Proxy pattern 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92857"/>
              <a:buFont typeface="Lato"/>
              <a:buChar char="●"/>
            </a:pPr>
            <a:r>
              <a:rPr lang="en-US" sz="1600"/>
              <a:t>Cache and downstream service as input</a:t>
            </a: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endParaRPr lang="en-US" sz="1400" b="true" u="sng"/>
          </a:p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endParaRPr lang="en-US" sz="1400" b="true" u="sng"/>
          </a:p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r>
              <a:rPr lang="en-US" sz="1800" b="true" u="sng"/>
              <a:t>Config: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104000"/>
              <a:buFont typeface="Lato"/>
              <a:buChar char="●"/>
            </a:pPr>
            <a:r>
              <a:rPr lang="en-US" sz="1600"/>
              <a:t>LRU cache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104000"/>
              <a:buFont typeface="Lato"/>
              <a:buChar char="●"/>
            </a:pPr>
            <a:r>
              <a:rPr lang="en-US" sz="1600"/>
              <a:t>Expiration time depends on a</a:t>
            </a:r>
            <a:r>
              <a:rPr lang="en-US" sz="1600"/>
              <a:t>ccess pattern</a:t>
            </a:r>
            <a:endParaRPr/>
          </a:p>
          <a:p>
            <a:pPr lvl="1">
              <a:buClr>
                <a:schemeClr val="accent1">
                  <a:alpha val="100000"/>
                </a:schemeClr>
              </a:buClr>
              <a:buSzPct val="104000"/>
              <a:buFont typeface="Lato"/>
              <a:buChar char="●"/>
            </a:pPr>
            <a:r>
              <a:rPr lang="en-US" sz="1600"/>
              <a:t>1 day by default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92857"/>
              <a:buFont typeface="Lato"/>
              <a:buChar char="●"/>
            </a:pPr>
            <a:r>
              <a:rPr lang="en-US" sz="1600"/>
              <a:t>Serialization: </a:t>
            </a:r>
            <a:endParaRPr/>
          </a:p>
          <a:p>
            <a:pPr lvl="1">
              <a:buClr>
                <a:schemeClr val="accent1">
                  <a:alpha val="100000"/>
                </a:schemeClr>
              </a:buClr>
              <a:buSzPct val="92857"/>
              <a:buFont typeface="Lato"/>
              <a:buChar char="●"/>
            </a:pPr>
            <a:r>
              <a:rPr lang="en-US" sz="1600"/>
              <a:t>JSON =&gt; Protobuf</a:t>
            </a:r>
            <a:r>
              <a:rPr lang="en-US" sz="1600"/>
              <a:t> + compression</a:t>
            </a:r>
            <a:endParaRPr/>
          </a:p>
        </p:txBody>
      </p:sp>
      <p:pic>
        <p:nvPicPr>
          <p:cNvPr id="40" name="图片 10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5519446" y="943866"/>
            <a:ext cx="2567943" cy="2342190"/>
          </a:xfrm>
          <a:prstGeom prst="rect">
            <a:avLst/>
          </a:prstGeom>
        </p:spPr>
      </p:pic>
      <p:graphicFrame>
        <p:nvGraphicFramePr>
          <p:cNvPr id="41" name="表格 2"/>
          <p:cNvGraphicFramePr/>
          <p:nvPr/>
        </p:nvGraphicFramePr>
        <p:xfrm rot="0" flipH="false" flipV="false">
          <a:off x="5294702" y="3751234"/>
          <a:ext cx="3213100" cy="118745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321795"/>
                <a:gridCol w="652805"/>
                <a:gridCol w="1235473"/>
              </a:tblGrid>
              <a:tr h="27305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 Key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Value</a:t>
                      </a:r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Retention Period</a:t>
                      </a:r>
                      <a:endParaRPr lang="zh-CN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buClr>
                          <a:srgbClr val="000000">
                            <a:alpha val="100000"/>
                          </a:srgbClr>
                        </a:buClr>
                        <a:buFont typeface="Arial"/>
                      </a:pPr>
                      <a:r>
                        <a:rPr lang="en-US" sz="1200">
                          <a:solidFill>
                            <a:schemeClr val="bg2">
                              <a:alpha val="100000"/>
                            </a:schemeClr>
                          </a:solidFill>
                        </a:rPr>
                        <a:t>{</a:t>
                      </a:r>
                      <a:r>
                        <a:rPr lang="en-US" sz="1200">
                          <a:solidFill>
                            <a:schemeClr val="bg2">
                              <a:alpha val="100000"/>
                            </a:schemeClr>
                          </a:solidFill>
                        </a:rPr>
                        <a:t>userId</a:t>
                      </a:r>
                      <a:r>
                        <a:rPr lang="en-US" sz="1200">
                          <a:solidFill>
                            <a:schemeClr val="bg2">
                              <a:alpha val="100000"/>
                            </a:schemeClr>
                          </a:solidFill>
                        </a:rPr>
                        <a:t>} region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000000">
                            <a:alpha val="100000"/>
                          </a:srgbClr>
                        </a:buClr>
                        <a:buFont typeface="Arial"/>
                      </a:pPr>
                      <a:r>
                        <a:rPr lang="en-US" sz="1200">
                          <a:solidFill>
                            <a:schemeClr val="bg2">
                              <a:alpha val="100000"/>
                            </a:schemeClr>
                          </a:solidFill>
                        </a:rPr>
                        <a:t>{...}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000000">
                            <a:alpha val="100000"/>
                          </a:srgbClr>
                        </a:buClr>
                        <a:buFont typeface="Arial"/>
                      </a:pPr>
                      <a:r>
                        <a:rPr lang="en-US" sz="1200">
                          <a:solidFill>
                            <a:schemeClr val="bg2">
                              <a:alpha val="100000"/>
                            </a:schemeClr>
                          </a:solidFill>
                        </a:rPr>
                        <a:t>30 mins</a:t>
                      </a:r>
                      <a:endParaRPr/>
                    </a:p>
                  </a:txBody>
                  <a:tcPr/>
                </a:tc>
              </a:tr>
              <a:tr h="273050">
                <a:tc>
                  <a:txBody>
                    <a:bodyPr/>
                    <a:lstStyle/>
                    <a:p>
                      <a:pPr algn="ctr">
                        <a:buClr>
                          <a:srgbClr val="000000">
                            <a:alpha val="100000"/>
                          </a:srgbClr>
                        </a:buClr>
                        <a:buFont typeface="Arial"/>
                      </a:pPr>
                      <a:r>
                        <a:rPr lang="en-US" sz="1200">
                          <a:solidFill>
                            <a:schemeClr val="bg2">
                              <a:alpha val="100000"/>
                            </a:schemeClr>
                          </a:solidFill>
                        </a:rPr>
                        <a:t>StaleCache</a:t>
                      </a:r>
                      <a:r>
                        <a:rPr lang="en-US" sz="1200">
                          <a:solidFill>
                            <a:schemeClr val="bg2">
                              <a:alpha val="100000"/>
                            </a:schemeClr>
                          </a:solidFill>
                        </a:rPr>
                        <a:t>: {</a:t>
                      </a:r>
                      <a:r>
                        <a:rPr lang="en-US" sz="1200">
                          <a:solidFill>
                            <a:schemeClr val="bg2">
                              <a:alpha val="100000"/>
                            </a:schemeClr>
                          </a:solidFill>
                        </a:rPr>
                        <a:t>userId</a:t>
                      </a:r>
                      <a:r>
                        <a:rPr lang="en-US" sz="1200">
                          <a:solidFill>
                            <a:schemeClr val="bg2">
                              <a:alpha val="100000"/>
                            </a:schemeClr>
                          </a:solidFill>
                        </a:rPr>
                        <a:t>} region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000000">
                            <a:alpha val="100000"/>
                          </a:srgbClr>
                        </a:buClr>
                        <a:buFont typeface="Arial"/>
                      </a:pPr>
                      <a:r>
                        <a:rPr lang="en-US" sz="1200">
                          <a:solidFill>
                            <a:schemeClr val="bg2">
                              <a:alpha val="100000"/>
                            </a:schemeClr>
                          </a:solidFill>
                        </a:rPr>
                        <a:t>{...}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>
                          <a:srgbClr val="000000">
                            <a:alpha val="100000"/>
                          </a:srgbClr>
                        </a:buClr>
                        <a:buFont typeface="Arial"/>
                      </a:pPr>
                      <a:r>
                        <a:rPr lang="en-US" sz="1200">
                          <a:solidFill>
                            <a:schemeClr val="bg2">
                              <a:alpha val="100000"/>
                            </a:schemeClr>
                          </a:solidFill>
                        </a:rPr>
                        <a:t>24 hours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04;p16"/>
          <p:cNvSpPr txBox="true">
            <a:spLocks noGrp="true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 fontScale="90000"/>
          </a:bodyPr>
          <a:lstStyle/>
          <a:p>
            <a:pPr marL="107950" lvl="0" algn="l" rtl="false"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en-US" altLang="zh-CN" sz="2800" dirty="false">
                <a:solidFill>
                  <a:schemeClr val="bg2"/>
                </a:solidFill>
              </a:rPr>
              <a:t>Experiences</a:t>
            </a:r>
            <a:endParaRPr/>
          </a:p>
        </p:txBody>
      </p:sp>
      <p:pic>
        <p:nvPicPr>
          <p:cNvPr id="44" name="Picture 4" descr="Microsoft Teams with several people on a video call and AI-generated notes summarizing the conversation and action items to the right"/>
          <p:cNvPicPr>
            <a:picLocks noChangeAspect="true" noChangeArrowheads="true"/>
          </p:cNvPicPr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 rot="0" flipH="false" flipV="false">
            <a:off x="4642375" y="1983169"/>
            <a:ext cx="4501624" cy="2532344"/>
          </a:xfrm>
          <a:prstGeom prst="rect">
            <a:avLst/>
          </a:prstGeom>
          <a:noFill/>
          <a:extLst>
            <a:ext uri="{909E8E84-426E-40DD-AFC4-6F175D3DCCD1}"/>
          </a:extLst>
        </p:spPr>
      </p:pic>
      <p:sp>
        <p:nvSpPr>
          <p:cNvPr id="45" name="Google Shape;99;p15"/>
          <p:cNvSpPr txBox="true">
            <a:spLocks noGrp="true"/>
          </p:cNvSpPr>
          <p:nvPr>
            <p:ph type="body" idx="1"/>
          </p:nvPr>
        </p:nvSpPr>
        <p:spPr>
          <a:xfrm rot="0" flipH="false" flipV="false">
            <a:off x="435100" y="1391360"/>
            <a:ext cx="8414550" cy="3628184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marL="457200" lvl="0" indent="-349250" algn="l">
              <a:spcBef>
                <a:spcPts val="0"/>
              </a:spcBef>
              <a:spcAft>
                <a:spcPts val="0"/>
              </a:spcAft>
              <a:buClr>
                <a:schemeClr val="accent1">
                  <a:alpha val="100000"/>
                </a:schemeClr>
              </a:buClr>
              <a:buSzPct val="95000"/>
              <a:buFont typeface="Lato"/>
              <a:buChar char="●"/>
            </a:pPr>
            <a:r>
              <a:rPr lang="en-US" sz="2000">
                <a:solidFill>
                  <a:schemeClr val="bg2">
                    <a:alpha val="100000"/>
                  </a:schemeClr>
                </a:solidFill>
              </a:rPr>
              <a:t>Middle-layer service &amp; infra in Microsoft Teams product</a:t>
            </a:r>
            <a:endParaRPr/>
          </a:p>
          <a:p>
            <a:pPr lvl="1" indent="-349250">
              <a:buClr>
                <a:schemeClr val="accent1">
                  <a:alpha val="100000"/>
                </a:schemeClr>
              </a:buClr>
              <a:buSzPct val="105556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2017 GA</a:t>
            </a:r>
            <a:endParaRPr/>
          </a:p>
          <a:p>
            <a:pPr lvl="1" indent="-349250">
              <a:buClr>
                <a:schemeClr val="accent1">
                  <a:alpha val="100000"/>
                </a:schemeClr>
              </a:buClr>
              <a:buSzPct val="105556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300 million DAU as of 2023</a:t>
            </a:r>
            <a:endParaRPr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Clr>
                <a:schemeClr val="accent1">
                  <a:alpha val="100000"/>
                </a:schemeClr>
              </a:buClr>
              <a:buSzPct val="95000"/>
              <a:buFont typeface="Lato"/>
              <a:buChar char="●"/>
            </a:pPr>
            <a:r>
              <a:rPr lang="en-US" sz="2000">
                <a:solidFill>
                  <a:schemeClr val="bg2">
                    <a:alpha val="100000"/>
                  </a:schemeClr>
                </a:solidFill>
              </a:rPr>
              <a:t>Role ~ 5y</a:t>
            </a:r>
            <a:endParaRPr/>
          </a:p>
          <a:p>
            <a:pPr lvl="1" indent="-349250" algn="l">
              <a:spcBef>
                <a:spcPts val="0"/>
              </a:spcBef>
              <a:spcAft>
                <a:spcPts val="0"/>
              </a:spcAft>
              <a:buClr>
                <a:schemeClr val="accent1">
                  <a:alpha val="100000"/>
                </a:schemeClr>
              </a:buClr>
              <a:buSzPct val="95000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Critical service owner ~ 2 y</a:t>
            </a:r>
            <a:endParaRPr/>
          </a:p>
          <a:p>
            <a:pPr lvl="1" indent="-349250" algn="l">
              <a:spcBef>
                <a:spcPts val="0"/>
              </a:spcBef>
              <a:spcAft>
                <a:spcPts val="0"/>
              </a:spcAft>
              <a:buClr>
                <a:schemeClr val="accent1">
                  <a:alpha val="100000"/>
                </a:schemeClr>
              </a:buClr>
              <a:buSzPct val="95000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Domain expert for </a:t>
            </a: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auth-related topics ~ 2 y</a:t>
            </a: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 </a:t>
            </a:r>
            <a:endParaRPr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Clr>
                <a:schemeClr val="accent1">
                  <a:alpha val="100000"/>
                </a:schemeClr>
              </a:buClr>
              <a:buSzPct val="95000"/>
              <a:buFont typeface="Lato"/>
              <a:buChar char="●"/>
            </a:pPr>
            <a:r>
              <a:rPr lang="en-US" sz="2000">
                <a:solidFill>
                  <a:schemeClr val="bg2">
                    <a:alpha val="100000"/>
                  </a:schemeClr>
                </a:solidFill>
              </a:rPr>
              <a:t>Tech stack: </a:t>
            </a:r>
            <a:endParaRPr/>
          </a:p>
          <a:p>
            <a:pPr lvl="1" indent="-349250">
              <a:buClr>
                <a:schemeClr val="accent1">
                  <a:alpha val="100000"/>
                </a:schemeClr>
              </a:buClr>
              <a:buSzPct val="105556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Web: C#, </a:t>
            </a: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.Net</a:t>
            </a: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 Core, REST </a:t>
            </a:r>
            <a:endParaRPr/>
          </a:p>
          <a:p>
            <a:pPr lvl="1" indent="-349250">
              <a:buClr>
                <a:schemeClr val="accent1">
                  <a:alpha val="100000"/>
                </a:schemeClr>
              </a:buClr>
              <a:buSzPct val="105556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Azure: KV store, </a:t>
            </a: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redis</a:t>
            </a: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, queue</a:t>
            </a:r>
            <a:endParaRPr/>
          </a:p>
          <a:p>
            <a:pPr lvl="1" indent="-349250">
              <a:buClr>
                <a:schemeClr val="accent1">
                  <a:alpha val="100000"/>
                </a:schemeClr>
              </a:buClr>
              <a:buSzPct val="105556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CICD: Azure pipelines</a:t>
            </a:r>
            <a:endParaRPr/>
          </a:p>
          <a:p>
            <a:pPr lvl="1" indent="-349250">
              <a:buClr>
                <a:schemeClr val="accent1">
                  <a:alpha val="100000"/>
                </a:schemeClr>
              </a:buClr>
              <a:buSzPct val="105556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Container: Azure service fabric</a:t>
            </a:r>
            <a:endParaRPr/>
          </a:p>
          <a:p>
            <a:pPr lvl="1" indent="-349250">
              <a:buClr>
                <a:schemeClr val="accent1">
                  <a:alpha val="100000"/>
                </a:schemeClr>
              </a:buClr>
              <a:buSzPct val="105556"/>
              <a:buFont typeface="Lato"/>
              <a:buChar char="●"/>
            </a:pPr>
            <a:endParaRPr lang="en-US" sz="1800">
              <a:solidFill>
                <a:schemeClr val="bg2">
                  <a:alpha val="10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11;p17"/>
          <p:cNvSpPr txBox="true">
            <a:spLocks noGrp="true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 fontScale="90000"/>
          </a:bodyPr>
          <a:lstStyle/>
          <a:p>
            <a:pPr/>
            <a:r>
              <a:rPr lang="en-US" altLang="zh-CN" sz="2400" dirty="false"/>
              <a:t>Service governance</a:t>
            </a:r>
            <a:endParaRPr/>
          </a:p>
        </p:txBody>
      </p:sp>
      <p:sp>
        <p:nvSpPr>
          <p:cNvPr id="48" name="文本占位符 2"/>
          <p:cNvSpPr>
            <a:spLocks noGrp="true"/>
          </p:cNvSpPr>
          <p:nvPr>
            <p:ph type="body" idx="1"/>
          </p:nvPr>
        </p:nvSpPr>
        <p:spPr>
          <a:xfrm>
            <a:off x="727650" y="1489245"/>
            <a:ext cx="7967999" cy="2834982"/>
          </a:xfrm>
        </p:spPr>
        <p:txBody>
          <a:bodyPr>
            <a:normAutofit fontScale="100000"/>
          </a:bodyPr>
          <a:lstStyle/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r>
              <a:rPr lang="en-US" sz="1800" b="true" u="sng"/>
              <a:t>Results</a:t>
            </a:r>
            <a:r>
              <a:rPr lang="en-US" sz="1600" b="true" u="sng"/>
              <a:t>: 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600">
                <a:solidFill>
                  <a:schemeClr val="accent5">
                    <a:lumMod val="50000"/>
                    <a:alpha val="100000"/>
                  </a:schemeClr>
                </a:solidFill>
              </a:rPr>
              <a:t>AuthZ service availability improves above 99.9%, almost reaching 99.99%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600">
                <a:solidFill>
                  <a:schemeClr val="accent5">
                    <a:lumMod val="50000"/>
                    <a:alpha val="100000"/>
                  </a:schemeClr>
                </a:solidFill>
              </a:rPr>
              <a:t>AuthZ service remains functional during several big outages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600">
                <a:solidFill>
                  <a:schemeClr val="accent5">
                    <a:lumMod val="50000"/>
                    <a:alpha val="100000"/>
                  </a:schemeClr>
                </a:solidFill>
              </a:rPr>
              <a:t>Key api </a:t>
            </a:r>
            <a:r>
              <a:rPr lang="en-US" sz="1600">
                <a:solidFill>
                  <a:schemeClr val="accent5">
                    <a:lumMod val="50000"/>
                    <a:alpha val="100000"/>
                  </a:schemeClr>
                </a:solidFill>
              </a:rPr>
              <a:t>99.9% latency </a:t>
            </a:r>
            <a:r>
              <a:rPr lang="en-US" sz="1600">
                <a:solidFill>
                  <a:schemeClr val="accent5">
                    <a:lumMod val="50000"/>
                    <a:alpha val="100000"/>
                  </a:schemeClr>
                </a:solidFill>
              </a:rPr>
              <a:t>improves 10X from 100ms to around 10ms</a:t>
            </a: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ct val="81250"/>
              <a:buFont typeface="Lato"/>
              <a:buNone/>
            </a:pPr>
            <a:endParaRPr lang="en-US" sz="1600"/>
          </a:p>
          <a:p>
            <a:pPr marL="146050" indent="0">
              <a:buClr>
                <a:schemeClr val="accent1">
                  <a:alpha val="100000"/>
                </a:schemeClr>
              </a:buClr>
              <a:buSzPct val="72222"/>
              <a:buFont typeface="Lato"/>
              <a:buNone/>
            </a:pPr>
            <a:r>
              <a:rPr lang="en-US" sz="1800" b="true" u="sng"/>
              <a:t>Side results</a:t>
            </a:r>
            <a:r>
              <a:rPr lang="en-US" sz="1600" b="true" u="sng"/>
              <a:t>: 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600">
                <a:solidFill>
                  <a:schemeClr val="accent5">
                    <a:lumMod val="50000"/>
                    <a:alpha val="100000"/>
                  </a:schemeClr>
                </a:solidFill>
              </a:rPr>
              <a:t>Cache size increases 1.4X on average</a:t>
            </a: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ct val="81250"/>
              <a:buFont typeface="Lato"/>
              <a:buNone/>
            </a:pPr>
            <a:endParaRPr/>
          </a:p>
          <a:p>
            <a:pPr marL="615950" lvl="1" indent="0">
              <a:buClr>
                <a:schemeClr val="accent1">
                  <a:alpha val="100000"/>
                </a:schemeClr>
              </a:buClr>
              <a:buSzPct val="68750"/>
              <a:buFont typeface="Lato"/>
              <a:buChar char="○"/>
            </a:pPr>
            <a:endParaRPr lang="en-US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52;p38"/>
          <p:cNvSpPr txBox="true">
            <a:spLocks noGrp="true"/>
          </p:cNvSpPr>
          <p:nvPr>
            <p:ph type="title"/>
          </p:nvPr>
        </p:nvSpPr>
        <p:spPr>
          <a:xfrm>
            <a:off x="729450" y="640475"/>
            <a:ext cx="8197500" cy="5352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marL="0" lvl="0" indent="0" algn="l" rtl="false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 dirty="false"/>
              <a:t>Summary </a:t>
            </a:r>
            <a:endParaRPr sz="2040" dirty="false"/>
          </a:p>
        </p:txBody>
      </p:sp>
      <p:sp>
        <p:nvSpPr>
          <p:cNvPr id="51" name="Google Shape;99;p15"/>
          <p:cNvSpPr txBox="true">
            <a:spLocks noGrp="true"/>
          </p:cNvSpPr>
          <p:nvPr>
            <p:ph type="body" idx="1"/>
          </p:nvPr>
        </p:nvSpPr>
        <p:spPr>
          <a:xfrm>
            <a:off x="729450" y="1441200"/>
            <a:ext cx="7688700" cy="34986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marL="107950" lvl="0" indent="0" algn="l">
              <a:spcBef>
                <a:spcPts val="0"/>
              </a:spcBef>
              <a:spcAft>
                <a:spcPts val="0"/>
              </a:spcAft>
              <a:buClr>
                <a:schemeClr val="accent1">
                  <a:alpha val="100000"/>
                </a:schemeClr>
              </a:buClr>
              <a:buSzPct val="146154"/>
              <a:buFont typeface="Lato"/>
              <a:buNone/>
            </a:pPr>
            <a:endParaRPr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Clr>
                <a:schemeClr val="accent1">
                  <a:alpha val="100000"/>
                </a:schemeClr>
              </a:buClr>
              <a:buSzPts val="1900"/>
              <a:buFont typeface="Lato"/>
              <a:buChar char="●"/>
            </a:pPr>
            <a:r>
              <a:rPr lang="en-US" sz="2000">
                <a:solidFill>
                  <a:schemeClr val="bg2">
                    <a:alpha val="100000"/>
                  </a:schemeClr>
                </a:solidFill>
              </a:rPr>
              <a:t>98% traffic are migrated to new service within 7 months</a:t>
            </a:r>
            <a:endParaRPr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Clr>
                <a:schemeClr val="accent1">
                  <a:alpha val="100000"/>
                </a:schemeClr>
              </a:buClr>
              <a:buSzPts val="1900"/>
              <a:buFont typeface="Lato"/>
              <a:buChar char="●"/>
            </a:pPr>
            <a:r>
              <a:rPr lang="en-US" sz="2000">
                <a:solidFill>
                  <a:schemeClr val="bg2">
                    <a:alpha val="100000"/>
                  </a:schemeClr>
                </a:solidFill>
              </a:rPr>
              <a:t>AuthZ</a:t>
            </a:r>
            <a:r>
              <a:rPr lang="en-US" sz="2000">
                <a:solidFill>
                  <a:schemeClr val="bg2">
                    <a:alpha val="100000"/>
                  </a:schemeClr>
                </a:solidFill>
              </a:rPr>
              <a:t> service availability improves beyond 99.9% to 99.99%</a:t>
            </a:r>
            <a:endParaRPr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Clr>
                <a:schemeClr val="accent1">
                  <a:alpha val="100000"/>
                </a:schemeClr>
              </a:buClr>
              <a:buSzPts val="1900"/>
              <a:buFont typeface="Lato"/>
              <a:buChar char="●"/>
            </a:pPr>
            <a:r>
              <a:rPr lang="en-US" sz="2000">
                <a:solidFill>
                  <a:schemeClr val="bg2">
                    <a:alpha val="100000"/>
                  </a:schemeClr>
                </a:solidFill>
              </a:rPr>
              <a:t>Publish two reusable packages:</a:t>
            </a:r>
            <a:endParaRPr/>
          </a:p>
          <a:p>
            <a:pPr lvl="1" indent="-349250">
              <a:buClr>
                <a:schemeClr val="accent1">
                  <a:alpha val="100000"/>
                </a:schemeClr>
              </a:buClr>
              <a:buSzPts val="1900"/>
              <a:buFont typeface="Lato"/>
              <a:buChar char="●"/>
            </a:pPr>
            <a:r>
              <a:rPr lang="en-US" sz="1800">
                <a:solidFill>
                  <a:schemeClr val="bg2">
                    <a:alpha val="100000"/>
                  </a:schemeClr>
                </a:solidFill>
              </a:rPr>
              <a:t>Traffic forwarding and comparison middleware</a:t>
            </a:r>
            <a:endParaRPr/>
          </a:p>
          <a:p>
            <a:pPr lvl="1" indent="-349250">
              <a:buClr>
                <a:schemeClr val="accent1">
                  <a:alpha val="100000"/>
                </a:schemeClr>
              </a:buClr>
              <a:buSzPts val="1900"/>
              <a:buFont typeface="Lato"/>
              <a:buChar char="●"/>
            </a:pPr>
            <a:r>
              <a:rPr lang="en-US" sz="1800">
                <a:solidFill>
                  <a:schemeClr val="bg2">
                    <a:alpha val="100000"/>
                  </a:schemeClr>
                </a:solidFill>
              </a:rPr>
              <a:t>Fallback cache resilience policy</a:t>
            </a:r>
            <a:endParaRPr/>
          </a:p>
          <a:p>
            <a:pPr lvl="1" indent="-349250">
              <a:buClr>
                <a:schemeClr val="accent1">
                  <a:alpha val="100000"/>
                </a:schemeClr>
              </a:buClr>
              <a:buSzPts val="1900"/>
              <a:buFont typeface="Lato"/>
              <a:buChar char="●"/>
            </a:pPr>
            <a:endParaRPr lang="en-US" sz="1800">
              <a:solidFill>
                <a:schemeClr val="bg2">
                  <a:alpha val="10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98;p15"/>
          <p:cNvSpPr txBox="true">
            <a:spLocks noGrp="true"/>
          </p:cNvSpPr>
          <p:nvPr>
            <p:ph type="title"/>
          </p:nvPr>
        </p:nvSpPr>
        <p:spPr>
          <a:xfrm>
            <a:off x="729450" y="599275"/>
            <a:ext cx="7688700" cy="5352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2">
                  <a:alpha val="100000"/>
                </a:schemeClr>
              </a:buClr>
              <a:buSzPts val="2600"/>
              <a:buFont typeface="Raleway"/>
              <a:buNone/>
            </a:pPr>
            <a:r>
              <a:rPr lang="en-US"/>
              <a:t>Project Deepdive</a:t>
            </a:r>
            <a:endParaRPr/>
          </a:p>
        </p:txBody>
      </p:sp>
      <p:sp>
        <p:nvSpPr>
          <p:cNvPr id="54" name="Google Shape;99;p15"/>
          <p:cNvSpPr txBox="true">
            <a:spLocks noGrp="true"/>
          </p:cNvSpPr>
          <p:nvPr>
            <p:ph type="body" idx="1"/>
          </p:nvPr>
        </p:nvSpPr>
        <p:spPr>
          <a:xfrm>
            <a:off x="729450" y="1441200"/>
            <a:ext cx="7688700" cy="34986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Autofit/>
          </a:bodyPr>
          <a:lstStyle/>
          <a:p>
            <a:pPr indent="-349250">
              <a:buClr>
                <a:schemeClr val="accent1">
                  <a:alpha val="100000"/>
                </a:schemeClr>
              </a:buClr>
              <a:buSzPct val="95000"/>
              <a:buFont typeface="Lato"/>
              <a:buChar char="●"/>
            </a:pPr>
            <a:r>
              <a:rPr lang="en-US" sz="2000">
                <a:solidFill>
                  <a:schemeClr val="bg2">
                    <a:alpha val="100000"/>
                  </a:schemeClr>
                </a:solidFill>
              </a:rPr>
              <a:t>Goals</a:t>
            </a:r>
            <a:endParaRPr/>
          </a:p>
          <a:p>
            <a:pPr indent="-349250">
              <a:buClr>
                <a:schemeClr val="accent1">
                  <a:alpha val="100000"/>
                </a:schemeClr>
              </a:buClr>
              <a:buSzPct val="95000"/>
              <a:buFont typeface="Lato"/>
              <a:buChar char="●"/>
            </a:pPr>
            <a:r>
              <a:rPr lang="en-US" sz="2000">
                <a:solidFill>
                  <a:schemeClr val="bg2">
                    <a:alpha val="100000"/>
                  </a:schemeClr>
                </a:solidFill>
              </a:rPr>
              <a:t>Context</a:t>
            </a:r>
            <a:endParaRPr/>
          </a:p>
          <a:p>
            <a:pPr indent="-349250">
              <a:buClr>
                <a:schemeClr val="accent1">
                  <a:alpha val="100000"/>
                </a:schemeClr>
              </a:buClr>
              <a:buSzPct val="95000"/>
              <a:buFont typeface="Lato"/>
              <a:buChar char="●"/>
            </a:pPr>
            <a:r>
              <a:rPr lang="en-US" sz="2000">
                <a:solidFill>
                  <a:schemeClr val="bg2">
                    <a:alpha val="100000"/>
                  </a:schemeClr>
                </a:solidFill>
              </a:rPr>
              <a:t>Service migration</a:t>
            </a:r>
            <a:endParaRPr/>
          </a:p>
          <a:p>
            <a:pPr lvl="1" indent="-349250">
              <a:buClr>
                <a:schemeClr val="accent1">
                  <a:alpha val="100000"/>
                </a:schemeClr>
              </a:buClr>
              <a:buSzPct val="95000"/>
              <a:buFont typeface="Lato"/>
              <a:buChar char="●"/>
            </a:pPr>
            <a:r>
              <a:rPr lang="en-US" sz="1600">
                <a:solidFill>
                  <a:schemeClr val="bg2">
                    <a:alpha val="100000"/>
                  </a:schemeClr>
                </a:solidFill>
              </a:rPr>
              <a:t>Situations</a:t>
            </a:r>
            <a:endParaRPr/>
          </a:p>
          <a:p>
            <a:pPr lvl="1" indent="-349250">
              <a:buClr>
                <a:schemeClr val="accent1">
                  <a:alpha val="100000"/>
                </a:schemeClr>
              </a:buClr>
              <a:buSzPct val="95000"/>
              <a:buFont typeface="Lato"/>
              <a:buChar char="●"/>
            </a:pPr>
            <a:r>
              <a:rPr lang="en-US" sz="1600">
                <a:solidFill>
                  <a:schemeClr val="bg2">
                    <a:alpha val="100000"/>
                  </a:schemeClr>
                </a:solidFill>
              </a:rPr>
              <a:t>Highlights</a:t>
            </a:r>
            <a:endParaRPr/>
          </a:p>
          <a:p>
            <a:pPr lvl="1" indent="-349250">
              <a:buClr>
                <a:schemeClr val="accent1">
                  <a:alpha val="100000"/>
                </a:schemeClr>
              </a:buClr>
              <a:buSzPct val="95000"/>
              <a:buFont typeface="Lato"/>
              <a:buChar char="●"/>
            </a:pPr>
            <a:r>
              <a:rPr lang="en-US" sz="1600">
                <a:solidFill>
                  <a:schemeClr val="bg2">
                    <a:alpha val="100000"/>
                  </a:schemeClr>
                </a:solidFill>
              </a:rPr>
              <a:t>Result</a:t>
            </a:r>
            <a:endParaRPr/>
          </a:p>
          <a:p>
            <a:pPr indent="-349250">
              <a:buClr>
                <a:schemeClr val="accent1">
                  <a:alpha val="100000"/>
                </a:schemeClr>
              </a:buClr>
              <a:buSzPct val="95000"/>
              <a:buFont typeface="Lato"/>
              <a:buChar char="●"/>
            </a:pPr>
            <a:r>
              <a:rPr lang="en-US" sz="2000">
                <a:solidFill>
                  <a:schemeClr val="bg2">
                    <a:alpha val="100000"/>
                  </a:schemeClr>
                </a:solidFill>
              </a:rPr>
              <a:t>Service</a:t>
            </a:r>
            <a:r>
              <a:rPr lang="zh-CN" sz="2000">
                <a:solidFill>
                  <a:schemeClr val="bg2">
                    <a:alpha val="100000"/>
                  </a:schemeClr>
                </a:solidFill>
              </a:rPr>
              <a:t> </a:t>
            </a:r>
            <a:r>
              <a:rPr lang="en-US" sz="2000">
                <a:solidFill>
                  <a:schemeClr val="bg2">
                    <a:alpha val="100000"/>
                  </a:schemeClr>
                </a:solidFill>
              </a:rPr>
              <a:t>governance</a:t>
            </a:r>
            <a:endParaRPr/>
          </a:p>
          <a:p>
            <a:pPr lvl="1" indent="-349250">
              <a:buClr>
                <a:schemeClr val="accent1">
                  <a:alpha val="100000"/>
                </a:schemeClr>
              </a:buClr>
              <a:buSzPct val="95000"/>
              <a:buFont typeface="Lato"/>
              <a:buChar char="●"/>
            </a:pPr>
            <a:r>
              <a:rPr lang="en-US" sz="1600">
                <a:solidFill>
                  <a:schemeClr val="bg2">
                    <a:alpha val="100000"/>
                  </a:schemeClr>
                </a:solidFill>
              </a:rPr>
              <a:t>Situations</a:t>
            </a:r>
            <a:endParaRPr/>
          </a:p>
          <a:p>
            <a:pPr lvl="1" indent="-349250">
              <a:buClr>
                <a:schemeClr val="accent1">
                  <a:alpha val="100000"/>
                </a:schemeClr>
              </a:buClr>
              <a:buSzPct val="95000"/>
              <a:buFont typeface="Lato"/>
              <a:buChar char="●"/>
            </a:pPr>
            <a:r>
              <a:rPr lang="en-US" sz="1600">
                <a:solidFill>
                  <a:schemeClr val="bg2">
                    <a:alpha val="100000"/>
                  </a:schemeClr>
                </a:solidFill>
              </a:rPr>
              <a:t>Highlights</a:t>
            </a:r>
            <a:endParaRPr/>
          </a:p>
          <a:p>
            <a:pPr lvl="1" indent="-349250">
              <a:buClr>
                <a:schemeClr val="accent1">
                  <a:alpha val="100000"/>
                </a:schemeClr>
              </a:buClr>
              <a:buSzPct val="95000"/>
              <a:buFont typeface="Lato"/>
              <a:buChar char="●"/>
            </a:pPr>
            <a:r>
              <a:rPr lang="en-US" sz="1600">
                <a:solidFill>
                  <a:schemeClr val="bg2">
                    <a:alpha val="100000"/>
                  </a:schemeClr>
                </a:solidFill>
              </a:rPr>
              <a:t>Result</a:t>
            </a:r>
            <a:endParaRPr/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Clr>
                <a:schemeClr val="accent1">
                  <a:alpha val="100000"/>
                </a:schemeClr>
              </a:buClr>
              <a:buSzPct val="95000"/>
              <a:buFont typeface="Lato"/>
              <a:buChar char="●"/>
            </a:pPr>
            <a:r>
              <a:rPr lang="en-US" sz="2000">
                <a:solidFill>
                  <a:schemeClr val="bg2">
                    <a:alpha val="100000"/>
                  </a:schemeClr>
                </a:solidFill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占位符 2"/>
          <p:cNvSpPr>
            <a:spLocks noGrp="true"/>
          </p:cNvSpPr>
          <p:nvPr>
            <p:ph type="body" idx="1"/>
          </p:nvPr>
        </p:nvSpPr>
        <p:spPr>
          <a:xfrm rot="0" flipH="false" flipV="false">
            <a:off x="798025" y="1326095"/>
            <a:ext cx="7688700" cy="3817468"/>
          </a:xfrm>
        </p:spPr>
        <p:txBody>
          <a:bodyPr>
            <a:normAutofit fontScale="85000"/>
          </a:bodyPr>
          <a:lstStyle/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r>
              <a:rPr lang="en-US" sz="1800" b="true" u="sng"/>
              <a:t>Situation: 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92857"/>
              <a:buFont typeface="Lato"/>
              <a:buChar char="●"/>
            </a:pPr>
            <a:r>
              <a:rPr lang="en-US" sz="1800"/>
              <a:t>A set of gateway-like functionalities</a:t>
            </a:r>
            <a:r>
              <a:rPr lang="en-US" sz="1800"/>
              <a:t> live inside monolithic app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92857"/>
              <a:buFont typeface="Lato"/>
              <a:buChar char="●"/>
            </a:pPr>
            <a:r>
              <a:rPr lang="en-US" sz="1800"/>
              <a:t>Availability for entire monolithic app is around 99%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92857"/>
              <a:buFont typeface="Lato"/>
              <a:buChar char="●"/>
            </a:pPr>
            <a:r>
              <a:rPr lang="en-US" sz="1800"/>
              <a:t>Responsible for routing, auth &amp; token exchange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92857"/>
              <a:buFont typeface="Lato"/>
              <a:buChar char="●"/>
            </a:pPr>
            <a:r>
              <a:rPr lang="en-US" sz="1800"/>
              <a:t>10+ APIs, 20K peak time RPS</a:t>
            </a: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endParaRPr lang="en-US" sz="1800" b="true" u="sng"/>
          </a:p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r>
              <a:rPr lang="en-US" sz="1800" b="true" u="sng"/>
              <a:t>Problems: 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72222"/>
              <a:buFont typeface="Lato"/>
              <a:buChar char="●"/>
            </a:pPr>
            <a:r>
              <a:rPr lang="en-US" sz="1800"/>
              <a:t>High risks: Shared resources (700+ other APIs, 20+ teams)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72222"/>
              <a:buFont typeface="Lato"/>
              <a:buChar char="●"/>
            </a:pPr>
            <a:r>
              <a:rPr lang="en-US" sz="1800"/>
              <a:t>Slow dev &amp; deliver cycle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72222"/>
              <a:buFont typeface="Lato"/>
              <a:buChar char="●"/>
            </a:pPr>
            <a:endParaRPr lang="en-US" sz="1800"/>
          </a:p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r>
              <a:rPr lang="en-US" sz="1800" b="true" u="sng"/>
              <a:t>Goals (within 9 months)</a:t>
            </a:r>
            <a:r>
              <a:rPr lang="en-US" sz="1800"/>
              <a:t>: 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72222"/>
              <a:buFont typeface="Lato"/>
              <a:buChar char="●"/>
            </a:pPr>
            <a:r>
              <a:rPr lang="en-US" sz="1800" b="true" u="none"/>
              <a:t>Migration</a:t>
            </a:r>
            <a:r>
              <a:rPr lang="en-US" sz="1800"/>
              <a:t>: Build a brand new </a:t>
            </a:r>
            <a:r>
              <a:rPr lang="en-US" sz="1800"/>
              <a:t>AuthZ</a:t>
            </a:r>
            <a:r>
              <a:rPr lang="en-US" sz="1800"/>
              <a:t> service from scratch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72222"/>
              <a:buFont typeface="Lato"/>
              <a:buChar char="●"/>
            </a:pPr>
            <a:r>
              <a:rPr lang="en-US" sz="1800" b="true" u="none"/>
              <a:t>Governance</a:t>
            </a:r>
            <a:r>
              <a:rPr lang="en-US" sz="1800"/>
              <a:t>: Improve </a:t>
            </a:r>
            <a:r>
              <a:rPr lang="en-US" sz="1800"/>
              <a:t>AuthZ</a:t>
            </a:r>
            <a:r>
              <a:rPr lang="en-US" sz="1800"/>
              <a:t> service availability above 99.9%</a:t>
            </a: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endParaRPr lang="en-US" sz="1800"/>
          </a:p>
        </p:txBody>
      </p:sp>
      <p:sp>
        <p:nvSpPr>
          <p:cNvPr id="57" name="Google Shape;104;p16"/>
          <p:cNvSpPr txBox="true"/>
          <p:nvPr/>
        </p:nvSpPr>
        <p:spPr>
          <a:xfrm>
            <a:off x="798025" y="70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true" wrap="square" lIns="91425" tIns="91425" rIns="91425" bIns="91425" anchor="t" anchorCtr="false">
            <a:normAutofit fontScale="97500" lnSpcReduction="10000"/>
          </a:bodyPr>
          <a:lstStyle>
            <a:defPPr marR="0" lvl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/>
            <a:r>
              <a:rPr lang="en-US" dirty="false"/>
              <a:t>Goals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104;p16"/>
          <p:cNvSpPr txBox="true">
            <a:spLocks noGrp="true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 fontScale="90000"/>
          </a:bodyPr>
          <a:lstStyle/>
          <a:p>
            <a:pPr marL="107950" lvl="0" algn="l">
              <a:spcBef>
                <a:spcPts val="0"/>
              </a:spcBef>
              <a:spcAft>
                <a:spcPts val="0"/>
              </a:spcAft>
              <a:buClr>
                <a:schemeClr val="dk2">
                  <a:alpha val="100000"/>
                </a:schemeClr>
              </a:buClr>
              <a:buSzPts val="1900"/>
              <a:buFont typeface="Raleway"/>
              <a:buNone/>
            </a:pPr>
            <a:r>
              <a:rPr lang="en-US" sz="2800">
                <a:solidFill>
                  <a:schemeClr val="bg2">
                    <a:alpha val="100000"/>
                  </a:schemeClr>
                </a:solidFill>
              </a:rPr>
              <a:t>Context - Flowchart</a:t>
            </a:r>
            <a:endParaRPr/>
          </a:p>
        </p:txBody>
      </p:sp>
      <p:pic>
        <p:nvPicPr>
          <p:cNvPr id="60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64" y="1396907"/>
            <a:ext cx="9144000" cy="3786529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104;p16"/>
          <p:cNvSpPr txBox="true">
            <a:spLocks noGrp="true"/>
          </p:cNvSpPr>
          <p:nvPr/>
        </p:nvSpPr>
        <p:spPr>
          <a:xfrm>
            <a:off x="798025" y="705250"/>
            <a:ext cx="7688700" cy="535200"/>
          </a:xfrm>
          <a:prstGeom prst="rect">
            <a:avLst/>
          </a:prstGeom>
          <a:noFill/>
          <a:ln>
            <a:noFill/>
            <a:extLst/>
          </a:ln>
        </p:spPr>
        <p:txBody>
          <a:bodyPr spcFirstLastPara="true" wrap="square" lIns="91425" tIns="91425" rIns="91425" bIns="91425" anchor="t" anchorCtr="false">
            <a:normAutofit fontScale="90000"/>
          </a:bodyPr>
          <a:lstStyle>
            <a:lvl1pPr marR="0" lvl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sz="2600" b="true" i="false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07950" marR="0" lvl="0" algn="l" rtl="fal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900"/>
              <a:buFont typeface="Raleway"/>
              <a:buNone/>
              <a:defRPr sz="2600" b="true" i="false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en-US" sz="2800" b="true" i="false" u="none" strike="noStrike" cap="non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Context - Flowchart</a:t>
            </a:r>
            <a:endParaRPr sz="2600" b="true" i="false" u="none" strike="noStrike" cap="none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3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63" y="1263339"/>
            <a:ext cx="9144000" cy="388022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04;p16"/>
          <p:cNvSpPr txBox="true">
            <a:spLocks noGrp="true"/>
          </p:cNvSpPr>
          <p:nvPr>
            <p:ph type="title"/>
          </p:nvPr>
        </p:nvSpPr>
        <p:spPr>
          <a:xfrm>
            <a:off x="88491" y="477847"/>
            <a:ext cx="7688700" cy="5352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 fontScale="90000"/>
          </a:bodyPr>
          <a:lstStyle/>
          <a:p>
            <a:pPr marL="107950" lvl="0" algn="l">
              <a:spcBef>
                <a:spcPts val="0"/>
              </a:spcBef>
              <a:spcAft>
                <a:spcPts val="0"/>
              </a:spcAft>
              <a:buClr>
                <a:schemeClr val="dk2">
                  <a:alpha val="100000"/>
                </a:schemeClr>
              </a:buClr>
              <a:buSzPts val="1900"/>
              <a:buFont typeface="Raleway"/>
              <a:buNone/>
            </a:pPr>
            <a:r>
              <a:rPr lang="en-US" sz="2800">
                <a:solidFill>
                  <a:schemeClr val="bg2">
                    <a:alpha val="100000"/>
                  </a:schemeClr>
                </a:solidFill>
              </a:rPr>
              <a:t>Context - Project roadmap</a:t>
            </a:r>
            <a:endParaRPr/>
          </a:p>
        </p:txBody>
      </p:sp>
      <p:pic>
        <p:nvPicPr>
          <p:cNvPr id="66" name="图片 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1" y="866990"/>
            <a:ext cx="1047804" cy="292115"/>
          </a:xfrm>
          <a:prstGeom prst="rect">
            <a:avLst/>
          </a:prstGeom>
        </p:spPr>
      </p:pic>
      <p:pic>
        <p:nvPicPr>
          <p:cNvPr id="67" name="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413032" y="1159105"/>
            <a:ext cx="8461894" cy="394149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98;p15"/>
          <p:cNvSpPr txBox="true">
            <a:spLocks noGrp="true"/>
          </p:cNvSpPr>
          <p:nvPr>
            <p:ph type="title"/>
          </p:nvPr>
        </p:nvSpPr>
        <p:spPr>
          <a:xfrm>
            <a:off x="729450" y="599275"/>
            <a:ext cx="7688700" cy="5352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2">
                  <a:alpha val="100000"/>
                </a:schemeClr>
              </a:buClr>
              <a:buSzPts val="2600"/>
              <a:buFont typeface="Raleway"/>
              <a:buNone/>
            </a:pPr>
            <a:r>
              <a:rPr lang="en-US"/>
              <a:t>Project Deepdive</a:t>
            </a:r>
            <a:endParaRPr/>
          </a:p>
        </p:txBody>
      </p:sp>
      <p:sp>
        <p:nvSpPr>
          <p:cNvPr id="70" name="Google Shape;99;p15"/>
          <p:cNvSpPr txBox="true">
            <a:spLocks noGrp="true"/>
          </p:cNvSpPr>
          <p:nvPr/>
        </p:nvSpPr>
        <p:spPr>
          <a:xfrm>
            <a:off x="729450" y="1441200"/>
            <a:ext cx="7688700" cy="3498600"/>
          </a:xfrm>
          <a:prstGeom prst="rect">
            <a:avLst/>
          </a:prstGeom>
          <a:noFill/>
          <a:ln>
            <a:noFill/>
            <a:extLst/>
          </a:ln>
        </p:spPr>
        <p:txBody>
          <a:bodyPr spcFirstLastPara="true" wrap="square" lIns="91425" tIns="91425" rIns="91425" bIns="91425" anchor="t" anchorCtr="false">
            <a:noAutofit/>
          </a:bodyPr>
          <a:lstStyle>
            <a:lvl1pPr marL="457200" marR="0" lvl="0" indent="-3111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  <a:defRPr sz="13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●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●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○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Lato"/>
              <a:buChar char="■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marR="0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3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20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Goals</a:t>
            </a:r>
            <a:endParaRPr sz="13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3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20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Context</a:t>
            </a:r>
            <a:endParaRPr sz="13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3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20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Service migration</a:t>
            </a:r>
            <a:endParaRPr sz="13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16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Situations</a:t>
            </a:r>
            <a:endParaRPr sz="11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16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Highlights</a:t>
            </a:r>
            <a:endParaRPr sz="11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16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endParaRPr sz="11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3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20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Service</a:t>
            </a:r>
            <a:r>
              <a:rPr lang="zh-CN" sz="20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0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governance</a:t>
            </a:r>
            <a:endParaRPr sz="13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16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Situations</a:t>
            </a:r>
            <a:endParaRPr sz="11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16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Highlights</a:t>
            </a:r>
            <a:endParaRPr sz="11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1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1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16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endParaRPr sz="11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9250" algn="l" rtl="fal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95000"/>
              <a:buFont typeface="Lato"/>
              <a:buChar char="●"/>
              <a:defRPr sz="1300" b="false" i="false" u="none" strike="noStrike" cap="none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rPr lang="en-US" sz="2000" b="false" i="false" u="none" strike="noStrike" cap="none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Summary</a:t>
            </a:r>
            <a:endParaRPr sz="1300" b="false" i="false" u="none" strike="noStrike" cap="none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4732087" y="64"/>
            <a:ext cx="4470932" cy="5078644"/>
          </a:xfrm>
          <a:prstGeom prst="rect">
            <a:avLst/>
          </a:prstGeom>
        </p:spPr>
      </p:pic>
      <p:sp>
        <p:nvSpPr>
          <p:cNvPr id="73" name="Google Shape;111;p17"/>
          <p:cNvSpPr txBox="true">
            <a:spLocks noGrp="true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true" wrap="square" lIns="91425" tIns="91425" rIns="91425" bIns="91425" anchor="t" anchorCtr="false">
            <a:normAutofit fontScale="90000"/>
          </a:bodyPr>
          <a:lstStyle/>
          <a:p>
            <a:pPr/>
            <a:r>
              <a:rPr lang="en-US" altLang="zh-CN" sz="2800" dirty="false"/>
              <a:t>Service migration</a:t>
            </a:r>
            <a:endParaRPr/>
          </a:p>
        </p:txBody>
      </p:sp>
      <p:sp>
        <p:nvSpPr>
          <p:cNvPr id="74" name="文本占位符 2"/>
          <p:cNvSpPr>
            <a:spLocks noGrp="true"/>
          </p:cNvSpPr>
          <p:nvPr>
            <p:ph type="body" idx="1"/>
          </p:nvPr>
        </p:nvSpPr>
        <p:spPr>
          <a:xfrm rot="0" flipH="false" flipV="false">
            <a:off x="743968" y="1347440"/>
            <a:ext cx="8357356" cy="3398271"/>
          </a:xfrm>
        </p:spPr>
        <p:txBody>
          <a:bodyPr>
            <a:normAutofit fontScale="100000"/>
          </a:bodyPr>
          <a:lstStyle/>
          <a:p>
            <a:pPr marL="146050" indent="0">
              <a:buClr>
                <a:schemeClr val="accent1">
                  <a:alpha val="100000"/>
                </a:schemeClr>
              </a:buClr>
              <a:buSzPct val="72222"/>
              <a:buFont typeface="Lato"/>
              <a:buNone/>
            </a:pPr>
            <a:r>
              <a:rPr lang="en-US" sz="1800" b="true" u="sng">
                <a:solidFill>
                  <a:schemeClr val="bg2">
                    <a:alpha val="100000"/>
                  </a:schemeClr>
                </a:solidFill>
              </a:rPr>
              <a:t>Situation: 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10+ critical APIs have complex business logic 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High traffic volume (20K RPS in peak time)</a:t>
            </a: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ct val="92857"/>
              <a:buFont typeface="Lato"/>
              <a:buNone/>
            </a:pPr>
            <a:endParaRPr lang="en-US" sz="1800" b="true" u="sng">
              <a:solidFill>
                <a:schemeClr val="bg2">
                  <a:alpha val="100000"/>
                </a:schemeClr>
              </a:solidFill>
            </a:endParaRPr>
          </a:p>
          <a:p>
            <a:pPr marL="146050" indent="0">
              <a:buClr>
                <a:schemeClr val="accent1">
                  <a:alpha val="100000"/>
                </a:schemeClr>
              </a:buClr>
              <a:buSzPct val="92857"/>
              <a:buFont typeface="Lato"/>
              <a:buNone/>
            </a:pPr>
            <a:r>
              <a:rPr lang="en-US" sz="1800" b="true" u="sng">
                <a:solidFill>
                  <a:schemeClr val="bg2">
                    <a:alpha val="100000"/>
                  </a:schemeClr>
                </a:solidFill>
              </a:rPr>
              <a:t>Existing verification methods: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Unit test, component test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Feature toggles</a:t>
            </a:r>
            <a:endParaRPr/>
          </a:p>
          <a:p>
            <a:pPr>
              <a:buClr>
                <a:schemeClr val="accent1">
                  <a:alpha val="100000"/>
                </a:schemeClr>
              </a:buClr>
              <a:buSzPct val="81250"/>
              <a:buFont typeface="Lato"/>
              <a:buChar char="●"/>
            </a:pPr>
            <a:r>
              <a:rPr lang="en-US" sz="1400">
                <a:solidFill>
                  <a:schemeClr val="bg2">
                    <a:alpha val="100000"/>
                  </a:schemeClr>
                </a:solidFill>
              </a:rPr>
              <a:t>Canary release </a:t>
            </a:r>
            <a:endParaRPr/>
          </a:p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endParaRPr lang="en-US" sz="1800" b="true" u="sng">
              <a:solidFill>
                <a:schemeClr val="bg2">
                  <a:alpha val="100000"/>
                </a:schemeClr>
              </a:solidFill>
            </a:endParaRPr>
          </a:p>
          <a:p>
            <a:pPr marL="146050" indent="0">
              <a:buClr>
                <a:schemeClr val="accent1">
                  <a:alpha val="100000"/>
                </a:schemeClr>
              </a:buClr>
              <a:buSzPts val="1300"/>
              <a:buFont typeface="Lato"/>
              <a:buNone/>
            </a:pPr>
            <a:endParaRPr/>
          </a:p>
          <a:p>
            <a:pPr lvl="1">
              <a:buClr>
                <a:schemeClr val="accent1">
                  <a:alpha val="100000"/>
                </a:schemeClr>
              </a:buClr>
              <a:buSzPct val="100000"/>
              <a:buFont typeface="Lato"/>
              <a:buChar char="○"/>
            </a:pPr>
            <a:endParaRPr lang="en-US"/>
          </a:p>
          <a:p>
            <a:pPr marL="615950" lvl="1" indent="0">
              <a:buClr>
                <a:schemeClr val="accent1">
                  <a:alpha val="100000"/>
                </a:schemeClr>
              </a:buClr>
              <a:buSzPts val="1100"/>
              <a:buFont typeface="Lato"/>
              <a:buNone/>
            </a:pPr>
            <a:endParaRPr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cp="http://schemas.openxmlformats.org/package/2006/metadata/core-properties" xmlns:dcmitype="http://purl.org/dc/dcmitype/" xmlns:dc="http://purl.org/dc/elements/1.1/" xmlns:dcterms="http://purl.org/dc/terms/">
  <dcterms:created xsi:type="dcterms:W3CDTF">2024-04-12T21:48:30Z</dcterms:created>
  <dcterms:modified xsi:type="dcterms:W3CDTF">2024-04-12T21:48:30Z</dcterms:modified>
</cp:coreProperties>
</file>