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82" r:id="rId5"/>
    <p:sldId id="284" r:id="rId6"/>
    <p:sldId id="283" r:id="rId7"/>
    <p:sldId id="285" r:id="rId8"/>
    <p:sldId id="287" r:id="rId9"/>
    <p:sldId id="290" r:id="rId10"/>
    <p:sldId id="291" r:id="rId11"/>
    <p:sldId id="286" r:id="rId12"/>
    <p:sldId id="276" r:id="rId13"/>
    <p:sldId id="289" r:id="rId14"/>
    <p:sldId id="281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3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3109AE7-C0DD-545F-064C-9F463682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101825F5-D6E3-D345-C49A-6A0B5CFF49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BD876C4C-813E-8A57-AC87-DECAD925DB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35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b5945169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b5945169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68F6D69-BD36-DB54-A820-13B41120F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22FCC56-1CD0-B8D7-055F-70DAABF087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1935CD5F-9CE3-81A1-CE66-90463347A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https://www.thepollyproject.org/2019/06/27/simmy-the-monkey-for-making-chaos/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4988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5945169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5945169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83AC8F5-C6EF-341C-02CC-B5C98AF7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>
            <a:extLst>
              <a:ext uri="{FF2B5EF4-FFF2-40B4-BE49-F238E27FC236}">
                <a16:creationId xmlns:a16="http://schemas.microsoft.com/office/drawing/2014/main" id="{6551FE29-D00F-8107-2197-0EC86A5A28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>
            <a:extLst>
              <a:ext uri="{FF2B5EF4-FFF2-40B4-BE49-F238E27FC236}">
                <a16:creationId xmlns:a16="http://schemas.microsoft.com/office/drawing/2014/main" id="{3B3F3363-1CC7-EF3B-A325-14ED0B958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793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4571AE4-EEEC-9EAE-2376-3273676F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D9013830-1FB9-3964-268E-911BB09EB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E3DEDE12-091A-8F34-CF8F-8DBCF8BDF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74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79C3E7F-943F-E177-3670-2D9F562D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>
            <a:extLst>
              <a:ext uri="{FF2B5EF4-FFF2-40B4-BE49-F238E27FC236}">
                <a16:creationId xmlns:a16="http://schemas.microsoft.com/office/drawing/2014/main" id="{0E6EF09A-2049-074D-F096-7AE899FC5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>
            <a:extLst>
              <a:ext uri="{FF2B5EF4-FFF2-40B4-BE49-F238E27FC236}">
                <a16:creationId xmlns:a16="http://schemas.microsoft.com/office/drawing/2014/main" id="{BE47FFAA-7E52-2208-CE2C-C13E45083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11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B3A3FDF5-C8DE-3010-D2DD-4995F3C5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1525BFF3-A1B0-D696-60FC-0A701A2F2A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62984B5A-1CDE-612B-DE98-635260DC1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598F148-8E67-E78B-2EE4-2831A48D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35BE0AB-EF96-D1D5-E38F-20D26C426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B0E40A9A-2897-A6FD-03F9-6FC482550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697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334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Authorization service migration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Shijie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关键路径上的服务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F2DF1B-E01D-09D0-A2B6-7C9D3170F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43" y="1264574"/>
            <a:ext cx="6044331" cy="38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558E626-EB3F-0E93-B01E-9651CF446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D1526CDD-3590-FDE4-7547-7D180E38F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要求</a:t>
            </a:r>
            <a:r>
              <a:rPr lang="en-US" altLang="zh-CN" dirty="0"/>
              <a:t>2. </a:t>
            </a:r>
            <a:r>
              <a:rPr lang="zh-CN" altLang="en-US" dirty="0"/>
              <a:t>授权令牌获取库的迁移</a:t>
            </a:r>
            <a:r>
              <a:rPr lang="en-US" altLang="zh-CN" dirty="0"/>
              <a:t>ADAL=&gt;MSAL</a:t>
            </a:r>
            <a:endParaRPr dirty="0"/>
          </a:p>
        </p:txBody>
      </p: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F3BC33AC-974B-A07A-5145-61823A142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222" y="1551324"/>
            <a:ext cx="8005527" cy="32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9250">
              <a:buSzPts val="1900"/>
            </a:pPr>
            <a:r>
              <a:rPr lang="zh-CN" altLang="en-US" sz="1900" dirty="0"/>
              <a:t>相比于原先</a:t>
            </a:r>
            <a:r>
              <a:rPr lang="en-US" altLang="zh-CN" sz="1900" dirty="0"/>
              <a:t>ADAL</a:t>
            </a:r>
            <a:r>
              <a:rPr lang="zh-CN" altLang="en-US" sz="1900" dirty="0"/>
              <a:t>库</a:t>
            </a:r>
            <a:r>
              <a:rPr lang="en-US" altLang="zh-CN" sz="1900" dirty="0"/>
              <a:t>, MSAL</a:t>
            </a:r>
            <a:r>
              <a:rPr lang="zh-CN" altLang="en-US" sz="1900" dirty="0"/>
              <a:t>内部提供了更多鲁棒性的支持，如</a:t>
            </a:r>
            <a:endParaRPr lang="en-US" altLang="zh-CN" sz="1900" dirty="0"/>
          </a:p>
          <a:p>
            <a:pPr lvl="1" indent="-330200">
              <a:buSzPts val="1600"/>
            </a:pPr>
            <a:r>
              <a:rPr lang="zh-CN" altLang="en-US" sz="1800" dirty="0"/>
              <a:t>在令牌失效前八小时，开始主动在后台刷新令牌</a:t>
            </a:r>
            <a:endParaRPr lang="en-US" altLang="zh-CN" sz="1800" dirty="0"/>
          </a:p>
          <a:p>
            <a:pPr lvl="1" indent="-330200">
              <a:buSzPts val="1600"/>
            </a:pPr>
            <a:r>
              <a:rPr lang="zh-CN" altLang="en-US" sz="1800" dirty="0"/>
              <a:t>增强连接不同地区授权服务器的支持，降低单点失败风险</a:t>
            </a:r>
            <a:endParaRPr lang="en-US" altLang="zh-CN" sz="1800" dirty="0"/>
          </a:p>
          <a:p>
            <a:pPr marL="565150" lvl="1" indent="0">
              <a:buSzPts val="1900"/>
              <a:buNone/>
            </a:pPr>
            <a:endParaRPr lang="en-US" altLang="zh-CN"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在</a:t>
            </a:r>
            <a:r>
              <a:rPr lang="en-US" altLang="zh-CN" sz="1900" dirty="0"/>
              <a:t>MSAL</a:t>
            </a:r>
            <a:r>
              <a:rPr lang="zh-CN" altLang="en-US" sz="1900" dirty="0"/>
              <a:t>库的网络层增强鲁棒性支持</a:t>
            </a:r>
            <a:endParaRPr lang="en-US" altLang="zh-CN" sz="1900" dirty="0"/>
          </a:p>
          <a:p>
            <a:pPr lvl="1" indent="-349250">
              <a:buSzPts val="1900"/>
              <a:buChar char="●"/>
            </a:pPr>
            <a:r>
              <a:rPr lang="zh-CN" altLang="en-US" sz="1700" dirty="0"/>
              <a:t>原有的</a:t>
            </a:r>
            <a:r>
              <a:rPr lang="en-US" altLang="zh-CN" sz="1700" dirty="0"/>
              <a:t>ADAL</a:t>
            </a:r>
            <a:r>
              <a:rPr lang="zh-CN" altLang="en-US" sz="1700" dirty="0"/>
              <a:t>库在网络层只提供了超时重试，需加入更多鲁棒模式</a:t>
            </a:r>
            <a:endParaRPr lang="en-US" altLang="zh-CN" sz="1700" dirty="0"/>
          </a:p>
          <a:p>
            <a:pPr lvl="1" indent="-349250">
              <a:buSzPts val="1900"/>
              <a:buChar char="●"/>
            </a:pP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224850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13" y="1526102"/>
            <a:ext cx="6568987" cy="361739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0" y="1551325"/>
            <a:ext cx="4843800" cy="27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改进后的</a:t>
            </a:r>
            <a:endParaRPr lang="en-US" altLang="zh-CN" sz="1900" dirty="0"/>
          </a:p>
          <a:p>
            <a:pPr marL="10795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zh-CN" altLang="en-US" sz="1900" dirty="0"/>
              <a:t>     鲁棒模式</a:t>
            </a:r>
            <a:endParaRPr sz="1900" dirty="0"/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CF3A8478-1495-8AC2-85E4-9DF18F43DA56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CN" altLang="en-US"/>
              <a:t>要求</a:t>
            </a:r>
            <a:r>
              <a:rPr lang="en-US" altLang="zh-CN"/>
              <a:t>2. </a:t>
            </a:r>
            <a:r>
              <a:rPr lang="zh-CN" altLang="en-US"/>
              <a:t>授权令牌获取库的迁移</a:t>
            </a:r>
            <a:r>
              <a:rPr lang="en-US" altLang="zh-CN"/>
              <a:t>ADAL=&gt;MSAL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1AFE54-2394-3B51-791C-622697200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6266"/>
            <a:ext cx="2820530" cy="15762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1F480FD-120B-5E86-4E20-CBABDE615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7948488E-9D5A-15F7-C5C1-C44D5061F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4672" y="1551324"/>
            <a:ext cx="7955077" cy="32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9250">
              <a:buSzPts val="1900"/>
            </a:pPr>
            <a:r>
              <a:rPr lang="zh-CN" altLang="en-US" sz="1900" dirty="0"/>
              <a:t>验证方法：混沌测试</a:t>
            </a:r>
            <a:endParaRPr lang="en-US" altLang="zh-CN" sz="1900" dirty="0"/>
          </a:p>
          <a:p>
            <a:pPr marL="565150" lvl="1" indent="0">
              <a:buSzPts val="1900"/>
              <a:buNone/>
            </a:pPr>
            <a:endParaRPr lang="en-US" altLang="zh-CN" sz="1700" dirty="0"/>
          </a:p>
        </p:txBody>
      </p:sp>
      <p:sp>
        <p:nvSpPr>
          <p:cNvPr id="4" name="Google Shape;111;p17">
            <a:extLst>
              <a:ext uri="{FF2B5EF4-FFF2-40B4-BE49-F238E27FC236}">
                <a16:creationId xmlns:a16="http://schemas.microsoft.com/office/drawing/2014/main" id="{1698AEAE-7226-DEC4-07FC-FBF160FC58E0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CN" altLang="en-US"/>
              <a:t>要求</a:t>
            </a:r>
            <a:r>
              <a:rPr lang="en-US" altLang="zh-CN"/>
              <a:t>2. </a:t>
            </a:r>
            <a:r>
              <a:rPr lang="zh-CN" altLang="en-US"/>
              <a:t>授权令牌获取库的迁移</a:t>
            </a:r>
            <a:r>
              <a:rPr lang="en-US" altLang="zh-CN"/>
              <a:t>ADAL=&gt;MSAL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5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729450" y="640475"/>
            <a:ext cx="819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/>
              <a:t>Summary </a:t>
            </a:r>
            <a:endParaRPr sz="2040" dirty="0"/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12BAB0B6-83BC-8DC5-9EDD-E81BD62A9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项目背景</a:t>
            </a:r>
            <a:endParaRPr lang="en-US" altLang="zh-CN"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>
                <a:solidFill>
                  <a:schemeClr val="bg2"/>
                </a:solidFill>
              </a:rPr>
              <a:t>要求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en-US" altLang="zh-CN" sz="1900" dirty="0" err="1">
                <a:solidFill>
                  <a:schemeClr val="bg2"/>
                </a:solidFill>
              </a:rPr>
              <a:t>AuthZ</a:t>
            </a:r>
            <a:r>
              <a:rPr lang="zh-CN" altLang="en-US" sz="1900" dirty="0">
                <a:solidFill>
                  <a:schemeClr val="bg2"/>
                </a:solidFill>
              </a:rPr>
              <a:t>服务拆分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zh-CN" altLang="en-US" sz="1900" dirty="0">
                <a:solidFill>
                  <a:schemeClr val="bg2"/>
                </a:solidFill>
              </a:rPr>
              <a:t>迁移安全令牌库</a:t>
            </a:r>
            <a:r>
              <a:rPr lang="en-US" altLang="zh-CN" sz="1900" dirty="0">
                <a:solidFill>
                  <a:schemeClr val="bg2"/>
                </a:solidFill>
              </a:rPr>
              <a:t>ADAL=&gt;MSAL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总结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大纲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1900" dirty="0" err="1">
                <a:solidFill>
                  <a:srgbClr val="FF0000"/>
                </a:solidFill>
              </a:rPr>
              <a:t>AuthZ</a:t>
            </a:r>
            <a:r>
              <a:rPr lang="zh-CN" altLang="en-US" sz="1900" dirty="0">
                <a:solidFill>
                  <a:srgbClr val="FF0000"/>
                </a:solidFill>
              </a:rPr>
              <a:t>项目背景</a:t>
            </a:r>
            <a:endParaRPr lang="en-US" altLang="zh-CN" sz="1900" dirty="0">
              <a:solidFill>
                <a:srgbClr val="FF0000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>
                <a:solidFill>
                  <a:schemeClr val="bg2"/>
                </a:solidFill>
              </a:rPr>
              <a:t>要求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en-US" altLang="zh-CN" sz="1900" dirty="0" err="1">
                <a:solidFill>
                  <a:schemeClr val="bg2"/>
                </a:solidFill>
              </a:rPr>
              <a:t>AuthZ</a:t>
            </a:r>
            <a:r>
              <a:rPr lang="zh-CN" altLang="en-US" sz="1900" dirty="0">
                <a:solidFill>
                  <a:schemeClr val="bg2"/>
                </a:solidFill>
              </a:rPr>
              <a:t>服务拆分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en-US" altLang="zh-CN" sz="1900" dirty="0" err="1">
                <a:solidFill>
                  <a:schemeClr val="bg2"/>
                </a:solidFill>
              </a:rPr>
              <a:t>AuthZ</a:t>
            </a:r>
            <a:r>
              <a:rPr lang="zh-CN" altLang="en-US" sz="1900" dirty="0">
                <a:solidFill>
                  <a:schemeClr val="bg2"/>
                </a:solidFill>
              </a:rPr>
              <a:t>服务治理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en-US" altLang="zh-CN" sz="1900" dirty="0" err="1">
                <a:solidFill>
                  <a:schemeClr val="bg2"/>
                </a:solidFill>
              </a:rPr>
              <a:t>AuthZ</a:t>
            </a:r>
            <a:r>
              <a:rPr lang="zh-CN" altLang="en-US" sz="1900" dirty="0">
                <a:solidFill>
                  <a:schemeClr val="bg2"/>
                </a:solidFill>
              </a:rPr>
              <a:t>性能优化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总结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项目背景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B6B7A0-04E0-EB94-3F50-BB8BD531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618"/>
            <a:ext cx="9144000" cy="37238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3AF2A168-C1FE-5F34-959A-DCD77AFB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7EEFBBFC-5AAB-D3DE-AD3D-60654EA7F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项目背景</a:t>
            </a:r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A46B25-402C-ECA6-5110-EFFA7613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450"/>
            <a:ext cx="9144000" cy="39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22F6965-8384-7020-F5F1-AD58C59A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C18B129-D233-2FD9-0FAB-24A33F98A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授权相关功能</a:t>
            </a:r>
            <a:endParaRPr dirty="0"/>
          </a:p>
        </p:txBody>
      </p: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CF13AD0E-D398-2516-DBD8-4E75A83706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51325"/>
            <a:ext cx="4843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将</a:t>
            </a:r>
            <a:r>
              <a:rPr lang="en-US" altLang="zh-CN" sz="1900" dirty="0" err="1"/>
              <a:t>AuthN</a:t>
            </a:r>
            <a:r>
              <a:rPr lang="zh-CN" altLang="en-US" sz="1900" dirty="0"/>
              <a:t>令牌转换成</a:t>
            </a:r>
            <a:r>
              <a:rPr lang="en-US" altLang="zh-CN" sz="1900" dirty="0" err="1"/>
              <a:t>AuthZ</a:t>
            </a:r>
            <a:r>
              <a:rPr lang="zh-CN" altLang="en-US" sz="1900" dirty="0"/>
              <a:t>令牌</a:t>
            </a:r>
            <a:endParaRPr lang="en-US" altLang="zh-CN"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返回客户端应该返回的数据中心</a:t>
            </a:r>
            <a:endParaRPr sz="19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9B882D-3C66-F10E-6CA7-E9653DA42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490"/>
            <a:ext cx="9144000" cy="264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7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20C875CF-26FC-95B0-028D-415A3E741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2F1431B-639D-7277-F015-2916EF1B1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大纲</a:t>
            </a:r>
            <a:endParaRPr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91C51D67-5C67-6CB6-980C-CAE16CBB4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项目背景</a:t>
            </a:r>
            <a:endParaRPr lang="en-US" altLang="zh-CN"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>
                <a:solidFill>
                  <a:srgbClr val="FF0000"/>
                </a:solidFill>
              </a:rPr>
              <a:t>要求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en-US" altLang="zh-CN" sz="1900" dirty="0" err="1">
                <a:solidFill>
                  <a:schemeClr val="bg2"/>
                </a:solidFill>
              </a:rPr>
              <a:t>AuthZ</a:t>
            </a:r>
            <a:r>
              <a:rPr lang="zh-CN" altLang="en-US" sz="1900" dirty="0">
                <a:solidFill>
                  <a:schemeClr val="bg2"/>
                </a:solidFill>
              </a:rPr>
              <a:t>服务拆分</a:t>
            </a:r>
            <a:endParaRPr lang="en-US" altLang="zh-CN" sz="1900" dirty="0">
              <a:solidFill>
                <a:schemeClr val="bg2"/>
              </a:solidFill>
            </a:endParaRPr>
          </a:p>
          <a:p>
            <a:pPr lvl="1" indent="-349250">
              <a:buSzPts val="1900"/>
              <a:buChar char="●"/>
            </a:pPr>
            <a:r>
              <a:rPr lang="zh-CN" altLang="en-US" sz="1900" dirty="0">
                <a:solidFill>
                  <a:schemeClr val="bg2"/>
                </a:solidFill>
              </a:rPr>
              <a:t>迁移安全令牌库</a:t>
            </a:r>
            <a:r>
              <a:rPr lang="en-US" altLang="zh-CN" sz="1900" dirty="0">
                <a:solidFill>
                  <a:schemeClr val="bg2"/>
                </a:solidFill>
              </a:rPr>
              <a:t>ADAL=&gt;MSAL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总结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7639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F0F6840-A52B-6AD5-ACAB-ACA2AF07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119765EB-22CA-3D49-66C1-AFDDC278D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要求</a:t>
            </a:r>
            <a:r>
              <a:rPr lang="en-US" altLang="zh-CN" dirty="0"/>
              <a:t>1. </a:t>
            </a:r>
            <a:r>
              <a:rPr lang="en-US" altLang="zh-CN" dirty="0" err="1"/>
              <a:t>AuthZ</a:t>
            </a:r>
            <a:r>
              <a:rPr lang="zh-CN" altLang="en-US" dirty="0"/>
              <a:t>服务拆分</a:t>
            </a:r>
            <a:endParaRPr dirty="0"/>
          </a:p>
        </p:txBody>
      </p: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B7998C12-E0E6-E385-3E7D-76D05FD2C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51324"/>
            <a:ext cx="8689750" cy="32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CN" altLang="en-US" sz="1900" dirty="0"/>
              <a:t>将</a:t>
            </a:r>
            <a:r>
              <a:rPr lang="en-US" altLang="zh-CN" sz="1900" dirty="0"/>
              <a:t>Authorization</a:t>
            </a:r>
            <a:r>
              <a:rPr lang="zh-CN" altLang="en-US" sz="1900" dirty="0"/>
              <a:t>相关的功能分离成单独的</a:t>
            </a:r>
            <a:r>
              <a:rPr lang="en-US" altLang="zh-CN" sz="1900" dirty="0" err="1"/>
              <a:t>AuthZ</a:t>
            </a:r>
            <a:r>
              <a:rPr lang="zh-CN" altLang="en-US" sz="1900" dirty="0"/>
              <a:t>服务</a:t>
            </a:r>
            <a:endParaRPr lang="en-US" altLang="zh-CN" sz="1900" dirty="0"/>
          </a:p>
          <a:p>
            <a:pPr lvl="1" indent="-349250">
              <a:buSzPts val="1900"/>
              <a:buChar char="●"/>
            </a:pPr>
            <a:r>
              <a:rPr lang="en-US" altLang="zh-CN" sz="1700" dirty="0" err="1"/>
              <a:t>AuthZ</a:t>
            </a:r>
            <a:r>
              <a:rPr lang="zh-CN" altLang="en-US" sz="1700" dirty="0"/>
              <a:t>服务刷新令牌的关键路径上，需保持高可用</a:t>
            </a:r>
            <a:endParaRPr lang="en-US" altLang="zh-CN" sz="1700" dirty="0"/>
          </a:p>
          <a:p>
            <a:pPr lvl="1" indent="-349250">
              <a:buSzPts val="1900"/>
              <a:buChar char="●"/>
            </a:pPr>
            <a:r>
              <a:rPr lang="zh-CN" altLang="en-US" sz="1700" dirty="0"/>
              <a:t>使其从单体架构中解耦，提高灵活性</a:t>
            </a:r>
            <a:endParaRPr lang="en-US" altLang="zh-CN" sz="1700" dirty="0"/>
          </a:p>
          <a:p>
            <a:pPr indent="-349250">
              <a:buSzPts val="1900"/>
            </a:pPr>
            <a:endParaRPr lang="en-US" altLang="zh-CN" sz="1900" dirty="0"/>
          </a:p>
          <a:p>
            <a:pPr indent="-349250">
              <a:buSzPts val="1900"/>
            </a:pPr>
            <a:r>
              <a:rPr lang="zh-CN" altLang="en-US" sz="1900" dirty="0"/>
              <a:t>技术难点</a:t>
            </a:r>
            <a:endParaRPr lang="en-US" altLang="zh-CN" sz="1900" dirty="0"/>
          </a:p>
          <a:p>
            <a:pPr lvl="1" indent="-349250">
              <a:buSzPts val="1900"/>
            </a:pPr>
            <a:r>
              <a:rPr lang="zh-CN" altLang="en-US" sz="1700" dirty="0"/>
              <a:t>关键路径上的服务</a:t>
            </a:r>
            <a:endParaRPr lang="en-US" altLang="zh-CN" sz="1700" dirty="0"/>
          </a:p>
          <a:p>
            <a:pPr lvl="1" indent="-349250">
              <a:buSzPts val="1900"/>
            </a:pPr>
            <a:r>
              <a:rPr lang="zh-CN" altLang="en-US" sz="1700" dirty="0"/>
              <a:t>边界情况多</a:t>
            </a:r>
            <a:endParaRPr lang="en-US" altLang="zh-CN" sz="1700" dirty="0"/>
          </a:p>
          <a:p>
            <a:pPr lvl="1" indent="-349250">
              <a:buSzPts val="1900"/>
            </a:pPr>
            <a:r>
              <a:rPr lang="zh-CN" altLang="en-US" sz="1700" dirty="0"/>
              <a:t>涉及数据库写，回滚困难</a:t>
            </a:r>
            <a:endParaRPr lang="en-US" altLang="zh-CN" sz="1700" dirty="0"/>
          </a:p>
          <a:p>
            <a:pPr marL="565150" lvl="1" indent="0">
              <a:buSzPts val="1900"/>
              <a:buNone/>
            </a:pPr>
            <a:endParaRPr lang="en-US" altLang="zh-CN" sz="1700" dirty="0"/>
          </a:p>
          <a:p>
            <a:pPr marL="565150" lvl="1" indent="0">
              <a:buSzPts val="1900"/>
              <a:buNone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93790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1080D671-37CB-84D6-AAE2-499FAB6C8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6E8FA7AC-C74C-EE17-86A8-8398095BD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关键路径上的服务</a:t>
            </a:r>
            <a:endParaRPr dirty="0"/>
          </a:p>
        </p:txBody>
      </p:sp>
      <p:sp>
        <p:nvSpPr>
          <p:cNvPr id="112" name="Google Shape;112;p17">
            <a:extLst>
              <a:ext uri="{FF2B5EF4-FFF2-40B4-BE49-F238E27FC236}">
                <a16:creationId xmlns:a16="http://schemas.microsoft.com/office/drawing/2014/main" id="{398B9D49-E411-AB32-E632-46EBFA7AF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4406" y="1494569"/>
            <a:ext cx="6962052" cy="3203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49250">
              <a:buSzPts val="1900"/>
            </a:pPr>
            <a:r>
              <a:rPr lang="zh-CN" altLang="en-US" sz="1900" dirty="0"/>
              <a:t>多层验证方法</a:t>
            </a:r>
            <a:endParaRPr lang="en-US" altLang="zh-CN" sz="1900" dirty="0"/>
          </a:p>
          <a:p>
            <a:pPr lvl="1" indent="-349250">
              <a:buSzPts val="1900"/>
            </a:pPr>
            <a:r>
              <a:rPr lang="zh-CN" altLang="en-US" sz="1700" dirty="0"/>
              <a:t>单元测试、集成测试</a:t>
            </a:r>
            <a:endParaRPr lang="en-US" altLang="zh-CN" sz="1700" dirty="0"/>
          </a:p>
          <a:p>
            <a:pPr lvl="1" indent="-349250">
              <a:buSzPts val="1900"/>
            </a:pPr>
            <a:r>
              <a:rPr lang="zh-CN" altLang="en-US" sz="1700" dirty="0">
                <a:solidFill>
                  <a:srgbClr val="FF0000"/>
                </a:solidFill>
              </a:rPr>
              <a:t>真实流量验证</a:t>
            </a:r>
            <a:endParaRPr lang="en-US" altLang="zh-CN" sz="1700" dirty="0">
              <a:solidFill>
                <a:srgbClr val="FF0000"/>
              </a:solidFill>
            </a:endParaRPr>
          </a:p>
          <a:p>
            <a:pPr lvl="2" indent="-349250">
              <a:buSzPts val="1900"/>
            </a:pPr>
            <a:r>
              <a:rPr lang="zh-CN" altLang="en-US" sz="1700" dirty="0">
                <a:solidFill>
                  <a:schemeClr val="bg2"/>
                </a:solidFill>
              </a:rPr>
              <a:t>边界情况较多</a:t>
            </a:r>
            <a:r>
              <a:rPr lang="en-US" altLang="zh-CN" sz="1700" dirty="0">
                <a:solidFill>
                  <a:schemeClr val="bg2"/>
                </a:solidFill>
              </a:rPr>
              <a:t>, </a:t>
            </a:r>
            <a:r>
              <a:rPr lang="zh-CN" altLang="en-US" sz="1700" dirty="0">
                <a:solidFill>
                  <a:schemeClr val="bg2"/>
                </a:solidFill>
              </a:rPr>
              <a:t>如业务逻辑包含用户是否有权限</a:t>
            </a:r>
            <a:endParaRPr lang="en-US" altLang="zh-CN" sz="1700" dirty="0">
              <a:solidFill>
                <a:schemeClr val="bg2"/>
              </a:solidFill>
            </a:endParaRPr>
          </a:p>
          <a:p>
            <a:pPr lvl="2" indent="-349250">
              <a:buSzPts val="1900"/>
            </a:pPr>
            <a:r>
              <a:rPr lang="zh-CN" altLang="en-US" sz="1700" dirty="0">
                <a:solidFill>
                  <a:schemeClr val="bg2"/>
                </a:solidFill>
              </a:rPr>
              <a:t>有数据库写逻辑，写错回滚复杂</a:t>
            </a:r>
            <a:endParaRPr lang="en-US" altLang="zh-CN" sz="1700" dirty="0">
              <a:solidFill>
                <a:schemeClr val="bg2"/>
              </a:solidFill>
            </a:endParaRPr>
          </a:p>
          <a:p>
            <a:pPr lvl="1" indent="-349250">
              <a:buSzPts val="1900"/>
            </a:pPr>
            <a:r>
              <a:rPr lang="zh-CN" altLang="en-US" sz="1700" dirty="0"/>
              <a:t>灰度、蓝绿发布</a:t>
            </a:r>
            <a:endParaRPr lang="en-US" altLang="zh-CN" sz="1700" dirty="0"/>
          </a:p>
          <a:p>
            <a:pPr marL="565150" lvl="1" indent="0">
              <a:buSzPts val="1900"/>
              <a:buNone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51415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8FE86705-2342-A8E6-EA2E-3E74A9945A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关键路径上的服务</a:t>
            </a:r>
            <a:endParaRPr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A954-F355-12AF-18E6-0AE73340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165ABF-AAEF-A885-7EED-BF94AC62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547"/>
            <a:ext cx="9144000" cy="325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6247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301</Words>
  <Application>Microsoft Office PowerPoint</Application>
  <PresentationFormat>全屏显示(16:9)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Raleway</vt:lpstr>
      <vt:lpstr>Lato</vt:lpstr>
      <vt:lpstr>Streamline</vt:lpstr>
      <vt:lpstr>Authorization service migration</vt:lpstr>
      <vt:lpstr>大纲</vt:lpstr>
      <vt:lpstr>项目背景</vt:lpstr>
      <vt:lpstr>项目背景</vt:lpstr>
      <vt:lpstr>授权相关功能</vt:lpstr>
      <vt:lpstr>大纲</vt:lpstr>
      <vt:lpstr>要求1. AuthZ服务拆分</vt:lpstr>
      <vt:lpstr>关键路径上的服务</vt:lpstr>
      <vt:lpstr>关键路径上的服务</vt:lpstr>
      <vt:lpstr>关键路径上的服务</vt:lpstr>
      <vt:lpstr>要求2. 授权令牌获取库的迁移ADAL=&gt;MSAL</vt:lpstr>
      <vt:lpstr>PowerPoint 演示文稿</vt:lpstr>
      <vt:lpstr>PowerPoint 演示文稿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Service Migration</dc:title>
  <cp:lastModifiedBy>Shijie Zhang</cp:lastModifiedBy>
  <cp:revision>97</cp:revision>
  <dcterms:modified xsi:type="dcterms:W3CDTF">2024-04-10T09:01:57Z</dcterms:modified>
</cp:coreProperties>
</file>