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9" r:id="rId4"/>
    <p:sldId id="294" r:id="rId5"/>
    <p:sldId id="292" r:id="rId6"/>
    <p:sldId id="282" r:id="rId7"/>
    <p:sldId id="293" r:id="rId8"/>
    <p:sldId id="284" r:id="rId9"/>
    <p:sldId id="290" r:id="rId10"/>
    <p:sldId id="291" r:id="rId11"/>
    <p:sldId id="295" r:id="rId12"/>
    <p:sldId id="297" r:id="rId13"/>
    <p:sldId id="298" r:id="rId14"/>
    <p:sldId id="296" r:id="rId15"/>
    <p:sldId id="281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" y="16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b5945169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b5945169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963940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963940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5945169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5945169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5945169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5945169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68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5945169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5945169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7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083AC8F5-C6EF-341C-02CC-B5C98AF70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5945169c_0_89:notes">
            <a:extLst>
              <a:ext uri="{FF2B5EF4-FFF2-40B4-BE49-F238E27FC236}">
                <a16:creationId xmlns:a16="http://schemas.microsoft.com/office/drawing/2014/main" id="{6551FE29-D00F-8107-2197-0EC86A5A28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5945169c_0_89:notes">
            <a:extLst>
              <a:ext uri="{FF2B5EF4-FFF2-40B4-BE49-F238E27FC236}">
                <a16:creationId xmlns:a16="http://schemas.microsoft.com/office/drawing/2014/main" id="{3B3F3363-1CC7-EF3B-A325-14ED0B958F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79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D4571AE4-EEEC-9EAE-2376-3273676F4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D9013830-1FB9-3964-268E-911BB09EBA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E3DEDE12-091A-8F34-CF8F-8DBCF8BDF9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74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17467078-92E8-24F8-3215-92A4CC582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5B0008B5-E77E-151A-3FBB-8A742C9F9D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3ED3CD9D-3B8E-27C8-EB0A-C3EE12D6DB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20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0A834223-2480-5208-DF67-9080E9B3B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3841058B-5751-AD3D-5602-1A4B03D980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8BB4540E-EDBF-2D03-C577-A290A62DE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23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ly-Contrib/Polly.Contrib.CachePolicy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334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Authorization service migration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Shijie Zhang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AAF7F81-6177-55C2-D0DF-85ECB53B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7E3A7BFA-4C5C-6594-7601-E5C7E00E7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zh-CN" sz="2400" dirty="0"/>
              <a:t>Service migration – Real traffic verification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818BB4-6C7A-05FA-2AF3-80241BBA9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57" y="1176976"/>
            <a:ext cx="4663968" cy="3966524"/>
          </a:xfrm>
          <a:prstGeom prst="rect">
            <a:avLst/>
          </a:prstGeom>
        </p:spPr>
      </p:pic>
      <p:sp>
        <p:nvSpPr>
          <p:cNvPr id="4" name="文本占位符 2">
            <a:extLst>
              <a:ext uri="{FF2B5EF4-FFF2-40B4-BE49-F238E27FC236}">
                <a16:creationId xmlns:a16="http://schemas.microsoft.com/office/drawing/2014/main" id="{202F08AA-1BA8-E31A-8FDA-C8FFC364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89245"/>
            <a:ext cx="3095107" cy="283498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Assumption: </a:t>
            </a:r>
          </a:p>
          <a:p>
            <a:pPr lvl="1"/>
            <a:r>
              <a:rPr lang="en-US" altLang="zh-CN" sz="1600" dirty="0"/>
              <a:t>APIs are idempotent</a:t>
            </a:r>
          </a:p>
          <a:p>
            <a:pPr lvl="1"/>
            <a:r>
              <a:rPr lang="en-US" altLang="zh-CN" sz="1600" dirty="0"/>
              <a:t>Existing test coverage is limited</a:t>
            </a:r>
          </a:p>
          <a:p>
            <a:pPr marL="615950" lvl="1" indent="0">
              <a:buNone/>
            </a:pPr>
            <a:endParaRPr lang="en-US" altLang="zh-CN" sz="1600" dirty="0"/>
          </a:p>
          <a:p>
            <a:r>
              <a:rPr lang="en-US" altLang="zh-CN" sz="1600" dirty="0"/>
              <a:t>Benefits:</a:t>
            </a:r>
          </a:p>
          <a:p>
            <a:pPr lvl="1"/>
            <a:r>
              <a:rPr lang="en-US" altLang="zh-CN" sz="1600" dirty="0"/>
              <a:t>Real traffic has more complete coverage on edge cases</a:t>
            </a:r>
          </a:p>
          <a:p>
            <a:pPr marL="61595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43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8C6F-8A7C-631C-B279-99DE46B8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12" y="61235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Service governance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EB3214-2E86-93DF-85C0-984735A8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22129"/>
            <a:ext cx="7688700" cy="320901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Challenges:</a:t>
            </a:r>
            <a:endParaRPr lang="en-US" altLang="zh-CN" dirty="0"/>
          </a:p>
          <a:p>
            <a:pPr lvl="1"/>
            <a:r>
              <a:rPr lang="en-US" altLang="zh-CN" sz="1800" dirty="0"/>
              <a:t>Improve the availability beyond 99.9%</a:t>
            </a:r>
          </a:p>
          <a:p>
            <a:r>
              <a:rPr lang="en-US" altLang="zh-CN" sz="2400" dirty="0"/>
              <a:t>Service governance:</a:t>
            </a:r>
          </a:p>
          <a:p>
            <a:pPr lvl="1"/>
            <a:r>
              <a:rPr lang="en-US" altLang="zh-CN" sz="1800" dirty="0"/>
              <a:t>Rate limiting</a:t>
            </a:r>
          </a:p>
          <a:p>
            <a:pPr lvl="1"/>
            <a:r>
              <a:rPr lang="en-US" altLang="zh-CN" sz="1800" dirty="0"/>
              <a:t>Circuit breaker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Fallback cache</a:t>
            </a:r>
          </a:p>
          <a:p>
            <a:pPr lvl="1"/>
            <a:r>
              <a:rPr lang="en-US" altLang="zh-CN" sz="1800" dirty="0"/>
              <a:t>Timeout retry</a:t>
            </a:r>
            <a:endParaRPr lang="en-US" altLang="zh-CN" sz="1800" dirty="0">
              <a:solidFill>
                <a:schemeClr val="bg2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143860-10B2-BFC0-3A9D-E49737591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62" y="2926081"/>
            <a:ext cx="6522538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7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8C6F-8A7C-631C-B279-99DE46B8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74015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Fallback cache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55A461CC-128F-864E-F683-8AFFCD0D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89245"/>
            <a:ext cx="7979798" cy="283498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Open sourced: </a:t>
            </a:r>
            <a:r>
              <a:rPr lang="en-US" altLang="zh-CN" sz="1600" dirty="0">
                <a:hlinkClick r:id="rId2"/>
              </a:rPr>
              <a:t>https://github.com/Polly-Contrib/Polly.Contrib.CachePolicy</a:t>
            </a:r>
            <a:r>
              <a:rPr lang="en-US" altLang="zh-CN" sz="1600" dirty="0"/>
              <a:t> </a:t>
            </a:r>
          </a:p>
          <a:p>
            <a:endParaRPr lang="en-US" altLang="zh-CN" sz="1600" dirty="0"/>
          </a:p>
          <a:p>
            <a:r>
              <a:rPr lang="en-US" altLang="zh-CN" sz="1600" dirty="0"/>
              <a:t>Assumption: </a:t>
            </a:r>
          </a:p>
          <a:p>
            <a:pPr lvl="1"/>
            <a:r>
              <a:rPr lang="en-US" altLang="zh-CN" sz="1600" dirty="0"/>
              <a:t>Cache items (number*size) is small</a:t>
            </a:r>
          </a:p>
          <a:p>
            <a:pPr lvl="1"/>
            <a:r>
              <a:rPr lang="en-US" altLang="zh-CN" sz="1600" dirty="0"/>
              <a:t>The cache items rarely change</a:t>
            </a:r>
          </a:p>
          <a:p>
            <a:pPr marL="615950" lvl="1" indent="0">
              <a:buNone/>
            </a:pPr>
            <a:endParaRPr lang="en-US" altLang="zh-CN" sz="1600" dirty="0"/>
          </a:p>
          <a:p>
            <a:r>
              <a:rPr lang="en-US" altLang="zh-CN" sz="1600" dirty="0"/>
              <a:t>Example:</a:t>
            </a:r>
          </a:p>
          <a:p>
            <a:pPr lvl="1"/>
            <a:r>
              <a:rPr lang="en-US" altLang="zh-CN" sz="1600" dirty="0"/>
              <a:t>{</a:t>
            </a:r>
            <a:r>
              <a:rPr lang="en-US" altLang="zh-CN" sz="1600" dirty="0" err="1"/>
              <a:t>userId</a:t>
            </a:r>
            <a:r>
              <a:rPr lang="en-US" altLang="zh-CN" sz="1600" dirty="0"/>
              <a:t>} region: us, 1 days</a:t>
            </a:r>
          </a:p>
          <a:p>
            <a:pPr lvl="1"/>
            <a:r>
              <a:rPr lang="en-US" altLang="zh-CN" sz="1600" dirty="0"/>
              <a:t>Cache: {</a:t>
            </a:r>
            <a:r>
              <a:rPr lang="en-US" altLang="zh-CN" sz="1600" dirty="0" err="1"/>
              <a:t>userId</a:t>
            </a:r>
            <a:r>
              <a:rPr lang="en-US" altLang="zh-CN" sz="1600" dirty="0"/>
              <a:t>} region: us, 7 days</a:t>
            </a:r>
          </a:p>
          <a:p>
            <a:pPr marL="615950" lvl="1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40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8C6F-8A7C-631C-B279-99DE46B8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74015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Fallback cache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B3650C-157B-646A-07A8-E56C973E1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BDCB03-3E1D-AC60-624B-DA257B8A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94" y="470254"/>
            <a:ext cx="5378710" cy="46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6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E2155-F79F-108C-019D-073AD7C9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2CEFD-2095-1817-4084-DD49291E5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9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729450" y="640475"/>
            <a:ext cx="8197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 dirty="0"/>
              <a:t>Summary </a:t>
            </a:r>
            <a:endParaRPr sz="2040" dirty="0"/>
          </a:p>
        </p:txBody>
      </p:sp>
      <p:sp>
        <p:nvSpPr>
          <p:cNvPr id="6" name="Google Shape;99;p15">
            <a:extLst>
              <a:ext uri="{FF2B5EF4-FFF2-40B4-BE49-F238E27FC236}">
                <a16:creationId xmlns:a16="http://schemas.microsoft.com/office/drawing/2014/main" id="{5F920EF7-AEEA-4566-C52F-ED4920F94D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zh-CN" sz="2000" dirty="0" err="1">
                <a:solidFill>
                  <a:schemeClr val="bg2"/>
                </a:solidFill>
              </a:rPr>
              <a:t>AuthZ</a:t>
            </a:r>
            <a:r>
              <a:rPr lang="en-US" altLang="zh-CN" sz="2000" dirty="0">
                <a:solidFill>
                  <a:schemeClr val="bg2"/>
                </a:solidFill>
              </a:rPr>
              <a:t> project context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99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Agenda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zh-CN" sz="2000" dirty="0" err="1">
                <a:solidFill>
                  <a:schemeClr val="bg2"/>
                </a:solidFill>
              </a:rPr>
              <a:t>AuthZ</a:t>
            </a:r>
            <a:r>
              <a:rPr lang="en-US" altLang="zh-CN" sz="2000" dirty="0">
                <a:solidFill>
                  <a:schemeClr val="bg2"/>
                </a:solidFill>
              </a:rPr>
              <a:t> project context</a:t>
            </a:r>
          </a:p>
          <a:p>
            <a:pPr indent="-349250">
              <a:buSzPts val="1900"/>
            </a:pPr>
            <a:r>
              <a:rPr lang="en-US" altLang="zh-CN" sz="2000" dirty="0">
                <a:solidFill>
                  <a:schemeClr val="bg2"/>
                </a:solidFill>
              </a:rPr>
              <a:t>Service migration</a:t>
            </a:r>
          </a:p>
          <a:p>
            <a:pPr indent="-349250">
              <a:buSzPts val="1900"/>
            </a:pPr>
            <a:r>
              <a:rPr lang="en-US" altLang="zh-CN" sz="2000" dirty="0">
                <a:solidFill>
                  <a:schemeClr val="bg2"/>
                </a:solidFill>
              </a:rPr>
              <a:t>Service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governance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en-US" altLang="zh-CN" sz="2800" dirty="0" err="1">
                <a:solidFill>
                  <a:schemeClr val="bg2"/>
                </a:solidFill>
              </a:rPr>
              <a:t>AuthZ</a:t>
            </a:r>
            <a:r>
              <a:rPr lang="en-US" altLang="zh-CN" sz="2800" dirty="0">
                <a:solidFill>
                  <a:schemeClr val="bg2"/>
                </a:solidFill>
              </a:rPr>
              <a:t> project context</a:t>
            </a:r>
          </a:p>
        </p:txBody>
      </p:sp>
      <p:pic>
        <p:nvPicPr>
          <p:cNvPr id="1028" name="Picture 4" descr="Microsoft Teams with several people on a video call and AI-generated notes summarizing the conversation and action items to the right">
            <a:extLst>
              <a:ext uri="{FF2B5EF4-FFF2-40B4-BE49-F238E27FC236}">
                <a16:creationId xmlns:a16="http://schemas.microsoft.com/office/drawing/2014/main" id="{7F17C96E-6724-B405-A55E-BC2D19A5B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60" y="2321906"/>
            <a:ext cx="5010924" cy="28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9;p15">
            <a:extLst>
              <a:ext uri="{FF2B5EF4-FFF2-40B4-BE49-F238E27FC236}">
                <a16:creationId xmlns:a16="http://schemas.microsoft.com/office/drawing/2014/main" id="{A71FC050-7946-D5CE-8BD9-AB73C7F3E3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Backend </a:t>
            </a:r>
            <a:r>
              <a:rPr lang="en-US" altLang="zh-CN" sz="2000" dirty="0">
                <a:solidFill>
                  <a:schemeClr val="bg2"/>
                </a:solidFill>
              </a:rPr>
              <a:t>service in Microsoft Teams product</a:t>
            </a:r>
            <a:endParaRPr lang="en-US" sz="2000" dirty="0">
              <a:solidFill>
                <a:schemeClr val="bg2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SaaS app built on C#, </a:t>
            </a:r>
            <a:r>
              <a:rPr lang="en-US" sz="2000" dirty="0" err="1">
                <a:solidFill>
                  <a:schemeClr val="bg2"/>
                </a:solidFill>
              </a:rPr>
              <a:t>.Net</a:t>
            </a:r>
            <a:r>
              <a:rPr lang="en-US" sz="2000" dirty="0">
                <a:solidFill>
                  <a:schemeClr val="bg2"/>
                </a:solidFill>
              </a:rPr>
              <a:t> Core and Azure cloud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en-US" altLang="zh-CN" sz="2800" dirty="0" err="1">
                <a:solidFill>
                  <a:schemeClr val="bg2"/>
                </a:solidFill>
              </a:rPr>
              <a:t>AuthZ</a:t>
            </a:r>
            <a:r>
              <a:rPr lang="en-US" altLang="zh-CN" sz="2800" dirty="0">
                <a:solidFill>
                  <a:schemeClr val="bg2"/>
                </a:solidFill>
              </a:rPr>
              <a:t> project context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A4974E-9932-E301-5FFB-6B4A3E6C1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2" y="1240450"/>
            <a:ext cx="8229599" cy="38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8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en-US" altLang="zh-CN" sz="2800" dirty="0" err="1">
                <a:solidFill>
                  <a:schemeClr val="bg2"/>
                </a:solidFill>
              </a:rPr>
              <a:t>AuthZ</a:t>
            </a:r>
            <a:r>
              <a:rPr lang="en-US" altLang="zh-CN" sz="2800" dirty="0">
                <a:solidFill>
                  <a:schemeClr val="bg2"/>
                </a:solidFill>
              </a:rPr>
              <a:t> project context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2A5BF6F-EA68-A537-68AA-3C1E4CEE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19" y="1263191"/>
            <a:ext cx="7912647" cy="38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4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3AF2A168-C1FE-5F34-959A-DCD77AFB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>
            <a:extLst>
              <a:ext uri="{FF2B5EF4-FFF2-40B4-BE49-F238E27FC236}">
                <a16:creationId xmlns:a16="http://schemas.microsoft.com/office/drawing/2014/main" id="{7EEFBBFC-5AAB-D3DE-AD3D-60654EA7F6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chemeClr val="bg2"/>
                </a:solidFill>
              </a:rPr>
              <a:t>AuthZ</a:t>
            </a:r>
            <a:r>
              <a:rPr lang="en-US" altLang="zh-CN" sz="2400" dirty="0">
                <a:solidFill>
                  <a:schemeClr val="bg2"/>
                </a:solidFill>
              </a:rPr>
              <a:t> project context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220E09-0ED9-0D81-5CCB-DCC32E71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51" y="1240450"/>
            <a:ext cx="8436079" cy="38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3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720330-BCA3-89EF-75BD-C7F710CCD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025" y="1370951"/>
            <a:ext cx="7688700" cy="3191589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altLang="zh-CN" sz="1800" dirty="0"/>
              <a:t>Problems:</a:t>
            </a:r>
          </a:p>
          <a:p>
            <a:r>
              <a:rPr lang="en-US" altLang="zh-CN" sz="1800" dirty="0"/>
              <a:t>Mission critical service shares resources (CPU, cache…) with others</a:t>
            </a:r>
          </a:p>
          <a:p>
            <a:r>
              <a:rPr lang="en-US" altLang="zh-CN" sz="1800" dirty="0"/>
              <a:t>Slow development and deployment cycle</a:t>
            </a:r>
          </a:p>
          <a:p>
            <a:endParaRPr lang="en-US" altLang="zh-CN" sz="1800" dirty="0"/>
          </a:p>
          <a:p>
            <a:pPr marL="146050" indent="0">
              <a:buNone/>
            </a:pPr>
            <a:r>
              <a:rPr lang="en-US" altLang="zh-CN" sz="1800" dirty="0"/>
              <a:t>Goals:</a:t>
            </a:r>
          </a:p>
          <a:p>
            <a:r>
              <a:rPr lang="en-US" altLang="zh-CN" sz="1800" b="1" u="sng" dirty="0"/>
              <a:t>Migration</a:t>
            </a:r>
            <a:r>
              <a:rPr lang="en-US" altLang="zh-CN" sz="1800" dirty="0"/>
              <a:t>: Build a brand new </a:t>
            </a:r>
            <a:r>
              <a:rPr lang="en-US" altLang="zh-CN" sz="1800" dirty="0" err="1"/>
              <a:t>AuthZ</a:t>
            </a:r>
            <a:r>
              <a:rPr lang="en-US" altLang="zh-CN" sz="1800" dirty="0"/>
              <a:t> service from scratch</a:t>
            </a:r>
          </a:p>
          <a:p>
            <a:r>
              <a:rPr lang="en-US" altLang="zh-CN" sz="1800" b="1" u="sng" dirty="0"/>
              <a:t>Governance</a:t>
            </a:r>
            <a:r>
              <a:rPr lang="en-US" altLang="zh-CN" sz="1800" dirty="0"/>
              <a:t>: Improve </a:t>
            </a:r>
            <a:r>
              <a:rPr lang="en-US" altLang="zh-CN" sz="1800" dirty="0" err="1"/>
              <a:t>AuthZ</a:t>
            </a:r>
            <a:r>
              <a:rPr lang="en-US" altLang="zh-CN" sz="1800" dirty="0"/>
              <a:t> service availability above 99.9%</a:t>
            </a:r>
          </a:p>
          <a:p>
            <a:r>
              <a:rPr lang="en-US" altLang="zh-CN" sz="1800" b="1" u="sng" dirty="0"/>
              <a:t>Optimization</a:t>
            </a:r>
            <a:r>
              <a:rPr lang="en-US" altLang="zh-CN" sz="1800" dirty="0"/>
              <a:t>: Improve </a:t>
            </a:r>
            <a:r>
              <a:rPr lang="en-US" altLang="zh-CN" sz="1800" dirty="0" err="1"/>
              <a:t>AuthZ</a:t>
            </a:r>
            <a:r>
              <a:rPr lang="en-US" altLang="zh-CN" sz="1800" dirty="0"/>
              <a:t> cache consistency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4" name="Google Shape;104;p16">
            <a:extLst>
              <a:ext uri="{FF2B5EF4-FFF2-40B4-BE49-F238E27FC236}">
                <a16:creationId xmlns:a16="http://schemas.microsoft.com/office/drawing/2014/main" id="{A8DDE8D3-A33D-CBEF-DE8A-3630AA81842E}"/>
              </a:ext>
            </a:extLst>
          </p:cNvPr>
          <p:cNvSpPr txBox="1">
            <a:spLocks/>
          </p:cNvSpPr>
          <p:nvPr/>
        </p:nvSpPr>
        <p:spPr>
          <a:xfrm>
            <a:off x="798025" y="70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07155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922F6965-8384-7020-F5F1-AD58C59AD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7C18B129-D233-2FD9-0FAB-24A33F98A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zh-CN" sz="2800" dirty="0"/>
              <a:t>Service migration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88288-E5F9-ED2A-DBDF-4AB0A88DA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89245"/>
            <a:ext cx="7688700" cy="283498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Challenges: </a:t>
            </a:r>
          </a:p>
          <a:p>
            <a:pPr lvl="1"/>
            <a:r>
              <a:rPr lang="en-US" altLang="zh-CN" sz="1800" dirty="0"/>
              <a:t>Mission critical service</a:t>
            </a:r>
          </a:p>
          <a:p>
            <a:pPr lvl="1"/>
            <a:r>
              <a:rPr lang="en-US" altLang="zh-CN" sz="1800" dirty="0"/>
              <a:t>Stateless by itself but persist license data to database</a:t>
            </a:r>
          </a:p>
          <a:p>
            <a:endParaRPr lang="en-US" altLang="zh-CN" dirty="0"/>
          </a:p>
          <a:p>
            <a:r>
              <a:rPr lang="en-US" altLang="zh-CN" sz="2400" dirty="0"/>
              <a:t>Verification methods:</a:t>
            </a:r>
          </a:p>
          <a:p>
            <a:pPr lvl="1"/>
            <a:r>
              <a:rPr lang="en-US" altLang="zh-CN" sz="1800" dirty="0"/>
              <a:t>Unit test, component test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Real traffic verification</a:t>
            </a:r>
          </a:p>
          <a:p>
            <a:pPr lvl="1"/>
            <a:r>
              <a:rPr lang="en-US" altLang="zh-CN" sz="1800" dirty="0"/>
              <a:t>Canary release </a:t>
            </a:r>
          </a:p>
          <a:p>
            <a:pPr lvl="1"/>
            <a:endParaRPr lang="en-US" altLang="zh-CN" dirty="0"/>
          </a:p>
          <a:p>
            <a:pPr marL="61595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27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F0EFB45B-F466-703F-EB79-70365DF8E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6A954-F355-12AF-18E6-0AE733404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B28AA3-AFE0-16BC-2D5D-59E3D56BD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5" y="1410723"/>
            <a:ext cx="9073625" cy="3569718"/>
          </a:xfrm>
          <a:prstGeom prst="rect">
            <a:avLst/>
          </a:prstGeom>
        </p:spPr>
      </p:pic>
      <p:sp>
        <p:nvSpPr>
          <p:cNvPr id="8" name="Google Shape;111;p17">
            <a:extLst>
              <a:ext uri="{FF2B5EF4-FFF2-40B4-BE49-F238E27FC236}">
                <a16:creationId xmlns:a16="http://schemas.microsoft.com/office/drawing/2014/main" id="{F7CD081F-FD8A-66A1-E55F-6778E036AEAA}"/>
              </a:ext>
            </a:extLst>
          </p:cNvPr>
          <p:cNvSpPr txBox="1">
            <a:spLocks/>
          </p:cNvSpPr>
          <p:nvPr/>
        </p:nvSpPr>
        <p:spPr>
          <a:xfrm>
            <a:off x="798025" y="70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CN" sz="2800" dirty="0"/>
              <a:t>Service migration – Real traffic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4836247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236</Words>
  <Application>Microsoft Office PowerPoint</Application>
  <PresentationFormat>全屏显示(16:9)</PresentationFormat>
  <Paragraphs>60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Lato</vt:lpstr>
      <vt:lpstr>Raleway</vt:lpstr>
      <vt:lpstr>Streamline</vt:lpstr>
      <vt:lpstr>Authorization service migration</vt:lpstr>
      <vt:lpstr>Agenda</vt:lpstr>
      <vt:lpstr>AuthZ project context</vt:lpstr>
      <vt:lpstr>AuthZ project context</vt:lpstr>
      <vt:lpstr>AuthZ project context</vt:lpstr>
      <vt:lpstr>AuthZ project context</vt:lpstr>
      <vt:lpstr>PowerPoint 演示文稿</vt:lpstr>
      <vt:lpstr>Service migration</vt:lpstr>
      <vt:lpstr>PowerPoint 演示文稿</vt:lpstr>
      <vt:lpstr>Service migration – Real traffic verification</vt:lpstr>
      <vt:lpstr>Service governance</vt:lpstr>
      <vt:lpstr>Fallback cache</vt:lpstr>
      <vt:lpstr>Fallback cache</vt:lpstr>
      <vt:lpstr>PowerPoint 演示文稿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 Service Migration</dc:title>
  <cp:lastModifiedBy>Shijie Zhang</cp:lastModifiedBy>
  <cp:revision>157</cp:revision>
  <dcterms:modified xsi:type="dcterms:W3CDTF">2024-04-10T16:17:41Z</dcterms:modified>
</cp:coreProperties>
</file>