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93" r:id="rId5"/>
    <p:sldId id="294" r:id="rId6"/>
    <p:sldId id="292" r:id="rId7"/>
    <p:sldId id="302" r:id="rId8"/>
    <p:sldId id="303" r:id="rId9"/>
    <p:sldId id="284" r:id="rId10"/>
    <p:sldId id="290" r:id="rId11"/>
    <p:sldId id="301" r:id="rId12"/>
    <p:sldId id="291" r:id="rId13"/>
    <p:sldId id="304" r:id="rId14"/>
    <p:sldId id="295" r:id="rId15"/>
    <p:sldId id="297" r:id="rId16"/>
    <p:sldId id="298" r:id="rId17"/>
    <p:sldId id="296" r:id="rId18"/>
    <p:sldId id="299" r:id="rId19"/>
    <p:sldId id="300" r:id="rId20"/>
    <p:sldId id="305" r:id="rId21"/>
    <p:sldId id="281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" y="16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7467078-92E8-24F8-3215-92A4CC58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B0008B5-E77E-151A-3FBB-8A742C9F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3ED3CD9D-3B8E-27C8-EB0A-C3EE12D6D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979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39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98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0A834223-2480-5208-DF67-9080E9B3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3841058B-5751-AD3D-5602-1A4B03D98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8BB4540E-EDBF-2D03-C577-A290A62DE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353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b5945169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0b5945169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680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97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b5945169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b5945169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03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e963940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e963940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08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4571AE4-EEEC-9EAE-2376-3273676F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D9013830-1FB9-3964-268E-911BB09EBA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E3DEDE12-091A-8F34-CF8F-8DBCF8BDF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747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7467078-92E8-24F8-3215-92A4CC58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e963940e2_0_28:notes">
            <a:extLst>
              <a:ext uri="{FF2B5EF4-FFF2-40B4-BE49-F238E27FC236}">
                <a16:creationId xmlns:a16="http://schemas.microsoft.com/office/drawing/2014/main" id="{5B0008B5-E77E-151A-3FBB-8A742C9F9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e963940e2_0_28:notes">
            <a:extLst>
              <a:ext uri="{FF2B5EF4-FFF2-40B4-BE49-F238E27FC236}">
                <a16:creationId xmlns:a16="http://schemas.microsoft.com/office/drawing/2014/main" id="{3ED3CD9D-3B8E-27C8-EB0A-C3EE12D6D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20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ly-Contrib/Polly.Contrib.CachePolicy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83346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Authorization service migration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Shijie Zhang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EFB45B-F466-703F-EB79-70365DF8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F7CD081F-FD8A-66A1-E55F-6778E036AEAA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sz="2800" dirty="0"/>
              <a:t>Real traffic validation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FE205-8AA2-29B3-A8A4-0BD663E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39" y="0"/>
            <a:ext cx="4560645" cy="51435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CE59434-7D67-6304-F105-0E4F2B651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600" b="1" u="sng" dirty="0"/>
              <a:t>Existing rollout process:</a:t>
            </a:r>
          </a:p>
          <a:p>
            <a:r>
              <a:rPr lang="en-US" altLang="zh-CN" sz="1600" dirty="0"/>
              <a:t>Canary release</a:t>
            </a:r>
          </a:p>
          <a:p>
            <a:r>
              <a:rPr lang="en-US" altLang="zh-CN" sz="1600" dirty="0"/>
              <a:t>Flags for turning on/off specific features </a:t>
            </a:r>
            <a:endParaRPr lang="en-US" altLang="zh-CN" sz="1600" b="1" u="sng" dirty="0"/>
          </a:p>
          <a:p>
            <a:pPr marL="146050" indent="0">
              <a:buNone/>
            </a:pPr>
            <a:endParaRPr lang="en-US" altLang="zh-CN" sz="1600" b="1" u="sng" dirty="0"/>
          </a:p>
          <a:p>
            <a:pPr marL="146050" indent="0">
              <a:buNone/>
            </a:pPr>
            <a:r>
              <a:rPr lang="en-US" altLang="zh-CN" sz="1600" b="1" u="sng" dirty="0"/>
              <a:t>Motivations for real traffic validation:</a:t>
            </a:r>
            <a:endParaRPr lang="en-US" altLang="zh-CN" sz="1600" dirty="0"/>
          </a:p>
          <a:p>
            <a:r>
              <a:rPr lang="en-US" altLang="zh-CN" sz="1600" dirty="0"/>
              <a:t>Poor edge case coverage in existing </a:t>
            </a:r>
          </a:p>
          <a:p>
            <a:pPr marL="146050" indent="0">
              <a:buNone/>
            </a:pPr>
            <a:r>
              <a:rPr lang="en-US" altLang="zh-CN" sz="1600" dirty="0"/>
              <a:t>      monolithic app</a:t>
            </a:r>
          </a:p>
          <a:p>
            <a:r>
              <a:rPr lang="en-US" altLang="zh-CN" sz="1600" dirty="0"/>
              <a:t>Service scope rollout, not feature scope</a:t>
            </a:r>
          </a:p>
          <a:p>
            <a:r>
              <a:rPr lang="en-US" altLang="zh-CN" sz="1600" dirty="0"/>
              <a:t>Minimize “test in prod” risks </a:t>
            </a:r>
          </a:p>
        </p:txBody>
      </p:sp>
    </p:spTree>
    <p:extLst>
      <p:ext uri="{BB962C8B-B14F-4D97-AF65-F5344CB8AC3E}">
        <p14:creationId xmlns:p14="http://schemas.microsoft.com/office/powerpoint/2010/main" val="2948362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F0EFB45B-F466-703F-EB79-70365DF8E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26A954-F355-12AF-18E6-0AE733404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B28AA3-AFE0-16BC-2D5D-59E3D56BD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" y="1410723"/>
            <a:ext cx="9073625" cy="3569718"/>
          </a:xfrm>
          <a:prstGeom prst="rect">
            <a:avLst/>
          </a:prstGeom>
        </p:spPr>
      </p:pic>
      <p:sp>
        <p:nvSpPr>
          <p:cNvPr id="8" name="Google Shape;111;p17">
            <a:extLst>
              <a:ext uri="{FF2B5EF4-FFF2-40B4-BE49-F238E27FC236}">
                <a16:creationId xmlns:a16="http://schemas.microsoft.com/office/drawing/2014/main" id="{F7CD081F-FD8A-66A1-E55F-6778E036AEAA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altLang="zh-CN" sz="2800" dirty="0"/>
              <a:t>Service migration – Real traffic verification</a:t>
            </a:r>
          </a:p>
        </p:txBody>
      </p:sp>
    </p:spTree>
    <p:extLst>
      <p:ext uri="{BB962C8B-B14F-4D97-AF65-F5344CB8AC3E}">
        <p14:creationId xmlns:p14="http://schemas.microsoft.com/office/powerpoint/2010/main" val="36114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migration – Real traffic verification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818BB4-6C7A-05FA-2AF3-80241BBA9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757" y="1176976"/>
            <a:ext cx="4663968" cy="3966524"/>
          </a:xfrm>
          <a:prstGeom prst="rect">
            <a:avLst/>
          </a:prstGeom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3095107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Assumption: </a:t>
            </a:r>
          </a:p>
          <a:p>
            <a:pPr lvl="1"/>
            <a:r>
              <a:rPr lang="en-US" altLang="zh-CN" sz="1600" dirty="0"/>
              <a:t>APIs are idempotent</a:t>
            </a:r>
          </a:p>
          <a:p>
            <a:pPr marL="615950" lvl="1" indent="0">
              <a:buNone/>
            </a:pPr>
            <a:endParaRPr lang="en-US" altLang="zh-CN" sz="1600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43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migration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6982807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Results: </a:t>
            </a:r>
          </a:p>
          <a:p>
            <a:pPr lvl="1"/>
            <a:r>
              <a:rPr lang="en-US" altLang="zh-CN" sz="1400" dirty="0"/>
              <a:t>No high impact incidents during migration </a:t>
            </a:r>
          </a:p>
          <a:p>
            <a:pPr lvl="1"/>
            <a:r>
              <a:rPr lang="en-US" altLang="zh-CN" sz="1400" dirty="0"/>
              <a:t>The majority of traffic shifted from monolithic app to </a:t>
            </a:r>
            <a:r>
              <a:rPr lang="en-US" altLang="zh-CN" sz="1400" dirty="0" err="1"/>
              <a:t>AuthZ</a:t>
            </a:r>
            <a:r>
              <a:rPr lang="en-US" altLang="zh-CN" sz="1400" dirty="0"/>
              <a:t> service.</a:t>
            </a:r>
          </a:p>
          <a:p>
            <a:pPr lvl="1"/>
            <a:r>
              <a:rPr lang="en-US" altLang="zh-CN" sz="1400" dirty="0"/>
              <a:t>Service availability improves from 98% to above 99.9%</a:t>
            </a:r>
          </a:p>
          <a:p>
            <a:pPr lvl="1"/>
            <a:r>
              <a:rPr lang="en-US" altLang="zh-CN" sz="1400" dirty="0"/>
              <a:t>Key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99% latency </a:t>
            </a:r>
            <a:r>
              <a:rPr lang="en-US" altLang="zh-CN" sz="1400" dirty="0"/>
              <a:t>improves above 5ms around 10%</a:t>
            </a:r>
          </a:p>
          <a:p>
            <a:pPr lvl="1"/>
            <a:endParaRPr lang="en-US" altLang="zh-CN" sz="1400" dirty="0"/>
          </a:p>
          <a:p>
            <a:pPr marL="615950" lvl="1" indent="0">
              <a:buNone/>
            </a:pPr>
            <a:endParaRPr lang="en-US" altLang="zh-CN" sz="1600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77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5143860-10B2-BFC0-3A9D-E4973759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62" y="2926081"/>
            <a:ext cx="6522538" cy="22174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12" y="61235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Service governance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EB3214-2E86-93DF-85C0-984735A80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526" y="1321573"/>
            <a:ext cx="7688700" cy="3209016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Challenges:</a:t>
            </a:r>
          </a:p>
          <a:p>
            <a:pPr lvl="1"/>
            <a:r>
              <a:rPr lang="en-US" altLang="zh-CN" sz="1800" dirty="0"/>
              <a:t>Improve the availability beyond 99.9%</a:t>
            </a:r>
          </a:p>
          <a:p>
            <a:r>
              <a:rPr lang="en-US" altLang="zh-CN" sz="2000" dirty="0"/>
              <a:t>Service governance:</a:t>
            </a:r>
          </a:p>
          <a:p>
            <a:pPr lvl="1"/>
            <a:r>
              <a:rPr lang="en-US" altLang="zh-CN" sz="1800" dirty="0"/>
              <a:t>Rate limiting</a:t>
            </a:r>
          </a:p>
          <a:p>
            <a:pPr lvl="1"/>
            <a:r>
              <a:rPr lang="en-US" altLang="zh-CN" sz="1800" dirty="0"/>
              <a:t>Circuit breaker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</a:rPr>
              <a:t>Fallback cache</a:t>
            </a:r>
          </a:p>
          <a:p>
            <a:pPr lvl="1"/>
            <a:r>
              <a:rPr lang="en-US" altLang="zh-CN" sz="1800" dirty="0"/>
              <a:t>Timeout retry</a:t>
            </a:r>
            <a:endParaRPr lang="en-US" altLang="zh-CN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7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36098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55A461CC-128F-864E-F683-8AFFCD0D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7979798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Open sourced: </a:t>
            </a:r>
            <a:r>
              <a:rPr lang="en-US" altLang="zh-CN" sz="1600" dirty="0">
                <a:hlinkClick r:id="rId2"/>
              </a:rPr>
              <a:t>https://github.com/Polly-Contrib/Polly.Contrib.CachePolicy</a:t>
            </a:r>
            <a:r>
              <a:rPr lang="en-US" altLang="zh-CN" sz="1600" dirty="0"/>
              <a:t> </a:t>
            </a:r>
          </a:p>
          <a:p>
            <a:endParaRPr lang="en-US" altLang="zh-CN" sz="1600" dirty="0"/>
          </a:p>
          <a:p>
            <a:r>
              <a:rPr lang="en-US" altLang="zh-CN" sz="1600" b="1" u="sng" dirty="0"/>
              <a:t>Motivations for falling back to cache:</a:t>
            </a:r>
            <a:endParaRPr lang="en-US" altLang="zh-CN" sz="1400" b="1" u="sng" dirty="0"/>
          </a:p>
          <a:p>
            <a:pPr lvl="1"/>
            <a:r>
              <a:rPr lang="en-US" altLang="zh-CN" sz="1600" dirty="0"/>
              <a:t>Improve availability from 99.9% to 99.99%</a:t>
            </a:r>
          </a:p>
          <a:p>
            <a:pPr lvl="1"/>
            <a:r>
              <a:rPr lang="en-US" altLang="zh-CN" sz="1600" dirty="0"/>
              <a:t>Downstream service behavior is not stable and beyond control</a:t>
            </a:r>
          </a:p>
          <a:p>
            <a:pPr marL="615950" lvl="1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Idea: Store cache value with much longer retention period </a:t>
            </a:r>
          </a:p>
          <a:p>
            <a:pPr marL="615950" lvl="1" indent="0">
              <a:buNone/>
            </a:pPr>
            <a:endParaRPr lang="zh-CN" altLang="en-US" sz="16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E247A5-B965-0BDC-6FAC-1E19066F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624801"/>
              </p:ext>
            </p:extLst>
          </p:nvPr>
        </p:nvGraphicFramePr>
        <p:xfrm>
          <a:off x="1280191" y="3613313"/>
          <a:ext cx="65187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276">
                  <a:extLst>
                    <a:ext uri="{9D8B030D-6E8A-4147-A177-3AD203B41FA5}">
                      <a16:colId xmlns:a16="http://schemas.microsoft.com/office/drawing/2014/main" val="2808971382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456096280"/>
                    </a:ext>
                  </a:extLst>
                </a:gridCol>
                <a:gridCol w="2395138">
                  <a:extLst>
                    <a:ext uri="{9D8B030D-6E8A-4147-A177-3AD203B41FA5}">
                      <a16:colId xmlns:a16="http://schemas.microsoft.com/office/drawing/2014/main" val="845386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Key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Retention Period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62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{</a:t>
                      </a:r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userId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} region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us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1 days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9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StaleCache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: {</a:t>
                      </a:r>
                      <a:r>
                        <a:rPr lang="en-US" altLang="zh-CN" sz="1400" dirty="0" err="1">
                          <a:solidFill>
                            <a:schemeClr val="bg2"/>
                          </a:solidFill>
                        </a:rPr>
                        <a:t>userId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} region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us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2"/>
                          </a:solidFill>
                        </a:rPr>
                        <a:t>7 days</a:t>
                      </a:r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1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0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A8C6F-8A7C-631C-B279-99DE46B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432367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B3650C-157B-646A-07A8-E56C973E1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>
                <a:solidFill>
                  <a:schemeClr val="bg2"/>
                </a:solidFill>
              </a:rPr>
              <a:t>Green: Best case path</a:t>
            </a:r>
          </a:p>
          <a:p>
            <a:r>
              <a:rPr lang="en-US" altLang="zh-CN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Orange: Fallback cache path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Red: Failure path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765605-9681-1D31-6EC7-41AFC40A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63" y="879004"/>
            <a:ext cx="5267937" cy="426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0A6BA5-A1B7-41D7-4064-1F22B3F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8E5767-87CC-AD1D-17BF-EE831F88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Assumption: </a:t>
            </a:r>
          </a:p>
          <a:p>
            <a:pPr lvl="1"/>
            <a:r>
              <a:rPr lang="en-US" altLang="zh-CN" sz="1600" dirty="0"/>
              <a:t>Size of cache items is small</a:t>
            </a:r>
          </a:p>
          <a:p>
            <a:pPr lvl="1"/>
            <a:r>
              <a:rPr lang="en-US" altLang="zh-CN" sz="1600" dirty="0"/>
              <a:t>The cache items rarely change</a:t>
            </a:r>
          </a:p>
          <a:p>
            <a:pPr marL="615950" lvl="1" indent="0">
              <a:buNone/>
            </a:pPr>
            <a:endParaRPr lang="en-US" altLang="zh-CN" sz="1600" dirty="0"/>
          </a:p>
          <a:p>
            <a:r>
              <a:rPr lang="en-US" altLang="zh-CN" sz="1600" dirty="0"/>
              <a:t>Design: </a:t>
            </a:r>
          </a:p>
          <a:p>
            <a:pPr lvl="1"/>
            <a:r>
              <a:rPr lang="en-US" altLang="zh-CN" sz="1400" dirty="0"/>
              <a:t>Proxy pattern </a:t>
            </a:r>
          </a:p>
          <a:p>
            <a:pPr lvl="1"/>
            <a:r>
              <a:rPr lang="en-US" altLang="zh-CN" sz="1400" dirty="0"/>
              <a:t>Cache and downstream service as input</a:t>
            </a:r>
          </a:p>
          <a:p>
            <a:pPr marL="146050" indent="0">
              <a:buNone/>
            </a:pPr>
            <a:endParaRPr lang="en-US" altLang="zh-CN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445666-9F34-4E12-AB13-8F81AC23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6" y="1221166"/>
            <a:ext cx="4225633" cy="385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9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0A6BA5-A1B7-41D7-4064-1F22B3F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Fallback cache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8E5767-87CC-AD1D-17BF-EE831F88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600" b="1" u="sng" dirty="0"/>
              <a:t>Design considerations:</a:t>
            </a:r>
          </a:p>
          <a:p>
            <a:endParaRPr lang="en-US" altLang="zh-CN" sz="1600" dirty="0"/>
          </a:p>
          <a:p>
            <a:pPr marL="146050" indent="0">
              <a:buNone/>
            </a:pPr>
            <a:r>
              <a:rPr lang="en-US" altLang="zh-CN" sz="1600" dirty="0"/>
              <a:t>Fallback cache only exist in distributed cache, not local  </a:t>
            </a:r>
          </a:p>
          <a:p>
            <a:r>
              <a:rPr lang="en-US" altLang="zh-CN" sz="1600" dirty="0"/>
              <a:t>Use case (failure scenarios) not fit well with local </a:t>
            </a:r>
          </a:p>
          <a:p>
            <a:pPr marL="615950" lvl="1" indent="0">
              <a:buNone/>
            </a:pPr>
            <a:r>
              <a:rPr lang="en-US" altLang="zh-CN" sz="1600" dirty="0"/>
              <a:t>       cache purposes (hot key, </a:t>
            </a:r>
            <a:r>
              <a:rPr lang="en-US" altLang="zh-CN" sz="1600" dirty="0" err="1"/>
              <a:t>etc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To avoid introducing cache inconsistency problem</a:t>
            </a:r>
          </a:p>
          <a:p>
            <a:endParaRPr lang="en-US" altLang="zh-CN" sz="1600" dirty="0"/>
          </a:p>
          <a:p>
            <a:pPr marL="146050" indent="0">
              <a:buNone/>
            </a:pP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FA002F-0708-0852-B0BD-CAEEDABB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081" y="0"/>
            <a:ext cx="30079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9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0A6BA5-A1B7-41D7-4064-1F22B3F1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3294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Service governance: Fallback cache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78E5767-87CC-AD1D-17BF-EE831F88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431667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600" b="1" u="sng" dirty="0"/>
              <a:t>Config:</a:t>
            </a:r>
          </a:p>
          <a:p>
            <a:pPr marL="146050" indent="0">
              <a:buNone/>
            </a:pPr>
            <a:endParaRPr lang="en-US" altLang="zh-CN" sz="1600" dirty="0"/>
          </a:p>
          <a:p>
            <a:r>
              <a:rPr lang="en-US" altLang="zh-CN" sz="1800" dirty="0"/>
              <a:t>Serialization: </a:t>
            </a:r>
            <a:r>
              <a:rPr lang="en-US" altLang="zh-CN" sz="1800" dirty="0" err="1"/>
              <a:t>Protobuf</a:t>
            </a:r>
            <a:r>
              <a:rPr lang="en-US" altLang="zh-CN" sz="1800" dirty="0"/>
              <a:t> + compression</a:t>
            </a:r>
          </a:p>
          <a:p>
            <a:r>
              <a:rPr lang="en-US" altLang="zh-CN" sz="1800" dirty="0"/>
              <a:t>Expiration time: 7 days</a:t>
            </a:r>
          </a:p>
          <a:p>
            <a:r>
              <a:rPr lang="en-US" altLang="zh-CN" sz="1800" dirty="0"/>
              <a:t>Algorithm: LRU </a:t>
            </a:r>
          </a:p>
          <a:p>
            <a:pPr marL="146050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0246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Agenda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Experiences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Goals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Project context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 migration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governance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AAF7F81-6177-55C2-D0DF-85ECB53B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E3A7BFA-4C5C-6594-7601-E5C7E00E73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400" dirty="0"/>
              <a:t>Service governance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202F08AA-1BA8-E31A-8FDA-C8FFC364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5"/>
            <a:ext cx="7967999" cy="283498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Results: </a:t>
            </a:r>
          </a:p>
          <a:p>
            <a:pPr lvl="1"/>
            <a:r>
              <a:rPr lang="en-US" altLang="zh-CN" sz="1400" dirty="0"/>
              <a:t>Downstream service availability improves beyond 99.99%.</a:t>
            </a:r>
          </a:p>
          <a:p>
            <a:pPr lvl="1"/>
            <a:r>
              <a:rPr lang="en-US" altLang="zh-CN" sz="1400" dirty="0"/>
              <a:t>Service availability improves above 99.9%, almost reaching 99.99%.</a:t>
            </a:r>
          </a:p>
          <a:p>
            <a:pPr lvl="1"/>
            <a:r>
              <a:rPr lang="en-US" altLang="zh-CN" sz="1400" dirty="0"/>
              <a:t>Key </a:t>
            </a:r>
            <a:r>
              <a:rPr lang="en-US" altLang="zh-CN" sz="1400" dirty="0" err="1"/>
              <a:t>api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chemeClr val="bg2"/>
                </a:solidFill>
              </a:rPr>
              <a:t>99.9% latency </a:t>
            </a:r>
            <a:r>
              <a:rPr lang="en-US" altLang="zh-CN" sz="1400" dirty="0"/>
              <a:t>improves above 5ms around 10%</a:t>
            </a:r>
          </a:p>
          <a:p>
            <a:pPr lvl="1"/>
            <a:endParaRPr lang="en-US" altLang="zh-CN" sz="1400" dirty="0"/>
          </a:p>
          <a:p>
            <a:pPr marL="615950" lvl="1" indent="0">
              <a:buNone/>
            </a:pPr>
            <a:endParaRPr lang="en-US" altLang="zh-CN" sz="1600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15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729450" y="640475"/>
            <a:ext cx="8197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 dirty="0"/>
              <a:t>Summary </a:t>
            </a:r>
            <a:endParaRPr sz="2040" dirty="0"/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5F920EF7-AEEA-4566-C52F-ED4920F94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 err="1">
                <a:solidFill>
                  <a:schemeClr val="bg2"/>
                </a:solidFill>
              </a:rPr>
              <a:t>AuthZ</a:t>
            </a:r>
            <a:r>
              <a:rPr lang="en-US" altLang="zh-CN" sz="2000" dirty="0">
                <a:solidFill>
                  <a:schemeClr val="bg2"/>
                </a:solidFill>
              </a:rPr>
              <a:t> service availability improves beyond 99.9% to 99.99%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Publish two reusable packages:</a:t>
            </a:r>
          </a:p>
          <a:p>
            <a:pPr lvl="1" indent="-349250">
              <a:buSzPts val="1900"/>
              <a:buChar char="●"/>
            </a:pPr>
            <a:r>
              <a:rPr lang="en-US" altLang="zh-CN" sz="1800" dirty="0">
                <a:solidFill>
                  <a:schemeClr val="bg2"/>
                </a:solidFill>
              </a:rPr>
              <a:t>Traffic forwarding and comparison middleware</a:t>
            </a:r>
          </a:p>
          <a:p>
            <a:pPr lvl="1" indent="-349250">
              <a:buSzPts val="1900"/>
              <a:buChar char="●"/>
            </a:pPr>
            <a:r>
              <a:rPr lang="en-US" altLang="zh-CN" sz="1800" dirty="0">
                <a:solidFill>
                  <a:schemeClr val="bg2"/>
                </a:solidFill>
              </a:rPr>
              <a:t>Fallback cache resilience policy</a:t>
            </a:r>
          </a:p>
          <a:p>
            <a:pPr lvl="1" indent="-349250">
              <a:buSzPts val="1900"/>
              <a:buChar char="●"/>
            </a:pPr>
            <a:endParaRPr lang="en-US" altLang="zh-CN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>
                <a:solidFill>
                  <a:schemeClr val="bg2"/>
                </a:solidFill>
              </a:rPr>
              <a:t>Experiences</a:t>
            </a:r>
          </a:p>
        </p:txBody>
      </p:sp>
      <p:pic>
        <p:nvPicPr>
          <p:cNvPr id="1028" name="Picture 4" descr="Microsoft Teams with several people on a video call and AI-generated notes summarizing the conversation and action items to the right">
            <a:extLst>
              <a:ext uri="{FF2B5EF4-FFF2-40B4-BE49-F238E27FC236}">
                <a16:creationId xmlns:a16="http://schemas.microsoft.com/office/drawing/2014/main" id="{7F17C96E-6724-B405-A55E-BC2D19A5B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28" y="3219204"/>
            <a:ext cx="3420972" cy="192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99;p15">
            <a:extLst>
              <a:ext uri="{FF2B5EF4-FFF2-40B4-BE49-F238E27FC236}">
                <a16:creationId xmlns:a16="http://schemas.microsoft.com/office/drawing/2014/main" id="{A71FC050-7946-D5CE-8BD9-AB73C7F3E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841455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Middle-layer service in Microsoft Teams product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2017 GA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300 million DAU as of 2023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Hands-on experience on microservice governance &amp; auth topics 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Tech stack: 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Web framework: C# and </a:t>
            </a:r>
            <a:r>
              <a:rPr lang="en-US" sz="1800" dirty="0" err="1">
                <a:solidFill>
                  <a:schemeClr val="bg2"/>
                </a:solidFill>
              </a:rPr>
              <a:t>.Net</a:t>
            </a:r>
            <a:r>
              <a:rPr lang="en-US" sz="1800" dirty="0">
                <a:solidFill>
                  <a:schemeClr val="bg2"/>
                </a:solidFill>
              </a:rPr>
              <a:t> Core 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Azure KV store, </a:t>
            </a:r>
            <a:r>
              <a:rPr lang="en-US" sz="1800" dirty="0" err="1">
                <a:solidFill>
                  <a:schemeClr val="bg2"/>
                </a:solidFill>
              </a:rPr>
              <a:t>redis</a:t>
            </a:r>
            <a:r>
              <a:rPr lang="en-US" sz="1800" dirty="0">
                <a:solidFill>
                  <a:schemeClr val="bg2"/>
                </a:solidFill>
              </a:rPr>
              <a:t>, queue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CI/CD: Azure pipelines</a:t>
            </a:r>
          </a:p>
          <a:p>
            <a:pPr lvl="1" indent="-349250">
              <a:buSzPts val="1900"/>
              <a:buChar char="●"/>
            </a:pPr>
            <a:r>
              <a:rPr lang="en-US" sz="1800" dirty="0">
                <a:solidFill>
                  <a:schemeClr val="bg2"/>
                </a:solidFill>
              </a:rPr>
              <a:t>Container: Azure service fabric</a:t>
            </a:r>
          </a:p>
          <a:p>
            <a:pPr lvl="1" indent="-349250">
              <a:buSzPts val="1900"/>
              <a:buChar char="●"/>
            </a:pPr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720330-BCA3-89EF-75BD-C7F710CC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025" y="1370951"/>
            <a:ext cx="7688700" cy="3726092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altLang="zh-CN" sz="1800" dirty="0"/>
              <a:t>Problems: </a:t>
            </a:r>
          </a:p>
          <a:p>
            <a:r>
              <a:rPr lang="en-US" altLang="zh-CN" sz="1800" dirty="0"/>
              <a:t>High risks: Mission critical service shares resources with others</a:t>
            </a:r>
          </a:p>
          <a:p>
            <a:r>
              <a:rPr lang="en-US" altLang="zh-CN" sz="1800" dirty="0"/>
              <a:t>Slow cycles</a:t>
            </a:r>
          </a:p>
          <a:p>
            <a:endParaRPr lang="en-US" altLang="zh-CN" sz="1800" dirty="0"/>
          </a:p>
          <a:p>
            <a:pPr marL="146050" indent="0">
              <a:buNone/>
            </a:pPr>
            <a:r>
              <a:rPr lang="en-US" altLang="zh-CN" sz="1800" dirty="0"/>
              <a:t>Goals (within 9 months): </a:t>
            </a:r>
          </a:p>
          <a:p>
            <a:r>
              <a:rPr lang="en-US" altLang="zh-CN" sz="1800" b="1" u="sng" dirty="0"/>
              <a:t>Migration</a:t>
            </a:r>
            <a:r>
              <a:rPr lang="en-US" altLang="zh-CN" sz="1800" dirty="0"/>
              <a:t>: Build a brand new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service from scratch</a:t>
            </a:r>
          </a:p>
          <a:p>
            <a:r>
              <a:rPr lang="en-US" altLang="zh-CN" sz="1800" b="1" u="sng" dirty="0"/>
              <a:t>Governance</a:t>
            </a:r>
            <a:r>
              <a:rPr lang="en-US" altLang="zh-CN" sz="1800" dirty="0"/>
              <a:t>: Improve </a:t>
            </a:r>
            <a:r>
              <a:rPr lang="en-US" altLang="zh-CN" sz="1800" dirty="0" err="1"/>
              <a:t>AuthZ</a:t>
            </a:r>
            <a:r>
              <a:rPr lang="en-US" altLang="zh-CN" sz="1800" dirty="0"/>
              <a:t> service availability above 99.9%</a:t>
            </a:r>
          </a:p>
          <a:p>
            <a:pPr marL="146050" indent="0">
              <a:buNone/>
            </a:pPr>
            <a:endParaRPr lang="en-US" altLang="zh-CN" sz="1800" dirty="0"/>
          </a:p>
        </p:txBody>
      </p:sp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A8DDE8D3-A33D-CBEF-DE8A-3630AA81842E}"/>
              </a:ext>
            </a:extLst>
          </p:cNvPr>
          <p:cNvSpPr txBox="1">
            <a:spLocks/>
          </p:cNvSpPr>
          <p:nvPr/>
        </p:nvSpPr>
        <p:spPr>
          <a:xfrm>
            <a:off x="798025" y="705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07155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A4974E-9932-E301-5FFB-6B4A3E6C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2" y="1240450"/>
            <a:ext cx="8229599" cy="38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8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 err="1">
                <a:solidFill>
                  <a:schemeClr val="bg2"/>
                </a:solidFill>
              </a:rPr>
              <a:t>AuthZ</a:t>
            </a:r>
            <a:r>
              <a:rPr lang="en-US" altLang="zh-CN" sz="2800" dirty="0">
                <a:solidFill>
                  <a:schemeClr val="bg2"/>
                </a:solidFill>
              </a:rPr>
              <a:t> project context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2A5BF6F-EA68-A537-68AA-3C1E4CEEC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9" y="1263191"/>
            <a:ext cx="7912647" cy="38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8491" y="47784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07950" lvl="0" algn="l" rtl="0"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-US" altLang="zh-CN" sz="2800" dirty="0">
                <a:solidFill>
                  <a:schemeClr val="bg2"/>
                </a:solidFill>
              </a:rPr>
              <a:t>Project outline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AA0823-FF98-E7B3-4586-EC41FBD1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3048"/>
            <a:ext cx="9144000" cy="40263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D85AD6-EDAF-54A7-8A0A-9C4193DCF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91" y="866990"/>
            <a:ext cx="1047804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8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99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Agenda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34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altLang="zh-CN" sz="2000" dirty="0">
                <a:solidFill>
                  <a:schemeClr val="bg2"/>
                </a:solidFill>
              </a:rPr>
              <a:t>Experiences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Goals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 migration</a:t>
            </a:r>
          </a:p>
          <a:p>
            <a:pPr indent="-349250">
              <a:buSzPts val="1900"/>
            </a:pPr>
            <a:r>
              <a:rPr lang="en-US" altLang="zh-CN" sz="2000" dirty="0">
                <a:solidFill>
                  <a:schemeClr val="bg2"/>
                </a:solidFill>
              </a:rPr>
              <a:t>Highlights in service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governance</a:t>
            </a: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200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7297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22F6965-8384-7020-F5F1-AD58C59A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7C18B129-D233-2FD9-0FAB-24A33F98A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8025" y="705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zh-CN" sz="2800" dirty="0"/>
              <a:t>Service migration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88288-E5F9-ED2A-DBDF-4AB0A88DA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89244"/>
            <a:ext cx="8357356" cy="318894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2"/>
                </a:solidFill>
              </a:rPr>
              <a:t>Challenges: 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Mission critical service with complex business logic (~3K RPS globally)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Limited test coverage inside monolithic app</a:t>
            </a:r>
          </a:p>
          <a:p>
            <a:pPr marL="615950" lvl="1" indent="0">
              <a:buNone/>
            </a:pPr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sz="2400" dirty="0">
                <a:solidFill>
                  <a:schemeClr val="bg2"/>
                </a:solidFill>
              </a:rPr>
              <a:t>Verification methods: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Unit test, component test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Canary release </a:t>
            </a:r>
          </a:p>
          <a:p>
            <a:pPr lvl="1"/>
            <a:r>
              <a:rPr lang="en-US" altLang="zh-CN" sz="1800" dirty="0">
                <a:solidFill>
                  <a:schemeClr val="bg2"/>
                </a:solidFill>
              </a:rPr>
              <a:t>Real traffic verification</a:t>
            </a:r>
          </a:p>
          <a:p>
            <a:pPr lvl="1"/>
            <a:endParaRPr lang="en-US" altLang="zh-CN" dirty="0"/>
          </a:p>
          <a:p>
            <a:pPr marL="61595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27711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2093</TotalTime>
  <Words>526</Words>
  <Application>Microsoft Office PowerPoint</Application>
  <PresentationFormat>全屏显示(16:9)</PresentationFormat>
  <Paragraphs>127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Raleway</vt:lpstr>
      <vt:lpstr>Lato</vt:lpstr>
      <vt:lpstr>Streamline</vt:lpstr>
      <vt:lpstr>Authorization service migration</vt:lpstr>
      <vt:lpstr>Agenda</vt:lpstr>
      <vt:lpstr>Experiences</vt:lpstr>
      <vt:lpstr>PowerPoint 演示文稿</vt:lpstr>
      <vt:lpstr>AuthZ project context</vt:lpstr>
      <vt:lpstr>AuthZ project context</vt:lpstr>
      <vt:lpstr>Project outline</vt:lpstr>
      <vt:lpstr>Agenda</vt:lpstr>
      <vt:lpstr>Service migration</vt:lpstr>
      <vt:lpstr>PowerPoint 演示文稿</vt:lpstr>
      <vt:lpstr>PowerPoint 演示文稿</vt:lpstr>
      <vt:lpstr>Service migration – Real traffic verification</vt:lpstr>
      <vt:lpstr>Service migration</vt:lpstr>
      <vt:lpstr>Service governance</vt:lpstr>
      <vt:lpstr>Fallback cache</vt:lpstr>
      <vt:lpstr>Fallback cache</vt:lpstr>
      <vt:lpstr>Fallback cache</vt:lpstr>
      <vt:lpstr>Fallback cache</vt:lpstr>
      <vt:lpstr>Service governance: Fallback cache</vt:lpstr>
      <vt:lpstr>Service governance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Authorization Service Migration</dc:title>
  <cp:lastModifiedBy>Shijie Zhang</cp:lastModifiedBy>
  <cp:revision>250</cp:revision>
  <dcterms:modified xsi:type="dcterms:W3CDTF">2024-04-11T09:53:10Z</dcterms:modified>
</cp:coreProperties>
</file>