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303" r:id="rId3"/>
    <p:sldId id="305" r:id="rId4"/>
    <p:sldId id="321" r:id="rId5"/>
    <p:sldId id="315" r:id="rId6"/>
    <p:sldId id="314" r:id="rId7"/>
    <p:sldId id="316" r:id="rId8"/>
    <p:sldId id="342" r:id="rId9"/>
    <p:sldId id="343" r:id="rId10"/>
    <p:sldId id="332" r:id="rId11"/>
    <p:sldId id="345" r:id="rId12"/>
    <p:sldId id="344" r:id="rId13"/>
    <p:sldId id="338" r:id="rId14"/>
    <p:sldId id="325" r:id="rId15"/>
    <p:sldId id="313" r:id="rId16"/>
    <p:sldId id="339" r:id="rId17"/>
    <p:sldId id="317" r:id="rId18"/>
    <p:sldId id="33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CE8"/>
    <a:srgbClr val="E8EBFA"/>
    <a:srgbClr val="FCFCFC"/>
    <a:srgbClr val="E8E8EA"/>
    <a:srgbClr val="020635"/>
    <a:srgbClr val="33013F"/>
    <a:srgbClr val="1D232F"/>
    <a:srgbClr val="03084D"/>
    <a:srgbClr val="7B0F57"/>
    <a:srgbClr val="131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89077" autoAdjust="0"/>
  </p:normalViewPr>
  <p:slideViewPr>
    <p:cSldViewPr snapToGrid="0" showGuides="1">
      <p:cViewPr varScale="1">
        <p:scale>
          <a:sx n="155" d="100"/>
          <a:sy n="155" d="100"/>
        </p:scale>
        <p:origin x="99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26B44-675D-4086-8B76-AF0596B07F8B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E94E3-D9CE-4F8C-A40C-11445413C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3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各位同事，大家下午好， 下面由我简单汇报一下</a:t>
            </a:r>
            <a:r>
              <a:rPr lang="en-US" altLang="zh-CN" dirty="0"/>
              <a:t>2021</a:t>
            </a:r>
            <a:r>
              <a:rPr lang="zh-CN" altLang="en-US" dirty="0"/>
              <a:t>年针对技术工程方面工作落地情况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94E3-D9CE-4F8C-A40C-11445413CF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734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负责技术方面同时也负责了几个项目的管理研发工作：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月份  人脸</a:t>
            </a:r>
            <a:r>
              <a:rPr lang="en-US" altLang="zh-CN" dirty="0" err="1"/>
              <a:t>FaceID</a:t>
            </a:r>
            <a:r>
              <a:rPr lang="zh-CN" altLang="en-US" dirty="0"/>
              <a:t>项目 项目目标是建立统一人脸库，实现人脸即标识，通过人脸识别实现统一的服务，提升用户体验。项目设备联调工作已完成，初期设计工作已完成，但因实际使用场景暂不明朗以及需要大量的设计对接适配工作量，挂起暂停了本项目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5</a:t>
            </a:r>
            <a:r>
              <a:rPr lang="zh-CN" altLang="en-US" dirty="0"/>
              <a:t>月   社区定位</a:t>
            </a:r>
            <a:r>
              <a:rPr lang="en-US" altLang="zh-CN" dirty="0"/>
              <a:t>IoT</a:t>
            </a:r>
            <a:r>
              <a:rPr lang="zh-CN" altLang="en-US" dirty="0"/>
              <a:t>项目 项目价值是通过胸牌硬件精准定位社区服务人员位置和轨迹，方便管理者整体调度和管理人员情况，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号已上线。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月到</a:t>
            </a:r>
            <a:r>
              <a:rPr lang="en-US" altLang="zh-CN" dirty="0"/>
              <a:t>8</a:t>
            </a:r>
            <a:r>
              <a:rPr lang="zh-CN" altLang="en-US" dirty="0"/>
              <a:t>月   </a:t>
            </a:r>
            <a:r>
              <a:rPr lang="en-US" altLang="zh-CN" dirty="0"/>
              <a:t>VR</a:t>
            </a:r>
            <a:r>
              <a:rPr lang="zh-CN" altLang="en-US" dirty="0"/>
              <a:t>全景网站项目 是打造一个自主可控沉浸式</a:t>
            </a:r>
            <a:r>
              <a:rPr lang="en-US" altLang="zh-CN" dirty="0"/>
              <a:t>3D</a:t>
            </a:r>
            <a:r>
              <a:rPr lang="zh-CN" altLang="en-US" dirty="0"/>
              <a:t>体验的图片和视频网站，助力影视公司业务发展</a:t>
            </a:r>
            <a:r>
              <a:rPr lang="en-US" altLang="zh-CN" dirty="0"/>
              <a:t>,   8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号已上线。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月到</a:t>
            </a:r>
            <a:r>
              <a:rPr lang="en-US" altLang="zh-CN" dirty="0"/>
              <a:t>11</a:t>
            </a:r>
            <a:r>
              <a:rPr lang="zh-CN" altLang="en-US" dirty="0"/>
              <a:t>月    房产线上售楼处项目 集房产各维度信息展示、</a:t>
            </a:r>
            <a:r>
              <a:rPr lang="en-US" altLang="zh-CN" dirty="0"/>
              <a:t>IM</a:t>
            </a:r>
            <a:r>
              <a:rPr lang="zh-CN" altLang="en-US" dirty="0"/>
              <a:t>即时通讯、数据分析等一体化的线上销售小程序，目标提高房产客户的转化率，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号已上线。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不定期组织学习分享会，将自己的知识总结沉淀分享给他人，实现知识共享与共同进步。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94E3-D9CE-4F8C-A40C-11445413CF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58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技术中的不足主要是历史技术债务，从项目开始、进行中、研发完成、维护期像滚雪球一样不断产生一些技术债务，因为项目工期紧，技术实现时候都用了最快的方式实现，随着项目发展之前实现方式已不再适合，后期需要花几倍的时间去修正和替换。   </a:t>
            </a:r>
            <a:endParaRPr lang="en-US" altLang="zh-CN" dirty="0"/>
          </a:p>
          <a:p>
            <a:r>
              <a:rPr lang="zh-CN" altLang="en-US" dirty="0"/>
              <a:t>改善方式是更合理规划项目工期，让研发阶段充分考虑，减少技术债务的累计，这样项目总体质量会更高， 项目总用时会更少。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94E3-D9CE-4F8C-A40C-11445413CF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41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整体研发协作效率低效，主要体现在前期设计和规划准备不足，导致后续工作不断在打补丁、甚至重新返工。 后期应再加大设计、调研、规划的时间并做好评审工作。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94E3-D9CE-4F8C-A40C-11445413CF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65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2022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年工作方向主要是以下四个方面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技术架构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工程方面   持续在的技术、架构、工程方面做提升优化、满足现在和未来的项目需求、研发人员需求、终端用户需求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基建与效能方面 持续在更深、更广方向的做到覆盖，提升开发者体验和终端用户体验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项目管理和质量方面  从前期设计、中期把控、后期测试充分考虑后再执行，结合一些自动化工具和人工评审方面保证质量水准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探索与实验方面  持续储备新的前沿方向，探索和实验一些优秀的最佳实战，将最佳实战下沉、赋能到实际项目上面，做到持续降本增效的目标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94E3-D9CE-4F8C-A40C-11445413CF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0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主要分一下三个部分： </a:t>
            </a:r>
            <a:r>
              <a:rPr lang="en-US" altLang="zh-CN" dirty="0"/>
              <a:t>1.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年工作总结回顾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工作中出现的不足和困难，以及改善的方向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明年工作的技术计划和提升方向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94E3-D9CE-4F8C-A40C-11445413CF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58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主要分一下几个工作维度总结： </a:t>
            </a:r>
            <a:r>
              <a:rPr lang="en-US" altLang="zh-CN" dirty="0"/>
              <a:t>1.</a:t>
            </a:r>
            <a:r>
              <a:rPr lang="zh-CN" altLang="en-US" dirty="0"/>
              <a:t> 基础设施与效能质量   </a:t>
            </a:r>
            <a:r>
              <a:rPr lang="en-US" altLang="zh-CN" dirty="0"/>
              <a:t>2. </a:t>
            </a:r>
            <a:r>
              <a:rPr lang="zh-CN" altLang="en-US" dirty="0"/>
              <a:t>技术提升与架构升级  </a:t>
            </a:r>
            <a:r>
              <a:rPr lang="en-US" altLang="zh-CN" dirty="0"/>
              <a:t>3. </a:t>
            </a:r>
            <a:r>
              <a:rPr lang="zh-CN" altLang="en-US" dirty="0"/>
              <a:t>项目管理与知识共享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94E3-D9CE-4F8C-A40C-11445413CF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9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基建与效能方向和思路实现： 从复杂项目通过封装和解耦等方式使其变得简单， 简单化以后定制标准使用方式， 标准化助力自动化的实现，自动化的终极目标是做到智能化 。 </a:t>
            </a:r>
            <a:endParaRPr lang="en-US" altLang="zh-CN" dirty="0"/>
          </a:p>
          <a:p>
            <a:r>
              <a:rPr lang="zh-CN" altLang="en-US" dirty="0"/>
              <a:t>通过以下几种方式体现落地情况， </a:t>
            </a:r>
            <a:r>
              <a:rPr lang="en-US" altLang="zh-CN" dirty="0"/>
              <a:t>1.</a:t>
            </a:r>
            <a:r>
              <a:rPr lang="zh-CN" altLang="en-US" dirty="0"/>
              <a:t>  单体式仓库用单仓多包方式管理和复用基础核心代码   </a:t>
            </a:r>
            <a:r>
              <a:rPr lang="en-US" altLang="zh-CN" dirty="0"/>
              <a:t>2.   </a:t>
            </a:r>
            <a:r>
              <a:rPr lang="zh-CN" altLang="en-US" dirty="0"/>
              <a:t>开发测试运维一体化自动化方式串联整个研发链路  </a:t>
            </a:r>
            <a:r>
              <a:rPr lang="en-US" altLang="zh-CN" dirty="0"/>
              <a:t>3. </a:t>
            </a:r>
            <a:r>
              <a:rPr lang="zh-CN" altLang="en-US" dirty="0"/>
              <a:t>通过工程化方式管理项目和代码使其更规范、更易于长期发展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94E3-D9CE-4F8C-A40C-11445413CF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0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单体式仓库几个核心点 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代码即文档，我们用代码的方式编写文档，方便共享给他人 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统一我们项目实践中总结出的最佳实战经验，避免每次新项目都从</a:t>
            </a:r>
            <a:r>
              <a:rPr lang="en-US" altLang="zh-CN" dirty="0"/>
              <a:t>0</a:t>
            </a:r>
            <a:r>
              <a:rPr lang="zh-CN" altLang="en-US" dirty="0"/>
              <a:t>开始问题，做到兼顾通用性和独立性之间的最佳平衡点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我们通过模块化的方式实现的代码的关注点分离与复用共享，不断迭代增强基础核心代码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统一的研发工作流  从规范、配置、开发、联调、构建、测试、发布等，每一次代码提交都有自动规范校验和修复方式，保证代码规范和标准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多端都设计了样板代码生成器，灵活高效，避免重复枯燥的工作，将重复工作交给机器，研发人员可以更注重业务和用户体验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94E3-D9CE-4F8C-A40C-11445413CF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5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3C5CE8"/>
                </a:solidFill>
                <a:cs typeface="+mn-ea"/>
                <a:sym typeface="+mn-lt"/>
              </a:rPr>
              <a:t>开发运维一体化自动化方面有</a:t>
            </a:r>
            <a:endParaRPr lang="en-US" altLang="zh-CN" sz="1200" dirty="0">
              <a:solidFill>
                <a:srgbClr val="3C5CE8"/>
              </a:solidFill>
              <a:cs typeface="+mn-ea"/>
              <a:sym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dirty="0">
                <a:solidFill>
                  <a:srgbClr val="3C5CE8"/>
                </a:solidFill>
                <a:cs typeface="+mn-ea"/>
                <a:sym typeface="+mn-lt"/>
              </a:rPr>
              <a:t>CI/CD</a:t>
            </a:r>
            <a:r>
              <a:rPr lang="zh-CN" altLang="en-US" sz="1200" dirty="0">
                <a:solidFill>
                  <a:srgbClr val="3C5CE8"/>
                </a:solidFill>
                <a:cs typeface="+mn-ea"/>
                <a:sym typeface="+mn-lt"/>
              </a:rPr>
              <a:t>配合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Jenkins Pipeline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实现更复杂场景的持续集成和持续部署，每天各端自动集成高达几十次，累计集成万次，极大提高了交付速度，降低了人工成本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集成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Fastlane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方式实现了原生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自动流水线 从构建打包到内测分发到上架应用商店等全链路解决方案、同时也减少了开发人员和测试人员重复的沟通成本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Docker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容器化真正实现了构建一次随处运行的能力，保证了环境的一致性减少兼容性问题，使我们的项目零成本运行在任何平台和系统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分布式构建方式利用闲置的资源处理高算力的构建工作， 充分利用和合理调度资源分配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dirty="0">
                <a:solidFill>
                  <a:srgbClr val="3C5CE8"/>
                </a:solidFill>
                <a:cs typeface="+mn-ea"/>
                <a:sym typeface="+mn-lt"/>
              </a:rPr>
              <a:t>其它各终端也做了良好的自动化流水线的支持，如桌面应用，小程序，以及游戏等，保障终端用户使用的应用都是经过标准流程输出分发的</a:t>
            </a:r>
            <a:endParaRPr lang="en-US" altLang="zh-CN" sz="1200" dirty="0">
              <a:solidFill>
                <a:srgbClr val="3C5CE8"/>
              </a:solidFill>
              <a:cs typeface="+mn-ea"/>
              <a:sym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dirty="0">
                <a:solidFill>
                  <a:srgbClr val="3C5CE8"/>
                </a:solidFill>
                <a:cs typeface="+mn-ea"/>
                <a:sym typeface="+mn-lt"/>
              </a:rPr>
              <a:t>支持分布式部署如蓝绿部署等，节约资源和容灾性的同时可在升级的过程中提供不间断服务，提高迭代频率与用户体验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94E3-D9CE-4F8C-A40C-11445413CF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2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工程化规范化主要有以下几个方面：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大前端使用</a:t>
            </a:r>
            <a:r>
              <a:rPr lang="en-US" altLang="zh-CN" dirty="0" err="1"/>
              <a:t>Lerna</a:t>
            </a:r>
            <a:r>
              <a:rPr lang="zh-CN" altLang="en-US" dirty="0"/>
              <a:t>或</a:t>
            </a:r>
            <a:r>
              <a:rPr lang="en-US" altLang="zh-CN" dirty="0" err="1"/>
              <a:t>Pnpm</a:t>
            </a:r>
            <a:r>
              <a:rPr lang="zh-CN" altLang="en-US" dirty="0"/>
              <a:t>等包管理工具，减少下载构建的时间和磁盘占用空间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Esbuild</a:t>
            </a:r>
            <a:r>
              <a:rPr lang="zh-CN" altLang="en-US" dirty="0"/>
              <a:t>方式极大的提高了项目启动时间，随着项目变大启动时间可能高到几分钟甚至几十分钟，随着项目变大不断恶化，</a:t>
            </a:r>
            <a:r>
              <a:rPr lang="en-US" altLang="zh-CN" dirty="0" err="1"/>
              <a:t>esbuild</a:t>
            </a:r>
            <a:r>
              <a:rPr lang="zh-CN" altLang="en-US" dirty="0"/>
              <a:t>新方式不管项目多大永远可以保持几秒的启动时间，提高开发体验和效率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规范化和格式化方案配置可自动修复和提示，将标准建设放在开发阶段，防止技术债务的不断积累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完成搭建各端完善的脚手架  支撑和约束着不断发展的多样性项目，这也是工程化的基础设施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94E3-D9CE-4F8C-A40C-11445413CF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8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3C5CE8"/>
                </a:solidFill>
                <a:cs typeface="+mn-ea"/>
                <a:sym typeface="+mn-lt"/>
              </a:rPr>
              <a:t>技术与架构升级主要有以下四个方面： </a:t>
            </a:r>
            <a:endParaRPr lang="en-US" altLang="zh-CN" sz="1200" dirty="0">
              <a:solidFill>
                <a:srgbClr val="3C5CE8"/>
              </a:solidFill>
              <a:cs typeface="+mn-ea"/>
              <a:sym typeface="+mn-lt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solidFill>
                  <a:srgbClr val="3C5CE8"/>
                </a:solidFill>
                <a:cs typeface="+mn-ea"/>
                <a:sym typeface="+mn-lt"/>
              </a:rPr>
              <a:t>各端技术选型与实践</a:t>
            </a:r>
            <a:endParaRPr lang="en-US" altLang="zh-CN" sz="1200" dirty="0">
              <a:solidFill>
                <a:srgbClr val="3C5CE8"/>
              </a:solidFill>
              <a:cs typeface="+mn-ea"/>
              <a:sym typeface="+mn-lt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solidFill>
                  <a:srgbClr val="3C5CE8"/>
                </a:solidFill>
                <a:cs typeface="+mn-ea"/>
                <a:sym typeface="+mn-lt"/>
              </a:rPr>
              <a:t>代码的组织方式和管理方式</a:t>
            </a:r>
            <a:endParaRPr lang="en-US" altLang="zh-CN" sz="1200" dirty="0">
              <a:solidFill>
                <a:srgbClr val="3C5CE8"/>
              </a:solidFill>
              <a:cs typeface="+mn-ea"/>
              <a:sym typeface="+mn-lt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solidFill>
                  <a:srgbClr val="3C5CE8"/>
                </a:solidFill>
                <a:cs typeface="+mn-ea"/>
                <a:sym typeface="+mn-lt"/>
              </a:rPr>
              <a:t>应用部署方式</a:t>
            </a:r>
            <a:endParaRPr lang="en-US" altLang="zh-CN" sz="1200" dirty="0">
              <a:solidFill>
                <a:srgbClr val="3C5CE8"/>
              </a:solidFill>
              <a:cs typeface="+mn-ea"/>
              <a:sym typeface="+mn-lt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solidFill>
                  <a:srgbClr val="3C5CE8"/>
                </a:solidFill>
                <a:cs typeface="+mn-ea"/>
                <a:sym typeface="+mn-lt"/>
              </a:rPr>
              <a:t>新架构设计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94E3-D9CE-4F8C-A40C-11445413CF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53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技术选型方面  分别针对前后端部分技术选型说明一下   前端</a:t>
            </a:r>
            <a:r>
              <a:rPr lang="en-US" altLang="zh-CN" dirty="0"/>
              <a:t>TypeScript</a:t>
            </a:r>
            <a:r>
              <a:rPr lang="zh-CN" altLang="en-US" dirty="0"/>
              <a:t>应用到项目中提高代码编写效率同时减少了代码编写中的低级错误，利用其增强功能优先使用最新标准 。  </a:t>
            </a:r>
            <a:r>
              <a:rPr lang="en-US" altLang="zh-CN" dirty="0"/>
              <a:t>Dubbo</a:t>
            </a:r>
            <a:r>
              <a:rPr lang="zh-CN" altLang="en-US" dirty="0"/>
              <a:t>做</a:t>
            </a:r>
            <a:r>
              <a:rPr lang="en-US" altLang="zh-CN" dirty="0"/>
              <a:t>RPC</a:t>
            </a:r>
            <a:r>
              <a:rPr lang="zh-CN" altLang="en-US" dirty="0"/>
              <a:t>服务 使服务之间调用更灵活简单、性能更好，更易于独立的服务化，实现灵活的分治和组合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移动端、大前端、小程序端、服务端都已实现单仓多包的共享管理方式，效率和质量都有明显提升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为保证应用服务的容灾性、高可用等，部署方式支持单机滚动和蓝绿方式分布式部署，节约了服务器费用同时保证了服务高可用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新项目都已采用简单微服务方式做了更细粒度的服务拆分，针对不同场景支持单体部署、分布式部署以及微服务部署等方式、同时集成可视化监控服务、实现实时健康探测和告警通知等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94E3-D9CE-4F8C-A40C-11445413CF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1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D801-9A9E-4E7C-8634-8EA84ED8E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996FCF-6824-4743-B10C-642447512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E29A7-A15B-4E9C-8A7E-98E5E95C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EC425-3C58-45BE-9A82-21B919BA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51E81-B5BE-4FE3-8158-34391077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50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C4183-4C2F-4AED-9592-F251D2CB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1CF87-0327-41AD-B2BB-3C1266C89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25FF9-B708-419D-A1AE-E028E216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FDD8F-C312-443A-9AA5-F9009638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ED382-FC18-4945-BDF4-45DBD11B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68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05CDBC-A8BC-475E-92C5-71394D9CF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BE853-F606-4553-A7E0-432882CCF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64B11-F290-4947-9E63-B4E90DFD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68B91-8DF1-40D9-B37D-E8F7A2D8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8D323-053A-4E46-AAF6-6A03D42C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18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4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7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1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89C19-82F8-4827-ACAC-FE604221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9977D-C648-4F9E-97C4-97654B6E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E8F16-0C6A-4A86-A4A5-8007B277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A54C9-5BE2-4A4A-BD74-7EC9CDA3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E14EC-E354-44E2-BE76-F5F1CA1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17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D91F3-570E-4B92-9201-8FD62954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C51DB-F119-4900-ADD6-BF4025AD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6EDC1-7B67-4D73-A7B2-4F904880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A1A2B-6DD1-4A58-905B-EB3C8FEA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36B40-EB80-472D-83ED-D82778C0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23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49885-3A75-47A8-A5D2-77C57EBA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01939-2693-4C57-971F-F6EA10950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E7D84E-4CE2-43EB-8E4C-24A8AE58F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91B97-FD11-4A61-BE16-BDB7D698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8F5B8-D037-45C2-B317-6447FAE4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AB5EE-091A-4B2E-A23A-054D959C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62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84977-1A4B-4C55-B4FC-3AAA3BD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EACC5-BD5B-4CF7-BEA1-12D2BBB3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44D5A-8D96-40D0-A191-4C66C969D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C90706-9FC6-4D46-8A8D-A7A48C763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1F8E94-9756-4118-B1A4-3726BF217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115E5-E8EA-4CE1-8687-9403CAA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C8E2BE-5CE0-424E-8716-9B2D0A5A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967062-FF57-4787-9FDA-7AFC8591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66405" y="6717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6650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720F2-76FC-4C8A-BD8A-A81B05EA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246304-C321-425A-9BB3-69DC289E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48185-ECF3-4A53-9264-3D4EBAE6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A9858-9708-4E8E-8904-3ADAAD3C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55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90BFFD-BD6F-4591-B334-6CE3418D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BAC291-9F2A-4EBC-9CE8-BF4F094A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D7C88-9A22-4C67-A06E-1C1755AC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39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59637-EE44-4CBF-BDEE-5D200510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FD9BC-819D-44AD-8D3F-4141282C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81B51-3295-48A4-A3C8-772D24AB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135B5-135F-4CBE-B554-8F4A4481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CEEE0-314A-4443-9B50-71800478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AAC91-BE5F-4FA4-8226-F966E23C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3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8B77D-ED71-4E37-A1C2-549CE042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D81D71-B26C-4D7A-9BF7-D2607CE8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79A7C-F492-461A-B357-71F499EE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A8F41-A630-4AEB-9F5B-CFCDF17B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2F181-CF85-4E67-ABA2-FB63CE0D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0E607-CD05-4C20-A16A-D2F50AF7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28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99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506" userDrawn="1">
          <p15:clr>
            <a:srgbClr val="F26B43"/>
          </p15:clr>
        </p15:guide>
        <p15:guide id="3" pos="71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75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F58E010-F21B-43AC-BBBF-4C0DB77BF625}"/>
              </a:ext>
            </a:extLst>
          </p:cNvPr>
          <p:cNvGrpSpPr/>
          <p:nvPr/>
        </p:nvGrpSpPr>
        <p:grpSpPr>
          <a:xfrm>
            <a:off x="1420136" y="3799843"/>
            <a:ext cx="2012561" cy="479598"/>
            <a:chOff x="1420136" y="3799843"/>
            <a:chExt cx="2012561" cy="47959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7821AB-257E-4FC4-8D41-01D24AE66F62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766272-E061-4B9F-848B-64721056E74B}"/>
                </a:ext>
              </a:extLst>
            </p:cNvPr>
            <p:cNvSpPr txBox="1"/>
            <p:nvPr/>
          </p:nvSpPr>
          <p:spPr>
            <a:xfrm flipH="1">
              <a:off x="1420136" y="3870364"/>
              <a:ext cx="201256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汇报人：潘维吉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B8833B4-9CF7-480F-8315-7818AD054171}"/>
              </a:ext>
            </a:extLst>
          </p:cNvPr>
          <p:cNvGrpSpPr/>
          <p:nvPr/>
        </p:nvGrpSpPr>
        <p:grpSpPr>
          <a:xfrm>
            <a:off x="1157599" y="2212631"/>
            <a:ext cx="5878200" cy="1169374"/>
            <a:chOff x="1157599" y="2212631"/>
            <a:chExt cx="5878200" cy="116937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B8AF3EC-DA43-4291-AC9C-EA23C7F75E7B}"/>
                </a:ext>
              </a:extLst>
            </p:cNvPr>
            <p:cNvSpPr txBox="1"/>
            <p:nvPr/>
          </p:nvSpPr>
          <p:spPr>
            <a:xfrm flipH="1">
              <a:off x="1157599" y="2551008"/>
              <a:ext cx="5878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2021</a:t>
              </a:r>
              <a:r>
                <a:rPr kumimoji="0" lang="en-US" altLang="zh-CN" sz="4800" b="1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工作总结</a:t>
              </a:r>
              <a:r>
                <a:rPr kumimoji="0" lang="zh-CN" altLang="en-US" sz="4800" b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汇报</a:t>
              </a:r>
            </a:p>
          </p:txBody>
        </p:sp>
        <p:sp>
          <p:nvSpPr>
            <p:cNvPr id="2628" name="文本框 2627">
              <a:extLst>
                <a:ext uri="{FF2B5EF4-FFF2-40B4-BE49-F238E27FC236}">
                  <a16:creationId xmlns:a16="http://schemas.microsoft.com/office/drawing/2014/main" id="{623F14C4-D82D-4759-BEC5-B337E4569269}"/>
                </a:ext>
              </a:extLst>
            </p:cNvPr>
            <p:cNvSpPr txBox="1"/>
            <p:nvPr/>
          </p:nvSpPr>
          <p:spPr>
            <a:xfrm>
              <a:off x="1347513" y="2212631"/>
              <a:ext cx="5067117" cy="351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研发部技术架构工程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8F7D5C3-9599-4BD2-A9FE-2B4C3075F5BB}"/>
              </a:ext>
            </a:extLst>
          </p:cNvPr>
          <p:cNvSpPr txBox="1"/>
          <p:nvPr/>
        </p:nvSpPr>
        <p:spPr>
          <a:xfrm>
            <a:off x="832587" y="327198"/>
            <a:ext cx="2131786" cy="389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3C5CE8"/>
                </a:solidFill>
                <a:cs typeface="+mn-ea"/>
                <a:sym typeface="+mn-lt"/>
              </a:rPr>
              <a:t>安泰科技</a:t>
            </a:r>
            <a:endParaRPr lang="en-US" altLang="zh-CN" sz="2400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304835C-C496-4AA7-BDF2-A87D8F3D71C5}"/>
              </a:ext>
            </a:extLst>
          </p:cNvPr>
          <p:cNvGrpSpPr/>
          <p:nvPr/>
        </p:nvGrpSpPr>
        <p:grpSpPr>
          <a:xfrm>
            <a:off x="-2027284" y="-1994691"/>
            <a:ext cx="21110543" cy="10847382"/>
            <a:chOff x="-2027284" y="-1994691"/>
            <a:chExt cx="21110543" cy="108473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CB58E50-1A97-4D55-90F9-05C3D66D1DE8}"/>
                </a:ext>
              </a:extLst>
            </p:cNvPr>
            <p:cNvSpPr/>
            <p:nvPr/>
          </p:nvSpPr>
          <p:spPr>
            <a:xfrm>
              <a:off x="-2027284" y="4919134"/>
              <a:ext cx="3200173" cy="3200171"/>
            </a:xfrm>
            <a:prstGeom prst="ellipse">
              <a:avLst/>
            </a:prstGeom>
            <a:noFill/>
            <a:ln w="889000">
              <a:solidFill>
                <a:srgbClr val="4060E8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23B4BD4-CEC4-47E8-AEC9-D9D12F90D876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BB38D68-91CA-46C9-95D9-EF37E5062B00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68BEC7E-28A1-4AB3-A55E-9EA8071D7454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2FAC646-DF27-46AF-9958-174994DDFABC}"/>
                  </a:ext>
                </a:extLst>
              </p:cNvPr>
              <p:cNvSpPr/>
              <p:nvPr/>
            </p:nvSpPr>
            <p:spPr>
              <a:xfrm>
                <a:off x="9409953" y="-820615"/>
                <a:ext cx="8499230" cy="8499230"/>
              </a:xfrm>
              <a:prstGeom prst="ellipse">
                <a:avLst/>
              </a:prstGeom>
              <a:pattFill prst="lgGrid">
                <a:fgClr>
                  <a:srgbClr val="4060E8"/>
                </a:fgClr>
                <a:bgClr>
                  <a:srgbClr val="3C5CE8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230B287-0D43-4833-B6DF-8BD00935A3AE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53124D9-8DE0-4A5F-8FAC-618E7778F24F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18817FD-C99D-49C9-86E0-A752DB30DC6E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405C1C4-97F7-4815-8167-598A99F45438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DFC1D1D-018B-41D8-B370-ADBBA7628AFA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6D54278-7269-4BE2-BDD0-DB2186102374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488F695-A025-4DCE-ADAB-50C19D88BB0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2104006-60AE-4B0C-93D1-18B37B64FC92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97634F2-346D-426C-BA54-484D360E7A7F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3B3C0E-54B6-482F-8027-9807E8CD8822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3766EE7-2515-4983-BC78-65E8640FDAA0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EE1BEE3-D9D1-4997-8971-64F6050C28B0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9415E64-B3C1-44B5-B489-0EE69B5A7E02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041B330-8B6B-428E-9C60-766CB23A99AF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3910716-1DE5-45F5-BCAF-F90B039C7410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CE89BA0-D97D-4515-B12C-603AC6FDC02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10D9368-6C46-415A-AF15-CCD93EC46BE6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1D668CB-C706-43DB-BD31-BB1624A9750B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523BEFF-E2CE-478F-82BD-CB2574C15642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226221F-BEE8-4621-A28E-4A811B1F7BBE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9813D058-83A0-4C0E-B16A-6BF9626F0087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4AFB2DF-6243-4D6E-B8C2-8DF113C7DA11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7AEC3D0-CDAA-4B31-9B34-7E310259BDB0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8587B97-2630-4A83-9806-80EA86055767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610" name="图片 2609" descr="图片包含 桌子, 小, 手, 黑暗&#10;&#10;描述已自动生成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1485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D6913D8-4EA0-4549-809C-ADA8B62D461C}"/>
              </a:ext>
            </a:extLst>
          </p:cNvPr>
          <p:cNvGrpSpPr/>
          <p:nvPr/>
        </p:nvGrpSpPr>
        <p:grpSpPr>
          <a:xfrm>
            <a:off x="5411647" y="1487752"/>
            <a:ext cx="4308449" cy="4308450"/>
            <a:chOff x="5411647" y="1487752"/>
            <a:chExt cx="4308449" cy="430845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F37132C-0B79-4B99-92EB-467047BBC80A}"/>
                </a:ext>
              </a:extLst>
            </p:cNvPr>
            <p:cNvSpPr/>
            <p:nvPr/>
          </p:nvSpPr>
          <p:spPr>
            <a:xfrm>
              <a:off x="6092554" y="2168658"/>
              <a:ext cx="2946637" cy="29466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ED700BC-123E-487E-B32F-BDDC3DF8C24C}"/>
                </a:ext>
              </a:extLst>
            </p:cNvPr>
            <p:cNvSpPr/>
            <p:nvPr/>
          </p:nvSpPr>
          <p:spPr>
            <a:xfrm>
              <a:off x="5411647" y="1487752"/>
              <a:ext cx="4308449" cy="4308450"/>
            </a:xfrm>
            <a:prstGeom prst="ellipse">
              <a:avLst/>
            </a:prstGeom>
            <a:noFill/>
            <a:ln w="9525">
              <a:solidFill>
                <a:srgbClr val="3C5C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6E7381D-F8C6-46DD-9572-94E8504B787F}"/>
                </a:ext>
              </a:extLst>
            </p:cNvPr>
            <p:cNvSpPr txBox="1"/>
            <p:nvPr/>
          </p:nvSpPr>
          <p:spPr>
            <a:xfrm>
              <a:off x="6423892" y="2869646"/>
              <a:ext cx="232467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100%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E60D163-BFF4-40AA-92B7-C34FFC6F8FFD}"/>
                </a:ext>
              </a:extLst>
            </p:cNvPr>
            <p:cNvSpPr/>
            <p:nvPr/>
          </p:nvSpPr>
          <p:spPr>
            <a:xfrm>
              <a:off x="7032232" y="3957147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完成度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4766006-0A82-4690-8BC5-2EB86A3409B3}"/>
              </a:ext>
            </a:extLst>
          </p:cNvPr>
          <p:cNvGrpSpPr/>
          <p:nvPr/>
        </p:nvGrpSpPr>
        <p:grpSpPr>
          <a:xfrm>
            <a:off x="8735511" y="1742204"/>
            <a:ext cx="2569063" cy="764444"/>
            <a:chOff x="8735511" y="1742204"/>
            <a:chExt cx="2569063" cy="764444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9470E90-770B-43E0-96C5-0BD979B787F3}"/>
                </a:ext>
              </a:extLst>
            </p:cNvPr>
            <p:cNvSpPr/>
            <p:nvPr/>
          </p:nvSpPr>
          <p:spPr>
            <a:xfrm>
              <a:off x="8735511" y="174220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6AAEEDB-9053-48D4-B38E-F6342AB840F1}"/>
                </a:ext>
              </a:extLst>
            </p:cNvPr>
            <p:cNvSpPr txBox="1"/>
            <p:nvPr/>
          </p:nvSpPr>
          <p:spPr>
            <a:xfrm>
              <a:off x="9459198" y="1891095"/>
              <a:ext cx="184537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代码组织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cs typeface="+mn-ea"/>
                  <a:sym typeface="+mn-lt"/>
                </a:rPr>
                <a:t>  单仓多包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1" name="图形 70" descr="聊天">
              <a:extLst>
                <a:ext uri="{FF2B5EF4-FFF2-40B4-BE49-F238E27FC236}">
                  <a16:creationId xmlns:a16="http://schemas.microsoft.com/office/drawing/2014/main" id="{5B467F55-3E46-451A-8C26-ABEB342EE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2299" y="1850745"/>
              <a:ext cx="427049" cy="42704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FF548C2-4026-4CD5-9937-B96B29A4707F}"/>
              </a:ext>
            </a:extLst>
          </p:cNvPr>
          <p:cNvGrpSpPr/>
          <p:nvPr/>
        </p:nvGrpSpPr>
        <p:grpSpPr>
          <a:xfrm>
            <a:off x="8735511" y="4897618"/>
            <a:ext cx="2569063" cy="644132"/>
            <a:chOff x="8735511" y="4897618"/>
            <a:chExt cx="2569063" cy="644132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B26168-4014-4BF5-BB6F-385CC800C8EF}"/>
                </a:ext>
              </a:extLst>
            </p:cNvPr>
            <p:cNvSpPr/>
            <p:nvPr/>
          </p:nvSpPr>
          <p:spPr>
            <a:xfrm>
              <a:off x="8735511" y="4897618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2561FB2-5B11-4D7A-9BF3-1C6A3EA0391D}"/>
                </a:ext>
              </a:extLst>
            </p:cNvPr>
            <p:cNvSpPr txBox="1"/>
            <p:nvPr/>
          </p:nvSpPr>
          <p:spPr>
            <a:xfrm>
              <a:off x="9497730" y="5119078"/>
              <a:ext cx="180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部署方式</a:t>
              </a:r>
            </a:p>
          </p:txBody>
        </p:sp>
        <p:pic>
          <p:nvPicPr>
            <p:cNvPr id="73" name="图形 72" descr="聊天">
              <a:extLst>
                <a:ext uri="{FF2B5EF4-FFF2-40B4-BE49-F238E27FC236}">
                  <a16:creationId xmlns:a16="http://schemas.microsoft.com/office/drawing/2014/main" id="{ACCAA278-C6E1-47EB-8744-C02BA3EF0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3598" y="5015652"/>
              <a:ext cx="427049" cy="427049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60EB07-C699-42CD-9B8C-667E356D6841}"/>
              </a:ext>
            </a:extLst>
          </p:cNvPr>
          <p:cNvGrpSpPr/>
          <p:nvPr/>
        </p:nvGrpSpPr>
        <p:grpSpPr>
          <a:xfrm>
            <a:off x="1066799" y="2832100"/>
            <a:ext cx="4344848" cy="1615440"/>
            <a:chOff x="1066799" y="2832100"/>
            <a:chExt cx="4344848" cy="1615440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B53A94E-20C1-4510-B88E-FC765C102899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036287" y="3639820"/>
              <a:ext cx="3375360" cy="2157"/>
            </a:xfrm>
            <a:prstGeom prst="line">
              <a:avLst/>
            </a:prstGeom>
            <a:noFill/>
            <a:ln w="9525">
              <a:solidFill>
                <a:srgbClr val="3C5C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98823CD-F03F-408E-8809-C4884A8D60D7}"/>
                </a:ext>
              </a:extLst>
            </p:cNvPr>
            <p:cNvSpPr/>
            <p:nvPr/>
          </p:nvSpPr>
          <p:spPr>
            <a:xfrm>
              <a:off x="1066799" y="2832100"/>
              <a:ext cx="1615442" cy="1615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E243F4D-09CB-46FB-AED9-1AFF799BD13D}"/>
                </a:ext>
              </a:extLst>
            </p:cNvPr>
            <p:cNvSpPr/>
            <p:nvPr/>
          </p:nvSpPr>
          <p:spPr>
            <a:xfrm>
              <a:off x="1289752" y="3771855"/>
              <a:ext cx="12566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solidFill>
                    <a:srgbClr val="3C5CE8"/>
                  </a:solidFill>
                  <a:cs typeface="+mn-ea"/>
                  <a:sym typeface="+mn-lt"/>
                </a:rPr>
                <a:t>技术与架构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5" name="图形 74" descr="聊天">
              <a:extLst>
                <a:ext uri="{FF2B5EF4-FFF2-40B4-BE49-F238E27FC236}">
                  <a16:creationId xmlns:a16="http://schemas.microsoft.com/office/drawing/2014/main" id="{AED68C63-F68E-446E-AAEA-F93BED60D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43830" y="2989901"/>
              <a:ext cx="840878" cy="840878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535212E-AE56-47EC-A419-F7BA821757C6}"/>
              </a:ext>
            </a:extLst>
          </p:cNvPr>
          <p:cNvGrpSpPr/>
          <p:nvPr/>
        </p:nvGrpSpPr>
        <p:grpSpPr>
          <a:xfrm>
            <a:off x="-781050" y="-662111"/>
            <a:ext cx="5873910" cy="1611914"/>
            <a:chOff x="-781050" y="-662111"/>
            <a:chExt cx="5873910" cy="1611914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ABAE51B-F564-437E-8675-F309D5E3ACC8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4370A42-DACA-40A4-AE72-555C593A8F5C}"/>
                </a:ext>
              </a:extLst>
            </p:cNvPr>
            <p:cNvSpPr txBox="1"/>
            <p:nvPr/>
          </p:nvSpPr>
          <p:spPr>
            <a:xfrm flipH="1">
              <a:off x="803274" y="365028"/>
              <a:ext cx="4289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技术与架构升级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6A34224-082B-46FB-9C61-F9EB6DEB3B51}"/>
              </a:ext>
            </a:extLst>
          </p:cNvPr>
          <p:cNvGrpSpPr/>
          <p:nvPr/>
        </p:nvGrpSpPr>
        <p:grpSpPr>
          <a:xfrm>
            <a:off x="4178461" y="4678582"/>
            <a:ext cx="1849000" cy="644132"/>
            <a:chOff x="6037161" y="5479474"/>
            <a:chExt cx="1849000" cy="644132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7236695-3BC7-47C5-B917-94A9E58C22B7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171DE4F-D159-4137-8CD5-9AF1C88A4031}"/>
                </a:ext>
              </a:extLst>
            </p:cNvPr>
            <p:cNvSpPr txBox="1"/>
            <p:nvPr/>
          </p:nvSpPr>
          <p:spPr>
            <a:xfrm>
              <a:off x="6037161" y="5735304"/>
              <a:ext cx="1157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rgbClr val="3C5CE8"/>
                  </a:solidFill>
                  <a:cs typeface="+mn-ea"/>
                  <a:sym typeface="+mn-lt"/>
                </a:rPr>
                <a:t>架构升级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38" name="图形 37" descr="聊天">
              <a:extLst>
                <a:ext uri="{FF2B5EF4-FFF2-40B4-BE49-F238E27FC236}">
                  <a16:creationId xmlns:a16="http://schemas.microsoft.com/office/drawing/2014/main" id="{F6BFC4A4-8D67-4229-A500-6038B7681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0A3C6BB-036C-4471-B65C-DEC643AF4F43}"/>
              </a:ext>
            </a:extLst>
          </p:cNvPr>
          <p:cNvGrpSpPr/>
          <p:nvPr/>
        </p:nvGrpSpPr>
        <p:grpSpPr>
          <a:xfrm>
            <a:off x="4375230" y="1767811"/>
            <a:ext cx="1941449" cy="1063981"/>
            <a:chOff x="5944712" y="5479474"/>
            <a:chExt cx="1941449" cy="1063981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9C72116-9769-4663-BBEB-966608D61CE2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324F64F-F79C-46E2-8C05-8195A869D104}"/>
                </a:ext>
              </a:extLst>
            </p:cNvPr>
            <p:cNvSpPr txBox="1"/>
            <p:nvPr/>
          </p:nvSpPr>
          <p:spPr>
            <a:xfrm>
              <a:off x="5944712" y="5620125"/>
              <a:ext cx="1254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技术选型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0" i="0" dirty="0">
                  <a:solidFill>
                    <a:srgbClr val="212529"/>
                  </a:solidFill>
                  <a:effectLst/>
                  <a:latin typeface="system-ui"/>
                </a:rPr>
                <a:t>TypeScript  </a:t>
              </a:r>
              <a:r>
                <a:rPr lang="en-US" altLang="zh-CN" b="0" i="0" dirty="0">
                  <a:solidFill>
                    <a:srgbClr val="121212"/>
                  </a:solidFill>
                  <a:effectLst/>
                  <a:latin typeface="-apple-system"/>
                </a:rPr>
                <a:t>Dubbo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47" name="图形 46" descr="聊天">
              <a:extLst>
                <a:ext uri="{FF2B5EF4-FFF2-40B4-BE49-F238E27FC236}">
                  <a16:creationId xmlns:a16="http://schemas.microsoft.com/office/drawing/2014/main" id="{9AD9D4A2-2BC4-4265-A5F3-C4A9F7E06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21130DA3-E012-499B-AC5E-0AEE9AD269DD}"/>
              </a:ext>
            </a:extLst>
          </p:cNvPr>
          <p:cNvSpPr txBox="1"/>
          <p:nvPr/>
        </p:nvSpPr>
        <p:spPr>
          <a:xfrm>
            <a:off x="9497730" y="5488410"/>
            <a:ext cx="6551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容器化、分布式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E23E133-ADB0-4E00-B47A-8C710DFDD193}"/>
              </a:ext>
            </a:extLst>
          </p:cNvPr>
          <p:cNvSpPr txBox="1"/>
          <p:nvPr/>
        </p:nvSpPr>
        <p:spPr>
          <a:xfrm>
            <a:off x="3827169" y="5352199"/>
            <a:ext cx="1802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微服务、高可用、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可视化监控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8932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1523D4D-7212-486A-907A-A1334DB61B07}"/>
              </a:ext>
            </a:extLst>
          </p:cNvPr>
          <p:cNvGrpSpPr/>
          <p:nvPr/>
        </p:nvGrpSpPr>
        <p:grpSpPr>
          <a:xfrm>
            <a:off x="-488091" y="1644343"/>
            <a:ext cx="6096411" cy="1418897"/>
            <a:chOff x="-488091" y="1644343"/>
            <a:chExt cx="6096411" cy="1418897"/>
          </a:xfrm>
        </p:grpSpPr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CB78A2AC-DE31-422F-9067-9EB941976D62}"/>
                </a:ext>
              </a:extLst>
            </p:cNvPr>
            <p:cNvSpPr/>
            <p:nvPr/>
          </p:nvSpPr>
          <p:spPr>
            <a:xfrm>
              <a:off x="3962400" y="1644343"/>
              <a:ext cx="1645920" cy="1418897"/>
            </a:xfrm>
            <a:prstGeom prst="hexagon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12F10D8-1883-484A-942F-2C4BA7BAEF24}"/>
                </a:ext>
              </a:extLst>
            </p:cNvPr>
            <p:cNvGrpSpPr/>
            <p:nvPr/>
          </p:nvGrpSpPr>
          <p:grpSpPr>
            <a:xfrm>
              <a:off x="-488091" y="1898897"/>
              <a:ext cx="4313331" cy="663567"/>
              <a:chOff x="-838611" y="1898897"/>
              <a:chExt cx="4313331" cy="663567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3C078AE8-023C-4A44-B79E-407C874B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120" y="2353791"/>
                <a:ext cx="990600" cy="0"/>
              </a:xfrm>
              <a:prstGeom prst="line">
                <a:avLst/>
              </a:prstGeom>
              <a:ln w="12700">
                <a:solidFill>
                  <a:srgbClr val="3C5CE8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5E47C102-2808-4E4C-9CAA-C19C9E0FCD21}"/>
                  </a:ext>
                </a:extLst>
              </p:cNvPr>
              <p:cNvGrpSpPr/>
              <p:nvPr/>
            </p:nvGrpSpPr>
            <p:grpSpPr>
              <a:xfrm>
                <a:off x="-838611" y="1898897"/>
                <a:ext cx="3185571" cy="663567"/>
                <a:chOff x="523504" y="3244334"/>
                <a:chExt cx="3185571" cy="663567"/>
              </a:xfrm>
            </p:grpSpPr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58BF02C-3EC2-4F8E-A340-F8834646B373}"/>
                    </a:ext>
                  </a:extLst>
                </p:cNvPr>
                <p:cNvSpPr txBox="1"/>
                <p:nvPr/>
              </p:nvSpPr>
              <p:spPr>
                <a:xfrm>
                  <a:off x="523504" y="3244334"/>
                  <a:ext cx="307641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人脸</a:t>
                  </a: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FaceID</a:t>
                  </a:r>
                  <a:endParaRPr lang="en-US" altLang="zh-CN" dirty="0">
                    <a:solidFill>
                      <a:srgbClr val="3C5CE8"/>
                    </a:solidFill>
                    <a:cs typeface="+mn-ea"/>
                    <a:sym typeface="+mn-lt"/>
                  </a:endParaRPr>
                </a:p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社区定位</a:t>
                  </a: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IoT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001AEDF-A212-4037-9B6B-502B15EB1143}"/>
                    </a:ext>
                  </a:extLst>
                </p:cNvPr>
                <p:cNvSpPr txBox="1"/>
                <p:nvPr/>
              </p:nvSpPr>
              <p:spPr>
                <a:xfrm>
                  <a:off x="1157468" y="3569347"/>
                  <a:ext cx="25516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4" name="iconfont-1191-866883">
              <a:extLst>
                <a:ext uri="{FF2B5EF4-FFF2-40B4-BE49-F238E27FC236}">
                  <a16:creationId xmlns:a16="http://schemas.microsoft.com/office/drawing/2014/main" id="{17338B01-CB83-4CC4-9F17-A40BB173A62B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580857" y="2116979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49F6AC-80F2-48D3-A974-7B1AFA622956}"/>
              </a:ext>
            </a:extLst>
          </p:cNvPr>
          <p:cNvGrpSpPr/>
          <p:nvPr/>
        </p:nvGrpSpPr>
        <p:grpSpPr>
          <a:xfrm>
            <a:off x="5273040" y="2401418"/>
            <a:ext cx="5470950" cy="1418897"/>
            <a:chOff x="5273040" y="2401418"/>
            <a:chExt cx="5470950" cy="141889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C993584-D1BC-4748-AA25-906DF97BB5DF}"/>
                </a:ext>
              </a:extLst>
            </p:cNvPr>
            <p:cNvGrpSpPr/>
            <p:nvPr/>
          </p:nvGrpSpPr>
          <p:grpSpPr>
            <a:xfrm>
              <a:off x="5273040" y="2401418"/>
              <a:ext cx="5470950" cy="1418897"/>
              <a:chOff x="5273040" y="2401418"/>
              <a:chExt cx="5470950" cy="1418897"/>
            </a:xfrm>
          </p:grpSpPr>
          <p:sp>
            <p:nvSpPr>
              <p:cNvPr id="15" name="六边形 14">
                <a:extLst>
                  <a:ext uri="{FF2B5EF4-FFF2-40B4-BE49-F238E27FC236}">
                    <a16:creationId xmlns:a16="http://schemas.microsoft.com/office/drawing/2014/main" id="{77BFB71F-D5B6-4BD7-87D1-A413277FC5AC}"/>
                  </a:ext>
                </a:extLst>
              </p:cNvPr>
              <p:cNvSpPr/>
              <p:nvPr/>
            </p:nvSpPr>
            <p:spPr>
              <a:xfrm>
                <a:off x="5273040" y="2401418"/>
                <a:ext cx="1645920" cy="1418897"/>
              </a:xfrm>
              <a:prstGeom prst="hexagon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40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FAB2827E-115D-4A8B-89EF-40CDF476AA75}"/>
                  </a:ext>
                </a:extLst>
              </p:cNvPr>
              <p:cNvGrpSpPr/>
              <p:nvPr/>
            </p:nvGrpSpPr>
            <p:grpSpPr>
              <a:xfrm flipH="1">
                <a:off x="7018323" y="2655972"/>
                <a:ext cx="3725667" cy="663567"/>
                <a:chOff x="-250947" y="1898897"/>
                <a:chExt cx="3725667" cy="663567"/>
              </a:xfrm>
            </p:grpSpPr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734705E5-E9D4-4F88-B0B8-F3BABD35D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4120" y="2353791"/>
                  <a:ext cx="990600" cy="0"/>
                </a:xfrm>
                <a:prstGeom prst="line">
                  <a:avLst/>
                </a:prstGeom>
                <a:ln w="12700">
                  <a:solidFill>
                    <a:srgbClr val="3C5CE8"/>
                  </a:solidFill>
                  <a:prstDash val="sysDash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55CCA85-32EF-4F0B-AC49-42F7C24E4B01}"/>
                    </a:ext>
                  </a:extLst>
                </p:cNvPr>
                <p:cNvGrpSpPr/>
                <p:nvPr/>
              </p:nvGrpSpPr>
              <p:grpSpPr>
                <a:xfrm>
                  <a:off x="-250947" y="1898897"/>
                  <a:ext cx="2551607" cy="663567"/>
                  <a:chOff x="1111168" y="3244334"/>
                  <a:chExt cx="2551607" cy="663567"/>
                </a:xfrm>
              </p:grpSpPr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57A19CDA-E55C-45B3-9B6E-F231354328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605" y="3244334"/>
                    <a:ext cx="14141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zh-CN" dirty="0">
                        <a:solidFill>
                          <a:srgbClr val="3C5CE8"/>
                        </a:solidFill>
                        <a:cs typeface="+mn-ea"/>
                        <a:sym typeface="+mn-lt"/>
                      </a:rPr>
                      <a:t>VR</a:t>
                    </a:r>
                    <a:r>
                      <a:rPr lang="zh-CN" altLang="en-US" dirty="0">
                        <a:solidFill>
                          <a:srgbClr val="3C5CE8"/>
                        </a:solidFill>
                        <a:cs typeface="+mn-ea"/>
                        <a:sym typeface="+mn-lt"/>
                      </a:rPr>
                      <a:t>全景网站</a:t>
                    </a: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AA4A327B-4045-45BB-AC2C-1EB88763EDCA}"/>
                      </a:ext>
                    </a:extLst>
                  </p:cNvPr>
                  <p:cNvSpPr txBox="1"/>
                  <p:nvPr/>
                </p:nvSpPr>
                <p:spPr>
                  <a:xfrm>
                    <a:off x="1111168" y="3569347"/>
                    <a:ext cx="255160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64" name="iconfont-1191-866883">
              <a:extLst>
                <a:ext uri="{FF2B5EF4-FFF2-40B4-BE49-F238E27FC236}">
                  <a16:creationId xmlns:a16="http://schemas.microsoft.com/office/drawing/2014/main" id="{2388CC1F-A75D-40B8-BF0F-01D6F1486DA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854634" y="2874054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D5D9DCB-1953-469C-8508-4A9FF80A5BB3}"/>
              </a:ext>
            </a:extLst>
          </p:cNvPr>
          <p:cNvGrpSpPr/>
          <p:nvPr/>
        </p:nvGrpSpPr>
        <p:grpSpPr>
          <a:xfrm>
            <a:off x="1470963" y="3852701"/>
            <a:ext cx="5447997" cy="1418897"/>
            <a:chOff x="1470963" y="3852701"/>
            <a:chExt cx="5447997" cy="1418897"/>
          </a:xfrm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CD7B09FB-B0A3-4F9C-BB05-0F9A7B6AB024}"/>
                </a:ext>
              </a:extLst>
            </p:cNvPr>
            <p:cNvSpPr/>
            <p:nvPr/>
          </p:nvSpPr>
          <p:spPr>
            <a:xfrm>
              <a:off x="5273040" y="3852701"/>
              <a:ext cx="1645920" cy="1418897"/>
            </a:xfrm>
            <a:prstGeom prst="hexagon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8821BE8-802B-4B6B-ACF3-F9E95EEA70D1}"/>
                </a:ext>
              </a:extLst>
            </p:cNvPr>
            <p:cNvGrpSpPr/>
            <p:nvPr/>
          </p:nvGrpSpPr>
          <p:grpSpPr>
            <a:xfrm>
              <a:off x="1470963" y="4107255"/>
              <a:ext cx="3679367" cy="663567"/>
              <a:chOff x="-204647" y="1898897"/>
              <a:chExt cx="3679367" cy="663567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C9C344C2-B042-41F0-8BBB-2A5EF5BB7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120" y="2353791"/>
                <a:ext cx="990600" cy="0"/>
              </a:xfrm>
              <a:prstGeom prst="line">
                <a:avLst/>
              </a:prstGeom>
              <a:ln w="12700">
                <a:solidFill>
                  <a:srgbClr val="3C5CE8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BF7F22C9-0E46-49B6-8CBA-17C380DA8408}"/>
                  </a:ext>
                </a:extLst>
              </p:cNvPr>
              <p:cNvGrpSpPr/>
              <p:nvPr/>
            </p:nvGrpSpPr>
            <p:grpSpPr>
              <a:xfrm>
                <a:off x="-204647" y="1898897"/>
                <a:ext cx="2551607" cy="663567"/>
                <a:chOff x="1157468" y="3244334"/>
                <a:chExt cx="2551607" cy="663567"/>
              </a:xfrm>
            </p:grpSpPr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42FC1AE3-B5D0-45CA-BE38-71527ECB95D5}"/>
                    </a:ext>
                  </a:extLst>
                </p:cNvPr>
                <p:cNvSpPr txBox="1"/>
                <p:nvPr/>
              </p:nvSpPr>
              <p:spPr>
                <a:xfrm>
                  <a:off x="1908582" y="3244334"/>
                  <a:ext cx="1800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房产线上售楼处</a:t>
                  </a: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CDA27D4D-7C72-43AB-8257-E041029F253E}"/>
                    </a:ext>
                  </a:extLst>
                </p:cNvPr>
                <p:cNvSpPr txBox="1"/>
                <p:nvPr/>
              </p:nvSpPr>
              <p:spPr>
                <a:xfrm>
                  <a:off x="1157468" y="3569347"/>
                  <a:ext cx="25516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5" name="iconfont-1191-866883">
              <a:extLst>
                <a:ext uri="{FF2B5EF4-FFF2-40B4-BE49-F238E27FC236}">
                  <a16:creationId xmlns:a16="http://schemas.microsoft.com/office/drawing/2014/main" id="{E556D062-34B7-4481-9F22-6E169076736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854634" y="4383086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3F007EF-5F0B-479F-91C8-7FD6941B2A75}"/>
              </a:ext>
            </a:extLst>
          </p:cNvPr>
          <p:cNvGrpSpPr/>
          <p:nvPr/>
        </p:nvGrpSpPr>
        <p:grpSpPr>
          <a:xfrm>
            <a:off x="6583680" y="4602155"/>
            <a:ext cx="5486190" cy="1418897"/>
            <a:chOff x="6583680" y="4602155"/>
            <a:chExt cx="5486190" cy="1418897"/>
          </a:xfrm>
        </p:grpSpPr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B423F29C-1369-45FD-82AB-B174FD9B87CF}"/>
                </a:ext>
              </a:extLst>
            </p:cNvPr>
            <p:cNvSpPr/>
            <p:nvPr/>
          </p:nvSpPr>
          <p:spPr>
            <a:xfrm>
              <a:off x="6583680" y="4602155"/>
              <a:ext cx="1645920" cy="1418897"/>
            </a:xfrm>
            <a:prstGeom prst="hexagon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47AEE8D-7B5C-45F1-9F21-0495FDDC4DE7}"/>
                </a:ext>
              </a:extLst>
            </p:cNvPr>
            <p:cNvGrpSpPr/>
            <p:nvPr/>
          </p:nvGrpSpPr>
          <p:grpSpPr>
            <a:xfrm flipH="1">
              <a:off x="8344203" y="4856709"/>
              <a:ext cx="3725667" cy="663567"/>
              <a:chOff x="-250947" y="1898897"/>
              <a:chExt cx="3725667" cy="663567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B5A2ABAC-C02D-4A89-895B-7067CA055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120" y="2353791"/>
                <a:ext cx="990600" cy="0"/>
              </a:xfrm>
              <a:prstGeom prst="line">
                <a:avLst/>
              </a:prstGeom>
              <a:ln w="12700">
                <a:solidFill>
                  <a:srgbClr val="3C5CE8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2F70214-CD48-45A7-8A7F-25695F93C5D6}"/>
                  </a:ext>
                </a:extLst>
              </p:cNvPr>
              <p:cNvGrpSpPr/>
              <p:nvPr/>
            </p:nvGrpSpPr>
            <p:grpSpPr>
              <a:xfrm>
                <a:off x="-250947" y="1898897"/>
                <a:ext cx="2661919" cy="663567"/>
                <a:chOff x="1111168" y="3244334"/>
                <a:chExt cx="2661919" cy="663567"/>
              </a:xfrm>
            </p:grpSpPr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5A51345-FC26-49E7-A4BF-9198F4A0A910}"/>
                    </a:ext>
                  </a:extLst>
                </p:cNvPr>
                <p:cNvSpPr txBox="1"/>
                <p:nvPr/>
              </p:nvSpPr>
              <p:spPr>
                <a:xfrm>
                  <a:off x="2323947" y="3244334"/>
                  <a:ext cx="1449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dirty="0">
                      <a:solidFill>
                        <a:srgbClr val="3C5CE8"/>
                      </a:solidFill>
                      <a:cs typeface="+mn-ea"/>
                      <a:sym typeface="+mn-lt"/>
                    </a:rPr>
                    <a:t>学习分享会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B072A3AB-11E0-472A-A2A2-B4B3AB9F828F}"/>
                    </a:ext>
                  </a:extLst>
                </p:cNvPr>
                <p:cNvSpPr txBox="1"/>
                <p:nvPr/>
              </p:nvSpPr>
              <p:spPr>
                <a:xfrm>
                  <a:off x="1111168" y="3569347"/>
                  <a:ext cx="25516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6" name="iconfont-1191-866883">
              <a:extLst>
                <a:ext uri="{FF2B5EF4-FFF2-40B4-BE49-F238E27FC236}">
                  <a16:creationId xmlns:a16="http://schemas.microsoft.com/office/drawing/2014/main" id="{B6834AB5-793B-492F-9089-67B96AFAA2F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154285" y="5074791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A6CF001-2D3C-4F66-A1BA-A36C3AD44734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417250F-8109-4773-A4A0-1D079180CA61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06F21A0-121E-47CB-9519-0BE6B627BAF9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项目管理和知识共享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9736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lvl="0" algn="ctr">
              <a:defRPr/>
            </a:pPr>
            <a:r>
              <a:rPr lang="en-US" altLang="zh-CN" sz="3200" b="1" dirty="0">
                <a:solidFill>
                  <a:srgbClr val="3C5CE8"/>
                </a:solidFill>
                <a:cs typeface="+mn-ea"/>
                <a:sym typeface="+mn-lt"/>
              </a:rPr>
              <a:t>T W O</a:t>
            </a:r>
            <a:endParaRPr lang="zh-CN" altLang="en-US" sz="3200" b="1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645094" y="3012397"/>
            <a:ext cx="5222863" cy="833206"/>
            <a:chOff x="6411993" y="1684020"/>
            <a:chExt cx="5222863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245196" y="1726161"/>
              <a:ext cx="4389660" cy="7684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不足、困难、改善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32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206CF9D-D20B-44CE-A527-600894966592}"/>
              </a:ext>
            </a:extLst>
          </p:cNvPr>
          <p:cNvGrpSpPr/>
          <p:nvPr/>
        </p:nvGrpSpPr>
        <p:grpSpPr>
          <a:xfrm>
            <a:off x="6392496" y="1151423"/>
            <a:ext cx="3274781" cy="1874920"/>
            <a:chOff x="6392496" y="1151423"/>
            <a:chExt cx="3274781" cy="187492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72AF093-E064-48B5-AB42-F0324E903DEB}"/>
                </a:ext>
              </a:extLst>
            </p:cNvPr>
            <p:cNvSpPr/>
            <p:nvPr/>
          </p:nvSpPr>
          <p:spPr>
            <a:xfrm>
              <a:off x="7792357" y="1151423"/>
              <a:ext cx="1874920" cy="187492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rgbClr val="3C5CE8"/>
                  </a:solidFill>
                  <a:cs typeface="+mn-ea"/>
                  <a:sym typeface="+mn-lt"/>
                </a:rPr>
                <a:t>80%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1A7F58A-7011-4C2E-8835-CE8A23577D1E}"/>
                </a:ext>
              </a:extLst>
            </p:cNvPr>
            <p:cNvSpPr txBox="1"/>
            <p:nvPr/>
          </p:nvSpPr>
          <p:spPr>
            <a:xfrm>
              <a:off x="6392496" y="1911413"/>
              <a:ext cx="1479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项目维护期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C6049D-08E7-4F85-98D1-C44AE46330A6}"/>
              </a:ext>
            </a:extLst>
          </p:cNvPr>
          <p:cNvGrpSpPr/>
          <p:nvPr/>
        </p:nvGrpSpPr>
        <p:grpSpPr>
          <a:xfrm>
            <a:off x="5164897" y="3981018"/>
            <a:ext cx="3092681" cy="1800954"/>
            <a:chOff x="4699676" y="3981018"/>
            <a:chExt cx="3092681" cy="1800954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27E64FD-41D7-44FF-895E-02E94E348322}"/>
                </a:ext>
              </a:extLst>
            </p:cNvPr>
            <p:cNvSpPr/>
            <p:nvPr/>
          </p:nvSpPr>
          <p:spPr>
            <a:xfrm>
              <a:off x="4699676" y="3981018"/>
              <a:ext cx="1692820" cy="169282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dirty="0">
                  <a:solidFill>
                    <a:srgbClr val="3C5CE8"/>
                  </a:solidFill>
                  <a:cs typeface="+mn-ea"/>
                  <a:sym typeface="+mn-lt"/>
                </a:rPr>
                <a:t>50%</a:t>
              </a:r>
              <a:endParaRPr lang="zh-CN" altLang="en-US" sz="28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8D18D7C0-5B33-441F-A32D-C85386A071C8}"/>
                </a:ext>
              </a:extLst>
            </p:cNvPr>
            <p:cNvSpPr txBox="1"/>
            <p:nvPr/>
          </p:nvSpPr>
          <p:spPr>
            <a:xfrm>
              <a:off x="6222697" y="541264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项目研发完成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85AE6B3-8C07-4007-B3AA-9681DE355C95}"/>
              </a:ext>
            </a:extLst>
          </p:cNvPr>
          <p:cNvGrpSpPr/>
          <p:nvPr/>
        </p:nvGrpSpPr>
        <p:grpSpPr>
          <a:xfrm>
            <a:off x="1884278" y="3208600"/>
            <a:ext cx="2737722" cy="1391454"/>
            <a:chOff x="1572126" y="3465274"/>
            <a:chExt cx="2737722" cy="1391454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773EDCC-54FE-4A23-BFE3-92FBC9796856}"/>
                </a:ext>
              </a:extLst>
            </p:cNvPr>
            <p:cNvSpPr/>
            <p:nvPr/>
          </p:nvSpPr>
          <p:spPr>
            <a:xfrm>
              <a:off x="2918394" y="3465274"/>
              <a:ext cx="1391454" cy="139145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rgbClr val="3C5CE8"/>
                  </a:solidFill>
                  <a:cs typeface="+mn-ea"/>
                  <a:sym typeface="+mn-lt"/>
                </a:rPr>
                <a:t>30%</a:t>
              </a:r>
              <a:endParaRPr lang="zh-CN" altLang="en-US" sz="20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4C4BDF5-F152-48AC-8318-74AF1A053F5F}"/>
                </a:ext>
              </a:extLst>
            </p:cNvPr>
            <p:cNvSpPr txBox="1"/>
            <p:nvPr/>
          </p:nvSpPr>
          <p:spPr>
            <a:xfrm>
              <a:off x="1572126" y="3703320"/>
              <a:ext cx="1520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项目研发中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A9E8DE3-7FD8-488C-AB81-A1C3D0E21590}"/>
              </a:ext>
            </a:extLst>
          </p:cNvPr>
          <p:cNvGrpSpPr/>
          <p:nvPr/>
        </p:nvGrpSpPr>
        <p:grpSpPr>
          <a:xfrm>
            <a:off x="1955812" y="4827428"/>
            <a:ext cx="2123291" cy="954544"/>
            <a:chOff x="1955812" y="4827428"/>
            <a:chExt cx="2123291" cy="954544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5B65B3E-1FA7-4595-8980-7081C16608D8}"/>
                </a:ext>
              </a:extLst>
            </p:cNvPr>
            <p:cNvSpPr/>
            <p:nvPr/>
          </p:nvSpPr>
          <p:spPr>
            <a:xfrm>
              <a:off x="1955812" y="4827428"/>
              <a:ext cx="954544" cy="95454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rgbClr val="3C5CE8"/>
                  </a:solidFill>
                  <a:cs typeface="+mn-ea"/>
                  <a:sym typeface="+mn-lt"/>
                </a:rPr>
                <a:t>10%</a:t>
              </a:r>
              <a:endParaRPr lang="zh-CN" altLang="en-US" sz="16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D958DF0C-022B-42A1-8006-A8CC6CEF977B}"/>
                </a:ext>
              </a:extLst>
            </p:cNvPr>
            <p:cNvSpPr txBox="1"/>
            <p:nvPr/>
          </p:nvSpPr>
          <p:spPr>
            <a:xfrm>
              <a:off x="2971107" y="54126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项目开始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B2FD6-D4F9-4568-94CF-63B26B428AF7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0D71AE-AA24-442B-83B1-EFB220BB2FC6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AE375CC-1DA9-4FC7-9290-ADA78C53EA91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历史技术债务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27921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AD16FA95-BA5F-4D9E-8C20-3CFAAE813BE7}"/>
              </a:ext>
            </a:extLst>
          </p:cNvPr>
          <p:cNvGrpSpPr/>
          <p:nvPr/>
        </p:nvGrpSpPr>
        <p:grpSpPr>
          <a:xfrm>
            <a:off x="4398945" y="2018528"/>
            <a:ext cx="3622107" cy="3244945"/>
            <a:chOff x="934051" y="2339045"/>
            <a:chExt cx="3622107" cy="3244945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302337D5-6EF0-4F7A-A930-4308A945EF08}"/>
                </a:ext>
              </a:extLst>
            </p:cNvPr>
            <p:cNvGrpSpPr/>
            <p:nvPr/>
          </p:nvGrpSpPr>
          <p:grpSpPr>
            <a:xfrm>
              <a:off x="1541150" y="2339045"/>
              <a:ext cx="2179912" cy="2179912"/>
              <a:chOff x="1533667" y="2592994"/>
              <a:chExt cx="2179912" cy="2179912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815DC044-D343-4B6B-8C60-E05E11718994}"/>
                  </a:ext>
                </a:extLst>
              </p:cNvPr>
              <p:cNvGrpSpPr/>
              <p:nvPr/>
            </p:nvGrpSpPr>
            <p:grpSpPr>
              <a:xfrm>
                <a:off x="1533667" y="2592994"/>
                <a:ext cx="2179912" cy="2179912"/>
                <a:chOff x="2147823" y="2643478"/>
                <a:chExt cx="1853477" cy="1853476"/>
              </a:xfrm>
            </p:grpSpPr>
            <p:sp>
              <p:nvSpPr>
                <p:cNvPr id="105" name="圆: 空心 104">
                  <a:extLst>
                    <a:ext uri="{FF2B5EF4-FFF2-40B4-BE49-F238E27FC236}">
                      <a16:creationId xmlns:a16="http://schemas.microsoft.com/office/drawing/2014/main" id="{DF11E0B6-8FFB-44CC-B29E-03DED6E3FF30}"/>
                    </a:ext>
                  </a:extLst>
                </p:cNvPr>
                <p:cNvSpPr/>
                <p:nvPr/>
              </p:nvSpPr>
              <p:spPr>
                <a:xfrm>
                  <a:off x="2147823" y="2643478"/>
                  <a:ext cx="1853477" cy="1853476"/>
                </a:xfrm>
                <a:prstGeom prst="donut">
                  <a:avLst>
                    <a:gd name="adj" fmla="val 1482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algn="ctr" rotWithShape="0">
                    <a:srgbClr val="3C5CE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弧形 105">
                  <a:extLst>
                    <a:ext uri="{FF2B5EF4-FFF2-40B4-BE49-F238E27FC236}">
                      <a16:creationId xmlns:a16="http://schemas.microsoft.com/office/drawing/2014/main" id="{71C953D8-38C4-4EC4-8BB2-1CC57BCDC097}"/>
                    </a:ext>
                  </a:extLst>
                </p:cNvPr>
                <p:cNvSpPr/>
                <p:nvPr/>
              </p:nvSpPr>
              <p:spPr>
                <a:xfrm rot="10800000">
                  <a:off x="2283188" y="2778842"/>
                  <a:ext cx="1582748" cy="1582748"/>
                </a:xfrm>
                <a:prstGeom prst="arc">
                  <a:avLst>
                    <a:gd name="adj1" fmla="val 16534650"/>
                    <a:gd name="adj2" fmla="val 5049795"/>
                  </a:avLst>
                </a:prstGeom>
                <a:ln w="279400" cap="rnd">
                  <a:solidFill>
                    <a:srgbClr val="3C5CE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837D296-2CD6-425A-ADAF-B5AEB79CFF5E}"/>
                  </a:ext>
                </a:extLst>
              </p:cNvPr>
              <p:cNvSpPr txBox="1"/>
              <p:nvPr/>
            </p:nvSpPr>
            <p:spPr>
              <a:xfrm>
                <a:off x="2142562" y="3421340"/>
                <a:ext cx="962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3C5CE8"/>
                    </a:solidFill>
                    <a:cs typeface="+mn-ea"/>
                    <a:sym typeface="+mn-lt"/>
                  </a:rPr>
                  <a:t>50%</a:t>
                </a:r>
                <a:endParaRPr lang="zh-CN" altLang="en-US" sz="2800" b="1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8261122-6D43-4675-8201-07A5D55DB5C5}"/>
                </a:ext>
              </a:extLst>
            </p:cNvPr>
            <p:cNvGrpSpPr/>
            <p:nvPr/>
          </p:nvGrpSpPr>
          <p:grpSpPr>
            <a:xfrm>
              <a:off x="934051" y="4879780"/>
              <a:ext cx="3622107" cy="704210"/>
              <a:chOff x="934051" y="4773100"/>
              <a:chExt cx="3622107" cy="704210"/>
            </a:xfrm>
          </p:grpSpPr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D19825F-913F-48C3-983C-7786E831B8D8}"/>
                  </a:ext>
                </a:extLst>
              </p:cNvPr>
              <p:cNvSpPr txBox="1"/>
              <p:nvPr/>
            </p:nvSpPr>
            <p:spPr>
              <a:xfrm>
                <a:off x="934051" y="5169533"/>
                <a:ext cx="36221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客户、产品、视觉、技术、市场、运营协作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638BF428-00DC-4BD8-8304-F3991F628E39}"/>
                  </a:ext>
                </a:extLst>
              </p:cNvPr>
              <p:cNvSpPr txBox="1"/>
              <p:nvPr/>
            </p:nvSpPr>
            <p:spPr>
              <a:xfrm>
                <a:off x="1269195" y="4773100"/>
                <a:ext cx="2723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800" dirty="0">
                    <a:solidFill>
                      <a:srgbClr val="3C5CE8"/>
                    </a:solidFill>
                    <a:cs typeface="+mn-ea"/>
                    <a:sym typeface="+mn-lt"/>
                  </a:rPr>
                  <a:t>设计和规划导致效率降低</a:t>
                </a: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B8B7460-41EE-489D-A383-FF0E2344C479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A32D3081-9350-4EF9-A6B1-9589856CB874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00CD91D-1045-4B63-AEAA-2FEE2336F927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研发协同效率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634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lvl="0" algn="ctr">
              <a:defRPr/>
            </a:pPr>
            <a:r>
              <a:rPr lang="en-US" altLang="zh-CN" sz="3200" b="1">
                <a:solidFill>
                  <a:srgbClr val="3C5CE8"/>
                </a:solidFill>
                <a:cs typeface="+mn-ea"/>
                <a:sym typeface="+mn-lt"/>
              </a:rPr>
              <a:t>T H R E E</a:t>
            </a:r>
            <a:endParaRPr lang="zh-CN" altLang="en-US" sz="3200" b="1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538718" y="3012397"/>
            <a:ext cx="5329239" cy="1985544"/>
            <a:chOff x="6411993" y="1684020"/>
            <a:chExt cx="5329239" cy="1985544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6789469" y="2901149"/>
              <a:ext cx="4951763" cy="7684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2022</a:t>
              </a: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工作计划与提升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99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C439D35-89FE-4D42-AB86-0989D9AE6FCE}"/>
              </a:ext>
            </a:extLst>
          </p:cNvPr>
          <p:cNvGrpSpPr/>
          <p:nvPr/>
        </p:nvGrpSpPr>
        <p:grpSpPr>
          <a:xfrm>
            <a:off x="1491606" y="1902805"/>
            <a:ext cx="4332822" cy="1513669"/>
            <a:chOff x="1589719" y="1915331"/>
            <a:chExt cx="4332822" cy="151366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9F14BE5-2477-417B-BD16-DA6683837DF9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2" name="任意多边形: 形状 1">
                <a:extLst>
                  <a:ext uri="{FF2B5EF4-FFF2-40B4-BE49-F238E27FC236}">
                    <a16:creationId xmlns:a16="http://schemas.microsoft.com/office/drawing/2014/main" id="{76484D0C-A842-4601-9973-5ED7EE06554E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7A5967D-BC12-4883-BCC5-1A1B9CC3037F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62E5993-BA51-40B5-94D2-F72A0453CD51}"/>
                </a:ext>
              </a:extLst>
            </p:cNvPr>
            <p:cNvSpPr txBox="1"/>
            <p:nvPr/>
          </p:nvSpPr>
          <p:spPr>
            <a:xfrm>
              <a:off x="1638717" y="2378954"/>
              <a:ext cx="1569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技术架构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EFC5838-763A-4BE6-9367-32496EBB186D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Technical Architecture Engineering</a:t>
              </a:r>
            </a:p>
          </p:txBody>
        </p:sp>
        <p:pic>
          <p:nvPicPr>
            <p:cNvPr id="9" name="图形 8" descr="聊天">
              <a:extLst>
                <a:ext uri="{FF2B5EF4-FFF2-40B4-BE49-F238E27FC236}">
                  <a16:creationId xmlns:a16="http://schemas.microsoft.com/office/drawing/2014/main" id="{023332B2-0055-4614-BD99-0554EA834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9AAE009-A528-41E0-95D8-512C04BA47B0}"/>
              </a:ext>
            </a:extLst>
          </p:cNvPr>
          <p:cNvGrpSpPr/>
          <p:nvPr/>
        </p:nvGrpSpPr>
        <p:grpSpPr>
          <a:xfrm>
            <a:off x="1491606" y="3955149"/>
            <a:ext cx="4332822" cy="1513669"/>
            <a:chOff x="1589719" y="1915331"/>
            <a:chExt cx="4332822" cy="151366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999E6ED-128D-4F30-A81C-B5EFD719FE5B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98A8EA2-5DD2-4FB2-AFCE-7FDA9C2BE6CC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A81283FF-CCFD-4D21-B8AB-45F60FEA0DA1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54DEF3-B274-41D7-AB6E-087D6F0BDD3C}"/>
                </a:ext>
              </a:extLst>
            </p:cNvPr>
            <p:cNvSpPr txBox="1"/>
            <p:nvPr/>
          </p:nvSpPr>
          <p:spPr>
            <a:xfrm>
              <a:off x="1869549" y="2378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项目质量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5D419F7-591F-48C1-8032-D696B10E38B7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Project quality</a:t>
              </a:r>
            </a:p>
          </p:txBody>
        </p:sp>
        <p:pic>
          <p:nvPicPr>
            <p:cNvPr id="77" name="图形 76" descr="聊天">
              <a:extLst>
                <a:ext uri="{FF2B5EF4-FFF2-40B4-BE49-F238E27FC236}">
                  <a16:creationId xmlns:a16="http://schemas.microsoft.com/office/drawing/2014/main" id="{ECBD4AF0-C5CA-4DE4-AF67-AF16C266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B0EC17BB-5987-443C-AE55-982BC0DBC96D}"/>
              </a:ext>
            </a:extLst>
          </p:cNvPr>
          <p:cNvGrpSpPr/>
          <p:nvPr/>
        </p:nvGrpSpPr>
        <p:grpSpPr>
          <a:xfrm>
            <a:off x="6489493" y="1902805"/>
            <a:ext cx="4332822" cy="1513669"/>
            <a:chOff x="1589719" y="1915331"/>
            <a:chExt cx="4332822" cy="1513669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07F1BB4B-7E82-4CA8-BE36-820358C3FA92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86B7D7BC-4198-4B2F-B02A-81930A47654A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D557DB8E-5B60-4012-8596-3009A1818C7C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F1C0D834-E5DB-45C3-897C-3B458BB273CB}"/>
                </a:ext>
              </a:extLst>
            </p:cNvPr>
            <p:cNvSpPr txBox="1"/>
            <p:nvPr/>
          </p:nvSpPr>
          <p:spPr>
            <a:xfrm>
              <a:off x="1754132" y="2378954"/>
              <a:ext cx="1338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基建与效能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5B52001-54F8-478D-945A-A79D7A269CF1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Infrastructure and Efficiency</a:t>
              </a:r>
            </a:p>
          </p:txBody>
        </p:sp>
        <p:pic>
          <p:nvPicPr>
            <p:cNvPr id="91" name="图形 90" descr="聊天">
              <a:extLst>
                <a:ext uri="{FF2B5EF4-FFF2-40B4-BE49-F238E27FC236}">
                  <a16:creationId xmlns:a16="http://schemas.microsoft.com/office/drawing/2014/main" id="{2C009CF8-9B07-456B-8F32-AC5456D6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80CCFBBB-0419-4386-AECA-A4E4C79A8DB8}"/>
              </a:ext>
            </a:extLst>
          </p:cNvPr>
          <p:cNvGrpSpPr/>
          <p:nvPr/>
        </p:nvGrpSpPr>
        <p:grpSpPr>
          <a:xfrm>
            <a:off x="6665955" y="3955149"/>
            <a:ext cx="4332822" cy="1513669"/>
            <a:chOff x="1589719" y="1915331"/>
            <a:chExt cx="4332822" cy="1513669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78BF7CC4-9975-4045-9E3F-6F2B1FD395E3}"/>
                </a:ext>
              </a:extLst>
            </p:cNvPr>
            <p:cNvGrpSpPr/>
            <p:nvPr/>
          </p:nvGrpSpPr>
          <p:grpSpPr>
            <a:xfrm>
              <a:off x="1589719" y="1915331"/>
              <a:ext cx="1555895" cy="1513669"/>
              <a:chOff x="1930367" y="2249779"/>
              <a:chExt cx="2052930" cy="1997214"/>
            </a:xfrm>
          </p:grpSpPr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7EA7F606-FDAA-4D98-B490-38B2B4C5A788}"/>
                  </a:ext>
                </a:extLst>
              </p:cNvPr>
              <p:cNvSpPr/>
              <p:nvPr/>
            </p:nvSpPr>
            <p:spPr>
              <a:xfrm flipH="1">
                <a:off x="2077831" y="2249779"/>
                <a:ext cx="1905466" cy="1905466"/>
              </a:xfrm>
              <a:custGeom>
                <a:avLst/>
                <a:gdLst>
                  <a:gd name="connsiteX0" fmla="*/ 0 w 2104265"/>
                  <a:gd name="connsiteY0" fmla="*/ 1052133 h 2104265"/>
                  <a:gd name="connsiteX1" fmla="*/ 1052133 w 2104265"/>
                  <a:gd name="connsiteY1" fmla="*/ 0 h 2104265"/>
                  <a:gd name="connsiteX2" fmla="*/ 2104266 w 2104265"/>
                  <a:gd name="connsiteY2" fmla="*/ 1052133 h 2104265"/>
                  <a:gd name="connsiteX3" fmla="*/ 1052133 w 2104265"/>
                  <a:gd name="connsiteY3" fmla="*/ 2104266 h 2104265"/>
                  <a:gd name="connsiteX4" fmla="*/ 0 w 2104265"/>
                  <a:gd name="connsiteY4" fmla="*/ 1052133 h 2104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265" h="2104265">
                    <a:moveTo>
                      <a:pt x="0" y="1052133"/>
                    </a:moveTo>
                    <a:cubicBezTo>
                      <a:pt x="0" y="471056"/>
                      <a:pt x="471056" y="0"/>
                      <a:pt x="1052133" y="0"/>
                    </a:cubicBezTo>
                    <a:cubicBezTo>
                      <a:pt x="1633210" y="0"/>
                      <a:pt x="2104266" y="471056"/>
                      <a:pt x="2104266" y="1052133"/>
                    </a:cubicBezTo>
                    <a:cubicBezTo>
                      <a:pt x="2104266" y="1633210"/>
                      <a:pt x="1633210" y="2104266"/>
                      <a:pt x="1052133" y="2104266"/>
                    </a:cubicBezTo>
                    <a:cubicBezTo>
                      <a:pt x="471056" y="2104266"/>
                      <a:pt x="0" y="1633210"/>
                      <a:pt x="0" y="105213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520C5035-FE06-4271-9939-07D18FBBD839}"/>
                  </a:ext>
                </a:extLst>
              </p:cNvPr>
              <p:cNvSpPr/>
              <p:nvPr/>
            </p:nvSpPr>
            <p:spPr>
              <a:xfrm>
                <a:off x="1930367" y="3530714"/>
                <a:ext cx="716279" cy="716279"/>
              </a:xfrm>
              <a:prstGeom prst="ellipse">
                <a:avLst/>
              </a:prstGeom>
              <a:solidFill>
                <a:srgbClr val="3C5C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565187F-F36A-4634-8F33-2F9789498D8E}"/>
                </a:ext>
              </a:extLst>
            </p:cNvPr>
            <p:cNvSpPr txBox="1"/>
            <p:nvPr/>
          </p:nvSpPr>
          <p:spPr>
            <a:xfrm>
              <a:off x="1754132" y="2378954"/>
              <a:ext cx="1338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探索与实验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DDD7174-CD1C-4429-BFE4-EAAE21161FD4}"/>
                </a:ext>
              </a:extLst>
            </p:cNvPr>
            <p:cNvSpPr txBox="1"/>
            <p:nvPr/>
          </p:nvSpPr>
          <p:spPr>
            <a:xfrm>
              <a:off x="3184230" y="2431542"/>
              <a:ext cx="273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Exploration and experimentation</a:t>
              </a:r>
            </a:p>
          </p:txBody>
        </p:sp>
        <p:pic>
          <p:nvPicPr>
            <p:cNvPr id="98" name="图形 97" descr="聊天">
              <a:extLst>
                <a:ext uri="{FF2B5EF4-FFF2-40B4-BE49-F238E27FC236}">
                  <a16:creationId xmlns:a16="http://schemas.microsoft.com/office/drawing/2014/main" id="{FE70A577-639E-47A3-8B40-3A86C538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62864" y="2957816"/>
              <a:ext cx="427049" cy="427049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BC55039-50A7-4ADE-BD5C-A927FD1C43EA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9CB3AB1-93BE-4683-886E-47088499B24D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C46BDF8-15E1-4E41-934B-C57F70A8A223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cs typeface="+mn-ea"/>
                  <a:sym typeface="+mn-lt"/>
                </a:rPr>
                <a:t>2022</a:t>
              </a:r>
              <a:r>
                <a:rPr lang="zh-CN" altLang="en-US" sz="3200" dirty="0">
                  <a:cs typeface="+mn-ea"/>
                  <a:sym typeface="+mn-lt"/>
                </a:rPr>
                <a:t>年工作方向</a:t>
              </a:r>
              <a:endParaRPr lang="zh-CN" altLang="en-US" sz="32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1097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CB58E50-1A97-4D55-90F9-05C3D66D1DE8}"/>
              </a:ext>
            </a:extLst>
          </p:cNvPr>
          <p:cNvSpPr/>
          <p:nvPr/>
        </p:nvSpPr>
        <p:spPr>
          <a:xfrm>
            <a:off x="-2027284" y="4919134"/>
            <a:ext cx="3200173" cy="3200171"/>
          </a:xfrm>
          <a:prstGeom prst="ellipse">
            <a:avLst/>
          </a:prstGeom>
          <a:noFill/>
          <a:ln w="889000">
            <a:solidFill>
              <a:srgbClr val="4060E8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58E010-F21B-43AC-BBBF-4C0DB77BF625}"/>
              </a:ext>
            </a:extLst>
          </p:cNvPr>
          <p:cNvGrpSpPr/>
          <p:nvPr/>
        </p:nvGrpSpPr>
        <p:grpSpPr>
          <a:xfrm>
            <a:off x="1420136" y="3799843"/>
            <a:ext cx="2012561" cy="479598"/>
            <a:chOff x="1420136" y="3799843"/>
            <a:chExt cx="2012561" cy="47959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7821AB-257E-4FC4-8D41-01D24AE66F62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766272-E061-4B9F-848B-64721056E74B}"/>
                </a:ext>
              </a:extLst>
            </p:cNvPr>
            <p:cNvSpPr txBox="1"/>
            <p:nvPr/>
          </p:nvSpPr>
          <p:spPr>
            <a:xfrm flipH="1">
              <a:off x="1420136" y="3870364"/>
              <a:ext cx="201256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汇报人：潘维吉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B8AF3EC-DA43-4291-AC9C-EA23C7F75E7B}"/>
              </a:ext>
            </a:extLst>
          </p:cNvPr>
          <p:cNvSpPr txBox="1"/>
          <p:nvPr/>
        </p:nvSpPr>
        <p:spPr>
          <a:xfrm flipH="1">
            <a:off x="1157601" y="2551008"/>
            <a:ext cx="5327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感谢您的聆听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F7D5C3-9599-4BD2-A9FE-2B4C3075F5BB}"/>
              </a:ext>
            </a:extLst>
          </p:cNvPr>
          <p:cNvSpPr txBox="1"/>
          <p:nvPr/>
        </p:nvSpPr>
        <p:spPr>
          <a:xfrm>
            <a:off x="832587" y="327198"/>
            <a:ext cx="2131786" cy="389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rgbClr val="3C5CE8"/>
                </a:solidFill>
                <a:cs typeface="+mn-ea"/>
                <a:sym typeface="+mn-lt"/>
              </a:rPr>
              <a:t>安泰科技</a:t>
            </a:r>
            <a:endParaRPr lang="en-US" altLang="zh-CN" sz="2400" dirty="0">
              <a:solidFill>
                <a:srgbClr val="3C5CE8"/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3B4BD4-CEC4-47E8-AEC9-D9D12F90D876}"/>
              </a:ext>
            </a:extLst>
          </p:cNvPr>
          <p:cNvGrpSpPr/>
          <p:nvPr/>
        </p:nvGrpSpPr>
        <p:grpSpPr>
          <a:xfrm>
            <a:off x="8235877" y="-1994691"/>
            <a:ext cx="10847382" cy="10847382"/>
            <a:chOff x="8235877" y="-1994691"/>
            <a:chExt cx="10847382" cy="1084738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BB38D68-91CA-46C9-95D9-EF37E5062B00}"/>
                </a:ext>
              </a:extLst>
            </p:cNvPr>
            <p:cNvSpPr/>
            <p:nvPr/>
          </p:nvSpPr>
          <p:spPr>
            <a:xfrm>
              <a:off x="8235877" y="-1994691"/>
              <a:ext cx="10847382" cy="10847382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68BEC7E-28A1-4AB3-A55E-9EA8071D7454}"/>
                </a:ext>
              </a:extLst>
            </p:cNvPr>
            <p:cNvSpPr/>
            <p:nvPr/>
          </p:nvSpPr>
          <p:spPr>
            <a:xfrm>
              <a:off x="8950408" y="-1280160"/>
              <a:ext cx="9418320" cy="9418320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2FAC646-DF27-46AF-9958-174994DDFABC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230B287-0D43-4833-B6DF-8BD00935A3AE}"/>
                </a:ext>
              </a:extLst>
            </p:cNvPr>
            <p:cNvSpPr/>
            <p:nvPr/>
          </p:nvSpPr>
          <p:spPr>
            <a:xfrm flipH="1">
              <a:off x="11556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3124D9-8DE0-4A5F-8FAC-618E7778F24F}"/>
                </a:ext>
              </a:extLst>
            </p:cNvPr>
            <p:cNvSpPr/>
            <p:nvPr/>
          </p:nvSpPr>
          <p:spPr>
            <a:xfrm flipH="1">
              <a:off x="114043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18817FD-C99D-49C9-86E0-A752DB30DC6E}"/>
                </a:ext>
              </a:extLst>
            </p:cNvPr>
            <p:cNvSpPr/>
            <p:nvPr/>
          </p:nvSpPr>
          <p:spPr>
            <a:xfrm flipH="1">
              <a:off x="112519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405C1C4-97F7-4815-8167-598A99F45438}"/>
                </a:ext>
              </a:extLst>
            </p:cNvPr>
            <p:cNvSpPr/>
            <p:nvPr/>
          </p:nvSpPr>
          <p:spPr>
            <a:xfrm flipH="1">
              <a:off x="110995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DFC1D1D-018B-41D8-B370-ADBBA7628AFA}"/>
                </a:ext>
              </a:extLst>
            </p:cNvPr>
            <p:cNvSpPr/>
            <p:nvPr/>
          </p:nvSpPr>
          <p:spPr>
            <a:xfrm flipH="1">
              <a:off x="109471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6D54278-7269-4BE2-BDD0-DB2186102374}"/>
                </a:ext>
              </a:extLst>
            </p:cNvPr>
            <p:cNvSpPr/>
            <p:nvPr/>
          </p:nvSpPr>
          <p:spPr>
            <a:xfrm flipH="1">
              <a:off x="10794755" y="7353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488F695-A025-4DCE-ADAB-50C19D88BB08}"/>
                </a:ext>
              </a:extLst>
            </p:cNvPr>
            <p:cNvSpPr/>
            <p:nvPr/>
          </p:nvSpPr>
          <p:spPr>
            <a:xfrm flipH="1">
              <a:off x="11556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2104006-60AE-4B0C-93D1-18B37B64FC92}"/>
                </a:ext>
              </a:extLst>
            </p:cNvPr>
            <p:cNvSpPr/>
            <p:nvPr/>
          </p:nvSpPr>
          <p:spPr>
            <a:xfrm flipH="1">
              <a:off x="114043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97634F2-346D-426C-BA54-484D360E7A7F}"/>
                </a:ext>
              </a:extLst>
            </p:cNvPr>
            <p:cNvSpPr/>
            <p:nvPr/>
          </p:nvSpPr>
          <p:spPr>
            <a:xfrm flipH="1">
              <a:off x="112519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A3B3C0E-54B6-482F-8027-9807E8CD8822}"/>
                </a:ext>
              </a:extLst>
            </p:cNvPr>
            <p:cNvSpPr/>
            <p:nvPr/>
          </p:nvSpPr>
          <p:spPr>
            <a:xfrm flipH="1">
              <a:off x="110995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3766EE7-2515-4983-BC78-65E8640FDAA0}"/>
                </a:ext>
              </a:extLst>
            </p:cNvPr>
            <p:cNvSpPr/>
            <p:nvPr/>
          </p:nvSpPr>
          <p:spPr>
            <a:xfrm flipH="1">
              <a:off x="109471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EE1BEE3-D9D1-4997-8971-64F6050C28B0}"/>
                </a:ext>
              </a:extLst>
            </p:cNvPr>
            <p:cNvSpPr/>
            <p:nvPr/>
          </p:nvSpPr>
          <p:spPr>
            <a:xfrm flipH="1">
              <a:off x="10794755" y="91030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9415E64-B3C1-44B5-B489-0EE69B5A7E02}"/>
                </a:ext>
              </a:extLst>
            </p:cNvPr>
            <p:cNvSpPr/>
            <p:nvPr/>
          </p:nvSpPr>
          <p:spPr>
            <a:xfrm flipH="1">
              <a:off x="11556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041B330-8B6B-428E-9C60-766CB23A99AF}"/>
                </a:ext>
              </a:extLst>
            </p:cNvPr>
            <p:cNvSpPr/>
            <p:nvPr/>
          </p:nvSpPr>
          <p:spPr>
            <a:xfrm flipH="1">
              <a:off x="114043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3910716-1DE5-45F5-BCAF-F90B039C7410}"/>
                </a:ext>
              </a:extLst>
            </p:cNvPr>
            <p:cNvSpPr/>
            <p:nvPr/>
          </p:nvSpPr>
          <p:spPr>
            <a:xfrm flipH="1">
              <a:off x="112519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CE89BA0-D97D-4515-B12C-603AC6FDC02F}"/>
                </a:ext>
              </a:extLst>
            </p:cNvPr>
            <p:cNvSpPr/>
            <p:nvPr/>
          </p:nvSpPr>
          <p:spPr>
            <a:xfrm flipH="1">
              <a:off x="110995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10D9368-6C46-415A-AF15-CCD93EC46BE6}"/>
                </a:ext>
              </a:extLst>
            </p:cNvPr>
            <p:cNvSpPr/>
            <p:nvPr/>
          </p:nvSpPr>
          <p:spPr>
            <a:xfrm flipH="1">
              <a:off x="109471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1D668CB-C706-43DB-BD31-BB1624A9750B}"/>
                </a:ext>
              </a:extLst>
            </p:cNvPr>
            <p:cNvSpPr/>
            <p:nvPr/>
          </p:nvSpPr>
          <p:spPr>
            <a:xfrm flipH="1">
              <a:off x="10794755" y="108528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523BEFF-E2CE-478F-82BD-CB2574C15642}"/>
                </a:ext>
              </a:extLst>
            </p:cNvPr>
            <p:cNvSpPr/>
            <p:nvPr/>
          </p:nvSpPr>
          <p:spPr>
            <a:xfrm flipH="1">
              <a:off x="11556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226221F-BEE8-4621-A28E-4A811B1F7BBE}"/>
                </a:ext>
              </a:extLst>
            </p:cNvPr>
            <p:cNvSpPr/>
            <p:nvPr/>
          </p:nvSpPr>
          <p:spPr>
            <a:xfrm flipH="1">
              <a:off x="114043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813D058-83A0-4C0E-B16A-6BF9626F0087}"/>
                </a:ext>
              </a:extLst>
            </p:cNvPr>
            <p:cNvSpPr/>
            <p:nvPr/>
          </p:nvSpPr>
          <p:spPr>
            <a:xfrm flipH="1">
              <a:off x="112519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4AFB2DF-6243-4D6E-B8C2-8DF113C7DA11}"/>
                </a:ext>
              </a:extLst>
            </p:cNvPr>
            <p:cNvSpPr/>
            <p:nvPr/>
          </p:nvSpPr>
          <p:spPr>
            <a:xfrm flipH="1">
              <a:off x="110995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7AEC3D0-CDAA-4B31-9B34-7E310259BDB0}"/>
                </a:ext>
              </a:extLst>
            </p:cNvPr>
            <p:cNvSpPr/>
            <p:nvPr/>
          </p:nvSpPr>
          <p:spPr>
            <a:xfrm flipH="1">
              <a:off x="109471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8587B97-2630-4A83-9806-80EA86055767}"/>
                </a:ext>
              </a:extLst>
            </p:cNvPr>
            <p:cNvSpPr/>
            <p:nvPr/>
          </p:nvSpPr>
          <p:spPr>
            <a:xfrm flipH="1">
              <a:off x="10794755" y="1260261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610" name="图片 2609" descr="图片包含 桌子, 小, 手, 黑暗&#10;&#10;描述已自动生成">
            <a:extLst>
              <a:ext uri="{FF2B5EF4-FFF2-40B4-BE49-F238E27FC236}">
                <a16:creationId xmlns:a16="http://schemas.microsoft.com/office/drawing/2014/main" id="{014D44E9-11D8-43BE-879D-C1015B8F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/>
        </p:blipFill>
        <p:spPr>
          <a:xfrm>
            <a:off x="5343096" y="70338"/>
            <a:ext cx="6611240" cy="70325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498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 flipH="1">
            <a:off x="-1825128" y="-2563194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>
            <a:off x="5124350" y="695260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6CCF9C-4D17-473C-B4CF-005087C444D0}"/>
              </a:ext>
            </a:extLst>
          </p:cNvPr>
          <p:cNvGrpSpPr/>
          <p:nvPr/>
        </p:nvGrpSpPr>
        <p:grpSpPr>
          <a:xfrm>
            <a:off x="6411993" y="1684020"/>
            <a:ext cx="4377896" cy="833206"/>
            <a:chOff x="6411993" y="1684020"/>
            <a:chExt cx="4377896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554086" y="1840944"/>
              <a:ext cx="3235803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01. 2021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年工作总结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9C0DBB4-EF6D-4295-A288-08244D45A598}"/>
              </a:ext>
            </a:extLst>
          </p:cNvPr>
          <p:cNvGrpSpPr/>
          <p:nvPr/>
        </p:nvGrpSpPr>
        <p:grpSpPr>
          <a:xfrm>
            <a:off x="6137657" y="2830277"/>
            <a:ext cx="4377892" cy="833206"/>
            <a:chOff x="6137657" y="2830277"/>
            <a:chExt cx="4377892" cy="833206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DC4141C-F651-47D5-9C4D-1CF66EAB9677}"/>
                </a:ext>
              </a:extLst>
            </p:cNvPr>
            <p:cNvSpPr/>
            <p:nvPr/>
          </p:nvSpPr>
          <p:spPr>
            <a:xfrm>
              <a:off x="6137657" y="2830277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4DE8558-2FD2-4174-BDCC-2E2844451419}"/>
                </a:ext>
              </a:extLst>
            </p:cNvPr>
            <p:cNvSpPr/>
            <p:nvPr/>
          </p:nvSpPr>
          <p:spPr>
            <a:xfrm>
              <a:off x="7279747" y="3046950"/>
              <a:ext cx="323580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02.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不足、困难、改善</a:t>
              </a:r>
            </a:p>
          </p:txBody>
        </p:sp>
        <p:sp>
          <p:nvSpPr>
            <p:cNvPr id="65" name="Freeform 81">
              <a:extLst>
                <a:ext uri="{FF2B5EF4-FFF2-40B4-BE49-F238E27FC236}">
                  <a16:creationId xmlns:a16="http://schemas.microsoft.com/office/drawing/2014/main" id="{D1FD8F8C-7C7E-4239-8B84-91E95BD9529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290339" y="3350029"/>
              <a:ext cx="411386" cy="136544"/>
            </a:xfrm>
            <a:custGeom>
              <a:avLst/>
              <a:gdLst/>
              <a:ahLst/>
              <a:cxnLst>
                <a:cxn ang="0">
                  <a:pos x="128" y="2"/>
                </a:cxn>
                <a:cxn ang="0">
                  <a:pos x="65" y="24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16"/>
                </a:cxn>
                <a:cxn ang="0">
                  <a:pos x="65" y="43"/>
                </a:cxn>
                <a:cxn ang="0">
                  <a:pos x="129" y="16"/>
                </a:cxn>
                <a:cxn ang="0">
                  <a:pos x="129" y="2"/>
                </a:cxn>
                <a:cxn ang="0">
                  <a:pos x="128" y="2"/>
                </a:cxn>
                <a:cxn ang="0">
                  <a:pos x="128" y="2"/>
                </a:cxn>
                <a:cxn ang="0">
                  <a:pos x="128" y="2"/>
                </a:cxn>
              </a:cxnLst>
              <a:rect l="0" t="0" r="r" b="b"/>
              <a:pathLst>
                <a:path w="129" h="43">
                  <a:moveTo>
                    <a:pt x="128" y="2"/>
                  </a:moveTo>
                  <a:cubicBezTo>
                    <a:pt x="124" y="15"/>
                    <a:pt x="96" y="24"/>
                    <a:pt x="65" y="24"/>
                  </a:cubicBezTo>
                  <a:cubicBezTo>
                    <a:pt x="34" y="24"/>
                    <a:pt x="6" y="15"/>
                    <a:pt x="1" y="2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1"/>
                    <a:pt x="31" y="43"/>
                    <a:pt x="65" y="43"/>
                  </a:cubicBezTo>
                  <a:cubicBezTo>
                    <a:pt x="99" y="43"/>
                    <a:pt x="129" y="31"/>
                    <a:pt x="129" y="16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0"/>
                    <a:pt x="129" y="0"/>
                    <a:pt x="128" y="2"/>
                  </a:cubicBezTo>
                  <a:close/>
                  <a:moveTo>
                    <a:pt x="128" y="2"/>
                  </a:moveTo>
                  <a:cubicBezTo>
                    <a:pt x="128" y="2"/>
                    <a:pt x="128" y="2"/>
                    <a:pt x="128" y="2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82">
              <a:extLst>
                <a:ext uri="{FF2B5EF4-FFF2-40B4-BE49-F238E27FC236}">
                  <a16:creationId xmlns:a16="http://schemas.microsoft.com/office/drawing/2014/main" id="{22E8DFA3-490F-41CA-AB76-E0F1C155D4A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292095" y="3273005"/>
              <a:ext cx="320355" cy="14004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37" y="44"/>
                </a:cxn>
                <a:cxn ang="0">
                  <a:pos x="100" y="18"/>
                </a:cxn>
                <a:cxn ang="0">
                  <a:pos x="86" y="1"/>
                </a:cxn>
                <a:cxn ang="0">
                  <a:pos x="79" y="1"/>
                </a:cxn>
                <a:cxn ang="0">
                  <a:pos x="2" y="37"/>
                </a:cxn>
                <a:cxn ang="0">
                  <a:pos x="2" y="40"/>
                </a:cxn>
                <a:cxn ang="0">
                  <a:pos x="2" y="40"/>
                </a:cxn>
                <a:cxn ang="0">
                  <a:pos x="2" y="40"/>
                </a:cxn>
              </a:cxnLst>
              <a:rect l="0" t="0" r="r" b="b"/>
              <a:pathLst>
                <a:path w="100" h="44">
                  <a:moveTo>
                    <a:pt x="2" y="40"/>
                  </a:moveTo>
                  <a:cubicBezTo>
                    <a:pt x="12" y="43"/>
                    <a:pt x="24" y="44"/>
                    <a:pt x="37" y="44"/>
                  </a:cubicBezTo>
                  <a:cubicBezTo>
                    <a:pt x="72" y="44"/>
                    <a:pt x="100" y="32"/>
                    <a:pt x="100" y="18"/>
                  </a:cubicBezTo>
                  <a:cubicBezTo>
                    <a:pt x="100" y="11"/>
                    <a:pt x="95" y="6"/>
                    <a:pt x="86" y="1"/>
                  </a:cubicBezTo>
                  <a:cubicBezTo>
                    <a:pt x="84" y="0"/>
                    <a:pt x="81" y="0"/>
                    <a:pt x="79" y="1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8"/>
                    <a:pt x="0" y="39"/>
                    <a:pt x="2" y="40"/>
                  </a:cubicBezTo>
                  <a:close/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83">
              <a:extLst>
                <a:ext uri="{FF2B5EF4-FFF2-40B4-BE49-F238E27FC236}">
                  <a16:creationId xmlns:a16="http://schemas.microsoft.com/office/drawing/2014/main" id="{126AA64F-EA45-47A7-9E17-E2B599B323B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384869" y="3243245"/>
              <a:ext cx="313354" cy="138295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2" y="42"/>
                </a:cxn>
                <a:cxn ang="0">
                  <a:pos x="19" y="42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64" y="0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98" h="43">
                  <a:moveTo>
                    <a:pt x="0" y="27"/>
                  </a:moveTo>
                  <a:cubicBezTo>
                    <a:pt x="0" y="32"/>
                    <a:pt x="5" y="38"/>
                    <a:pt x="12" y="42"/>
                  </a:cubicBezTo>
                  <a:cubicBezTo>
                    <a:pt x="14" y="43"/>
                    <a:pt x="17" y="43"/>
                    <a:pt x="19" y="42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8" y="6"/>
                    <a:pt x="98" y="4"/>
                    <a:pt x="96" y="4"/>
                  </a:cubicBezTo>
                  <a:cubicBezTo>
                    <a:pt x="86" y="2"/>
                    <a:pt x="75" y="0"/>
                    <a:pt x="64" y="0"/>
                  </a:cubicBezTo>
                  <a:cubicBezTo>
                    <a:pt x="29" y="0"/>
                    <a:pt x="0" y="12"/>
                    <a:pt x="0" y="27"/>
                  </a:cubicBezTo>
                  <a:close/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84">
              <a:extLst>
                <a:ext uri="{FF2B5EF4-FFF2-40B4-BE49-F238E27FC236}">
                  <a16:creationId xmlns:a16="http://schemas.microsoft.com/office/drawing/2014/main" id="{1FE1F852-4B95-489A-8104-A65591D0AE7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442640" y="2982411"/>
              <a:ext cx="171556" cy="260835"/>
            </a:xfrm>
            <a:custGeom>
              <a:avLst/>
              <a:gdLst/>
              <a:ahLst/>
              <a:cxnLst>
                <a:cxn ang="0">
                  <a:pos x="3" y="81"/>
                </a:cxn>
                <a:cxn ang="0">
                  <a:pos x="41" y="77"/>
                </a:cxn>
                <a:cxn ang="0">
                  <a:pos x="48" y="77"/>
                </a:cxn>
                <a:cxn ang="0">
                  <a:pos x="52" y="74"/>
                </a:cxn>
                <a:cxn ang="0">
                  <a:pos x="54" y="58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9"/>
                </a:cxn>
                <a:cxn ang="0">
                  <a:pos x="3" y="81"/>
                </a:cxn>
                <a:cxn ang="0">
                  <a:pos x="3" y="81"/>
                </a:cxn>
                <a:cxn ang="0">
                  <a:pos x="3" y="81"/>
                </a:cxn>
              </a:cxnLst>
              <a:rect l="0" t="0" r="r" b="b"/>
              <a:pathLst>
                <a:path w="54" h="82">
                  <a:moveTo>
                    <a:pt x="3" y="81"/>
                  </a:moveTo>
                  <a:cubicBezTo>
                    <a:pt x="14" y="79"/>
                    <a:pt x="27" y="77"/>
                    <a:pt x="41" y="77"/>
                  </a:cubicBezTo>
                  <a:cubicBezTo>
                    <a:pt x="43" y="77"/>
                    <a:pt x="46" y="77"/>
                    <a:pt x="48" y="77"/>
                  </a:cubicBezTo>
                  <a:cubicBezTo>
                    <a:pt x="50" y="77"/>
                    <a:pt x="51" y="76"/>
                    <a:pt x="52" y="74"/>
                  </a:cubicBezTo>
                  <a:cubicBezTo>
                    <a:pt x="54" y="69"/>
                    <a:pt x="54" y="64"/>
                    <a:pt x="54" y="58"/>
                  </a:cubicBezTo>
                  <a:cubicBezTo>
                    <a:pt x="54" y="28"/>
                    <a:pt x="32" y="4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1" y="82"/>
                    <a:pt x="3" y="81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85">
              <a:extLst>
                <a:ext uri="{FF2B5EF4-FFF2-40B4-BE49-F238E27FC236}">
                  <a16:creationId xmlns:a16="http://schemas.microsoft.com/office/drawing/2014/main" id="{2529FA88-5697-4452-9742-0C6E95B4E4F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640455" y="2982411"/>
              <a:ext cx="171556" cy="344861"/>
            </a:xfrm>
            <a:custGeom>
              <a:avLst/>
              <a:gdLst/>
              <a:ahLst/>
              <a:cxnLst>
                <a:cxn ang="0">
                  <a:pos x="51" y="86"/>
                </a:cxn>
                <a:cxn ang="0">
                  <a:pos x="54" y="81"/>
                </a:cxn>
                <a:cxn ang="0">
                  <a:pos x="54" y="4"/>
                </a:cxn>
                <a:cxn ang="0">
                  <a:pos x="51" y="0"/>
                </a:cxn>
                <a:cxn ang="0">
                  <a:pos x="0" y="58"/>
                </a:cxn>
                <a:cxn ang="0">
                  <a:pos x="27" y="107"/>
                </a:cxn>
                <a:cxn ang="0">
                  <a:pos x="29" y="108"/>
                </a:cxn>
                <a:cxn ang="0">
                  <a:pos x="29" y="108"/>
                </a:cxn>
                <a:cxn ang="0">
                  <a:pos x="51" y="86"/>
                </a:cxn>
                <a:cxn ang="0">
                  <a:pos x="51" y="86"/>
                </a:cxn>
                <a:cxn ang="0">
                  <a:pos x="51" y="86"/>
                </a:cxn>
              </a:cxnLst>
              <a:rect l="0" t="0" r="r" b="b"/>
              <a:pathLst>
                <a:path w="54" h="108">
                  <a:moveTo>
                    <a:pt x="51" y="86"/>
                  </a:moveTo>
                  <a:cubicBezTo>
                    <a:pt x="53" y="85"/>
                    <a:pt x="54" y="83"/>
                    <a:pt x="54" y="81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22" y="4"/>
                    <a:pt x="0" y="28"/>
                    <a:pt x="0" y="58"/>
                  </a:cubicBezTo>
                  <a:cubicBezTo>
                    <a:pt x="0" y="78"/>
                    <a:pt x="11" y="96"/>
                    <a:pt x="27" y="107"/>
                  </a:cubicBezTo>
                  <a:cubicBezTo>
                    <a:pt x="28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99"/>
                    <a:pt x="38" y="91"/>
                    <a:pt x="51" y="86"/>
                  </a:cubicBezTo>
                  <a:close/>
                  <a:moveTo>
                    <a:pt x="51" y="86"/>
                  </a:moveTo>
                  <a:cubicBezTo>
                    <a:pt x="51" y="86"/>
                    <a:pt x="51" y="86"/>
                    <a:pt x="51" y="86"/>
                  </a:cubicBezTo>
                </a:path>
              </a:pathLst>
            </a:custGeom>
            <a:solidFill>
              <a:srgbClr val="3C5C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3D607C4-CF3F-429D-8418-6B24D0897B7A}"/>
              </a:ext>
            </a:extLst>
          </p:cNvPr>
          <p:cNvGrpSpPr/>
          <p:nvPr/>
        </p:nvGrpSpPr>
        <p:grpSpPr>
          <a:xfrm>
            <a:off x="5640727" y="3872959"/>
            <a:ext cx="4440822" cy="833206"/>
            <a:chOff x="5640727" y="3872959"/>
            <a:chExt cx="4440822" cy="833206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58B9D77-7EDA-4FAA-ADFE-8B380EF2DCAD}"/>
                </a:ext>
              </a:extLst>
            </p:cNvPr>
            <p:cNvSpPr/>
            <p:nvPr/>
          </p:nvSpPr>
          <p:spPr>
            <a:xfrm>
              <a:off x="5640727" y="3872959"/>
              <a:ext cx="833206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C2DD16E-BA30-4C2A-BDB8-4EBF8EC556DD}"/>
                </a:ext>
              </a:extLst>
            </p:cNvPr>
            <p:cNvSpPr/>
            <p:nvPr/>
          </p:nvSpPr>
          <p:spPr>
            <a:xfrm>
              <a:off x="6790437" y="4085316"/>
              <a:ext cx="329111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03. 2022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年计划与提升</a:t>
              </a:r>
            </a:p>
          </p:txBody>
        </p:sp>
        <p:sp>
          <p:nvSpPr>
            <p:cNvPr id="75" name="Freeform 104">
              <a:extLst>
                <a:ext uri="{FF2B5EF4-FFF2-40B4-BE49-F238E27FC236}">
                  <a16:creationId xmlns:a16="http://schemas.microsoft.com/office/drawing/2014/main" id="{E7155BF6-C676-44A3-A010-7F7C9FEC905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845690" y="4013324"/>
              <a:ext cx="459616" cy="594874"/>
            </a:xfrm>
            <a:custGeom>
              <a:avLst/>
              <a:gdLst>
                <a:gd name="T0" fmla="*/ 130 w 148"/>
                <a:gd name="T1" fmla="*/ 112 h 191"/>
                <a:gd name="T2" fmla="*/ 148 w 148"/>
                <a:gd name="T3" fmla="*/ 67 h 191"/>
                <a:gd name="T4" fmla="*/ 82 w 148"/>
                <a:gd name="T5" fmla="*/ 0 h 191"/>
                <a:gd name="T6" fmla="*/ 45 w 148"/>
                <a:gd name="T7" fmla="*/ 12 h 191"/>
                <a:gd name="T8" fmla="*/ 44 w 148"/>
                <a:gd name="T9" fmla="*/ 12 h 191"/>
                <a:gd name="T10" fmla="*/ 43 w 148"/>
                <a:gd name="T11" fmla="*/ 13 h 191"/>
                <a:gd name="T12" fmla="*/ 28 w 148"/>
                <a:gd name="T13" fmla="*/ 28 h 191"/>
                <a:gd name="T14" fmla="*/ 17 w 148"/>
                <a:gd name="T15" fmla="*/ 53 h 191"/>
                <a:gd name="T16" fmla="*/ 20 w 148"/>
                <a:gd name="T17" fmla="*/ 74 h 191"/>
                <a:gd name="T18" fmla="*/ 2 w 148"/>
                <a:gd name="T19" fmla="*/ 101 h 191"/>
                <a:gd name="T20" fmla="*/ 7 w 148"/>
                <a:gd name="T21" fmla="*/ 110 h 191"/>
                <a:gd name="T22" fmla="*/ 18 w 148"/>
                <a:gd name="T23" fmla="*/ 110 h 191"/>
                <a:gd name="T24" fmla="*/ 19 w 148"/>
                <a:gd name="T25" fmla="*/ 118 h 191"/>
                <a:gd name="T26" fmla="*/ 22 w 148"/>
                <a:gd name="T27" fmla="*/ 122 h 191"/>
                <a:gd name="T28" fmla="*/ 20 w 148"/>
                <a:gd name="T29" fmla="*/ 129 h 191"/>
                <a:gd name="T30" fmla="*/ 25 w 148"/>
                <a:gd name="T31" fmla="*/ 133 h 191"/>
                <a:gd name="T32" fmla="*/ 35 w 148"/>
                <a:gd name="T33" fmla="*/ 152 h 191"/>
                <a:gd name="T34" fmla="*/ 44 w 148"/>
                <a:gd name="T35" fmla="*/ 151 h 191"/>
                <a:gd name="T36" fmla="*/ 51 w 148"/>
                <a:gd name="T37" fmla="*/ 150 h 191"/>
                <a:gd name="T38" fmla="*/ 60 w 148"/>
                <a:gd name="T39" fmla="*/ 159 h 191"/>
                <a:gd name="T40" fmla="*/ 58 w 148"/>
                <a:gd name="T41" fmla="*/ 171 h 191"/>
                <a:gd name="T42" fmla="*/ 49 w 148"/>
                <a:gd name="T43" fmla="*/ 191 h 191"/>
                <a:gd name="T44" fmla="*/ 89 w 148"/>
                <a:gd name="T45" fmla="*/ 171 h 191"/>
                <a:gd name="T46" fmla="*/ 131 w 148"/>
                <a:gd name="T47" fmla="*/ 163 h 191"/>
                <a:gd name="T48" fmla="*/ 130 w 148"/>
                <a:gd name="T49" fmla="*/ 112 h 191"/>
                <a:gd name="T50" fmla="*/ 104 w 148"/>
                <a:gd name="T51" fmla="*/ 76 h 191"/>
                <a:gd name="T52" fmla="*/ 101 w 148"/>
                <a:gd name="T53" fmla="*/ 72 h 191"/>
                <a:gd name="T54" fmla="*/ 70 w 148"/>
                <a:gd name="T55" fmla="*/ 114 h 191"/>
                <a:gd name="T56" fmla="*/ 76 w 148"/>
                <a:gd name="T57" fmla="*/ 78 h 191"/>
                <a:gd name="T58" fmla="*/ 63 w 148"/>
                <a:gd name="T59" fmla="*/ 78 h 191"/>
                <a:gd name="T60" fmla="*/ 68 w 148"/>
                <a:gd name="T61" fmla="*/ 59 h 191"/>
                <a:gd name="T62" fmla="*/ 62 w 148"/>
                <a:gd name="T63" fmla="*/ 59 h 191"/>
                <a:gd name="T64" fmla="*/ 49 w 148"/>
                <a:gd name="T65" fmla="*/ 22 h 191"/>
                <a:gd name="T66" fmla="*/ 49 w 148"/>
                <a:gd name="T67" fmla="*/ 21 h 191"/>
                <a:gd name="T68" fmla="*/ 49 w 148"/>
                <a:gd name="T69" fmla="*/ 21 h 191"/>
                <a:gd name="T70" fmla="*/ 49 w 148"/>
                <a:gd name="T71" fmla="*/ 21 h 191"/>
                <a:gd name="T72" fmla="*/ 50 w 148"/>
                <a:gd name="T73" fmla="*/ 21 h 191"/>
                <a:gd name="T74" fmla="*/ 82 w 148"/>
                <a:gd name="T75" fmla="*/ 11 h 191"/>
                <a:gd name="T76" fmla="*/ 135 w 148"/>
                <a:gd name="T77" fmla="*/ 48 h 191"/>
                <a:gd name="T78" fmla="*/ 135 w 148"/>
                <a:gd name="T79" fmla="*/ 70 h 191"/>
                <a:gd name="T80" fmla="*/ 104 w 148"/>
                <a:gd name="T81" fmla="*/ 76 h 191"/>
                <a:gd name="T82" fmla="*/ 90 w 148"/>
                <a:gd name="T83" fmla="*/ 61 h 191"/>
                <a:gd name="T84" fmla="*/ 103 w 148"/>
                <a:gd name="T85" fmla="*/ 61 h 191"/>
                <a:gd name="T86" fmla="*/ 75 w 148"/>
                <a:gd name="T87" fmla="*/ 102 h 191"/>
                <a:gd name="T88" fmla="*/ 81 w 148"/>
                <a:gd name="T89" fmla="*/ 74 h 191"/>
                <a:gd name="T90" fmla="*/ 68 w 148"/>
                <a:gd name="T91" fmla="*/ 74 h 191"/>
                <a:gd name="T92" fmla="*/ 76 w 148"/>
                <a:gd name="T93" fmla="*/ 40 h 191"/>
                <a:gd name="T94" fmla="*/ 97 w 148"/>
                <a:gd name="T95" fmla="*/ 40 h 191"/>
                <a:gd name="T96" fmla="*/ 90 w 148"/>
                <a:gd name="T97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2"/>
                  </a:moveTo>
                  <a:cubicBezTo>
                    <a:pt x="142" y="92"/>
                    <a:pt x="148" y="84"/>
                    <a:pt x="148" y="67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5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3"/>
                  </a:cubicBezTo>
                  <a:cubicBezTo>
                    <a:pt x="37" y="17"/>
                    <a:pt x="32" y="22"/>
                    <a:pt x="28" y="28"/>
                  </a:cubicBezTo>
                  <a:cubicBezTo>
                    <a:pt x="23" y="35"/>
                    <a:pt x="19" y="44"/>
                    <a:pt x="17" y="53"/>
                  </a:cubicBezTo>
                  <a:cubicBezTo>
                    <a:pt x="14" y="68"/>
                    <a:pt x="20" y="68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0" y="130"/>
                    <a:pt x="26" y="129"/>
                    <a:pt x="25" y="133"/>
                  </a:cubicBezTo>
                  <a:cubicBezTo>
                    <a:pt x="21" y="150"/>
                    <a:pt x="30" y="152"/>
                    <a:pt x="35" y="152"/>
                  </a:cubicBezTo>
                  <a:cubicBezTo>
                    <a:pt x="38" y="152"/>
                    <a:pt x="41" y="152"/>
                    <a:pt x="44" y="151"/>
                  </a:cubicBezTo>
                  <a:cubicBezTo>
                    <a:pt x="46" y="150"/>
                    <a:pt x="49" y="150"/>
                    <a:pt x="51" y="150"/>
                  </a:cubicBezTo>
                  <a:cubicBezTo>
                    <a:pt x="57" y="150"/>
                    <a:pt x="61" y="153"/>
                    <a:pt x="60" y="159"/>
                  </a:cubicBezTo>
                  <a:cubicBezTo>
                    <a:pt x="58" y="164"/>
                    <a:pt x="58" y="167"/>
                    <a:pt x="58" y="171"/>
                  </a:cubicBezTo>
                  <a:cubicBezTo>
                    <a:pt x="57" y="175"/>
                    <a:pt x="49" y="191"/>
                    <a:pt x="49" y="191"/>
                  </a:cubicBezTo>
                  <a:cubicBezTo>
                    <a:pt x="49" y="191"/>
                    <a:pt x="62" y="182"/>
                    <a:pt x="89" y="171"/>
                  </a:cubicBezTo>
                  <a:cubicBezTo>
                    <a:pt x="115" y="159"/>
                    <a:pt x="131" y="163"/>
                    <a:pt x="131" y="163"/>
                  </a:cubicBezTo>
                  <a:cubicBezTo>
                    <a:pt x="131" y="163"/>
                    <a:pt x="118" y="132"/>
                    <a:pt x="130" y="112"/>
                  </a:cubicBezTo>
                  <a:close/>
                  <a:moveTo>
                    <a:pt x="104" y="76"/>
                  </a:moveTo>
                  <a:cubicBezTo>
                    <a:pt x="103" y="75"/>
                    <a:pt x="102" y="73"/>
                    <a:pt x="101" y="72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4" y="59"/>
                    <a:pt x="62" y="59"/>
                  </a:cubicBezTo>
                  <a:cubicBezTo>
                    <a:pt x="37" y="62"/>
                    <a:pt x="30" y="36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9" y="14"/>
                    <a:pt x="70" y="11"/>
                    <a:pt x="82" y="11"/>
                  </a:cubicBezTo>
                  <a:cubicBezTo>
                    <a:pt x="106" y="11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70"/>
                  </a:cubicBezTo>
                  <a:cubicBezTo>
                    <a:pt x="130" y="82"/>
                    <a:pt x="108" y="83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0" y="61"/>
                  </a:ln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7B9A82-F210-46AF-B322-6EF207DFBA98}"/>
              </a:ext>
            </a:extLst>
          </p:cNvPr>
          <p:cNvGrpSpPr/>
          <p:nvPr/>
        </p:nvGrpSpPr>
        <p:grpSpPr>
          <a:xfrm>
            <a:off x="-4284668" y="-3155353"/>
            <a:ext cx="8202554" cy="8202554"/>
            <a:chOff x="-4284668" y="-3155353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 flipH="1">
              <a:off x="-4284668" y="-3155353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1305017" flipH="1">
              <a:off x="-2523111" y="-1689159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 flipH="1">
              <a:off x="-3524219" y="-2394904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>
              <a:off x="942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>
              <a:off x="10949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>
              <a:off x="12473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>
              <a:off x="13997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>
              <a:off x="15521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>
              <a:off x="1704531" y="19195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>
              <a:off x="942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>
              <a:off x="10949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>
              <a:off x="12473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>
              <a:off x="13997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>
              <a:off x="15521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>
              <a:off x="1704531" y="36693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>
              <a:off x="942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>
              <a:off x="10949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>
              <a:off x="12473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>
              <a:off x="13997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>
              <a:off x="15521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>
              <a:off x="1704531" y="54191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>
              <a:off x="942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>
              <a:off x="10949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>
              <a:off x="12473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>
              <a:off x="13997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>
              <a:off x="15521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>
              <a:off x="1704531" y="716892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 flipH="1">
            <a:off x="410969" y="516350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15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C0C46119-01E3-45D2-9509-E114B8DD24FB}"/>
              </a:ext>
            </a:extLst>
          </p:cNvPr>
          <p:cNvSpPr/>
          <p:nvPr/>
        </p:nvSpPr>
        <p:spPr>
          <a:xfrm>
            <a:off x="5113797" y="-2445963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55074A2-44D2-4DCC-B943-D43D3067D400}"/>
              </a:ext>
            </a:extLst>
          </p:cNvPr>
          <p:cNvSpPr txBox="1"/>
          <p:nvPr/>
        </p:nvSpPr>
        <p:spPr>
          <a:xfrm flipH="1">
            <a:off x="4038550" y="740993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O N 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A157EA8-D48B-42DC-A5EE-6C55529B8CAA}"/>
              </a:ext>
            </a:extLst>
          </p:cNvPr>
          <p:cNvGrpSpPr/>
          <p:nvPr/>
        </p:nvGrpSpPr>
        <p:grpSpPr>
          <a:xfrm flipH="1">
            <a:off x="645095" y="3012397"/>
            <a:ext cx="5222862" cy="833206"/>
            <a:chOff x="6411993" y="1684020"/>
            <a:chExt cx="5222862" cy="83320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E4F1A16-C375-4950-B85C-5B5B638E2460}"/>
                </a:ext>
              </a:extLst>
            </p:cNvPr>
            <p:cNvSpPr/>
            <p:nvPr/>
          </p:nvSpPr>
          <p:spPr>
            <a:xfrm>
              <a:off x="6411993" y="1684020"/>
              <a:ext cx="833202" cy="83320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12">
              <a:extLst>
                <a:ext uri="{FF2B5EF4-FFF2-40B4-BE49-F238E27FC236}">
                  <a16:creationId xmlns:a16="http://schemas.microsoft.com/office/drawing/2014/main" id="{C76F415D-559C-4193-9335-79C980BE252E}"/>
                </a:ext>
              </a:extLst>
            </p:cNvPr>
            <p:cNvSpPr/>
            <p:nvPr/>
          </p:nvSpPr>
          <p:spPr>
            <a:xfrm>
              <a:off x="6574027" y="1840944"/>
              <a:ext cx="509135" cy="519360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3819" h="554739">
                  <a:moveTo>
                    <a:pt x="439939" y="159970"/>
                  </a:moveTo>
                  <a:cubicBezTo>
                    <a:pt x="489094" y="156925"/>
                    <a:pt x="536455" y="182004"/>
                    <a:pt x="542913" y="253657"/>
                  </a:cubicBezTo>
                  <a:cubicBezTo>
                    <a:pt x="560135" y="438523"/>
                    <a:pt x="326201" y="546003"/>
                    <a:pt x="326201" y="546003"/>
                  </a:cubicBezTo>
                  <a:cubicBezTo>
                    <a:pt x="326201" y="546003"/>
                    <a:pt x="313285" y="540271"/>
                    <a:pt x="294627" y="530239"/>
                  </a:cubicBezTo>
                  <a:cubicBezTo>
                    <a:pt x="317590" y="507310"/>
                    <a:pt x="333377" y="472917"/>
                    <a:pt x="341988" y="421326"/>
                  </a:cubicBezTo>
                  <a:cubicBezTo>
                    <a:pt x="372127" y="414161"/>
                    <a:pt x="395090" y="385499"/>
                    <a:pt x="395090" y="352539"/>
                  </a:cubicBezTo>
                  <a:cubicBezTo>
                    <a:pt x="395090" y="315279"/>
                    <a:pt x="364951" y="283752"/>
                    <a:pt x="326201" y="283752"/>
                  </a:cubicBezTo>
                  <a:cubicBezTo>
                    <a:pt x="287451" y="283752"/>
                    <a:pt x="255878" y="315279"/>
                    <a:pt x="255878" y="352539"/>
                  </a:cubicBezTo>
                  <a:cubicBezTo>
                    <a:pt x="255878" y="382633"/>
                    <a:pt x="274535" y="408429"/>
                    <a:pt x="300368" y="418460"/>
                  </a:cubicBezTo>
                  <a:cubicBezTo>
                    <a:pt x="294627" y="454287"/>
                    <a:pt x="283146" y="487247"/>
                    <a:pt x="258748" y="507310"/>
                  </a:cubicBezTo>
                  <a:cubicBezTo>
                    <a:pt x="207081" y="471484"/>
                    <a:pt x="141063" y="412728"/>
                    <a:pt x="116665" y="333909"/>
                  </a:cubicBezTo>
                  <a:cubicBezTo>
                    <a:pt x="123841" y="323878"/>
                    <a:pt x="129582" y="310980"/>
                    <a:pt x="132452" y="295216"/>
                  </a:cubicBezTo>
                  <a:cubicBezTo>
                    <a:pt x="181248" y="286618"/>
                    <a:pt x="218563" y="243626"/>
                    <a:pt x="218563" y="193468"/>
                  </a:cubicBezTo>
                  <a:cubicBezTo>
                    <a:pt x="218563" y="187736"/>
                    <a:pt x="217128" y="182004"/>
                    <a:pt x="212822" y="177704"/>
                  </a:cubicBezTo>
                  <a:lnTo>
                    <a:pt x="215693" y="160508"/>
                  </a:lnTo>
                  <a:cubicBezTo>
                    <a:pt x="263053" y="164807"/>
                    <a:pt x="311849" y="194901"/>
                    <a:pt x="326201" y="235027"/>
                  </a:cubicBezTo>
                  <a:cubicBezTo>
                    <a:pt x="339835" y="194185"/>
                    <a:pt x="390784" y="163016"/>
                    <a:pt x="439939" y="159970"/>
                  </a:cubicBezTo>
                  <a:close/>
                  <a:moveTo>
                    <a:pt x="57641" y="0"/>
                  </a:moveTo>
                  <a:cubicBezTo>
                    <a:pt x="69125" y="0"/>
                    <a:pt x="79174" y="10034"/>
                    <a:pt x="79174" y="21502"/>
                  </a:cubicBezTo>
                  <a:cubicBezTo>
                    <a:pt x="79174" y="32969"/>
                    <a:pt x="69125" y="43003"/>
                    <a:pt x="57641" y="43003"/>
                  </a:cubicBezTo>
                  <a:cubicBezTo>
                    <a:pt x="51899" y="43003"/>
                    <a:pt x="46157" y="40136"/>
                    <a:pt x="43286" y="35836"/>
                  </a:cubicBezTo>
                  <a:lnTo>
                    <a:pt x="24624" y="44437"/>
                  </a:lnTo>
                  <a:lnTo>
                    <a:pt x="41850" y="180613"/>
                  </a:lnTo>
                  <a:cubicBezTo>
                    <a:pt x="47592" y="182046"/>
                    <a:pt x="50463" y="187780"/>
                    <a:pt x="50463" y="193514"/>
                  </a:cubicBezTo>
                  <a:cubicBezTo>
                    <a:pt x="50463" y="227916"/>
                    <a:pt x="79174" y="255152"/>
                    <a:pt x="113626" y="255152"/>
                  </a:cubicBezTo>
                  <a:cubicBezTo>
                    <a:pt x="148078" y="255152"/>
                    <a:pt x="175353" y="227916"/>
                    <a:pt x="175353" y="193514"/>
                  </a:cubicBezTo>
                  <a:cubicBezTo>
                    <a:pt x="175353" y="187780"/>
                    <a:pt x="179660" y="182046"/>
                    <a:pt x="183966" y="180613"/>
                  </a:cubicBezTo>
                  <a:lnTo>
                    <a:pt x="201192" y="44437"/>
                  </a:lnTo>
                  <a:lnTo>
                    <a:pt x="183966" y="35836"/>
                  </a:lnTo>
                  <a:cubicBezTo>
                    <a:pt x="179660" y="40136"/>
                    <a:pt x="175353" y="43003"/>
                    <a:pt x="168176" y="43003"/>
                  </a:cubicBezTo>
                  <a:cubicBezTo>
                    <a:pt x="156691" y="43003"/>
                    <a:pt x="148078" y="32969"/>
                    <a:pt x="148078" y="21502"/>
                  </a:cubicBezTo>
                  <a:cubicBezTo>
                    <a:pt x="148078" y="10034"/>
                    <a:pt x="156691" y="0"/>
                    <a:pt x="168176" y="0"/>
                  </a:cubicBezTo>
                  <a:cubicBezTo>
                    <a:pt x="181095" y="0"/>
                    <a:pt x="189708" y="10034"/>
                    <a:pt x="189708" y="21502"/>
                  </a:cubicBezTo>
                  <a:cubicBezTo>
                    <a:pt x="189708" y="21502"/>
                    <a:pt x="189708" y="21502"/>
                    <a:pt x="189708" y="22935"/>
                  </a:cubicBezTo>
                  <a:lnTo>
                    <a:pt x="212677" y="34403"/>
                  </a:lnTo>
                  <a:cubicBezTo>
                    <a:pt x="215548" y="35836"/>
                    <a:pt x="216983" y="38703"/>
                    <a:pt x="215548" y="41570"/>
                  </a:cubicBezTo>
                  <a:lnTo>
                    <a:pt x="198321" y="182046"/>
                  </a:lnTo>
                  <a:cubicBezTo>
                    <a:pt x="201192" y="184913"/>
                    <a:pt x="204063" y="189214"/>
                    <a:pt x="204063" y="193514"/>
                  </a:cubicBezTo>
                  <a:cubicBezTo>
                    <a:pt x="204063" y="240817"/>
                    <a:pt x="166740" y="279520"/>
                    <a:pt x="119368" y="283820"/>
                  </a:cubicBezTo>
                  <a:cubicBezTo>
                    <a:pt x="115062" y="333990"/>
                    <a:pt x="82045" y="355492"/>
                    <a:pt x="56205" y="374127"/>
                  </a:cubicBezTo>
                  <a:cubicBezTo>
                    <a:pt x="31802" y="391328"/>
                    <a:pt x="11704" y="404229"/>
                    <a:pt x="14575" y="432897"/>
                  </a:cubicBezTo>
                  <a:cubicBezTo>
                    <a:pt x="23189" y="544705"/>
                    <a:pt x="94964" y="543272"/>
                    <a:pt x="169611" y="540405"/>
                  </a:cubicBezTo>
                  <a:cubicBezTo>
                    <a:pt x="181095" y="540405"/>
                    <a:pt x="191144" y="538971"/>
                    <a:pt x="201192" y="538971"/>
                  </a:cubicBezTo>
                  <a:cubicBezTo>
                    <a:pt x="293065" y="538971"/>
                    <a:pt x="313163" y="454399"/>
                    <a:pt x="317469" y="394195"/>
                  </a:cubicBezTo>
                  <a:cubicBezTo>
                    <a:pt x="298807" y="389894"/>
                    <a:pt x="283017" y="374127"/>
                    <a:pt x="283017" y="352625"/>
                  </a:cubicBezTo>
                  <a:cubicBezTo>
                    <a:pt x="283017" y="329690"/>
                    <a:pt x="303114" y="311055"/>
                    <a:pt x="326082" y="311055"/>
                  </a:cubicBezTo>
                  <a:cubicBezTo>
                    <a:pt x="349051" y="311055"/>
                    <a:pt x="367712" y="329690"/>
                    <a:pt x="367712" y="352625"/>
                  </a:cubicBezTo>
                  <a:cubicBezTo>
                    <a:pt x="367712" y="374127"/>
                    <a:pt x="351922" y="392761"/>
                    <a:pt x="330389" y="394195"/>
                  </a:cubicBezTo>
                  <a:cubicBezTo>
                    <a:pt x="321776" y="500269"/>
                    <a:pt x="278710" y="553306"/>
                    <a:pt x="201192" y="553306"/>
                  </a:cubicBezTo>
                  <a:cubicBezTo>
                    <a:pt x="191144" y="553306"/>
                    <a:pt x="181095" y="553306"/>
                    <a:pt x="171047" y="554739"/>
                  </a:cubicBezTo>
                  <a:cubicBezTo>
                    <a:pt x="159562" y="554739"/>
                    <a:pt x="149514" y="554739"/>
                    <a:pt x="138030" y="554739"/>
                  </a:cubicBezTo>
                  <a:cubicBezTo>
                    <a:pt x="73432" y="554739"/>
                    <a:pt x="8833" y="541838"/>
                    <a:pt x="220" y="434331"/>
                  </a:cubicBezTo>
                  <a:cubicBezTo>
                    <a:pt x="-2651" y="397061"/>
                    <a:pt x="23189" y="379860"/>
                    <a:pt x="47592" y="362659"/>
                  </a:cubicBezTo>
                  <a:cubicBezTo>
                    <a:pt x="74867" y="345458"/>
                    <a:pt x="100706" y="325390"/>
                    <a:pt x="105013" y="282387"/>
                  </a:cubicBezTo>
                  <a:cubicBezTo>
                    <a:pt x="59076" y="279520"/>
                    <a:pt x="23189" y="240817"/>
                    <a:pt x="23189" y="193514"/>
                  </a:cubicBezTo>
                  <a:cubicBezTo>
                    <a:pt x="23189" y="189214"/>
                    <a:pt x="24624" y="184913"/>
                    <a:pt x="28931" y="182046"/>
                  </a:cubicBezTo>
                  <a:lnTo>
                    <a:pt x="10269" y="41570"/>
                  </a:lnTo>
                  <a:cubicBezTo>
                    <a:pt x="10269" y="38703"/>
                    <a:pt x="11704" y="35836"/>
                    <a:pt x="14575" y="34403"/>
                  </a:cubicBezTo>
                  <a:lnTo>
                    <a:pt x="37544" y="22935"/>
                  </a:lnTo>
                  <a:cubicBezTo>
                    <a:pt x="37544" y="21502"/>
                    <a:pt x="36108" y="21502"/>
                    <a:pt x="36108" y="21502"/>
                  </a:cubicBezTo>
                  <a:cubicBezTo>
                    <a:pt x="36108" y="10034"/>
                    <a:pt x="46157" y="0"/>
                    <a:pt x="57641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7F8DF6-C6D2-4ABE-8A8D-21B038C32033}"/>
                </a:ext>
              </a:extLst>
            </p:cNvPr>
            <p:cNvSpPr/>
            <p:nvPr/>
          </p:nvSpPr>
          <p:spPr>
            <a:xfrm>
              <a:off x="7683706" y="1726161"/>
              <a:ext cx="3951149" cy="7684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2021</a:t>
              </a:r>
              <a:r>
                <a:rPr lang="zh-CN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年工作回顾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76A558-FD39-4E81-B0B9-5EF268F4EF29}"/>
              </a:ext>
            </a:extLst>
          </p:cNvPr>
          <p:cNvGrpSpPr/>
          <p:nvPr/>
        </p:nvGrpSpPr>
        <p:grpSpPr>
          <a:xfrm>
            <a:off x="8075085" y="-3038122"/>
            <a:ext cx="8202554" cy="8202554"/>
            <a:chOff x="8075085" y="-3038122"/>
            <a:chExt cx="8202554" cy="8202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6E6313-C330-418F-BFC1-53AD70717975}"/>
                </a:ext>
              </a:extLst>
            </p:cNvPr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507829-9E67-43AB-B809-AC8D2F968C70}"/>
                </a:ext>
              </a:extLst>
            </p:cNvPr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847B06-B8E6-445A-B096-69131B5133ED}"/>
                </a:ext>
              </a:extLst>
            </p:cNvPr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2F8F38-E228-4187-B8A4-0D1069C533B0}"/>
                </a:ext>
              </a:extLst>
            </p:cNvPr>
            <p:cNvSpPr/>
            <p:nvPr/>
          </p:nvSpPr>
          <p:spPr>
            <a:xfrm flipH="1">
              <a:off x="10978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090A059-3200-4F8B-9235-6DB90F617B7C}"/>
                </a:ext>
              </a:extLst>
            </p:cNvPr>
            <p:cNvSpPr/>
            <p:nvPr/>
          </p:nvSpPr>
          <p:spPr>
            <a:xfrm flipH="1">
              <a:off x="108260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4F91C49-77CA-4100-A8AC-BF2EA277C7AD}"/>
                </a:ext>
              </a:extLst>
            </p:cNvPr>
            <p:cNvSpPr/>
            <p:nvPr/>
          </p:nvSpPr>
          <p:spPr>
            <a:xfrm flipH="1">
              <a:off x="106736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FCED84-54CD-406E-AC66-DDBA6D676B8C}"/>
                </a:ext>
              </a:extLst>
            </p:cNvPr>
            <p:cNvSpPr/>
            <p:nvPr/>
          </p:nvSpPr>
          <p:spPr>
            <a:xfrm flipH="1">
              <a:off x="105212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1EEC8CE-8C8B-4F06-878A-E79EDB58AC51}"/>
                </a:ext>
              </a:extLst>
            </p:cNvPr>
            <p:cNvSpPr/>
            <p:nvPr/>
          </p:nvSpPr>
          <p:spPr>
            <a:xfrm flipH="1">
              <a:off x="103688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8CF310-7D6B-4EB7-B4D2-3A687941A1AB}"/>
                </a:ext>
              </a:extLst>
            </p:cNvPr>
            <p:cNvSpPr/>
            <p:nvPr/>
          </p:nvSpPr>
          <p:spPr>
            <a:xfrm flipH="1">
              <a:off x="10216440" y="309185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E74D52B-487D-4576-A8D0-221A42DB78F9}"/>
                </a:ext>
              </a:extLst>
            </p:cNvPr>
            <p:cNvSpPr/>
            <p:nvPr/>
          </p:nvSpPr>
          <p:spPr>
            <a:xfrm flipH="1">
              <a:off x="10978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D70D46A-2D4C-4330-A486-122B8DFC4AA7}"/>
                </a:ext>
              </a:extLst>
            </p:cNvPr>
            <p:cNvSpPr/>
            <p:nvPr/>
          </p:nvSpPr>
          <p:spPr>
            <a:xfrm flipH="1">
              <a:off x="108260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44AC105-84EE-4D3D-9616-410A0D0F044D}"/>
                </a:ext>
              </a:extLst>
            </p:cNvPr>
            <p:cNvSpPr/>
            <p:nvPr/>
          </p:nvSpPr>
          <p:spPr>
            <a:xfrm flipH="1">
              <a:off x="106736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F576BD9-78AF-4428-827F-18AD85557BC2}"/>
                </a:ext>
              </a:extLst>
            </p:cNvPr>
            <p:cNvSpPr/>
            <p:nvPr/>
          </p:nvSpPr>
          <p:spPr>
            <a:xfrm flipH="1">
              <a:off x="105212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869FE6F-A224-4D23-A377-7F114062AD48}"/>
                </a:ext>
              </a:extLst>
            </p:cNvPr>
            <p:cNvSpPr/>
            <p:nvPr/>
          </p:nvSpPr>
          <p:spPr>
            <a:xfrm flipH="1">
              <a:off x="103688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3F31FEB-51C4-49BC-9523-50DFB0CD0315}"/>
                </a:ext>
              </a:extLst>
            </p:cNvPr>
            <p:cNvSpPr/>
            <p:nvPr/>
          </p:nvSpPr>
          <p:spPr>
            <a:xfrm flipH="1">
              <a:off x="10216440" y="484164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F001B43-9B00-4D0C-9035-10E4C5321E91}"/>
                </a:ext>
              </a:extLst>
            </p:cNvPr>
            <p:cNvSpPr/>
            <p:nvPr/>
          </p:nvSpPr>
          <p:spPr>
            <a:xfrm flipH="1">
              <a:off x="10978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0A53457-FC8D-4E0F-BCE4-3B8F100290BD}"/>
                </a:ext>
              </a:extLst>
            </p:cNvPr>
            <p:cNvSpPr/>
            <p:nvPr/>
          </p:nvSpPr>
          <p:spPr>
            <a:xfrm flipH="1">
              <a:off x="108260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BB7B1F6-E61E-45AA-9D2F-03E533F6E12C}"/>
                </a:ext>
              </a:extLst>
            </p:cNvPr>
            <p:cNvSpPr/>
            <p:nvPr/>
          </p:nvSpPr>
          <p:spPr>
            <a:xfrm flipH="1">
              <a:off x="106736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0C6A93A-072B-4252-8E9B-B8FCCE5DA2C6}"/>
                </a:ext>
              </a:extLst>
            </p:cNvPr>
            <p:cNvSpPr/>
            <p:nvPr/>
          </p:nvSpPr>
          <p:spPr>
            <a:xfrm flipH="1">
              <a:off x="105212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D0DA689-7ADC-4188-B1F1-E83A9E2800B4}"/>
                </a:ext>
              </a:extLst>
            </p:cNvPr>
            <p:cNvSpPr/>
            <p:nvPr/>
          </p:nvSpPr>
          <p:spPr>
            <a:xfrm flipH="1">
              <a:off x="103688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7FF84DE-F0E6-4228-AD43-4E5E185A0678}"/>
                </a:ext>
              </a:extLst>
            </p:cNvPr>
            <p:cNvSpPr/>
            <p:nvPr/>
          </p:nvSpPr>
          <p:spPr>
            <a:xfrm flipH="1">
              <a:off x="10216440" y="65914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B939F08-E436-41ED-9A73-F5C748AB85B0}"/>
                </a:ext>
              </a:extLst>
            </p:cNvPr>
            <p:cNvSpPr/>
            <p:nvPr/>
          </p:nvSpPr>
          <p:spPr>
            <a:xfrm flipH="1">
              <a:off x="10978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F11711-02F4-4AE5-A40C-563F4D9788B4}"/>
                </a:ext>
              </a:extLst>
            </p:cNvPr>
            <p:cNvSpPr/>
            <p:nvPr/>
          </p:nvSpPr>
          <p:spPr>
            <a:xfrm flipH="1">
              <a:off x="108260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06E44A-57AE-42D3-A8D0-73F4DAA5F2F8}"/>
                </a:ext>
              </a:extLst>
            </p:cNvPr>
            <p:cNvSpPr/>
            <p:nvPr/>
          </p:nvSpPr>
          <p:spPr>
            <a:xfrm flipH="1">
              <a:off x="106736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A4F8167-E4CF-46D8-A94C-A8C4A3B36998}"/>
                </a:ext>
              </a:extLst>
            </p:cNvPr>
            <p:cNvSpPr/>
            <p:nvPr/>
          </p:nvSpPr>
          <p:spPr>
            <a:xfrm flipH="1">
              <a:off x="105212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270E93F-945C-44F6-BCB7-3A6DC0598203}"/>
                </a:ext>
              </a:extLst>
            </p:cNvPr>
            <p:cNvSpPr/>
            <p:nvPr/>
          </p:nvSpPr>
          <p:spPr>
            <a:xfrm flipH="1">
              <a:off x="103688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8C64D84-825B-423A-9E39-53254783DE2A}"/>
                </a:ext>
              </a:extLst>
            </p:cNvPr>
            <p:cNvSpPr/>
            <p:nvPr/>
          </p:nvSpPr>
          <p:spPr>
            <a:xfrm flipH="1">
              <a:off x="10216440" y="83412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>
            <a:extLst>
              <a:ext uri="{FF2B5EF4-FFF2-40B4-BE49-F238E27FC236}">
                <a16:creationId xmlns:a16="http://schemas.microsoft.com/office/drawing/2014/main" id="{CA49CB42-1DC3-447B-8103-C74A16B2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/>
        </p:blipFill>
        <p:spPr>
          <a:xfrm>
            <a:off x="6399126" y="633581"/>
            <a:ext cx="5182876" cy="43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46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75FF9CD-784B-4DA4-AF42-5B81F98D379C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4441249A-8B35-42B5-9347-8FA3FD40225F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AEA6334-1391-4D9A-87D5-A1CD6362C315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工作维度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8DFD891-EF21-4984-974B-DE7FD54508D9}"/>
              </a:ext>
            </a:extLst>
          </p:cNvPr>
          <p:cNvGrpSpPr/>
          <p:nvPr/>
        </p:nvGrpSpPr>
        <p:grpSpPr>
          <a:xfrm>
            <a:off x="1219200" y="2032614"/>
            <a:ext cx="2177128" cy="2433913"/>
            <a:chOff x="1219200" y="2032614"/>
            <a:chExt cx="2177128" cy="243391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06ED7AF-10F3-451F-A80D-B40D0635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9200" y="2032614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D33F384-F39B-4EA9-A524-BB59E21A2E2A}"/>
                </a:ext>
              </a:extLst>
            </p:cNvPr>
            <p:cNvGrpSpPr/>
            <p:nvPr/>
          </p:nvGrpSpPr>
          <p:grpSpPr>
            <a:xfrm>
              <a:off x="1610712" y="2642830"/>
              <a:ext cx="1785616" cy="1152054"/>
              <a:chOff x="-1275076" y="4252266"/>
              <a:chExt cx="1785616" cy="1152054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813EC6E-0682-4915-B801-C0B3302B3FB3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Infrastructure</a:t>
                </a: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A6D797D-93B3-4EE5-85FC-28132CF40CF9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基础设施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72F92E7-06EB-42BA-BC99-9BEA9762B605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C2ED3389-9BF6-4CB8-8178-8394F63C7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D9557D-EC16-425B-9B88-F9EDAC0F854F}"/>
              </a:ext>
            </a:extLst>
          </p:cNvPr>
          <p:cNvGrpSpPr/>
          <p:nvPr/>
        </p:nvGrpSpPr>
        <p:grpSpPr>
          <a:xfrm>
            <a:off x="2321331" y="3915543"/>
            <a:ext cx="2203830" cy="2433914"/>
            <a:chOff x="2321331" y="3915543"/>
            <a:chExt cx="2203830" cy="2433914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8F3A9A8-87D2-4063-9CDA-57D8DF45E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31" y="3915543"/>
              <a:ext cx="2146056" cy="2433914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640E7847-D8EB-4784-88A2-7A956555A9A2}"/>
                </a:ext>
              </a:extLst>
            </p:cNvPr>
            <p:cNvGrpSpPr/>
            <p:nvPr/>
          </p:nvGrpSpPr>
          <p:grpSpPr>
            <a:xfrm>
              <a:off x="2739545" y="4554158"/>
              <a:ext cx="1785616" cy="1152054"/>
              <a:chOff x="-1275076" y="4252266"/>
              <a:chExt cx="1785616" cy="1152054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A0BDA9F-2E84-42DD-8F76-3E43B5166EFF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Energy Efficiency</a:t>
                </a: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A34D7A8-24BF-4714-A9D5-1285A67C0967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能效质量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696D00A-99F4-4952-9150-27CB8C9A2AB5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83D6C6A1-2955-4EA6-B6A7-146EDB0BE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1B1369-86EE-41FF-BBE0-54E518435B0F}"/>
              </a:ext>
            </a:extLst>
          </p:cNvPr>
          <p:cNvGrpSpPr/>
          <p:nvPr/>
        </p:nvGrpSpPr>
        <p:grpSpPr>
          <a:xfrm>
            <a:off x="4525161" y="1932952"/>
            <a:ext cx="2191303" cy="2433913"/>
            <a:chOff x="4476528" y="2696272"/>
            <a:chExt cx="2191303" cy="243391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09A118B-A478-4C0E-A7F1-750A7802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528" y="2696272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3B6EB889-7D65-4AA8-8466-FAEFE946136E}"/>
                </a:ext>
              </a:extLst>
            </p:cNvPr>
            <p:cNvGrpSpPr/>
            <p:nvPr/>
          </p:nvGrpSpPr>
          <p:grpSpPr>
            <a:xfrm>
              <a:off x="4882215" y="3326999"/>
              <a:ext cx="1785616" cy="1152054"/>
              <a:chOff x="-1275076" y="4252266"/>
              <a:chExt cx="1785616" cy="1152054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5C8ACD-CB9F-4B8E-B744-295479057C63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Technology</a:t>
                </a: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F7463DF-D9B1-4163-A180-5BCDF2468AE3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技术提升</a:t>
                </a: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D7BE7C3-443C-4751-90C2-6D1C5063B18E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EBA7DA59-A1FC-427F-9A43-47B607275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9DA812B-00E5-4233-AF6E-35AC4157B415}"/>
              </a:ext>
            </a:extLst>
          </p:cNvPr>
          <p:cNvGrpSpPr/>
          <p:nvPr/>
        </p:nvGrpSpPr>
        <p:grpSpPr>
          <a:xfrm>
            <a:off x="7755010" y="2016188"/>
            <a:ext cx="2182022" cy="2433913"/>
            <a:chOff x="5578558" y="813343"/>
            <a:chExt cx="2182022" cy="24339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308EA6-5647-44E5-BFD4-0E7C251CE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558" y="813343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8996743F-C53A-4E4A-B354-6A0CAC084DA5}"/>
                </a:ext>
              </a:extLst>
            </p:cNvPr>
            <p:cNvGrpSpPr/>
            <p:nvPr/>
          </p:nvGrpSpPr>
          <p:grpSpPr>
            <a:xfrm>
              <a:off x="5974964" y="1429220"/>
              <a:ext cx="1785616" cy="1152054"/>
              <a:chOff x="-1275076" y="4252266"/>
              <a:chExt cx="1785616" cy="1152054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5B680F0-648D-480B-990A-A79F33CDB2CA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Project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E6BE29-ACCD-411C-9BFF-823769C42C19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项目管理</a:t>
                </a: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4FED430-7534-4AF3-8707-7C6983ADBFC0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2089F75C-BE7E-4A48-B0FB-E2874CB7B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08C72B-2D5C-4E24-A68D-45B1140837D6}"/>
              </a:ext>
            </a:extLst>
          </p:cNvPr>
          <p:cNvGrpSpPr/>
          <p:nvPr/>
        </p:nvGrpSpPr>
        <p:grpSpPr>
          <a:xfrm>
            <a:off x="5586951" y="3821200"/>
            <a:ext cx="2204497" cy="2433913"/>
            <a:chOff x="7724613" y="2032614"/>
            <a:chExt cx="2204497" cy="243391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58EB4FB-A555-48FB-BD0F-B327B41F9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4613" y="2032614"/>
              <a:ext cx="2146055" cy="2433913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EC413DE4-EEAE-4778-9C23-779431B0A490}"/>
                </a:ext>
              </a:extLst>
            </p:cNvPr>
            <p:cNvGrpSpPr/>
            <p:nvPr/>
          </p:nvGrpSpPr>
          <p:grpSpPr>
            <a:xfrm>
              <a:off x="8143494" y="2642830"/>
              <a:ext cx="1785616" cy="1152054"/>
              <a:chOff x="-1275076" y="4252266"/>
              <a:chExt cx="1785616" cy="1152054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701A6FE-5038-4F6D-91CD-86BA5AFA32FA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Architecture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3EF30A9-84B6-4808-9D9D-A472FBA59239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架构升级</a:t>
                </a: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945BB17-4ED4-4B42-9800-334833B649E0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50253723-F118-4004-97FA-AE40E38D1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9ADD9AA-1146-431E-8DC8-8979409EDEA0}"/>
              </a:ext>
            </a:extLst>
          </p:cNvPr>
          <p:cNvGrpSpPr/>
          <p:nvPr/>
        </p:nvGrpSpPr>
        <p:grpSpPr>
          <a:xfrm>
            <a:off x="8826744" y="3915543"/>
            <a:ext cx="2188018" cy="2433914"/>
            <a:chOff x="8826744" y="3915543"/>
            <a:chExt cx="2188018" cy="243391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40322E1-91C2-4283-812D-7BAA65FAB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744" y="3915543"/>
              <a:ext cx="2146056" cy="2433914"/>
            </a:xfrm>
            <a:custGeom>
              <a:avLst/>
              <a:gdLst>
                <a:gd name="T0" fmla="*/ 589 w 1178"/>
                <a:gd name="T1" fmla="*/ 1336 h 1336"/>
                <a:gd name="T2" fmla="*/ 547 w 1178"/>
                <a:gd name="T3" fmla="*/ 1324 h 1336"/>
                <a:gd name="T4" fmla="*/ 42 w 1178"/>
                <a:gd name="T5" fmla="*/ 1032 h 1336"/>
                <a:gd name="T6" fmla="*/ 0 w 1178"/>
                <a:gd name="T7" fmla="*/ 959 h 1336"/>
                <a:gd name="T8" fmla="*/ 0 w 1178"/>
                <a:gd name="T9" fmla="*/ 376 h 1336"/>
                <a:gd name="T10" fmla="*/ 42 w 1178"/>
                <a:gd name="T11" fmla="*/ 303 h 1336"/>
                <a:gd name="T12" fmla="*/ 547 w 1178"/>
                <a:gd name="T13" fmla="*/ 11 h 1336"/>
                <a:gd name="T14" fmla="*/ 589 w 1178"/>
                <a:gd name="T15" fmla="*/ 0 h 1336"/>
                <a:gd name="T16" fmla="*/ 631 w 1178"/>
                <a:gd name="T17" fmla="*/ 11 h 1336"/>
                <a:gd name="T18" fmla="*/ 1136 w 1178"/>
                <a:gd name="T19" fmla="*/ 303 h 1336"/>
                <a:gd name="T20" fmla="*/ 1178 w 1178"/>
                <a:gd name="T21" fmla="*/ 376 h 1336"/>
                <a:gd name="T22" fmla="*/ 1178 w 1178"/>
                <a:gd name="T23" fmla="*/ 959 h 1336"/>
                <a:gd name="T24" fmla="*/ 1136 w 1178"/>
                <a:gd name="T25" fmla="*/ 1032 h 1336"/>
                <a:gd name="T26" fmla="*/ 631 w 1178"/>
                <a:gd name="T27" fmla="*/ 1324 h 1336"/>
                <a:gd name="T28" fmla="*/ 589 w 1178"/>
                <a:gd name="T29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8" h="1336">
                  <a:moveTo>
                    <a:pt x="589" y="1336"/>
                  </a:moveTo>
                  <a:cubicBezTo>
                    <a:pt x="574" y="1336"/>
                    <a:pt x="560" y="1332"/>
                    <a:pt x="547" y="1324"/>
                  </a:cubicBezTo>
                  <a:cubicBezTo>
                    <a:pt x="42" y="1032"/>
                    <a:pt x="42" y="1032"/>
                    <a:pt x="42" y="1032"/>
                  </a:cubicBezTo>
                  <a:cubicBezTo>
                    <a:pt x="16" y="1017"/>
                    <a:pt x="0" y="989"/>
                    <a:pt x="0" y="959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46"/>
                    <a:pt x="16" y="318"/>
                    <a:pt x="42" y="303"/>
                  </a:cubicBezTo>
                  <a:cubicBezTo>
                    <a:pt x="547" y="11"/>
                    <a:pt x="547" y="11"/>
                    <a:pt x="547" y="11"/>
                  </a:cubicBezTo>
                  <a:cubicBezTo>
                    <a:pt x="560" y="4"/>
                    <a:pt x="574" y="0"/>
                    <a:pt x="589" y="0"/>
                  </a:cubicBezTo>
                  <a:cubicBezTo>
                    <a:pt x="604" y="0"/>
                    <a:pt x="618" y="4"/>
                    <a:pt x="631" y="11"/>
                  </a:cubicBezTo>
                  <a:cubicBezTo>
                    <a:pt x="1136" y="303"/>
                    <a:pt x="1136" y="303"/>
                    <a:pt x="1136" y="303"/>
                  </a:cubicBezTo>
                  <a:cubicBezTo>
                    <a:pt x="1162" y="318"/>
                    <a:pt x="1178" y="346"/>
                    <a:pt x="1178" y="376"/>
                  </a:cubicBezTo>
                  <a:cubicBezTo>
                    <a:pt x="1178" y="959"/>
                    <a:pt x="1178" y="959"/>
                    <a:pt x="1178" y="959"/>
                  </a:cubicBezTo>
                  <a:cubicBezTo>
                    <a:pt x="1178" y="989"/>
                    <a:pt x="1162" y="1017"/>
                    <a:pt x="1136" y="1032"/>
                  </a:cubicBezTo>
                  <a:cubicBezTo>
                    <a:pt x="631" y="1324"/>
                    <a:pt x="631" y="1324"/>
                    <a:pt x="631" y="1324"/>
                  </a:cubicBezTo>
                  <a:cubicBezTo>
                    <a:pt x="618" y="1332"/>
                    <a:pt x="604" y="1336"/>
                    <a:pt x="589" y="1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983B8099-EE99-48F1-B7CC-043EC06528A5}"/>
                </a:ext>
              </a:extLst>
            </p:cNvPr>
            <p:cNvGrpSpPr/>
            <p:nvPr/>
          </p:nvGrpSpPr>
          <p:grpSpPr>
            <a:xfrm>
              <a:off x="9229146" y="4554158"/>
              <a:ext cx="1785616" cy="1152054"/>
              <a:chOff x="-1275076" y="4252266"/>
              <a:chExt cx="1785616" cy="1152054"/>
            </a:xfrm>
          </p:grpSpPr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DB66A21-4BD1-4989-A7DD-7A78EE11D2E7}"/>
                  </a:ext>
                </a:extLst>
              </p:cNvPr>
              <p:cNvSpPr txBox="1"/>
              <p:nvPr/>
            </p:nvSpPr>
            <p:spPr>
              <a:xfrm>
                <a:off x="-1275076" y="5048122"/>
                <a:ext cx="1785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Knowledge</a:t>
                </a: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03AA31A-596F-438B-AA65-304DC8A4E89C}"/>
                  </a:ext>
                </a:extLst>
              </p:cNvPr>
              <p:cNvSpPr txBox="1"/>
              <p:nvPr/>
            </p:nvSpPr>
            <p:spPr>
              <a:xfrm>
                <a:off x="-1275076" y="4682767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知识共享</a:t>
                </a: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56F87C56-A697-4E75-BDA8-F801BB2FCC44}"/>
                  </a:ext>
                </a:extLst>
              </p:cNvPr>
              <p:cNvSpPr txBox="1"/>
              <p:nvPr/>
            </p:nvSpPr>
            <p:spPr>
              <a:xfrm>
                <a:off x="-1275076" y="4252266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C5CE8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A0755903-FA81-4CA3-854E-767D0B304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56716" y="5404320"/>
                <a:ext cx="342338" cy="0"/>
              </a:xfrm>
              <a:prstGeom prst="line">
                <a:avLst/>
              </a:prstGeom>
              <a:ln w="19050">
                <a:solidFill>
                  <a:srgbClr val="3C5C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3094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6E7C902-4F1B-48DA-80FB-879AB0F37870}"/>
              </a:ext>
            </a:extLst>
          </p:cNvPr>
          <p:cNvGrpSpPr/>
          <p:nvPr/>
        </p:nvGrpSpPr>
        <p:grpSpPr>
          <a:xfrm>
            <a:off x="4634776" y="1944979"/>
            <a:ext cx="6261824" cy="3187936"/>
            <a:chOff x="4634776" y="1944979"/>
            <a:chExt cx="6261824" cy="318793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3FC2B80-226C-4689-8772-C845C0FDBE0C}"/>
                </a:ext>
              </a:extLst>
            </p:cNvPr>
            <p:cNvGrpSpPr/>
            <p:nvPr/>
          </p:nvGrpSpPr>
          <p:grpSpPr>
            <a:xfrm flipH="1">
              <a:off x="4634776" y="3492643"/>
              <a:ext cx="6261824" cy="519352"/>
              <a:chOff x="-839014" y="3100576"/>
              <a:chExt cx="7919600" cy="656847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035AB42-289C-45DD-BEA6-3F91856497C8}"/>
                  </a:ext>
                </a:extLst>
              </p:cNvPr>
              <p:cNvSpPr/>
              <p:nvPr/>
            </p:nvSpPr>
            <p:spPr>
              <a:xfrm>
                <a:off x="-839014" y="3100577"/>
                <a:ext cx="7919600" cy="656846"/>
              </a:xfrm>
              <a:prstGeom prst="ellipse">
                <a:avLst/>
              </a:prstGeom>
              <a:solidFill>
                <a:srgbClr val="D3EDFB">
                  <a:alpha val="5000"/>
                </a:srgbClr>
              </a:solidFill>
              <a:ln>
                <a:gradFill>
                  <a:gsLst>
                    <a:gs pos="0">
                      <a:srgbClr val="3C5CE8">
                        <a:alpha val="0"/>
                      </a:srgbClr>
                    </a:gs>
                    <a:gs pos="50000">
                      <a:srgbClr val="3C5CE8"/>
                    </a:gs>
                    <a:gs pos="100000">
                      <a:srgbClr val="3C5CE8">
                        <a:alpha val="0"/>
                      </a:srgbClr>
                    </a:gs>
                  </a:gsLst>
                  <a:lin ang="5400000" scaled="1"/>
                </a:gra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2011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98052">
                        <a:prstClr val="white">
                          <a:lumMod val="95000"/>
                        </a:prstClr>
                      </a:gs>
                      <a:gs pos="51000">
                        <a:prstClr val="white">
                          <a:lumMod val="65000"/>
                        </a:prstClr>
                      </a:gs>
                      <a:gs pos="53000">
                        <a:prstClr val="black">
                          <a:lumMod val="50000"/>
                          <a:lumOff val="50000"/>
                        </a:prst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C3845B8-8286-45E0-87E2-3F8BEC657FED}"/>
                  </a:ext>
                </a:extLst>
              </p:cNvPr>
              <p:cNvSpPr/>
              <p:nvPr/>
            </p:nvSpPr>
            <p:spPr>
              <a:xfrm>
                <a:off x="733459" y="3100577"/>
                <a:ext cx="4774651" cy="656846"/>
              </a:xfrm>
              <a:prstGeom prst="ellipse">
                <a:avLst/>
              </a:prstGeom>
              <a:solidFill>
                <a:srgbClr val="D3EDFB">
                  <a:alpha val="7000"/>
                </a:srgbClr>
              </a:solidFill>
              <a:ln>
                <a:gradFill>
                  <a:gsLst>
                    <a:gs pos="0">
                      <a:srgbClr val="52C3F1">
                        <a:alpha val="0"/>
                      </a:srgbClr>
                    </a:gs>
                    <a:gs pos="50000">
                      <a:srgbClr val="52C3F1">
                        <a:alpha val="29000"/>
                      </a:srgbClr>
                    </a:gs>
                    <a:gs pos="100000">
                      <a:srgbClr val="52C3F1">
                        <a:alpha val="0"/>
                      </a:srgbClr>
                    </a:gs>
                  </a:gsLst>
                  <a:lin ang="5400000" scaled="1"/>
                </a:gradFill>
                <a:prstDash val="sysDot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2011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98052">
                        <a:prstClr val="white">
                          <a:lumMod val="95000"/>
                        </a:prstClr>
                      </a:gs>
                      <a:gs pos="51000">
                        <a:prstClr val="white">
                          <a:lumMod val="65000"/>
                        </a:prstClr>
                      </a:gs>
                      <a:gs pos="53000">
                        <a:prstClr val="black">
                          <a:lumMod val="50000"/>
                          <a:lumOff val="50000"/>
                        </a:prst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809A661-54DE-4F4F-BD32-8AB53D85053F}"/>
                  </a:ext>
                </a:extLst>
              </p:cNvPr>
              <p:cNvSpPr/>
              <p:nvPr/>
            </p:nvSpPr>
            <p:spPr>
              <a:xfrm>
                <a:off x="784952" y="3100576"/>
                <a:ext cx="4671666" cy="656846"/>
              </a:xfrm>
              <a:prstGeom prst="ellipse">
                <a:avLst/>
              </a:prstGeom>
              <a:solidFill>
                <a:schemeClr val="bg1"/>
              </a:solidFill>
              <a:ln>
                <a:gradFill>
                  <a:gsLst>
                    <a:gs pos="0">
                      <a:srgbClr val="3C5CE8">
                        <a:alpha val="0"/>
                      </a:srgbClr>
                    </a:gs>
                    <a:gs pos="50000">
                      <a:srgbClr val="3C5CE8"/>
                    </a:gs>
                    <a:gs pos="100000">
                      <a:srgbClr val="3C5CE8">
                        <a:alpha val="0"/>
                      </a:srgbClr>
                    </a:gs>
                  </a:gsLst>
                  <a:lin ang="5400000" scaled="1"/>
                </a:gra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2011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98052">
                        <a:prstClr val="white">
                          <a:lumMod val="95000"/>
                        </a:prstClr>
                      </a:gs>
                      <a:gs pos="51000">
                        <a:prstClr val="white">
                          <a:lumMod val="65000"/>
                        </a:prstClr>
                      </a:gs>
                      <a:gs pos="53000">
                        <a:prstClr val="black">
                          <a:lumMod val="50000"/>
                          <a:lumOff val="50000"/>
                        </a:prst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354E2001-5D82-4D0C-866C-80988B7E2DB3}"/>
                </a:ext>
              </a:extLst>
            </p:cNvPr>
            <p:cNvSpPr/>
            <p:nvPr/>
          </p:nvSpPr>
          <p:spPr>
            <a:xfrm flipH="1">
              <a:off x="6817471" y="1944979"/>
              <a:ext cx="1905466" cy="1905466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0DFB649B-0DE7-4448-9CDD-D7A09F7D9921}"/>
                </a:ext>
              </a:extLst>
            </p:cNvPr>
            <p:cNvSpPr/>
            <p:nvPr/>
          </p:nvSpPr>
          <p:spPr>
            <a:xfrm flipH="1">
              <a:off x="6077058" y="3227449"/>
              <a:ext cx="1905466" cy="1905466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85FFA17-3A07-42E8-95F1-C7A8B3E2EF77}"/>
                </a:ext>
              </a:extLst>
            </p:cNvPr>
            <p:cNvSpPr/>
            <p:nvPr/>
          </p:nvSpPr>
          <p:spPr>
            <a:xfrm flipH="1">
              <a:off x="7557882" y="3227449"/>
              <a:ext cx="1905466" cy="1905466"/>
            </a:xfrm>
            <a:custGeom>
              <a:avLst/>
              <a:gdLst>
                <a:gd name="connsiteX0" fmla="*/ 0 w 2104265"/>
                <a:gd name="connsiteY0" fmla="*/ 1052133 h 2104265"/>
                <a:gd name="connsiteX1" fmla="*/ 1052133 w 2104265"/>
                <a:gd name="connsiteY1" fmla="*/ 0 h 2104265"/>
                <a:gd name="connsiteX2" fmla="*/ 2104266 w 2104265"/>
                <a:gd name="connsiteY2" fmla="*/ 1052133 h 2104265"/>
                <a:gd name="connsiteX3" fmla="*/ 1052133 w 2104265"/>
                <a:gd name="connsiteY3" fmla="*/ 2104266 h 2104265"/>
                <a:gd name="connsiteX4" fmla="*/ 0 w 2104265"/>
                <a:gd name="connsiteY4" fmla="*/ 1052133 h 21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265" h="2104265">
                  <a:moveTo>
                    <a:pt x="0" y="1052133"/>
                  </a:moveTo>
                  <a:cubicBezTo>
                    <a:pt x="0" y="471056"/>
                    <a:pt x="471056" y="0"/>
                    <a:pt x="1052133" y="0"/>
                  </a:cubicBezTo>
                  <a:cubicBezTo>
                    <a:pt x="1633210" y="0"/>
                    <a:pt x="2104266" y="471056"/>
                    <a:pt x="2104266" y="1052133"/>
                  </a:cubicBezTo>
                  <a:cubicBezTo>
                    <a:pt x="2104266" y="1633210"/>
                    <a:pt x="1633210" y="2104266"/>
                    <a:pt x="1052133" y="2104266"/>
                  </a:cubicBezTo>
                  <a:cubicBezTo>
                    <a:pt x="471056" y="2104266"/>
                    <a:pt x="0" y="1633210"/>
                    <a:pt x="0" y="1052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85" name="TextBox 40">
              <a:extLst>
                <a:ext uri="{FF2B5EF4-FFF2-40B4-BE49-F238E27FC236}">
                  <a16:creationId xmlns:a16="http://schemas.microsoft.com/office/drawing/2014/main" id="{9964A377-DCDA-414F-AE6B-F1A075F41C3C}"/>
                </a:ext>
              </a:extLst>
            </p:cNvPr>
            <p:cNvSpPr txBox="1"/>
            <p:nvPr/>
          </p:nvSpPr>
          <p:spPr>
            <a:xfrm flipH="1">
              <a:off x="7330899" y="27759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rgbClr val="3C5CE8"/>
                  </a:solidFill>
                  <a:cs typeface="+mn-ea"/>
                  <a:sym typeface="+mn-lt"/>
                </a:rPr>
                <a:t>自动化</a:t>
              </a:r>
              <a:endPara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TextBox 14">
              <a:extLst>
                <a:ext uri="{FF2B5EF4-FFF2-40B4-BE49-F238E27FC236}">
                  <a16:creationId xmlns:a16="http://schemas.microsoft.com/office/drawing/2014/main" id="{572689B9-CED4-4334-A8BD-EEE4EB057741}"/>
                </a:ext>
              </a:extLst>
            </p:cNvPr>
            <p:cNvSpPr txBox="1"/>
            <p:nvPr/>
          </p:nvSpPr>
          <p:spPr>
            <a:xfrm flipH="1">
              <a:off x="8029518" y="428636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简单化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TextBox 39">
              <a:extLst>
                <a:ext uri="{FF2B5EF4-FFF2-40B4-BE49-F238E27FC236}">
                  <a16:creationId xmlns:a16="http://schemas.microsoft.com/office/drawing/2014/main" id="{CF355F15-B80F-438B-84B3-8796797B5C95}"/>
                </a:ext>
              </a:extLst>
            </p:cNvPr>
            <p:cNvSpPr txBox="1"/>
            <p:nvPr/>
          </p:nvSpPr>
          <p:spPr>
            <a:xfrm flipH="1">
              <a:off x="6406467" y="4289189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rgbClr val="3C5CE8"/>
                  </a:solidFill>
                  <a:cs typeface="+mn-ea"/>
                  <a:sym typeface="+mn-lt"/>
                </a:rPr>
                <a:t>标准化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iconfont-1191-866883">
              <a:extLst>
                <a:ext uri="{FF2B5EF4-FFF2-40B4-BE49-F238E27FC236}">
                  <a16:creationId xmlns:a16="http://schemas.microsoft.com/office/drawing/2014/main" id="{CABF436C-C840-4C90-B4F1-168ABD90D92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643451" y="2339274"/>
              <a:ext cx="329004" cy="380982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iconfont-1191-866883">
              <a:extLst>
                <a:ext uri="{FF2B5EF4-FFF2-40B4-BE49-F238E27FC236}">
                  <a16:creationId xmlns:a16="http://schemas.microsoft.com/office/drawing/2014/main" id="{C09100D0-C4BF-4EB7-8AA5-6032CB340D7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356704" y="3816395"/>
              <a:ext cx="380982" cy="380982"/>
            </a:xfrm>
            <a:custGeom>
              <a:avLst/>
              <a:gdLst>
                <a:gd name="T0" fmla="*/ 10304 w 12793"/>
                <a:gd name="T1" fmla="*/ 0 h 12793"/>
                <a:gd name="T2" fmla="*/ 0 w 12793"/>
                <a:gd name="T3" fmla="*/ 2489 h 12793"/>
                <a:gd name="T4" fmla="*/ 2489 w 12793"/>
                <a:gd name="T5" fmla="*/ 12793 h 12793"/>
                <a:gd name="T6" fmla="*/ 12793 w 12793"/>
                <a:gd name="T7" fmla="*/ 10305 h 12793"/>
                <a:gd name="T8" fmla="*/ 12416 w 12793"/>
                <a:gd name="T9" fmla="*/ 8930 h 12793"/>
                <a:gd name="T10" fmla="*/ 12040 w 12793"/>
                <a:gd name="T11" fmla="*/ 10305 h 12793"/>
                <a:gd name="T12" fmla="*/ 2489 w 12793"/>
                <a:gd name="T13" fmla="*/ 12040 h 12793"/>
                <a:gd name="T14" fmla="*/ 753 w 12793"/>
                <a:gd name="T15" fmla="*/ 2489 h 12793"/>
                <a:gd name="T16" fmla="*/ 10304 w 12793"/>
                <a:gd name="T17" fmla="*/ 754 h 12793"/>
                <a:gd name="T18" fmla="*/ 12040 w 12793"/>
                <a:gd name="T19" fmla="*/ 5984 h 12793"/>
                <a:gd name="T20" fmla="*/ 7802 w 12793"/>
                <a:gd name="T21" fmla="*/ 4549 h 12793"/>
                <a:gd name="T22" fmla="*/ 10479 w 12793"/>
                <a:gd name="T23" fmla="*/ 4172 h 12793"/>
                <a:gd name="T24" fmla="*/ 5124 w 12793"/>
                <a:gd name="T25" fmla="*/ 3795 h 12793"/>
                <a:gd name="T26" fmla="*/ 5124 w 12793"/>
                <a:gd name="T27" fmla="*/ 4549 h 12793"/>
                <a:gd name="T28" fmla="*/ 7048 w 12793"/>
                <a:gd name="T29" fmla="*/ 8342 h 12793"/>
                <a:gd name="T30" fmla="*/ 5877 w 12793"/>
                <a:gd name="T31" fmla="*/ 6361 h 12793"/>
                <a:gd name="T32" fmla="*/ 5501 w 12793"/>
                <a:gd name="T33" fmla="*/ 5984 h 12793"/>
                <a:gd name="T34" fmla="*/ 5124 w 12793"/>
                <a:gd name="T35" fmla="*/ 8705 h 12793"/>
                <a:gd name="T36" fmla="*/ 5124 w 12793"/>
                <a:gd name="T37" fmla="*/ 8718 h 12793"/>
                <a:gd name="T38" fmla="*/ 10102 w 12793"/>
                <a:gd name="T39" fmla="*/ 9095 h 12793"/>
                <a:gd name="T40" fmla="*/ 10102 w 12793"/>
                <a:gd name="T41" fmla="*/ 8342 h 12793"/>
                <a:gd name="T42" fmla="*/ 7801 w 12793"/>
                <a:gd name="T43" fmla="*/ 6738 h 12793"/>
                <a:gd name="T44" fmla="*/ 12793 w 12793"/>
                <a:gd name="T45" fmla="*/ 6361 h 12793"/>
                <a:gd name="T46" fmla="*/ 12793 w 12793"/>
                <a:gd name="T47" fmla="*/ 2489 h 12793"/>
                <a:gd name="T48" fmla="*/ 3517 w 12793"/>
                <a:gd name="T49" fmla="*/ 9180 h 12793"/>
                <a:gd name="T50" fmla="*/ 4619 w 12793"/>
                <a:gd name="T51" fmla="*/ 8843 h 12793"/>
                <a:gd name="T52" fmla="*/ 4387 w 12793"/>
                <a:gd name="T53" fmla="*/ 8126 h 12793"/>
                <a:gd name="T54" fmla="*/ 4243 w 12793"/>
                <a:gd name="T55" fmla="*/ 5420 h 12793"/>
                <a:gd name="T56" fmla="*/ 2691 w 12793"/>
                <a:gd name="T57" fmla="*/ 4815 h 12793"/>
                <a:gd name="T58" fmla="*/ 2691 w 12793"/>
                <a:gd name="T59" fmla="*/ 5569 h 12793"/>
                <a:gd name="T60" fmla="*/ 3118 w 12793"/>
                <a:gd name="T61" fmla="*/ 8601 h 12793"/>
                <a:gd name="T62" fmla="*/ 3280 w 12793"/>
                <a:gd name="T63" fmla="*/ 3590 h 12793"/>
                <a:gd name="T64" fmla="*/ 3280 w 12793"/>
                <a:gd name="T65" fmla="*/ 4277 h 12793"/>
                <a:gd name="T66" fmla="*/ 3280 w 12793"/>
                <a:gd name="T67" fmla="*/ 2904 h 1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793" h="12793">
                  <a:moveTo>
                    <a:pt x="12793" y="2489"/>
                  </a:moveTo>
                  <a:cubicBezTo>
                    <a:pt x="12793" y="1117"/>
                    <a:pt x="11677" y="0"/>
                    <a:pt x="10304" y="0"/>
                  </a:cubicBezTo>
                  <a:lnTo>
                    <a:pt x="2489" y="0"/>
                  </a:lnTo>
                  <a:cubicBezTo>
                    <a:pt x="1116" y="0"/>
                    <a:pt x="0" y="1117"/>
                    <a:pt x="0" y="2489"/>
                  </a:cubicBezTo>
                  <a:lnTo>
                    <a:pt x="0" y="10305"/>
                  </a:lnTo>
                  <a:cubicBezTo>
                    <a:pt x="0" y="11677"/>
                    <a:pt x="1116" y="12793"/>
                    <a:pt x="2489" y="12793"/>
                  </a:cubicBezTo>
                  <a:lnTo>
                    <a:pt x="10304" y="12793"/>
                  </a:lnTo>
                  <a:cubicBezTo>
                    <a:pt x="11677" y="12793"/>
                    <a:pt x="12793" y="11677"/>
                    <a:pt x="12793" y="10305"/>
                  </a:cubicBezTo>
                  <a:lnTo>
                    <a:pt x="12793" y="9307"/>
                  </a:lnTo>
                  <a:cubicBezTo>
                    <a:pt x="12793" y="9098"/>
                    <a:pt x="12625" y="8930"/>
                    <a:pt x="12416" y="8930"/>
                  </a:cubicBezTo>
                  <a:cubicBezTo>
                    <a:pt x="12208" y="8930"/>
                    <a:pt x="12040" y="9098"/>
                    <a:pt x="12040" y="9307"/>
                  </a:cubicBezTo>
                  <a:lnTo>
                    <a:pt x="12040" y="10305"/>
                  </a:lnTo>
                  <a:cubicBezTo>
                    <a:pt x="12040" y="11261"/>
                    <a:pt x="11261" y="12040"/>
                    <a:pt x="10304" y="12040"/>
                  </a:cubicBezTo>
                  <a:lnTo>
                    <a:pt x="2489" y="12040"/>
                  </a:lnTo>
                  <a:cubicBezTo>
                    <a:pt x="1532" y="12040"/>
                    <a:pt x="753" y="11261"/>
                    <a:pt x="753" y="10305"/>
                  </a:cubicBezTo>
                  <a:lnTo>
                    <a:pt x="753" y="2489"/>
                  </a:lnTo>
                  <a:cubicBezTo>
                    <a:pt x="753" y="1532"/>
                    <a:pt x="1532" y="754"/>
                    <a:pt x="2489" y="754"/>
                  </a:cubicBezTo>
                  <a:lnTo>
                    <a:pt x="10304" y="754"/>
                  </a:lnTo>
                  <a:cubicBezTo>
                    <a:pt x="11261" y="754"/>
                    <a:pt x="12040" y="1532"/>
                    <a:pt x="12040" y="2489"/>
                  </a:cubicBezTo>
                  <a:lnTo>
                    <a:pt x="12040" y="5984"/>
                  </a:lnTo>
                  <a:lnTo>
                    <a:pt x="7802" y="5984"/>
                  </a:lnTo>
                  <a:lnTo>
                    <a:pt x="7802" y="4549"/>
                  </a:lnTo>
                  <a:lnTo>
                    <a:pt x="10102" y="4549"/>
                  </a:lnTo>
                  <a:cubicBezTo>
                    <a:pt x="10310" y="4549"/>
                    <a:pt x="10479" y="4380"/>
                    <a:pt x="10479" y="4172"/>
                  </a:cubicBezTo>
                  <a:cubicBezTo>
                    <a:pt x="10479" y="3964"/>
                    <a:pt x="10310" y="3795"/>
                    <a:pt x="10102" y="3795"/>
                  </a:cubicBezTo>
                  <a:lnTo>
                    <a:pt x="5124" y="3795"/>
                  </a:lnTo>
                  <a:cubicBezTo>
                    <a:pt x="4916" y="3795"/>
                    <a:pt x="4747" y="3964"/>
                    <a:pt x="4747" y="4172"/>
                  </a:cubicBezTo>
                  <a:cubicBezTo>
                    <a:pt x="4747" y="4380"/>
                    <a:pt x="4916" y="4549"/>
                    <a:pt x="5124" y="4549"/>
                  </a:cubicBezTo>
                  <a:lnTo>
                    <a:pt x="7048" y="4549"/>
                  </a:lnTo>
                  <a:lnTo>
                    <a:pt x="7048" y="8342"/>
                  </a:lnTo>
                  <a:lnTo>
                    <a:pt x="5877" y="8342"/>
                  </a:lnTo>
                  <a:lnTo>
                    <a:pt x="5877" y="6361"/>
                  </a:lnTo>
                  <a:cubicBezTo>
                    <a:pt x="5877" y="6152"/>
                    <a:pt x="5709" y="5984"/>
                    <a:pt x="5501" y="5984"/>
                  </a:cubicBezTo>
                  <a:lnTo>
                    <a:pt x="5501" y="5984"/>
                  </a:lnTo>
                  <a:cubicBezTo>
                    <a:pt x="5293" y="5984"/>
                    <a:pt x="5124" y="6152"/>
                    <a:pt x="5124" y="6360"/>
                  </a:cubicBezTo>
                  <a:lnTo>
                    <a:pt x="5124" y="8705"/>
                  </a:lnTo>
                  <a:cubicBezTo>
                    <a:pt x="5124" y="8707"/>
                    <a:pt x="5124" y="8709"/>
                    <a:pt x="5124" y="8712"/>
                  </a:cubicBezTo>
                  <a:cubicBezTo>
                    <a:pt x="5124" y="8714"/>
                    <a:pt x="5124" y="8716"/>
                    <a:pt x="5124" y="8718"/>
                  </a:cubicBezTo>
                  <a:cubicBezTo>
                    <a:pt x="5124" y="8926"/>
                    <a:pt x="5292" y="9095"/>
                    <a:pt x="5500" y="9095"/>
                  </a:cubicBezTo>
                  <a:lnTo>
                    <a:pt x="10102" y="9095"/>
                  </a:lnTo>
                  <a:cubicBezTo>
                    <a:pt x="10310" y="9095"/>
                    <a:pt x="10479" y="8926"/>
                    <a:pt x="10479" y="8718"/>
                  </a:cubicBezTo>
                  <a:cubicBezTo>
                    <a:pt x="10479" y="8510"/>
                    <a:pt x="10310" y="8342"/>
                    <a:pt x="10102" y="8342"/>
                  </a:cubicBezTo>
                  <a:lnTo>
                    <a:pt x="7801" y="8342"/>
                  </a:lnTo>
                  <a:lnTo>
                    <a:pt x="7801" y="6738"/>
                  </a:lnTo>
                  <a:lnTo>
                    <a:pt x="12416" y="6738"/>
                  </a:lnTo>
                  <a:cubicBezTo>
                    <a:pt x="12625" y="6738"/>
                    <a:pt x="12793" y="6569"/>
                    <a:pt x="12793" y="6361"/>
                  </a:cubicBezTo>
                  <a:lnTo>
                    <a:pt x="12793" y="6269"/>
                  </a:lnTo>
                  <a:lnTo>
                    <a:pt x="12793" y="2489"/>
                  </a:lnTo>
                  <a:close/>
                  <a:moveTo>
                    <a:pt x="3159" y="8919"/>
                  </a:moveTo>
                  <a:cubicBezTo>
                    <a:pt x="3210" y="9079"/>
                    <a:pt x="3358" y="9180"/>
                    <a:pt x="3517" y="9180"/>
                  </a:cubicBezTo>
                  <a:cubicBezTo>
                    <a:pt x="3556" y="9180"/>
                    <a:pt x="3595" y="9174"/>
                    <a:pt x="3633" y="9162"/>
                  </a:cubicBezTo>
                  <a:lnTo>
                    <a:pt x="4619" y="8843"/>
                  </a:lnTo>
                  <a:cubicBezTo>
                    <a:pt x="4817" y="8779"/>
                    <a:pt x="4926" y="8566"/>
                    <a:pt x="4862" y="8368"/>
                  </a:cubicBezTo>
                  <a:cubicBezTo>
                    <a:pt x="4798" y="8170"/>
                    <a:pt x="4585" y="8062"/>
                    <a:pt x="4387" y="8126"/>
                  </a:cubicBezTo>
                  <a:lnTo>
                    <a:pt x="3913" y="8279"/>
                  </a:lnTo>
                  <a:lnTo>
                    <a:pt x="4243" y="5420"/>
                  </a:lnTo>
                  <a:cubicBezTo>
                    <a:pt x="4285" y="5089"/>
                    <a:pt x="4164" y="4815"/>
                    <a:pt x="3869" y="4815"/>
                  </a:cubicBezTo>
                  <a:lnTo>
                    <a:pt x="2691" y="4815"/>
                  </a:lnTo>
                  <a:cubicBezTo>
                    <a:pt x="2483" y="4815"/>
                    <a:pt x="2314" y="4984"/>
                    <a:pt x="2314" y="5192"/>
                  </a:cubicBezTo>
                  <a:cubicBezTo>
                    <a:pt x="2314" y="5400"/>
                    <a:pt x="2483" y="5569"/>
                    <a:pt x="2691" y="5569"/>
                  </a:cubicBezTo>
                  <a:lnTo>
                    <a:pt x="3467" y="5569"/>
                  </a:lnTo>
                  <a:lnTo>
                    <a:pt x="3118" y="8601"/>
                  </a:lnTo>
                  <a:cubicBezTo>
                    <a:pt x="3108" y="8729"/>
                    <a:pt x="3143" y="8872"/>
                    <a:pt x="3159" y="8919"/>
                  </a:cubicBezTo>
                  <a:close/>
                  <a:moveTo>
                    <a:pt x="3280" y="3590"/>
                  </a:moveTo>
                  <a:close/>
                  <a:moveTo>
                    <a:pt x="2594" y="3590"/>
                  </a:moveTo>
                  <a:cubicBezTo>
                    <a:pt x="2594" y="3969"/>
                    <a:pt x="2901" y="4277"/>
                    <a:pt x="3280" y="4277"/>
                  </a:cubicBezTo>
                  <a:cubicBezTo>
                    <a:pt x="3659" y="4277"/>
                    <a:pt x="3966" y="3969"/>
                    <a:pt x="3966" y="3590"/>
                  </a:cubicBezTo>
                  <a:cubicBezTo>
                    <a:pt x="3966" y="3211"/>
                    <a:pt x="3659" y="2904"/>
                    <a:pt x="3280" y="2904"/>
                  </a:cubicBezTo>
                  <a:cubicBezTo>
                    <a:pt x="2901" y="2904"/>
                    <a:pt x="2594" y="3211"/>
                    <a:pt x="2594" y="359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iconfont-1191-866883">
              <a:extLst>
                <a:ext uri="{FF2B5EF4-FFF2-40B4-BE49-F238E27FC236}">
                  <a16:creationId xmlns:a16="http://schemas.microsoft.com/office/drawing/2014/main" id="{C8FD9CAA-03F8-44BE-A269-80160B5A450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755452" y="3816395"/>
              <a:ext cx="376990" cy="380982"/>
            </a:xfrm>
            <a:custGeom>
              <a:avLst/>
              <a:gdLst>
                <a:gd name="T0" fmla="*/ 11174 w 12985"/>
                <a:gd name="T1" fmla="*/ 211 h 13120"/>
                <a:gd name="T2" fmla="*/ 8811 w 12985"/>
                <a:gd name="T3" fmla="*/ 1810 h 13120"/>
                <a:gd name="T4" fmla="*/ 8805 w 12985"/>
                <a:gd name="T5" fmla="*/ 2528 h 13120"/>
                <a:gd name="T6" fmla="*/ 3982 w 12985"/>
                <a:gd name="T7" fmla="*/ 4138 h 13120"/>
                <a:gd name="T8" fmla="*/ 2574 w 12985"/>
                <a:gd name="T9" fmla="*/ 3083 h 13120"/>
                <a:gd name="T10" fmla="*/ 210 w 12985"/>
                <a:gd name="T11" fmla="*/ 4683 h 13120"/>
                <a:gd name="T12" fmla="*/ 1810 w 12985"/>
                <a:gd name="T13" fmla="*/ 7046 h 13120"/>
                <a:gd name="T14" fmla="*/ 3510 w 12985"/>
                <a:gd name="T15" fmla="*/ 6590 h 13120"/>
                <a:gd name="T16" fmla="*/ 7388 w 12985"/>
                <a:gd name="T17" fmla="*/ 9877 h 13120"/>
                <a:gd name="T18" fmla="*/ 7127 w 12985"/>
                <a:gd name="T19" fmla="*/ 10545 h 13120"/>
                <a:gd name="T20" fmla="*/ 8727 w 12985"/>
                <a:gd name="T21" fmla="*/ 12909 h 13120"/>
                <a:gd name="T22" fmla="*/ 11091 w 12985"/>
                <a:gd name="T23" fmla="*/ 11309 h 13120"/>
                <a:gd name="T24" fmla="*/ 9491 w 12985"/>
                <a:gd name="T25" fmla="*/ 8945 h 13120"/>
                <a:gd name="T26" fmla="*/ 7791 w 12985"/>
                <a:gd name="T27" fmla="*/ 9402 h 13120"/>
                <a:gd name="T28" fmla="*/ 3913 w 12985"/>
                <a:gd name="T29" fmla="*/ 6115 h 13120"/>
                <a:gd name="T30" fmla="*/ 4174 w 12985"/>
                <a:gd name="T31" fmla="*/ 5447 h 13120"/>
                <a:gd name="T32" fmla="*/ 4180 w 12985"/>
                <a:gd name="T33" fmla="*/ 4729 h 13120"/>
                <a:gd name="T34" fmla="*/ 9002 w 12985"/>
                <a:gd name="T35" fmla="*/ 3119 h 13120"/>
                <a:gd name="T36" fmla="*/ 10410 w 12985"/>
                <a:gd name="T37" fmla="*/ 4174 h 13120"/>
                <a:gd name="T38" fmla="*/ 12774 w 12985"/>
                <a:gd name="T39" fmla="*/ 2574 h 13120"/>
                <a:gd name="T40" fmla="*/ 11174 w 12985"/>
                <a:gd name="T41" fmla="*/ 211 h 13120"/>
                <a:gd name="T42" fmla="*/ 1928 w 12985"/>
                <a:gd name="T43" fmla="*/ 6435 h 13120"/>
                <a:gd name="T44" fmla="*/ 822 w 12985"/>
                <a:gd name="T45" fmla="*/ 4801 h 13120"/>
                <a:gd name="T46" fmla="*/ 2456 w 12985"/>
                <a:gd name="T47" fmla="*/ 3694 h 13120"/>
                <a:gd name="T48" fmla="*/ 3562 w 12985"/>
                <a:gd name="T49" fmla="*/ 5329 h 13120"/>
                <a:gd name="T50" fmla="*/ 1928 w 12985"/>
                <a:gd name="T51" fmla="*/ 6435 h 13120"/>
                <a:gd name="T52" fmla="*/ 9373 w 12985"/>
                <a:gd name="T53" fmla="*/ 9557 h 13120"/>
                <a:gd name="T54" fmla="*/ 10480 w 12985"/>
                <a:gd name="T55" fmla="*/ 11191 h 13120"/>
                <a:gd name="T56" fmla="*/ 8845 w 12985"/>
                <a:gd name="T57" fmla="*/ 12297 h 13120"/>
                <a:gd name="T58" fmla="*/ 7739 w 12985"/>
                <a:gd name="T59" fmla="*/ 10663 h 13120"/>
                <a:gd name="T60" fmla="*/ 9373 w 12985"/>
                <a:gd name="T61" fmla="*/ 9557 h 13120"/>
                <a:gd name="T62" fmla="*/ 12163 w 12985"/>
                <a:gd name="T63" fmla="*/ 2456 h 13120"/>
                <a:gd name="T64" fmla="*/ 10528 w 12985"/>
                <a:gd name="T65" fmla="*/ 3562 h 13120"/>
                <a:gd name="T66" fmla="*/ 9423 w 12985"/>
                <a:gd name="T67" fmla="*/ 1928 h 13120"/>
                <a:gd name="T68" fmla="*/ 11056 w 12985"/>
                <a:gd name="T69" fmla="*/ 822 h 13120"/>
                <a:gd name="T70" fmla="*/ 12163 w 12985"/>
                <a:gd name="T71" fmla="*/ 2456 h 1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85" h="13120">
                  <a:moveTo>
                    <a:pt x="11174" y="211"/>
                  </a:moveTo>
                  <a:cubicBezTo>
                    <a:pt x="10082" y="0"/>
                    <a:pt x="9022" y="718"/>
                    <a:pt x="8811" y="1810"/>
                  </a:cubicBezTo>
                  <a:cubicBezTo>
                    <a:pt x="8764" y="2054"/>
                    <a:pt x="8766" y="2296"/>
                    <a:pt x="8805" y="2528"/>
                  </a:cubicBezTo>
                  <a:lnTo>
                    <a:pt x="3982" y="4138"/>
                  </a:lnTo>
                  <a:cubicBezTo>
                    <a:pt x="3708" y="3608"/>
                    <a:pt x="3204" y="3204"/>
                    <a:pt x="2574" y="3083"/>
                  </a:cubicBezTo>
                  <a:cubicBezTo>
                    <a:pt x="1481" y="2872"/>
                    <a:pt x="421" y="3590"/>
                    <a:pt x="210" y="4683"/>
                  </a:cubicBezTo>
                  <a:cubicBezTo>
                    <a:pt x="0" y="5775"/>
                    <a:pt x="718" y="6836"/>
                    <a:pt x="1810" y="7046"/>
                  </a:cubicBezTo>
                  <a:cubicBezTo>
                    <a:pt x="2440" y="7168"/>
                    <a:pt x="3058" y="6979"/>
                    <a:pt x="3510" y="6590"/>
                  </a:cubicBezTo>
                  <a:lnTo>
                    <a:pt x="7388" y="9877"/>
                  </a:lnTo>
                  <a:cubicBezTo>
                    <a:pt x="7266" y="10077"/>
                    <a:pt x="7174" y="10301"/>
                    <a:pt x="7127" y="10545"/>
                  </a:cubicBezTo>
                  <a:cubicBezTo>
                    <a:pt x="6917" y="11638"/>
                    <a:pt x="7635" y="12698"/>
                    <a:pt x="8727" y="12909"/>
                  </a:cubicBezTo>
                  <a:cubicBezTo>
                    <a:pt x="9820" y="13120"/>
                    <a:pt x="10881" y="12402"/>
                    <a:pt x="11091" y="11309"/>
                  </a:cubicBezTo>
                  <a:cubicBezTo>
                    <a:pt x="11302" y="10216"/>
                    <a:pt x="10584" y="9156"/>
                    <a:pt x="9491" y="8945"/>
                  </a:cubicBezTo>
                  <a:cubicBezTo>
                    <a:pt x="8861" y="8824"/>
                    <a:pt x="8243" y="9012"/>
                    <a:pt x="7791" y="9402"/>
                  </a:cubicBezTo>
                  <a:lnTo>
                    <a:pt x="3913" y="6115"/>
                  </a:lnTo>
                  <a:cubicBezTo>
                    <a:pt x="4036" y="5914"/>
                    <a:pt x="4127" y="5690"/>
                    <a:pt x="4174" y="5447"/>
                  </a:cubicBezTo>
                  <a:cubicBezTo>
                    <a:pt x="4221" y="5203"/>
                    <a:pt x="4219" y="4961"/>
                    <a:pt x="4180" y="4729"/>
                  </a:cubicBezTo>
                  <a:lnTo>
                    <a:pt x="9002" y="3119"/>
                  </a:lnTo>
                  <a:cubicBezTo>
                    <a:pt x="9277" y="3648"/>
                    <a:pt x="9781" y="4053"/>
                    <a:pt x="10410" y="4174"/>
                  </a:cubicBezTo>
                  <a:cubicBezTo>
                    <a:pt x="11503" y="4385"/>
                    <a:pt x="12564" y="3667"/>
                    <a:pt x="12774" y="2574"/>
                  </a:cubicBezTo>
                  <a:cubicBezTo>
                    <a:pt x="12985" y="1481"/>
                    <a:pt x="12267" y="421"/>
                    <a:pt x="11174" y="211"/>
                  </a:cubicBezTo>
                  <a:close/>
                  <a:moveTo>
                    <a:pt x="1928" y="6435"/>
                  </a:moveTo>
                  <a:cubicBezTo>
                    <a:pt x="1173" y="6289"/>
                    <a:pt x="676" y="5556"/>
                    <a:pt x="822" y="4801"/>
                  </a:cubicBezTo>
                  <a:cubicBezTo>
                    <a:pt x="968" y="4045"/>
                    <a:pt x="1701" y="3549"/>
                    <a:pt x="2456" y="3694"/>
                  </a:cubicBezTo>
                  <a:cubicBezTo>
                    <a:pt x="3212" y="3840"/>
                    <a:pt x="3708" y="4573"/>
                    <a:pt x="3562" y="5329"/>
                  </a:cubicBezTo>
                  <a:cubicBezTo>
                    <a:pt x="3417" y="6084"/>
                    <a:pt x="2684" y="6580"/>
                    <a:pt x="1928" y="6435"/>
                  </a:cubicBezTo>
                  <a:close/>
                  <a:moveTo>
                    <a:pt x="9373" y="9557"/>
                  </a:moveTo>
                  <a:cubicBezTo>
                    <a:pt x="10129" y="9703"/>
                    <a:pt x="10625" y="10436"/>
                    <a:pt x="10480" y="11191"/>
                  </a:cubicBezTo>
                  <a:cubicBezTo>
                    <a:pt x="10334" y="11947"/>
                    <a:pt x="9601" y="12443"/>
                    <a:pt x="8845" y="12297"/>
                  </a:cubicBezTo>
                  <a:cubicBezTo>
                    <a:pt x="8090" y="12152"/>
                    <a:pt x="7593" y="11419"/>
                    <a:pt x="7739" y="10663"/>
                  </a:cubicBezTo>
                  <a:cubicBezTo>
                    <a:pt x="7885" y="9908"/>
                    <a:pt x="8618" y="9412"/>
                    <a:pt x="9373" y="9557"/>
                  </a:cubicBezTo>
                  <a:close/>
                  <a:moveTo>
                    <a:pt x="12163" y="2456"/>
                  </a:moveTo>
                  <a:cubicBezTo>
                    <a:pt x="12017" y="3212"/>
                    <a:pt x="11284" y="3708"/>
                    <a:pt x="10528" y="3562"/>
                  </a:cubicBezTo>
                  <a:cubicBezTo>
                    <a:pt x="9773" y="3417"/>
                    <a:pt x="9277" y="2684"/>
                    <a:pt x="9423" y="1928"/>
                  </a:cubicBezTo>
                  <a:cubicBezTo>
                    <a:pt x="9568" y="1173"/>
                    <a:pt x="10301" y="677"/>
                    <a:pt x="11056" y="822"/>
                  </a:cubicBezTo>
                  <a:cubicBezTo>
                    <a:pt x="11812" y="968"/>
                    <a:pt x="12308" y="1701"/>
                    <a:pt x="12163" y="2456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C36C58-10AA-41E6-9A51-EDB776389A80}"/>
              </a:ext>
            </a:extLst>
          </p:cNvPr>
          <p:cNvGrpSpPr/>
          <p:nvPr/>
        </p:nvGrpSpPr>
        <p:grpSpPr>
          <a:xfrm>
            <a:off x="2449100" y="1432239"/>
            <a:ext cx="3266137" cy="874497"/>
            <a:chOff x="2449100" y="1432239"/>
            <a:chExt cx="3266137" cy="87449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4377CD-1009-4606-8856-8D16AA5687C8}"/>
                </a:ext>
              </a:extLst>
            </p:cNvPr>
            <p:cNvGrpSpPr/>
            <p:nvPr/>
          </p:nvGrpSpPr>
          <p:grpSpPr>
            <a:xfrm>
              <a:off x="2449100" y="1432239"/>
              <a:ext cx="3266137" cy="874497"/>
              <a:chOff x="2449100" y="1432239"/>
              <a:chExt cx="3266137" cy="87449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4DB3104-414C-4D0D-953A-CF1B2014B967}"/>
                  </a:ext>
                </a:extLst>
              </p:cNvPr>
              <p:cNvSpPr/>
              <p:nvPr/>
            </p:nvSpPr>
            <p:spPr>
              <a:xfrm>
                <a:off x="2449100" y="1506285"/>
                <a:ext cx="2774271" cy="726404"/>
              </a:xfrm>
              <a:prstGeom prst="rect">
                <a:avLst/>
              </a:prstGeom>
              <a:gradFill flip="none" rotWithShape="1">
                <a:gsLst>
                  <a:gs pos="0">
                    <a:srgbClr val="3C5CE8">
                      <a:alpha val="0"/>
                    </a:srgbClr>
                  </a:gs>
                  <a:gs pos="100000">
                    <a:srgbClr val="3C5CE8">
                      <a:alpha val="1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A47C003D-5252-4D86-B691-93E4357A6C24}"/>
                  </a:ext>
                </a:extLst>
              </p:cNvPr>
              <p:cNvSpPr/>
              <p:nvPr/>
            </p:nvSpPr>
            <p:spPr>
              <a:xfrm>
                <a:off x="4840740" y="1432239"/>
                <a:ext cx="874497" cy="8744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3F93B5-765D-4F76-AE43-460FFE078B1E}"/>
                </a:ext>
              </a:extLst>
            </p:cNvPr>
            <p:cNvSpPr txBox="1"/>
            <p:nvPr/>
          </p:nvSpPr>
          <p:spPr>
            <a:xfrm>
              <a:off x="5013054" y="1653235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C5CE8"/>
                  </a:solidFill>
                  <a:cs typeface="+mn-ea"/>
                  <a:sym typeface="+mn-lt"/>
                </a:rPr>
                <a:t>01</a:t>
              </a:r>
              <a:endParaRPr lang="zh-CN" altLang="en-US" sz="2000" b="1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8913062-1536-43A3-8304-DE9DD9BFBA9E}"/>
                </a:ext>
              </a:extLst>
            </p:cNvPr>
            <p:cNvSpPr txBox="1"/>
            <p:nvPr/>
          </p:nvSpPr>
          <p:spPr>
            <a:xfrm>
              <a:off x="2517494" y="1684013"/>
              <a:ext cx="2233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MonoRepo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单体式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D26E8AB-FDA1-4E7E-B871-722A27B8C8DA}"/>
              </a:ext>
            </a:extLst>
          </p:cNvPr>
          <p:cNvGrpSpPr/>
          <p:nvPr/>
        </p:nvGrpSpPr>
        <p:grpSpPr>
          <a:xfrm>
            <a:off x="1976232" y="2682731"/>
            <a:ext cx="3266137" cy="874497"/>
            <a:chOff x="1976232" y="2682731"/>
            <a:chExt cx="3266137" cy="87449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E76E0F0-1ABE-49A6-B33E-666B55CAD23C}"/>
                </a:ext>
              </a:extLst>
            </p:cNvPr>
            <p:cNvGrpSpPr/>
            <p:nvPr/>
          </p:nvGrpSpPr>
          <p:grpSpPr>
            <a:xfrm>
              <a:off x="1976232" y="2682731"/>
              <a:ext cx="3266137" cy="874497"/>
              <a:chOff x="1976232" y="2682731"/>
              <a:chExt cx="3266137" cy="874497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98FDBA6-2632-4A6B-9AE9-CD65BCA83C5B}"/>
                  </a:ext>
                </a:extLst>
              </p:cNvPr>
              <p:cNvSpPr/>
              <p:nvPr/>
            </p:nvSpPr>
            <p:spPr>
              <a:xfrm>
                <a:off x="1976232" y="2756777"/>
                <a:ext cx="2774271" cy="726404"/>
              </a:xfrm>
              <a:prstGeom prst="rect">
                <a:avLst/>
              </a:prstGeom>
              <a:gradFill flip="none" rotWithShape="1">
                <a:gsLst>
                  <a:gs pos="0">
                    <a:srgbClr val="3C5CE8">
                      <a:alpha val="0"/>
                    </a:srgbClr>
                  </a:gs>
                  <a:gs pos="100000">
                    <a:srgbClr val="3C5CE8">
                      <a:alpha val="1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F707BF18-742B-45B4-B0D9-AB3104D40F45}"/>
                  </a:ext>
                </a:extLst>
              </p:cNvPr>
              <p:cNvSpPr/>
              <p:nvPr/>
            </p:nvSpPr>
            <p:spPr>
              <a:xfrm>
                <a:off x="4367872" y="2682731"/>
                <a:ext cx="874497" cy="8744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8D9E0D5D-065C-4E12-B844-FFCB1B32A9E0}"/>
                </a:ext>
              </a:extLst>
            </p:cNvPr>
            <p:cNvSpPr txBox="1"/>
            <p:nvPr/>
          </p:nvSpPr>
          <p:spPr>
            <a:xfrm>
              <a:off x="4548247" y="2897712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C5CE8"/>
                  </a:solidFill>
                  <a:cs typeface="+mn-ea"/>
                  <a:sym typeface="+mn-lt"/>
                </a:rPr>
                <a:t>02</a:t>
              </a:r>
              <a:endParaRPr lang="zh-CN" altLang="en-US" sz="2000" b="1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5DAA725-A885-4502-9FFB-38C39275CB4D}"/>
                </a:ext>
              </a:extLst>
            </p:cNvPr>
            <p:cNvSpPr txBox="1"/>
            <p:nvPr/>
          </p:nvSpPr>
          <p:spPr>
            <a:xfrm>
              <a:off x="2466410" y="2950702"/>
              <a:ext cx="1785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DevOps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一体化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89B6CC-888F-4F5C-9BD3-5A358843E815}"/>
              </a:ext>
            </a:extLst>
          </p:cNvPr>
          <p:cNvGrpSpPr/>
          <p:nvPr/>
        </p:nvGrpSpPr>
        <p:grpSpPr>
          <a:xfrm>
            <a:off x="1976232" y="3933223"/>
            <a:ext cx="3266137" cy="874497"/>
            <a:chOff x="1976232" y="3933223"/>
            <a:chExt cx="3266137" cy="87449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E227D41-2DDC-4537-A6E8-AC899ECA2A33}"/>
                </a:ext>
              </a:extLst>
            </p:cNvPr>
            <p:cNvGrpSpPr/>
            <p:nvPr/>
          </p:nvGrpSpPr>
          <p:grpSpPr>
            <a:xfrm>
              <a:off x="1976232" y="3933223"/>
              <a:ext cx="3266137" cy="874497"/>
              <a:chOff x="1976232" y="3933223"/>
              <a:chExt cx="3266137" cy="874497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7F337772-A66F-4829-87C8-DC6E284D4DFE}"/>
                  </a:ext>
                </a:extLst>
              </p:cNvPr>
              <p:cNvSpPr/>
              <p:nvPr/>
            </p:nvSpPr>
            <p:spPr>
              <a:xfrm>
                <a:off x="1976232" y="4007269"/>
                <a:ext cx="2774271" cy="726404"/>
              </a:xfrm>
              <a:prstGeom prst="rect">
                <a:avLst/>
              </a:prstGeom>
              <a:gradFill flip="none" rotWithShape="1">
                <a:gsLst>
                  <a:gs pos="0">
                    <a:srgbClr val="3C5CE8">
                      <a:alpha val="0"/>
                    </a:srgbClr>
                  </a:gs>
                  <a:gs pos="100000">
                    <a:srgbClr val="3C5CE8">
                      <a:alpha val="1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F590740-C9BF-4332-B1FD-A9101E070A7B}"/>
                  </a:ext>
                </a:extLst>
              </p:cNvPr>
              <p:cNvSpPr/>
              <p:nvPr/>
            </p:nvSpPr>
            <p:spPr>
              <a:xfrm>
                <a:off x="4367872" y="3933223"/>
                <a:ext cx="874497" cy="8744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7642774-DC9C-4C9C-990D-AB7CBFBD7134}"/>
                </a:ext>
              </a:extLst>
            </p:cNvPr>
            <p:cNvSpPr txBox="1"/>
            <p:nvPr/>
          </p:nvSpPr>
          <p:spPr>
            <a:xfrm>
              <a:off x="4554090" y="4158637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C5CE8"/>
                  </a:solidFill>
                  <a:cs typeface="+mn-ea"/>
                  <a:sym typeface="+mn-lt"/>
                </a:rPr>
                <a:t>03</a:t>
              </a:r>
              <a:endParaRPr lang="zh-CN" altLang="en-US" sz="2000" b="1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8D80A3C4-188B-4D18-BC48-5700CE88EBCB}"/>
                </a:ext>
              </a:extLst>
            </p:cNvPr>
            <p:cNvSpPr txBox="1"/>
            <p:nvPr/>
          </p:nvSpPr>
          <p:spPr>
            <a:xfrm>
              <a:off x="2470086" y="4201194"/>
              <a:ext cx="1785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工程化规范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278A002-BD6D-4028-A1E3-C687F9936E1D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651C0082-670C-4D47-8157-C1AC74A22B73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D9C63DD-F764-4A60-A17E-8E22193B1354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基建与效能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6893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D6913D8-4EA0-4549-809C-ADA8B62D461C}"/>
              </a:ext>
            </a:extLst>
          </p:cNvPr>
          <p:cNvGrpSpPr/>
          <p:nvPr/>
        </p:nvGrpSpPr>
        <p:grpSpPr>
          <a:xfrm>
            <a:off x="5411647" y="1487752"/>
            <a:ext cx="4308449" cy="4308450"/>
            <a:chOff x="5411647" y="1487752"/>
            <a:chExt cx="4308449" cy="430845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F37132C-0B79-4B99-92EB-467047BBC80A}"/>
                </a:ext>
              </a:extLst>
            </p:cNvPr>
            <p:cNvSpPr/>
            <p:nvPr/>
          </p:nvSpPr>
          <p:spPr>
            <a:xfrm>
              <a:off x="6092554" y="2168658"/>
              <a:ext cx="2946637" cy="29466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ED700BC-123E-487E-B32F-BDDC3DF8C24C}"/>
                </a:ext>
              </a:extLst>
            </p:cNvPr>
            <p:cNvSpPr/>
            <p:nvPr/>
          </p:nvSpPr>
          <p:spPr>
            <a:xfrm>
              <a:off x="5411647" y="1487752"/>
              <a:ext cx="4308449" cy="4308450"/>
            </a:xfrm>
            <a:prstGeom prst="ellipse">
              <a:avLst/>
            </a:prstGeom>
            <a:noFill/>
            <a:ln w="9525">
              <a:solidFill>
                <a:srgbClr val="3C5C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6E7381D-F8C6-46DD-9572-94E8504B787F}"/>
                </a:ext>
              </a:extLst>
            </p:cNvPr>
            <p:cNvSpPr txBox="1"/>
            <p:nvPr/>
          </p:nvSpPr>
          <p:spPr>
            <a:xfrm>
              <a:off x="6661136" y="2869646"/>
              <a:ext cx="18501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50%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E60D163-BFF4-40AA-92B7-C34FFC6F8FFD}"/>
                </a:ext>
              </a:extLst>
            </p:cNvPr>
            <p:cNvSpPr/>
            <p:nvPr/>
          </p:nvSpPr>
          <p:spPr>
            <a:xfrm>
              <a:off x="6724454" y="3957147"/>
              <a:ext cx="17235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复用率提升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297AA1-91EE-4A80-B204-F2D7ACDE72A2}"/>
              </a:ext>
            </a:extLst>
          </p:cNvPr>
          <p:cNvGrpSpPr/>
          <p:nvPr/>
        </p:nvGrpSpPr>
        <p:grpSpPr>
          <a:xfrm>
            <a:off x="9379643" y="3153837"/>
            <a:ext cx="2234323" cy="644132"/>
            <a:chOff x="9379643" y="3153837"/>
            <a:chExt cx="2234323" cy="64413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096DD748-F17D-4908-A710-1C3F5F04B5EB}"/>
                </a:ext>
              </a:extLst>
            </p:cNvPr>
            <p:cNvSpPr/>
            <p:nvPr/>
          </p:nvSpPr>
          <p:spPr>
            <a:xfrm>
              <a:off x="9379643" y="3153837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A23CCC4-DECC-4A60-B637-F1EDBFDA1ECA}"/>
                </a:ext>
              </a:extLst>
            </p:cNvPr>
            <p:cNvSpPr txBox="1"/>
            <p:nvPr/>
          </p:nvSpPr>
          <p:spPr>
            <a:xfrm>
              <a:off x="9768589" y="3303415"/>
              <a:ext cx="1845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避免代码重复</a:t>
              </a:r>
            </a:p>
          </p:txBody>
        </p:sp>
        <p:pic>
          <p:nvPicPr>
            <p:cNvPr id="66" name="图形 65" descr="聊天">
              <a:extLst>
                <a:ext uri="{FF2B5EF4-FFF2-40B4-BE49-F238E27FC236}">
                  <a16:creationId xmlns:a16="http://schemas.microsoft.com/office/drawing/2014/main" id="{7F97E918-D491-42CC-9F10-BFC32ACB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9505" y="3273678"/>
              <a:ext cx="427049" cy="427049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4766006-0A82-4690-8BC5-2EB86A3409B3}"/>
              </a:ext>
            </a:extLst>
          </p:cNvPr>
          <p:cNvGrpSpPr/>
          <p:nvPr/>
        </p:nvGrpSpPr>
        <p:grpSpPr>
          <a:xfrm>
            <a:off x="8735511" y="1742204"/>
            <a:ext cx="2133117" cy="644132"/>
            <a:chOff x="8735511" y="1742204"/>
            <a:chExt cx="2133117" cy="644132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9470E90-770B-43E0-96C5-0BD979B787F3}"/>
                </a:ext>
              </a:extLst>
            </p:cNvPr>
            <p:cNvSpPr/>
            <p:nvPr/>
          </p:nvSpPr>
          <p:spPr>
            <a:xfrm>
              <a:off x="8735511" y="174220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6AAEEDB-9053-48D4-B38E-F6342AB840F1}"/>
                </a:ext>
              </a:extLst>
            </p:cNvPr>
            <p:cNvSpPr txBox="1"/>
            <p:nvPr/>
          </p:nvSpPr>
          <p:spPr>
            <a:xfrm>
              <a:off x="9459197" y="1891782"/>
              <a:ext cx="1409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分离关注点</a:t>
              </a:r>
            </a:p>
          </p:txBody>
        </p:sp>
        <p:pic>
          <p:nvPicPr>
            <p:cNvPr id="71" name="图形 70" descr="聊天">
              <a:extLst>
                <a:ext uri="{FF2B5EF4-FFF2-40B4-BE49-F238E27FC236}">
                  <a16:creationId xmlns:a16="http://schemas.microsoft.com/office/drawing/2014/main" id="{5B467F55-3E46-451A-8C26-ABEB342EE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2299" y="1850745"/>
              <a:ext cx="427049" cy="427049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C7EBB5-07DC-4F3E-9434-0AC395BF9C00}"/>
              </a:ext>
            </a:extLst>
          </p:cNvPr>
          <p:cNvGrpSpPr/>
          <p:nvPr/>
        </p:nvGrpSpPr>
        <p:grpSpPr>
          <a:xfrm>
            <a:off x="7010098" y="777240"/>
            <a:ext cx="1107996" cy="1064013"/>
            <a:chOff x="7010098" y="777240"/>
            <a:chExt cx="1107996" cy="1064013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9516D99-9275-4E46-BAEA-0DD9F6D2EA12}"/>
                </a:ext>
              </a:extLst>
            </p:cNvPr>
            <p:cNvSpPr/>
            <p:nvPr/>
          </p:nvSpPr>
          <p:spPr>
            <a:xfrm>
              <a:off x="7242029" y="1197121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0AC0045-B8C7-4709-905F-252BE750D4A5}"/>
                </a:ext>
              </a:extLst>
            </p:cNvPr>
            <p:cNvSpPr txBox="1"/>
            <p:nvPr/>
          </p:nvSpPr>
          <p:spPr>
            <a:xfrm>
              <a:off x="7010098" y="7772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最佳实战</a:t>
              </a:r>
            </a:p>
          </p:txBody>
        </p:sp>
        <p:pic>
          <p:nvPicPr>
            <p:cNvPr id="72" name="图形 71" descr="聊天">
              <a:extLst>
                <a:ext uri="{FF2B5EF4-FFF2-40B4-BE49-F238E27FC236}">
                  <a16:creationId xmlns:a16="http://schemas.microsoft.com/office/drawing/2014/main" id="{86D2FD0B-C48F-46B8-94BA-F32DDF450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67513" y="1312296"/>
              <a:ext cx="427049" cy="42704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FF548C2-4026-4CD5-9937-B96B29A4707F}"/>
              </a:ext>
            </a:extLst>
          </p:cNvPr>
          <p:cNvGrpSpPr/>
          <p:nvPr/>
        </p:nvGrpSpPr>
        <p:grpSpPr>
          <a:xfrm>
            <a:off x="8735511" y="4897618"/>
            <a:ext cx="1870472" cy="644132"/>
            <a:chOff x="8735511" y="4897618"/>
            <a:chExt cx="1870472" cy="644132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B26168-4014-4BF5-BB6F-385CC800C8EF}"/>
                </a:ext>
              </a:extLst>
            </p:cNvPr>
            <p:cNvSpPr/>
            <p:nvPr/>
          </p:nvSpPr>
          <p:spPr>
            <a:xfrm>
              <a:off x="8735511" y="4897618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2561FB2-5B11-4D7A-9BF3-1C6A3EA0391D}"/>
                </a:ext>
              </a:extLst>
            </p:cNvPr>
            <p:cNvSpPr txBox="1"/>
            <p:nvPr/>
          </p:nvSpPr>
          <p:spPr>
            <a:xfrm>
              <a:off x="9497987" y="511907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复用共享</a:t>
              </a:r>
            </a:p>
          </p:txBody>
        </p:sp>
        <p:pic>
          <p:nvPicPr>
            <p:cNvPr id="73" name="图形 72" descr="聊天">
              <a:extLst>
                <a:ext uri="{FF2B5EF4-FFF2-40B4-BE49-F238E27FC236}">
                  <a16:creationId xmlns:a16="http://schemas.microsoft.com/office/drawing/2014/main" id="{ACCAA278-C6E1-47EB-8744-C02BA3EF0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3598" y="5015652"/>
              <a:ext cx="427049" cy="427049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3DED5C4-1A07-4E53-8ACF-C5F59ED4822D}"/>
              </a:ext>
            </a:extLst>
          </p:cNvPr>
          <p:cNvGrpSpPr/>
          <p:nvPr/>
        </p:nvGrpSpPr>
        <p:grpSpPr>
          <a:xfrm>
            <a:off x="7010097" y="5479474"/>
            <a:ext cx="1107996" cy="1082204"/>
            <a:chOff x="7010097" y="5479474"/>
            <a:chExt cx="1107996" cy="1082204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8379FA3-D97D-437B-92D0-160CA6941A54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B109CE3-9993-422C-85D1-B3B747C3E817}"/>
                </a:ext>
              </a:extLst>
            </p:cNvPr>
            <p:cNvSpPr txBox="1"/>
            <p:nvPr/>
          </p:nvSpPr>
          <p:spPr>
            <a:xfrm>
              <a:off x="7010097" y="61923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规范配置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4" name="图形 73" descr="聊天">
              <a:extLst>
                <a:ext uri="{FF2B5EF4-FFF2-40B4-BE49-F238E27FC236}">
                  <a16:creationId xmlns:a16="http://schemas.microsoft.com/office/drawing/2014/main" id="{F17A3994-3D75-416D-AAD1-619DE861C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60EB07-C699-42CD-9B8C-667E356D6841}"/>
              </a:ext>
            </a:extLst>
          </p:cNvPr>
          <p:cNvGrpSpPr/>
          <p:nvPr/>
        </p:nvGrpSpPr>
        <p:grpSpPr>
          <a:xfrm>
            <a:off x="1066799" y="2832100"/>
            <a:ext cx="4344848" cy="1615440"/>
            <a:chOff x="1066799" y="2832100"/>
            <a:chExt cx="4344848" cy="1615440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B53A94E-20C1-4510-B88E-FC765C102899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036287" y="3639820"/>
              <a:ext cx="3375360" cy="2157"/>
            </a:xfrm>
            <a:prstGeom prst="line">
              <a:avLst/>
            </a:prstGeom>
            <a:noFill/>
            <a:ln w="9525">
              <a:solidFill>
                <a:srgbClr val="3C5C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98823CD-F03F-408E-8809-C4884A8D60D7}"/>
                </a:ext>
              </a:extLst>
            </p:cNvPr>
            <p:cNvSpPr/>
            <p:nvPr/>
          </p:nvSpPr>
          <p:spPr>
            <a:xfrm>
              <a:off x="1066799" y="2832100"/>
              <a:ext cx="1615442" cy="1615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E243F4D-09CB-46FB-AED9-1AFF799BD13D}"/>
                </a:ext>
              </a:extLst>
            </p:cNvPr>
            <p:cNvSpPr/>
            <p:nvPr/>
          </p:nvSpPr>
          <p:spPr>
            <a:xfrm>
              <a:off x="1289752" y="3771855"/>
              <a:ext cx="12566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单体式仓库</a:t>
              </a:r>
            </a:p>
          </p:txBody>
        </p:sp>
        <p:pic>
          <p:nvPicPr>
            <p:cNvPr id="75" name="图形 74" descr="聊天">
              <a:extLst>
                <a:ext uri="{FF2B5EF4-FFF2-40B4-BE49-F238E27FC236}">
                  <a16:creationId xmlns:a16="http://schemas.microsoft.com/office/drawing/2014/main" id="{AED68C63-F68E-446E-AAEA-F93BED60D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43830" y="2989901"/>
              <a:ext cx="840878" cy="840878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535212E-AE56-47EC-A419-F7BA821757C6}"/>
              </a:ext>
            </a:extLst>
          </p:cNvPr>
          <p:cNvGrpSpPr/>
          <p:nvPr/>
        </p:nvGrpSpPr>
        <p:grpSpPr>
          <a:xfrm>
            <a:off x="-781050" y="-662111"/>
            <a:ext cx="5873910" cy="1611914"/>
            <a:chOff x="-781050" y="-662111"/>
            <a:chExt cx="5873910" cy="1611914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ABAE51B-F564-437E-8675-F309D5E3ACC8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4370A42-DACA-40A4-AE72-555C593A8F5C}"/>
                </a:ext>
              </a:extLst>
            </p:cNvPr>
            <p:cNvSpPr txBox="1"/>
            <p:nvPr/>
          </p:nvSpPr>
          <p:spPr>
            <a:xfrm flipH="1">
              <a:off x="803274" y="365028"/>
              <a:ext cx="4289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单仓多包统一管理代码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6A34224-082B-46FB-9C61-F9EB6DEB3B51}"/>
              </a:ext>
            </a:extLst>
          </p:cNvPr>
          <p:cNvGrpSpPr/>
          <p:nvPr/>
        </p:nvGrpSpPr>
        <p:grpSpPr>
          <a:xfrm>
            <a:off x="3997306" y="4678582"/>
            <a:ext cx="2030155" cy="644132"/>
            <a:chOff x="5856006" y="5479474"/>
            <a:chExt cx="2030155" cy="644132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7236695-3BC7-47C5-B917-94A9E58C22B7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171DE4F-D159-4137-8CD5-9AF1C88A4031}"/>
                </a:ext>
              </a:extLst>
            </p:cNvPr>
            <p:cNvSpPr txBox="1"/>
            <p:nvPr/>
          </p:nvSpPr>
          <p:spPr>
            <a:xfrm>
              <a:off x="5856006" y="5735304"/>
              <a:ext cx="133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低代码生成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38" name="图形 37" descr="聊天">
              <a:extLst>
                <a:ext uri="{FF2B5EF4-FFF2-40B4-BE49-F238E27FC236}">
                  <a16:creationId xmlns:a16="http://schemas.microsoft.com/office/drawing/2014/main" id="{F6BFC4A4-8D67-4229-A500-6038B7681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0A3C6BB-036C-4471-B65C-DEC643AF4F43}"/>
              </a:ext>
            </a:extLst>
          </p:cNvPr>
          <p:cNvGrpSpPr/>
          <p:nvPr/>
        </p:nvGrpSpPr>
        <p:grpSpPr>
          <a:xfrm>
            <a:off x="4589362" y="1767811"/>
            <a:ext cx="1727317" cy="644132"/>
            <a:chOff x="6158844" y="5479474"/>
            <a:chExt cx="1727317" cy="644132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9C72116-9769-4663-BBEB-966608D61CE2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324F64F-F79C-46E2-8C05-8195A869D104}"/>
                </a:ext>
              </a:extLst>
            </p:cNvPr>
            <p:cNvSpPr txBox="1"/>
            <p:nvPr/>
          </p:nvSpPr>
          <p:spPr>
            <a:xfrm>
              <a:off x="6158844" y="5620125"/>
              <a:ext cx="104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文档化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47" name="图形 46" descr="聊天">
              <a:extLst>
                <a:ext uri="{FF2B5EF4-FFF2-40B4-BE49-F238E27FC236}">
                  <a16:creationId xmlns:a16="http://schemas.microsoft.com/office/drawing/2014/main" id="{9AD9D4A2-2BC4-4265-A5F3-C4A9F7E06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21998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D6913D8-4EA0-4549-809C-ADA8B62D461C}"/>
              </a:ext>
            </a:extLst>
          </p:cNvPr>
          <p:cNvGrpSpPr/>
          <p:nvPr/>
        </p:nvGrpSpPr>
        <p:grpSpPr>
          <a:xfrm>
            <a:off x="5411647" y="1487752"/>
            <a:ext cx="4308449" cy="4308450"/>
            <a:chOff x="5411647" y="1487752"/>
            <a:chExt cx="4308449" cy="430845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F37132C-0B79-4B99-92EB-467047BBC80A}"/>
                </a:ext>
              </a:extLst>
            </p:cNvPr>
            <p:cNvSpPr/>
            <p:nvPr/>
          </p:nvSpPr>
          <p:spPr>
            <a:xfrm>
              <a:off x="6092554" y="2168658"/>
              <a:ext cx="2946637" cy="29466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ED700BC-123E-487E-B32F-BDDC3DF8C24C}"/>
                </a:ext>
              </a:extLst>
            </p:cNvPr>
            <p:cNvSpPr/>
            <p:nvPr/>
          </p:nvSpPr>
          <p:spPr>
            <a:xfrm>
              <a:off x="5411647" y="1487752"/>
              <a:ext cx="4308449" cy="4308450"/>
            </a:xfrm>
            <a:prstGeom prst="ellipse">
              <a:avLst/>
            </a:prstGeom>
            <a:noFill/>
            <a:ln w="9525">
              <a:solidFill>
                <a:srgbClr val="3C5C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6E7381D-F8C6-46DD-9572-94E8504B787F}"/>
                </a:ext>
              </a:extLst>
            </p:cNvPr>
            <p:cNvSpPr txBox="1"/>
            <p:nvPr/>
          </p:nvSpPr>
          <p:spPr>
            <a:xfrm>
              <a:off x="6661136" y="2869646"/>
              <a:ext cx="18501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0" b="1" dirty="0">
                  <a:solidFill>
                    <a:srgbClr val="3C5CE8"/>
                  </a:solidFill>
                  <a:cs typeface="+mn-ea"/>
                  <a:sym typeface="+mn-lt"/>
                </a:rPr>
                <a:t>9</a:t>
              </a: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0%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E60D163-BFF4-40AA-92B7-C34FFC6F8FFD}"/>
                </a:ext>
              </a:extLst>
            </p:cNvPr>
            <p:cNvSpPr/>
            <p:nvPr/>
          </p:nvSpPr>
          <p:spPr>
            <a:xfrm>
              <a:off x="6878344" y="395714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效率提升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297AA1-91EE-4A80-B204-F2D7ACDE72A2}"/>
              </a:ext>
            </a:extLst>
          </p:cNvPr>
          <p:cNvGrpSpPr/>
          <p:nvPr/>
        </p:nvGrpSpPr>
        <p:grpSpPr>
          <a:xfrm>
            <a:off x="9379643" y="3153837"/>
            <a:ext cx="2162125" cy="644132"/>
            <a:chOff x="9379643" y="3153837"/>
            <a:chExt cx="2162125" cy="64413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096DD748-F17D-4908-A710-1C3F5F04B5EB}"/>
                </a:ext>
              </a:extLst>
            </p:cNvPr>
            <p:cNvSpPr/>
            <p:nvPr/>
          </p:nvSpPr>
          <p:spPr>
            <a:xfrm>
              <a:off x="9379643" y="3153837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A23CCC4-DECC-4A60-B637-F1EDBFDA1ECA}"/>
                </a:ext>
              </a:extLst>
            </p:cNvPr>
            <p:cNvSpPr txBox="1"/>
            <p:nvPr/>
          </p:nvSpPr>
          <p:spPr>
            <a:xfrm>
              <a:off x="9840790" y="3303415"/>
              <a:ext cx="1700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Docker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环境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66" name="图形 65" descr="聊天">
              <a:extLst>
                <a:ext uri="{FF2B5EF4-FFF2-40B4-BE49-F238E27FC236}">
                  <a16:creationId xmlns:a16="http://schemas.microsoft.com/office/drawing/2014/main" id="{7F97E918-D491-42CC-9F10-BFC32ACB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9505" y="3273678"/>
              <a:ext cx="427049" cy="427049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4766006-0A82-4690-8BC5-2EB86A3409B3}"/>
              </a:ext>
            </a:extLst>
          </p:cNvPr>
          <p:cNvGrpSpPr/>
          <p:nvPr/>
        </p:nvGrpSpPr>
        <p:grpSpPr>
          <a:xfrm>
            <a:off x="8735511" y="1742204"/>
            <a:ext cx="2569063" cy="644132"/>
            <a:chOff x="8735511" y="1742204"/>
            <a:chExt cx="2569063" cy="644132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9470E90-770B-43E0-96C5-0BD979B787F3}"/>
                </a:ext>
              </a:extLst>
            </p:cNvPr>
            <p:cNvSpPr/>
            <p:nvPr/>
          </p:nvSpPr>
          <p:spPr>
            <a:xfrm>
              <a:off x="8735511" y="174220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6AAEEDB-9053-48D4-B38E-F6342AB840F1}"/>
                </a:ext>
              </a:extLst>
            </p:cNvPr>
            <p:cNvSpPr txBox="1"/>
            <p:nvPr/>
          </p:nvSpPr>
          <p:spPr>
            <a:xfrm>
              <a:off x="9459197" y="1891782"/>
              <a:ext cx="1845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Fastlane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移动端</a:t>
              </a:r>
            </a:p>
          </p:txBody>
        </p:sp>
        <p:pic>
          <p:nvPicPr>
            <p:cNvPr id="71" name="图形 70" descr="聊天">
              <a:extLst>
                <a:ext uri="{FF2B5EF4-FFF2-40B4-BE49-F238E27FC236}">
                  <a16:creationId xmlns:a16="http://schemas.microsoft.com/office/drawing/2014/main" id="{5B467F55-3E46-451A-8C26-ABEB342EE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2299" y="1850745"/>
              <a:ext cx="427049" cy="427049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C7EBB5-07DC-4F3E-9434-0AC395BF9C00}"/>
              </a:ext>
            </a:extLst>
          </p:cNvPr>
          <p:cNvGrpSpPr/>
          <p:nvPr/>
        </p:nvGrpSpPr>
        <p:grpSpPr>
          <a:xfrm>
            <a:off x="6251880" y="777240"/>
            <a:ext cx="2624436" cy="1064013"/>
            <a:chOff x="6251880" y="777240"/>
            <a:chExt cx="2624436" cy="1064013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9516D99-9275-4E46-BAEA-0DD9F6D2EA12}"/>
                </a:ext>
              </a:extLst>
            </p:cNvPr>
            <p:cNvSpPr/>
            <p:nvPr/>
          </p:nvSpPr>
          <p:spPr>
            <a:xfrm>
              <a:off x="7242029" y="1197121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0AC0045-B8C7-4709-905F-252BE750D4A5}"/>
                </a:ext>
              </a:extLst>
            </p:cNvPr>
            <p:cNvSpPr txBox="1"/>
            <p:nvPr/>
          </p:nvSpPr>
          <p:spPr>
            <a:xfrm>
              <a:off x="6251880" y="777240"/>
              <a:ext cx="2624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Jenkins Pipeline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流水线</a:t>
              </a:r>
            </a:p>
          </p:txBody>
        </p:sp>
        <p:pic>
          <p:nvPicPr>
            <p:cNvPr id="72" name="图形 71" descr="聊天">
              <a:extLst>
                <a:ext uri="{FF2B5EF4-FFF2-40B4-BE49-F238E27FC236}">
                  <a16:creationId xmlns:a16="http://schemas.microsoft.com/office/drawing/2014/main" id="{86D2FD0B-C48F-46B8-94BA-F32DDF450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67513" y="1312296"/>
              <a:ext cx="427049" cy="42704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FF548C2-4026-4CD5-9937-B96B29A4707F}"/>
              </a:ext>
            </a:extLst>
          </p:cNvPr>
          <p:cNvGrpSpPr/>
          <p:nvPr/>
        </p:nvGrpSpPr>
        <p:grpSpPr>
          <a:xfrm>
            <a:off x="8735511" y="4897618"/>
            <a:ext cx="2134062" cy="644132"/>
            <a:chOff x="8735511" y="4897618"/>
            <a:chExt cx="2134062" cy="644132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B26168-4014-4BF5-BB6F-385CC800C8EF}"/>
                </a:ext>
              </a:extLst>
            </p:cNvPr>
            <p:cNvSpPr/>
            <p:nvPr/>
          </p:nvSpPr>
          <p:spPr>
            <a:xfrm>
              <a:off x="8735511" y="4897618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2561FB2-5B11-4D7A-9BF3-1C6A3EA0391D}"/>
                </a:ext>
              </a:extLst>
            </p:cNvPr>
            <p:cNvSpPr txBox="1"/>
            <p:nvPr/>
          </p:nvSpPr>
          <p:spPr>
            <a:xfrm>
              <a:off x="9497730" y="5119078"/>
              <a:ext cx="1371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分布式构建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3" name="图形 72" descr="聊天">
              <a:extLst>
                <a:ext uri="{FF2B5EF4-FFF2-40B4-BE49-F238E27FC236}">
                  <a16:creationId xmlns:a16="http://schemas.microsoft.com/office/drawing/2014/main" id="{ACCAA278-C6E1-47EB-8744-C02BA3EF0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3598" y="5015652"/>
              <a:ext cx="427049" cy="427049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3DED5C4-1A07-4E53-8ACF-C5F59ED4822D}"/>
              </a:ext>
            </a:extLst>
          </p:cNvPr>
          <p:cNvGrpSpPr/>
          <p:nvPr/>
        </p:nvGrpSpPr>
        <p:grpSpPr>
          <a:xfrm>
            <a:off x="6317601" y="5479474"/>
            <a:ext cx="2492990" cy="1082204"/>
            <a:chOff x="6317601" y="5479474"/>
            <a:chExt cx="2492990" cy="1082204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8379FA3-D97D-437B-92D0-160CA6941A54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B109CE3-9993-422C-85D1-B3B747C3E817}"/>
                </a:ext>
              </a:extLst>
            </p:cNvPr>
            <p:cNvSpPr txBox="1"/>
            <p:nvPr/>
          </p:nvSpPr>
          <p:spPr>
            <a:xfrm>
              <a:off x="6317601" y="6192346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桌面端、小程序、游戏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4" name="图形 73" descr="聊天">
              <a:extLst>
                <a:ext uri="{FF2B5EF4-FFF2-40B4-BE49-F238E27FC236}">
                  <a16:creationId xmlns:a16="http://schemas.microsoft.com/office/drawing/2014/main" id="{F17A3994-3D75-416D-AAD1-619DE861C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60EB07-C699-42CD-9B8C-667E356D6841}"/>
              </a:ext>
            </a:extLst>
          </p:cNvPr>
          <p:cNvGrpSpPr/>
          <p:nvPr/>
        </p:nvGrpSpPr>
        <p:grpSpPr>
          <a:xfrm>
            <a:off x="1066799" y="2832100"/>
            <a:ext cx="4344848" cy="1615440"/>
            <a:chOff x="1066799" y="2832100"/>
            <a:chExt cx="4344848" cy="1615440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B53A94E-20C1-4510-B88E-FC765C102899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036287" y="3639820"/>
              <a:ext cx="3375360" cy="2157"/>
            </a:xfrm>
            <a:prstGeom prst="line">
              <a:avLst/>
            </a:prstGeom>
            <a:noFill/>
            <a:ln w="9525">
              <a:solidFill>
                <a:srgbClr val="3C5C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98823CD-F03F-408E-8809-C4884A8D60D7}"/>
                </a:ext>
              </a:extLst>
            </p:cNvPr>
            <p:cNvSpPr/>
            <p:nvPr/>
          </p:nvSpPr>
          <p:spPr>
            <a:xfrm>
              <a:off x="1066799" y="2832100"/>
              <a:ext cx="1615442" cy="1615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E243F4D-09CB-46FB-AED9-1AFF799BD13D}"/>
                </a:ext>
              </a:extLst>
            </p:cNvPr>
            <p:cNvSpPr/>
            <p:nvPr/>
          </p:nvSpPr>
          <p:spPr>
            <a:xfrm>
              <a:off x="1289752" y="3771855"/>
              <a:ext cx="12566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DevOps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5" name="图形 74" descr="聊天">
              <a:extLst>
                <a:ext uri="{FF2B5EF4-FFF2-40B4-BE49-F238E27FC236}">
                  <a16:creationId xmlns:a16="http://schemas.microsoft.com/office/drawing/2014/main" id="{AED68C63-F68E-446E-AAEA-F93BED60D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43830" y="2989901"/>
              <a:ext cx="840878" cy="840878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535212E-AE56-47EC-A419-F7BA821757C6}"/>
              </a:ext>
            </a:extLst>
          </p:cNvPr>
          <p:cNvGrpSpPr/>
          <p:nvPr/>
        </p:nvGrpSpPr>
        <p:grpSpPr>
          <a:xfrm>
            <a:off x="-781050" y="-662111"/>
            <a:ext cx="5873910" cy="1611914"/>
            <a:chOff x="-781050" y="-662111"/>
            <a:chExt cx="5873910" cy="1611914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ABAE51B-F564-437E-8675-F309D5E3ACC8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4370A42-DACA-40A4-AE72-555C593A8F5C}"/>
                </a:ext>
              </a:extLst>
            </p:cNvPr>
            <p:cNvSpPr txBox="1"/>
            <p:nvPr/>
          </p:nvSpPr>
          <p:spPr>
            <a:xfrm flipH="1">
              <a:off x="803274" y="365028"/>
              <a:ext cx="4289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开发运维一体化自动化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6A34224-082B-46FB-9C61-F9EB6DEB3B51}"/>
              </a:ext>
            </a:extLst>
          </p:cNvPr>
          <p:cNvGrpSpPr/>
          <p:nvPr/>
        </p:nvGrpSpPr>
        <p:grpSpPr>
          <a:xfrm>
            <a:off x="3997306" y="4678582"/>
            <a:ext cx="2030155" cy="644132"/>
            <a:chOff x="5856006" y="5479474"/>
            <a:chExt cx="2030155" cy="644132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7236695-3BC7-47C5-B917-94A9E58C22B7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171DE4F-D159-4137-8CD5-9AF1C88A4031}"/>
                </a:ext>
              </a:extLst>
            </p:cNvPr>
            <p:cNvSpPr txBox="1"/>
            <p:nvPr/>
          </p:nvSpPr>
          <p:spPr>
            <a:xfrm>
              <a:off x="5856006" y="5735304"/>
              <a:ext cx="133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分布式部署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38" name="图形 37" descr="聊天">
              <a:extLst>
                <a:ext uri="{FF2B5EF4-FFF2-40B4-BE49-F238E27FC236}">
                  <a16:creationId xmlns:a16="http://schemas.microsoft.com/office/drawing/2014/main" id="{F6BFC4A4-8D67-4229-A500-6038B7681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0A3C6BB-036C-4471-B65C-DEC643AF4F43}"/>
              </a:ext>
            </a:extLst>
          </p:cNvPr>
          <p:cNvGrpSpPr/>
          <p:nvPr/>
        </p:nvGrpSpPr>
        <p:grpSpPr>
          <a:xfrm>
            <a:off x="4589362" y="1767811"/>
            <a:ext cx="1727317" cy="644132"/>
            <a:chOff x="6158844" y="5479474"/>
            <a:chExt cx="1727317" cy="644132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9C72116-9769-4663-BBEB-966608D61CE2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324F64F-F79C-46E2-8C05-8195A869D104}"/>
                </a:ext>
              </a:extLst>
            </p:cNvPr>
            <p:cNvSpPr txBox="1"/>
            <p:nvPr/>
          </p:nvSpPr>
          <p:spPr>
            <a:xfrm>
              <a:off x="6158844" y="5620125"/>
              <a:ext cx="1040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CI/CD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47" name="图形 46" descr="聊天">
              <a:extLst>
                <a:ext uri="{FF2B5EF4-FFF2-40B4-BE49-F238E27FC236}">
                  <a16:creationId xmlns:a16="http://schemas.microsoft.com/office/drawing/2014/main" id="{9AD9D4A2-2BC4-4265-A5F3-C4A9F7E06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84867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D6913D8-4EA0-4549-809C-ADA8B62D461C}"/>
              </a:ext>
            </a:extLst>
          </p:cNvPr>
          <p:cNvGrpSpPr/>
          <p:nvPr/>
        </p:nvGrpSpPr>
        <p:grpSpPr>
          <a:xfrm>
            <a:off x="5411647" y="1487752"/>
            <a:ext cx="4308449" cy="4308450"/>
            <a:chOff x="5411647" y="1487752"/>
            <a:chExt cx="4308449" cy="430845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F37132C-0B79-4B99-92EB-467047BBC80A}"/>
                </a:ext>
              </a:extLst>
            </p:cNvPr>
            <p:cNvSpPr/>
            <p:nvPr/>
          </p:nvSpPr>
          <p:spPr>
            <a:xfrm>
              <a:off x="6092554" y="2168658"/>
              <a:ext cx="2946637" cy="29466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ED700BC-123E-487E-B32F-BDDC3DF8C24C}"/>
                </a:ext>
              </a:extLst>
            </p:cNvPr>
            <p:cNvSpPr/>
            <p:nvPr/>
          </p:nvSpPr>
          <p:spPr>
            <a:xfrm>
              <a:off x="5411647" y="1487752"/>
              <a:ext cx="4308449" cy="4308450"/>
            </a:xfrm>
            <a:prstGeom prst="ellipse">
              <a:avLst/>
            </a:prstGeom>
            <a:noFill/>
            <a:ln w="9525">
              <a:solidFill>
                <a:srgbClr val="3C5C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6E7381D-F8C6-46DD-9572-94E8504B787F}"/>
                </a:ext>
              </a:extLst>
            </p:cNvPr>
            <p:cNvSpPr txBox="1"/>
            <p:nvPr/>
          </p:nvSpPr>
          <p:spPr>
            <a:xfrm>
              <a:off x="6661136" y="2869646"/>
              <a:ext cx="18501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3C5CE8"/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E60D163-BFF4-40AA-92B7-C34FFC6F8FFD}"/>
                </a:ext>
              </a:extLst>
            </p:cNvPr>
            <p:cNvSpPr/>
            <p:nvPr/>
          </p:nvSpPr>
          <p:spPr>
            <a:xfrm>
              <a:off x="6878344" y="395714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速度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提升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297AA1-91EE-4A80-B204-F2D7ACDE72A2}"/>
              </a:ext>
            </a:extLst>
          </p:cNvPr>
          <p:cNvGrpSpPr/>
          <p:nvPr/>
        </p:nvGrpSpPr>
        <p:grpSpPr>
          <a:xfrm>
            <a:off x="9379643" y="3153837"/>
            <a:ext cx="2117659" cy="644132"/>
            <a:chOff x="9379643" y="3153837"/>
            <a:chExt cx="2117659" cy="64413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096DD748-F17D-4908-A710-1C3F5F04B5EB}"/>
                </a:ext>
              </a:extLst>
            </p:cNvPr>
            <p:cNvSpPr/>
            <p:nvPr/>
          </p:nvSpPr>
          <p:spPr>
            <a:xfrm>
              <a:off x="9379643" y="3153837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A23CCC4-DECC-4A60-B637-F1EDBFDA1ECA}"/>
                </a:ext>
              </a:extLst>
            </p:cNvPr>
            <p:cNvSpPr txBox="1"/>
            <p:nvPr/>
          </p:nvSpPr>
          <p:spPr>
            <a:xfrm>
              <a:off x="9885258" y="3303415"/>
              <a:ext cx="1612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  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TypeScript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66" name="图形 65" descr="聊天">
              <a:extLst>
                <a:ext uri="{FF2B5EF4-FFF2-40B4-BE49-F238E27FC236}">
                  <a16:creationId xmlns:a16="http://schemas.microsoft.com/office/drawing/2014/main" id="{7F97E918-D491-42CC-9F10-BFC32ACB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9505" y="3273678"/>
              <a:ext cx="427049" cy="427049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4766006-0A82-4690-8BC5-2EB86A3409B3}"/>
              </a:ext>
            </a:extLst>
          </p:cNvPr>
          <p:cNvGrpSpPr/>
          <p:nvPr/>
        </p:nvGrpSpPr>
        <p:grpSpPr>
          <a:xfrm>
            <a:off x="8735511" y="1742204"/>
            <a:ext cx="2569063" cy="644132"/>
            <a:chOff x="8735511" y="1742204"/>
            <a:chExt cx="2569063" cy="644132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9470E90-770B-43E0-96C5-0BD979B787F3}"/>
                </a:ext>
              </a:extLst>
            </p:cNvPr>
            <p:cNvSpPr/>
            <p:nvPr/>
          </p:nvSpPr>
          <p:spPr>
            <a:xfrm>
              <a:off x="8735511" y="174220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6AAEEDB-9053-48D4-B38E-F6342AB840F1}"/>
                </a:ext>
              </a:extLst>
            </p:cNvPr>
            <p:cNvSpPr txBox="1"/>
            <p:nvPr/>
          </p:nvSpPr>
          <p:spPr>
            <a:xfrm>
              <a:off x="9459198" y="1891782"/>
              <a:ext cx="184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ESLint  Prettier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1" name="图形 70" descr="聊天">
              <a:extLst>
                <a:ext uri="{FF2B5EF4-FFF2-40B4-BE49-F238E27FC236}">
                  <a16:creationId xmlns:a16="http://schemas.microsoft.com/office/drawing/2014/main" id="{5B467F55-3E46-451A-8C26-ABEB342EE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2299" y="1850745"/>
              <a:ext cx="427049" cy="427049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C7EBB5-07DC-4F3E-9434-0AC395BF9C00}"/>
              </a:ext>
            </a:extLst>
          </p:cNvPr>
          <p:cNvGrpSpPr/>
          <p:nvPr/>
        </p:nvGrpSpPr>
        <p:grpSpPr>
          <a:xfrm>
            <a:off x="6811492" y="777240"/>
            <a:ext cx="1505220" cy="1064013"/>
            <a:chOff x="6811492" y="777240"/>
            <a:chExt cx="1505220" cy="1064013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9516D99-9275-4E46-BAEA-0DD9F6D2EA12}"/>
                </a:ext>
              </a:extLst>
            </p:cNvPr>
            <p:cNvSpPr/>
            <p:nvPr/>
          </p:nvSpPr>
          <p:spPr>
            <a:xfrm>
              <a:off x="7242029" y="1197121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0AC0045-B8C7-4709-905F-252BE750D4A5}"/>
                </a:ext>
              </a:extLst>
            </p:cNvPr>
            <p:cNvSpPr txBox="1"/>
            <p:nvPr/>
          </p:nvSpPr>
          <p:spPr>
            <a:xfrm>
              <a:off x="6811492" y="777240"/>
              <a:ext cx="1505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Vite ESbuild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2" name="图形 71" descr="聊天">
              <a:extLst>
                <a:ext uri="{FF2B5EF4-FFF2-40B4-BE49-F238E27FC236}">
                  <a16:creationId xmlns:a16="http://schemas.microsoft.com/office/drawing/2014/main" id="{86D2FD0B-C48F-46B8-94BA-F32DDF450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67513" y="1312296"/>
              <a:ext cx="427049" cy="42704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FF548C2-4026-4CD5-9937-B96B29A4707F}"/>
              </a:ext>
            </a:extLst>
          </p:cNvPr>
          <p:cNvGrpSpPr/>
          <p:nvPr/>
        </p:nvGrpSpPr>
        <p:grpSpPr>
          <a:xfrm>
            <a:off x="8735511" y="4897618"/>
            <a:ext cx="2569063" cy="644132"/>
            <a:chOff x="8735511" y="4897618"/>
            <a:chExt cx="2569063" cy="644132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8B26168-4014-4BF5-BB6F-385CC800C8EF}"/>
                </a:ext>
              </a:extLst>
            </p:cNvPr>
            <p:cNvSpPr/>
            <p:nvPr/>
          </p:nvSpPr>
          <p:spPr>
            <a:xfrm>
              <a:off x="8735511" y="4897618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2561FB2-5B11-4D7A-9BF3-1C6A3EA0391D}"/>
                </a:ext>
              </a:extLst>
            </p:cNvPr>
            <p:cNvSpPr txBox="1"/>
            <p:nvPr/>
          </p:nvSpPr>
          <p:spPr>
            <a:xfrm>
              <a:off x="9497730" y="5119078"/>
              <a:ext cx="180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代码质量扫描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3" name="图形 72" descr="聊天">
              <a:extLst>
                <a:ext uri="{FF2B5EF4-FFF2-40B4-BE49-F238E27FC236}">
                  <a16:creationId xmlns:a16="http://schemas.microsoft.com/office/drawing/2014/main" id="{ACCAA278-C6E1-47EB-8744-C02BA3EF0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3598" y="5015652"/>
              <a:ext cx="427049" cy="427049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3DED5C4-1A07-4E53-8ACF-C5F59ED4822D}"/>
              </a:ext>
            </a:extLst>
          </p:cNvPr>
          <p:cNvGrpSpPr/>
          <p:nvPr/>
        </p:nvGrpSpPr>
        <p:grpSpPr>
          <a:xfrm>
            <a:off x="6779267" y="5479474"/>
            <a:ext cx="1569661" cy="1082204"/>
            <a:chOff x="6779267" y="5479474"/>
            <a:chExt cx="1569661" cy="1082204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8379FA3-D97D-437B-92D0-160CA6941A54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B109CE3-9993-422C-85D1-B3B747C3E817}"/>
                </a:ext>
              </a:extLst>
            </p:cNvPr>
            <p:cNvSpPr txBox="1"/>
            <p:nvPr/>
          </p:nvSpPr>
          <p:spPr>
            <a:xfrm>
              <a:off x="6779267" y="6192346"/>
              <a:ext cx="1569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样板代码生成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4" name="图形 73" descr="聊天">
              <a:extLst>
                <a:ext uri="{FF2B5EF4-FFF2-40B4-BE49-F238E27FC236}">
                  <a16:creationId xmlns:a16="http://schemas.microsoft.com/office/drawing/2014/main" id="{F17A3994-3D75-416D-AAD1-619DE861C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60EB07-C699-42CD-9B8C-667E356D6841}"/>
              </a:ext>
            </a:extLst>
          </p:cNvPr>
          <p:cNvGrpSpPr/>
          <p:nvPr/>
        </p:nvGrpSpPr>
        <p:grpSpPr>
          <a:xfrm>
            <a:off x="1066799" y="2832100"/>
            <a:ext cx="4344848" cy="1615440"/>
            <a:chOff x="1066799" y="2832100"/>
            <a:chExt cx="4344848" cy="1615440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B53A94E-20C1-4510-B88E-FC765C102899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036287" y="3639820"/>
              <a:ext cx="3375360" cy="2157"/>
            </a:xfrm>
            <a:prstGeom prst="line">
              <a:avLst/>
            </a:prstGeom>
            <a:noFill/>
            <a:ln w="9525">
              <a:solidFill>
                <a:srgbClr val="3C5C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98823CD-F03F-408E-8809-C4884A8D60D7}"/>
                </a:ext>
              </a:extLst>
            </p:cNvPr>
            <p:cNvSpPr/>
            <p:nvPr/>
          </p:nvSpPr>
          <p:spPr>
            <a:xfrm>
              <a:off x="1066799" y="2832100"/>
              <a:ext cx="1615442" cy="1615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E243F4D-09CB-46FB-AED9-1AFF799BD13D}"/>
                </a:ext>
              </a:extLst>
            </p:cNvPr>
            <p:cNvSpPr/>
            <p:nvPr/>
          </p:nvSpPr>
          <p:spPr>
            <a:xfrm>
              <a:off x="1289752" y="3771855"/>
              <a:ext cx="12566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工程化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5" name="图形 74" descr="聊天">
              <a:extLst>
                <a:ext uri="{FF2B5EF4-FFF2-40B4-BE49-F238E27FC236}">
                  <a16:creationId xmlns:a16="http://schemas.microsoft.com/office/drawing/2014/main" id="{AED68C63-F68E-446E-AAEA-F93BED60D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43830" y="2989901"/>
              <a:ext cx="840878" cy="840878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535212E-AE56-47EC-A419-F7BA821757C6}"/>
              </a:ext>
            </a:extLst>
          </p:cNvPr>
          <p:cNvGrpSpPr/>
          <p:nvPr/>
        </p:nvGrpSpPr>
        <p:grpSpPr>
          <a:xfrm>
            <a:off x="-781050" y="-662111"/>
            <a:ext cx="5873910" cy="1611914"/>
            <a:chOff x="-781050" y="-662111"/>
            <a:chExt cx="5873910" cy="1611914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ABAE51B-F564-437E-8675-F309D5E3ACC8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4370A42-DACA-40A4-AE72-555C593A8F5C}"/>
                </a:ext>
              </a:extLst>
            </p:cNvPr>
            <p:cNvSpPr txBox="1"/>
            <p:nvPr/>
          </p:nvSpPr>
          <p:spPr>
            <a:xfrm flipH="1">
              <a:off x="803274" y="365028"/>
              <a:ext cx="4289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工程化规范化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6A34224-082B-46FB-9C61-F9EB6DEB3B51}"/>
              </a:ext>
            </a:extLst>
          </p:cNvPr>
          <p:cNvGrpSpPr/>
          <p:nvPr/>
        </p:nvGrpSpPr>
        <p:grpSpPr>
          <a:xfrm>
            <a:off x="3997306" y="4678582"/>
            <a:ext cx="2030155" cy="644132"/>
            <a:chOff x="5856006" y="5479474"/>
            <a:chExt cx="2030155" cy="644132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7236695-3BC7-47C5-B917-94A9E58C22B7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171DE4F-D159-4137-8CD5-9AF1C88A4031}"/>
                </a:ext>
              </a:extLst>
            </p:cNvPr>
            <p:cNvSpPr txBox="1"/>
            <p:nvPr/>
          </p:nvSpPr>
          <p:spPr>
            <a:xfrm>
              <a:off x="5856006" y="5735304"/>
              <a:ext cx="133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脚手架</a:t>
              </a:r>
            </a:p>
          </p:txBody>
        </p:sp>
        <p:pic>
          <p:nvPicPr>
            <p:cNvPr id="38" name="图形 37" descr="聊天">
              <a:extLst>
                <a:ext uri="{FF2B5EF4-FFF2-40B4-BE49-F238E27FC236}">
                  <a16:creationId xmlns:a16="http://schemas.microsoft.com/office/drawing/2014/main" id="{F6BFC4A4-8D67-4229-A500-6038B7681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0A3C6BB-036C-4471-B65C-DEC643AF4F43}"/>
              </a:ext>
            </a:extLst>
          </p:cNvPr>
          <p:cNvGrpSpPr/>
          <p:nvPr/>
        </p:nvGrpSpPr>
        <p:grpSpPr>
          <a:xfrm>
            <a:off x="4589362" y="1767811"/>
            <a:ext cx="1727317" cy="786982"/>
            <a:chOff x="6158844" y="5479474"/>
            <a:chExt cx="1727317" cy="786982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9C72116-9769-4663-BBEB-966608D61CE2}"/>
                </a:ext>
              </a:extLst>
            </p:cNvPr>
            <p:cNvSpPr/>
            <p:nvPr/>
          </p:nvSpPr>
          <p:spPr>
            <a:xfrm>
              <a:off x="7242029" y="5479474"/>
              <a:ext cx="644132" cy="644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324F64F-F79C-46E2-8C05-8195A869D104}"/>
                </a:ext>
              </a:extLst>
            </p:cNvPr>
            <p:cNvSpPr txBox="1"/>
            <p:nvPr/>
          </p:nvSpPr>
          <p:spPr>
            <a:xfrm>
              <a:off x="6158844" y="5620125"/>
              <a:ext cx="1040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Lerna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Pnpm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47" name="图形 46" descr="聊天">
              <a:extLst>
                <a:ext uri="{FF2B5EF4-FFF2-40B4-BE49-F238E27FC236}">
                  <a16:creationId xmlns:a16="http://schemas.microsoft.com/office/drawing/2014/main" id="{9AD9D4A2-2BC4-4265-A5F3-C4A9F7E06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0569" y="5602758"/>
              <a:ext cx="427049" cy="42704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81000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1523D4D-7212-486A-907A-A1334DB61B07}"/>
              </a:ext>
            </a:extLst>
          </p:cNvPr>
          <p:cNvGrpSpPr/>
          <p:nvPr/>
        </p:nvGrpSpPr>
        <p:grpSpPr>
          <a:xfrm>
            <a:off x="145873" y="1644343"/>
            <a:ext cx="5462447" cy="1418897"/>
            <a:chOff x="145873" y="1644343"/>
            <a:chExt cx="5462447" cy="1418897"/>
          </a:xfrm>
        </p:grpSpPr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CB78A2AC-DE31-422F-9067-9EB941976D62}"/>
                </a:ext>
              </a:extLst>
            </p:cNvPr>
            <p:cNvSpPr/>
            <p:nvPr/>
          </p:nvSpPr>
          <p:spPr>
            <a:xfrm>
              <a:off x="3962400" y="1644343"/>
              <a:ext cx="1645920" cy="1418897"/>
            </a:xfrm>
            <a:prstGeom prst="hexagon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12F10D8-1883-484A-942F-2C4BA7BAEF24}"/>
                </a:ext>
              </a:extLst>
            </p:cNvPr>
            <p:cNvGrpSpPr/>
            <p:nvPr/>
          </p:nvGrpSpPr>
          <p:grpSpPr>
            <a:xfrm>
              <a:off x="145873" y="1898897"/>
              <a:ext cx="3679367" cy="663567"/>
              <a:chOff x="-204647" y="1898897"/>
              <a:chExt cx="3679367" cy="663567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3C078AE8-023C-4A44-B79E-407C874B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120" y="2353791"/>
                <a:ext cx="990600" cy="0"/>
              </a:xfrm>
              <a:prstGeom prst="line">
                <a:avLst/>
              </a:prstGeom>
              <a:ln w="12700">
                <a:solidFill>
                  <a:srgbClr val="3C5CE8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5E47C102-2808-4E4C-9CAA-C19C9E0FCD21}"/>
                  </a:ext>
                </a:extLst>
              </p:cNvPr>
              <p:cNvGrpSpPr/>
              <p:nvPr/>
            </p:nvGrpSpPr>
            <p:grpSpPr>
              <a:xfrm>
                <a:off x="-204647" y="1898897"/>
                <a:ext cx="2551607" cy="663567"/>
                <a:chOff x="1157468" y="3244334"/>
                <a:chExt cx="2551607" cy="663567"/>
              </a:xfrm>
            </p:grpSpPr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58BF02C-3EC2-4F8E-A340-F8834646B373}"/>
                    </a:ext>
                  </a:extLst>
                </p:cNvPr>
                <p:cNvSpPr txBox="1"/>
                <p:nvPr/>
              </p:nvSpPr>
              <p:spPr>
                <a:xfrm>
                  <a:off x="2601078" y="3244334"/>
                  <a:ext cx="1107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技术选型</a:t>
                  </a: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001AEDF-A212-4037-9B6B-502B15EB1143}"/>
                    </a:ext>
                  </a:extLst>
                </p:cNvPr>
                <p:cNvSpPr txBox="1"/>
                <p:nvPr/>
              </p:nvSpPr>
              <p:spPr>
                <a:xfrm>
                  <a:off x="1157468" y="3569347"/>
                  <a:ext cx="25516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Technology</a:t>
                  </a:r>
                </a:p>
              </p:txBody>
            </p:sp>
          </p:grpSp>
        </p:grpSp>
        <p:sp>
          <p:nvSpPr>
            <p:cNvPr id="14" name="iconfont-1191-866883">
              <a:extLst>
                <a:ext uri="{FF2B5EF4-FFF2-40B4-BE49-F238E27FC236}">
                  <a16:creationId xmlns:a16="http://schemas.microsoft.com/office/drawing/2014/main" id="{17338B01-CB83-4CC4-9F17-A40BB173A62B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580857" y="2116979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49F6AC-80F2-48D3-A974-7B1AFA622956}"/>
              </a:ext>
            </a:extLst>
          </p:cNvPr>
          <p:cNvGrpSpPr/>
          <p:nvPr/>
        </p:nvGrpSpPr>
        <p:grpSpPr>
          <a:xfrm>
            <a:off x="5273040" y="2401418"/>
            <a:ext cx="5470950" cy="1418897"/>
            <a:chOff x="5273040" y="2401418"/>
            <a:chExt cx="5470950" cy="141889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C993584-D1BC-4748-AA25-906DF97BB5DF}"/>
                </a:ext>
              </a:extLst>
            </p:cNvPr>
            <p:cNvGrpSpPr/>
            <p:nvPr/>
          </p:nvGrpSpPr>
          <p:grpSpPr>
            <a:xfrm>
              <a:off x="5273040" y="2401418"/>
              <a:ext cx="5470950" cy="1418897"/>
              <a:chOff x="5273040" y="2401418"/>
              <a:chExt cx="5470950" cy="1418897"/>
            </a:xfrm>
          </p:grpSpPr>
          <p:sp>
            <p:nvSpPr>
              <p:cNvPr id="15" name="六边形 14">
                <a:extLst>
                  <a:ext uri="{FF2B5EF4-FFF2-40B4-BE49-F238E27FC236}">
                    <a16:creationId xmlns:a16="http://schemas.microsoft.com/office/drawing/2014/main" id="{77BFB71F-D5B6-4BD7-87D1-A413277FC5AC}"/>
                  </a:ext>
                </a:extLst>
              </p:cNvPr>
              <p:cNvSpPr/>
              <p:nvPr/>
            </p:nvSpPr>
            <p:spPr>
              <a:xfrm>
                <a:off x="5273040" y="2401418"/>
                <a:ext cx="1645920" cy="1418897"/>
              </a:xfrm>
              <a:prstGeom prst="hexagon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400">
                  <a:solidFill>
                    <a:srgbClr val="3C5CE8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FAB2827E-115D-4A8B-89EF-40CDF476AA75}"/>
                  </a:ext>
                </a:extLst>
              </p:cNvPr>
              <p:cNvGrpSpPr/>
              <p:nvPr/>
            </p:nvGrpSpPr>
            <p:grpSpPr>
              <a:xfrm flipH="1">
                <a:off x="7018323" y="2655972"/>
                <a:ext cx="3725667" cy="663567"/>
                <a:chOff x="-250947" y="1898897"/>
                <a:chExt cx="3725667" cy="663567"/>
              </a:xfrm>
            </p:grpSpPr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734705E5-E9D4-4F88-B0B8-F3BABD35D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4120" y="2353791"/>
                  <a:ext cx="990600" cy="0"/>
                </a:xfrm>
                <a:prstGeom prst="line">
                  <a:avLst/>
                </a:prstGeom>
                <a:ln w="12700">
                  <a:solidFill>
                    <a:srgbClr val="3C5CE8"/>
                  </a:solidFill>
                  <a:prstDash val="sysDash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55CCA85-32EF-4F0B-AC49-42F7C24E4B01}"/>
                    </a:ext>
                  </a:extLst>
                </p:cNvPr>
                <p:cNvGrpSpPr/>
                <p:nvPr/>
              </p:nvGrpSpPr>
              <p:grpSpPr>
                <a:xfrm>
                  <a:off x="-250947" y="1898897"/>
                  <a:ext cx="2551607" cy="663567"/>
                  <a:chOff x="1111168" y="3244334"/>
                  <a:chExt cx="2551607" cy="663567"/>
                </a:xfrm>
              </p:grpSpPr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57A19CDA-E55C-45B3-9B6E-F23135432871}"/>
                      </a:ext>
                    </a:extLst>
                  </p:cNvPr>
                  <p:cNvSpPr txBox="1"/>
                  <p:nvPr/>
                </p:nvSpPr>
                <p:spPr>
                  <a:xfrm>
                    <a:off x="2554779" y="3244334"/>
                    <a:ext cx="1107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C5CE8"/>
                        </a:solidFill>
                        <a:effectLst/>
                        <a:uLnTx/>
                        <a:uFillTx/>
                        <a:cs typeface="+mn-ea"/>
                        <a:sym typeface="+mn-lt"/>
                      </a:rPr>
                      <a:t>代码组织</a:t>
                    </a:r>
                  </a:p>
                </p:txBody>
              </p: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AA4A327B-4045-45BB-AC2C-1EB88763EDCA}"/>
                      </a:ext>
                    </a:extLst>
                  </p:cNvPr>
                  <p:cNvSpPr txBox="1"/>
                  <p:nvPr/>
                </p:nvSpPr>
                <p:spPr>
                  <a:xfrm>
                    <a:off x="1111168" y="3569347"/>
                    <a:ext cx="255160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+mn-ea"/>
                        <a:sym typeface="+mn-lt"/>
                      </a:rPr>
                      <a:t>Code</a:t>
                    </a:r>
                  </a:p>
                </p:txBody>
              </p:sp>
            </p:grpSp>
          </p:grpSp>
        </p:grpSp>
        <p:sp>
          <p:nvSpPr>
            <p:cNvPr id="64" name="iconfont-1191-866883">
              <a:extLst>
                <a:ext uri="{FF2B5EF4-FFF2-40B4-BE49-F238E27FC236}">
                  <a16:creationId xmlns:a16="http://schemas.microsoft.com/office/drawing/2014/main" id="{2388CC1F-A75D-40B8-BF0F-01D6F1486DA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854634" y="2874054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D5D9DCB-1953-469C-8508-4A9FF80A5BB3}"/>
              </a:ext>
            </a:extLst>
          </p:cNvPr>
          <p:cNvGrpSpPr/>
          <p:nvPr/>
        </p:nvGrpSpPr>
        <p:grpSpPr>
          <a:xfrm>
            <a:off x="1470963" y="3852701"/>
            <a:ext cx="5447997" cy="1418897"/>
            <a:chOff x="1470963" y="3852701"/>
            <a:chExt cx="5447997" cy="1418897"/>
          </a:xfrm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CD7B09FB-B0A3-4F9C-BB05-0F9A7B6AB024}"/>
                </a:ext>
              </a:extLst>
            </p:cNvPr>
            <p:cNvSpPr/>
            <p:nvPr/>
          </p:nvSpPr>
          <p:spPr>
            <a:xfrm>
              <a:off x="5273040" y="3852701"/>
              <a:ext cx="1645920" cy="1418897"/>
            </a:xfrm>
            <a:prstGeom prst="hexagon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8821BE8-802B-4B6B-ACF3-F9E95EEA70D1}"/>
                </a:ext>
              </a:extLst>
            </p:cNvPr>
            <p:cNvGrpSpPr/>
            <p:nvPr/>
          </p:nvGrpSpPr>
          <p:grpSpPr>
            <a:xfrm>
              <a:off x="1470963" y="4107255"/>
              <a:ext cx="3679367" cy="663567"/>
              <a:chOff x="-204647" y="1898897"/>
              <a:chExt cx="3679367" cy="663567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C9C344C2-B042-41F0-8BBB-2A5EF5BB7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120" y="2353791"/>
                <a:ext cx="990600" cy="0"/>
              </a:xfrm>
              <a:prstGeom prst="line">
                <a:avLst/>
              </a:prstGeom>
              <a:ln w="12700">
                <a:solidFill>
                  <a:srgbClr val="3C5CE8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BF7F22C9-0E46-49B6-8CBA-17C380DA8408}"/>
                  </a:ext>
                </a:extLst>
              </p:cNvPr>
              <p:cNvGrpSpPr/>
              <p:nvPr/>
            </p:nvGrpSpPr>
            <p:grpSpPr>
              <a:xfrm>
                <a:off x="-204647" y="1898897"/>
                <a:ext cx="2551607" cy="663567"/>
                <a:chOff x="1157468" y="3244334"/>
                <a:chExt cx="2551607" cy="663567"/>
              </a:xfrm>
            </p:grpSpPr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42FC1AE3-B5D0-45CA-BE38-71527ECB95D5}"/>
                    </a:ext>
                  </a:extLst>
                </p:cNvPr>
                <p:cNvSpPr txBox="1"/>
                <p:nvPr/>
              </p:nvSpPr>
              <p:spPr>
                <a:xfrm>
                  <a:off x="2601078" y="3244334"/>
                  <a:ext cx="1107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C5CE8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部署方式</a:t>
                  </a: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CDA27D4D-7C72-43AB-8257-E041029F253E}"/>
                    </a:ext>
                  </a:extLst>
                </p:cNvPr>
                <p:cNvSpPr txBox="1"/>
                <p:nvPr/>
              </p:nvSpPr>
              <p:spPr>
                <a:xfrm>
                  <a:off x="1157468" y="3569347"/>
                  <a:ext cx="25516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Deploy</a:t>
                  </a:r>
                </a:p>
              </p:txBody>
            </p:sp>
          </p:grpSp>
        </p:grpSp>
        <p:sp>
          <p:nvSpPr>
            <p:cNvPr id="65" name="iconfont-1191-866883">
              <a:extLst>
                <a:ext uri="{FF2B5EF4-FFF2-40B4-BE49-F238E27FC236}">
                  <a16:creationId xmlns:a16="http://schemas.microsoft.com/office/drawing/2014/main" id="{E556D062-34B7-4481-9F22-6E169076736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5854634" y="4383086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3F007EF-5F0B-479F-91C8-7FD6941B2A75}"/>
              </a:ext>
            </a:extLst>
          </p:cNvPr>
          <p:cNvGrpSpPr/>
          <p:nvPr/>
        </p:nvGrpSpPr>
        <p:grpSpPr>
          <a:xfrm>
            <a:off x="6583680" y="4602155"/>
            <a:ext cx="5486190" cy="1418897"/>
            <a:chOff x="6583680" y="4602155"/>
            <a:chExt cx="5486190" cy="1418897"/>
          </a:xfrm>
        </p:grpSpPr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B423F29C-1369-45FD-82AB-B174FD9B87CF}"/>
                </a:ext>
              </a:extLst>
            </p:cNvPr>
            <p:cNvSpPr/>
            <p:nvPr/>
          </p:nvSpPr>
          <p:spPr>
            <a:xfrm>
              <a:off x="6583680" y="4602155"/>
              <a:ext cx="1645920" cy="1418897"/>
            </a:xfrm>
            <a:prstGeom prst="hexagon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47AEE8D-7B5C-45F1-9F21-0495FDDC4DE7}"/>
                </a:ext>
              </a:extLst>
            </p:cNvPr>
            <p:cNvGrpSpPr/>
            <p:nvPr/>
          </p:nvGrpSpPr>
          <p:grpSpPr>
            <a:xfrm flipH="1">
              <a:off x="8344203" y="4856709"/>
              <a:ext cx="3725667" cy="663567"/>
              <a:chOff x="-250947" y="1898897"/>
              <a:chExt cx="3725667" cy="663567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B5A2ABAC-C02D-4A89-895B-7067CA055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120" y="2353791"/>
                <a:ext cx="990600" cy="0"/>
              </a:xfrm>
              <a:prstGeom prst="line">
                <a:avLst/>
              </a:prstGeom>
              <a:ln w="12700">
                <a:solidFill>
                  <a:srgbClr val="3C5CE8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2F70214-CD48-45A7-8A7F-25695F93C5D6}"/>
                  </a:ext>
                </a:extLst>
              </p:cNvPr>
              <p:cNvGrpSpPr/>
              <p:nvPr/>
            </p:nvGrpSpPr>
            <p:grpSpPr>
              <a:xfrm>
                <a:off x="-250947" y="1898897"/>
                <a:ext cx="2551607" cy="663567"/>
                <a:chOff x="1111168" y="3244334"/>
                <a:chExt cx="2551607" cy="663567"/>
              </a:xfrm>
            </p:grpSpPr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5A51345-FC26-49E7-A4BF-9198F4A0A910}"/>
                    </a:ext>
                  </a:extLst>
                </p:cNvPr>
                <p:cNvSpPr txBox="1"/>
                <p:nvPr/>
              </p:nvSpPr>
              <p:spPr>
                <a:xfrm>
                  <a:off x="2554779" y="3244334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dirty="0">
                      <a:solidFill>
                        <a:srgbClr val="3C5CE8"/>
                      </a:solidFill>
                      <a:cs typeface="+mn-ea"/>
                      <a:sym typeface="+mn-lt"/>
                    </a:rPr>
                    <a:t>架构设计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5CE8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B072A3AB-11E0-472A-A2A2-B4B3AB9F828F}"/>
                    </a:ext>
                  </a:extLst>
                </p:cNvPr>
                <p:cNvSpPr txBox="1"/>
                <p:nvPr/>
              </p:nvSpPr>
              <p:spPr>
                <a:xfrm>
                  <a:off x="1111168" y="3569347"/>
                  <a:ext cx="25516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Architecture Design</a:t>
                  </a:r>
                </a:p>
              </p:txBody>
            </p:sp>
          </p:grpSp>
        </p:grpSp>
        <p:sp>
          <p:nvSpPr>
            <p:cNvPr id="66" name="iconfont-1191-866883">
              <a:extLst>
                <a:ext uri="{FF2B5EF4-FFF2-40B4-BE49-F238E27FC236}">
                  <a16:creationId xmlns:a16="http://schemas.microsoft.com/office/drawing/2014/main" id="{B6834AB5-793B-492F-9089-67B96AFAA2F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154285" y="5074791"/>
              <a:ext cx="409006" cy="473623"/>
            </a:xfrm>
            <a:custGeom>
              <a:avLst/>
              <a:gdLst>
                <a:gd name="T0" fmla="*/ 6080 w 10640"/>
                <a:gd name="T1" fmla="*/ 12240 h 12320"/>
                <a:gd name="T2" fmla="*/ 1120 w 10640"/>
                <a:gd name="T3" fmla="*/ 12240 h 12320"/>
                <a:gd name="T4" fmla="*/ 0 w 10640"/>
                <a:gd name="T5" fmla="*/ 11120 h 12320"/>
                <a:gd name="T6" fmla="*/ 0 w 10640"/>
                <a:gd name="T7" fmla="*/ 1120 h 12320"/>
                <a:gd name="T8" fmla="*/ 1120 w 10640"/>
                <a:gd name="T9" fmla="*/ 0 h 12320"/>
                <a:gd name="T10" fmla="*/ 9520 w 10640"/>
                <a:gd name="T11" fmla="*/ 0 h 12320"/>
                <a:gd name="T12" fmla="*/ 10640 w 10640"/>
                <a:gd name="T13" fmla="*/ 1120 h 12320"/>
                <a:gd name="T14" fmla="*/ 10640 w 10640"/>
                <a:gd name="T15" fmla="*/ 7760 h 12320"/>
                <a:gd name="T16" fmla="*/ 10320 w 10640"/>
                <a:gd name="T17" fmla="*/ 8080 h 12320"/>
                <a:gd name="T18" fmla="*/ 10000 w 10640"/>
                <a:gd name="T19" fmla="*/ 7760 h 12320"/>
                <a:gd name="T20" fmla="*/ 10000 w 10640"/>
                <a:gd name="T21" fmla="*/ 1120 h 12320"/>
                <a:gd name="T22" fmla="*/ 9520 w 10640"/>
                <a:gd name="T23" fmla="*/ 640 h 12320"/>
                <a:gd name="T24" fmla="*/ 1120 w 10640"/>
                <a:gd name="T25" fmla="*/ 640 h 12320"/>
                <a:gd name="T26" fmla="*/ 640 w 10640"/>
                <a:gd name="T27" fmla="*/ 1120 h 12320"/>
                <a:gd name="T28" fmla="*/ 640 w 10640"/>
                <a:gd name="T29" fmla="*/ 11200 h 12320"/>
                <a:gd name="T30" fmla="*/ 1120 w 10640"/>
                <a:gd name="T31" fmla="*/ 11680 h 12320"/>
                <a:gd name="T32" fmla="*/ 6000 w 10640"/>
                <a:gd name="T33" fmla="*/ 11680 h 12320"/>
                <a:gd name="T34" fmla="*/ 6320 w 10640"/>
                <a:gd name="T35" fmla="*/ 12000 h 12320"/>
                <a:gd name="T36" fmla="*/ 6080 w 10640"/>
                <a:gd name="T37" fmla="*/ 12240 h 12320"/>
                <a:gd name="T38" fmla="*/ 6320 w 10640"/>
                <a:gd name="T39" fmla="*/ 9040 h 12320"/>
                <a:gd name="T40" fmla="*/ 2320 w 10640"/>
                <a:gd name="T41" fmla="*/ 9040 h 12320"/>
                <a:gd name="T42" fmla="*/ 2000 w 10640"/>
                <a:gd name="T43" fmla="*/ 8720 h 12320"/>
                <a:gd name="T44" fmla="*/ 2000 w 10640"/>
                <a:gd name="T45" fmla="*/ 8720 h 12320"/>
                <a:gd name="T46" fmla="*/ 2320 w 10640"/>
                <a:gd name="T47" fmla="*/ 8400 h 12320"/>
                <a:gd name="T48" fmla="*/ 6320 w 10640"/>
                <a:gd name="T49" fmla="*/ 8400 h 12320"/>
                <a:gd name="T50" fmla="*/ 6640 w 10640"/>
                <a:gd name="T51" fmla="*/ 8720 h 12320"/>
                <a:gd name="T52" fmla="*/ 6640 w 10640"/>
                <a:gd name="T53" fmla="*/ 8720 h 12320"/>
                <a:gd name="T54" fmla="*/ 6320 w 10640"/>
                <a:gd name="T55" fmla="*/ 9040 h 12320"/>
                <a:gd name="T56" fmla="*/ 8320 w 10640"/>
                <a:gd name="T57" fmla="*/ 6160 h 12320"/>
                <a:gd name="T58" fmla="*/ 2240 w 10640"/>
                <a:gd name="T59" fmla="*/ 6160 h 12320"/>
                <a:gd name="T60" fmla="*/ 1920 w 10640"/>
                <a:gd name="T61" fmla="*/ 5840 h 12320"/>
                <a:gd name="T62" fmla="*/ 1920 w 10640"/>
                <a:gd name="T63" fmla="*/ 5840 h 12320"/>
                <a:gd name="T64" fmla="*/ 2240 w 10640"/>
                <a:gd name="T65" fmla="*/ 5520 h 12320"/>
                <a:gd name="T66" fmla="*/ 8320 w 10640"/>
                <a:gd name="T67" fmla="*/ 5520 h 12320"/>
                <a:gd name="T68" fmla="*/ 8640 w 10640"/>
                <a:gd name="T69" fmla="*/ 5840 h 12320"/>
                <a:gd name="T70" fmla="*/ 8640 w 10640"/>
                <a:gd name="T71" fmla="*/ 5840 h 12320"/>
                <a:gd name="T72" fmla="*/ 8320 w 10640"/>
                <a:gd name="T73" fmla="*/ 6160 h 12320"/>
                <a:gd name="T74" fmla="*/ 8400 w 10640"/>
                <a:gd name="T75" fmla="*/ 3440 h 12320"/>
                <a:gd name="T76" fmla="*/ 2320 w 10640"/>
                <a:gd name="T77" fmla="*/ 3440 h 12320"/>
                <a:gd name="T78" fmla="*/ 2000 w 10640"/>
                <a:gd name="T79" fmla="*/ 3120 h 12320"/>
                <a:gd name="T80" fmla="*/ 2000 w 10640"/>
                <a:gd name="T81" fmla="*/ 3120 h 12320"/>
                <a:gd name="T82" fmla="*/ 2320 w 10640"/>
                <a:gd name="T83" fmla="*/ 2800 h 12320"/>
                <a:gd name="T84" fmla="*/ 8400 w 10640"/>
                <a:gd name="T85" fmla="*/ 2800 h 12320"/>
                <a:gd name="T86" fmla="*/ 8720 w 10640"/>
                <a:gd name="T87" fmla="*/ 3120 h 12320"/>
                <a:gd name="T88" fmla="*/ 8720 w 10640"/>
                <a:gd name="T89" fmla="*/ 3120 h 12320"/>
                <a:gd name="T90" fmla="*/ 8400 w 10640"/>
                <a:gd name="T91" fmla="*/ 3440 h 12320"/>
                <a:gd name="T92" fmla="*/ 10560 w 10640"/>
                <a:gd name="T93" fmla="*/ 9280 h 12320"/>
                <a:gd name="T94" fmla="*/ 10080 w 10640"/>
                <a:gd name="T95" fmla="*/ 9280 h 12320"/>
                <a:gd name="T96" fmla="*/ 8080 w 10640"/>
                <a:gd name="T97" fmla="*/ 11440 h 12320"/>
                <a:gd name="T98" fmla="*/ 7280 w 10640"/>
                <a:gd name="T99" fmla="*/ 10640 h 12320"/>
                <a:gd name="T100" fmla="*/ 6800 w 10640"/>
                <a:gd name="T101" fmla="*/ 10640 h 12320"/>
                <a:gd name="T102" fmla="*/ 6800 w 10640"/>
                <a:gd name="T103" fmla="*/ 11120 h 12320"/>
                <a:gd name="T104" fmla="*/ 7920 w 10640"/>
                <a:gd name="T105" fmla="*/ 12160 h 12320"/>
                <a:gd name="T106" fmla="*/ 8400 w 10640"/>
                <a:gd name="T107" fmla="*/ 12160 h 12320"/>
                <a:gd name="T108" fmla="*/ 10640 w 10640"/>
                <a:gd name="T109" fmla="*/ 9680 h 12320"/>
                <a:gd name="T110" fmla="*/ 10560 w 10640"/>
                <a:gd name="T111" fmla="*/ 9280 h 1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40" h="12320">
                  <a:moveTo>
                    <a:pt x="6080" y="12240"/>
                  </a:moveTo>
                  <a:lnTo>
                    <a:pt x="1120" y="12240"/>
                  </a:lnTo>
                  <a:cubicBezTo>
                    <a:pt x="480" y="12240"/>
                    <a:pt x="0" y="11760"/>
                    <a:pt x="0" y="11120"/>
                  </a:cubicBezTo>
                  <a:lnTo>
                    <a:pt x="0" y="1120"/>
                  </a:lnTo>
                  <a:cubicBezTo>
                    <a:pt x="0" y="480"/>
                    <a:pt x="480" y="0"/>
                    <a:pt x="1120" y="0"/>
                  </a:cubicBezTo>
                  <a:lnTo>
                    <a:pt x="9520" y="0"/>
                  </a:lnTo>
                  <a:cubicBezTo>
                    <a:pt x="10160" y="0"/>
                    <a:pt x="10640" y="480"/>
                    <a:pt x="10640" y="1120"/>
                  </a:cubicBezTo>
                  <a:lnTo>
                    <a:pt x="10640" y="7760"/>
                  </a:lnTo>
                  <a:cubicBezTo>
                    <a:pt x="10640" y="7920"/>
                    <a:pt x="10480" y="8080"/>
                    <a:pt x="10320" y="8080"/>
                  </a:cubicBezTo>
                  <a:cubicBezTo>
                    <a:pt x="10160" y="8080"/>
                    <a:pt x="10000" y="7920"/>
                    <a:pt x="10000" y="7760"/>
                  </a:cubicBezTo>
                  <a:lnTo>
                    <a:pt x="10000" y="1120"/>
                  </a:lnTo>
                  <a:cubicBezTo>
                    <a:pt x="10000" y="880"/>
                    <a:pt x="9760" y="640"/>
                    <a:pt x="9520" y="640"/>
                  </a:cubicBezTo>
                  <a:lnTo>
                    <a:pt x="1120" y="640"/>
                  </a:lnTo>
                  <a:cubicBezTo>
                    <a:pt x="880" y="640"/>
                    <a:pt x="640" y="880"/>
                    <a:pt x="640" y="1120"/>
                  </a:cubicBezTo>
                  <a:lnTo>
                    <a:pt x="640" y="11200"/>
                  </a:lnTo>
                  <a:cubicBezTo>
                    <a:pt x="640" y="11440"/>
                    <a:pt x="880" y="11680"/>
                    <a:pt x="1120" y="11680"/>
                  </a:cubicBezTo>
                  <a:lnTo>
                    <a:pt x="6000" y="11680"/>
                  </a:lnTo>
                  <a:cubicBezTo>
                    <a:pt x="6160" y="11680"/>
                    <a:pt x="6320" y="11840"/>
                    <a:pt x="6320" y="12000"/>
                  </a:cubicBezTo>
                  <a:cubicBezTo>
                    <a:pt x="6320" y="12160"/>
                    <a:pt x="6240" y="12240"/>
                    <a:pt x="6080" y="12240"/>
                  </a:cubicBezTo>
                  <a:close/>
                  <a:moveTo>
                    <a:pt x="6320" y="9040"/>
                  </a:moveTo>
                  <a:lnTo>
                    <a:pt x="2320" y="9040"/>
                  </a:lnTo>
                  <a:cubicBezTo>
                    <a:pt x="2160" y="9040"/>
                    <a:pt x="2000" y="8880"/>
                    <a:pt x="2000" y="8720"/>
                  </a:cubicBezTo>
                  <a:lnTo>
                    <a:pt x="2000" y="8720"/>
                  </a:lnTo>
                  <a:cubicBezTo>
                    <a:pt x="2000" y="8560"/>
                    <a:pt x="2160" y="8400"/>
                    <a:pt x="2320" y="8400"/>
                  </a:cubicBezTo>
                  <a:lnTo>
                    <a:pt x="6320" y="8400"/>
                  </a:lnTo>
                  <a:cubicBezTo>
                    <a:pt x="6480" y="8400"/>
                    <a:pt x="6640" y="8560"/>
                    <a:pt x="6640" y="8720"/>
                  </a:cubicBezTo>
                  <a:lnTo>
                    <a:pt x="6640" y="8720"/>
                  </a:lnTo>
                  <a:cubicBezTo>
                    <a:pt x="6560" y="8880"/>
                    <a:pt x="6480" y="9040"/>
                    <a:pt x="6320" y="9040"/>
                  </a:cubicBezTo>
                  <a:close/>
                  <a:moveTo>
                    <a:pt x="8320" y="6160"/>
                  </a:moveTo>
                  <a:lnTo>
                    <a:pt x="2240" y="6160"/>
                  </a:lnTo>
                  <a:cubicBezTo>
                    <a:pt x="2080" y="6160"/>
                    <a:pt x="1920" y="6000"/>
                    <a:pt x="1920" y="5840"/>
                  </a:cubicBezTo>
                  <a:lnTo>
                    <a:pt x="1920" y="5840"/>
                  </a:lnTo>
                  <a:cubicBezTo>
                    <a:pt x="1920" y="5680"/>
                    <a:pt x="2080" y="5520"/>
                    <a:pt x="2240" y="5520"/>
                  </a:cubicBezTo>
                  <a:lnTo>
                    <a:pt x="8320" y="5520"/>
                  </a:lnTo>
                  <a:cubicBezTo>
                    <a:pt x="8480" y="5520"/>
                    <a:pt x="8640" y="5680"/>
                    <a:pt x="8640" y="5840"/>
                  </a:cubicBezTo>
                  <a:lnTo>
                    <a:pt x="8640" y="5840"/>
                  </a:lnTo>
                  <a:cubicBezTo>
                    <a:pt x="8640" y="6000"/>
                    <a:pt x="8480" y="6160"/>
                    <a:pt x="8320" y="6160"/>
                  </a:cubicBezTo>
                  <a:close/>
                  <a:moveTo>
                    <a:pt x="8400" y="3440"/>
                  </a:moveTo>
                  <a:lnTo>
                    <a:pt x="2320" y="3440"/>
                  </a:lnTo>
                  <a:cubicBezTo>
                    <a:pt x="2160" y="3440"/>
                    <a:pt x="2000" y="3280"/>
                    <a:pt x="2000" y="3120"/>
                  </a:cubicBezTo>
                  <a:lnTo>
                    <a:pt x="2000" y="3120"/>
                  </a:lnTo>
                  <a:cubicBezTo>
                    <a:pt x="2000" y="2960"/>
                    <a:pt x="2160" y="2800"/>
                    <a:pt x="2320" y="2800"/>
                  </a:cubicBezTo>
                  <a:lnTo>
                    <a:pt x="8400" y="2800"/>
                  </a:lnTo>
                  <a:cubicBezTo>
                    <a:pt x="8560" y="2800"/>
                    <a:pt x="8720" y="2960"/>
                    <a:pt x="8720" y="3120"/>
                  </a:cubicBezTo>
                  <a:lnTo>
                    <a:pt x="8720" y="3120"/>
                  </a:lnTo>
                  <a:cubicBezTo>
                    <a:pt x="8720" y="3280"/>
                    <a:pt x="8560" y="3440"/>
                    <a:pt x="8400" y="3440"/>
                  </a:cubicBezTo>
                  <a:close/>
                  <a:moveTo>
                    <a:pt x="10560" y="9280"/>
                  </a:moveTo>
                  <a:cubicBezTo>
                    <a:pt x="10400" y="9120"/>
                    <a:pt x="10160" y="9120"/>
                    <a:pt x="10080" y="9280"/>
                  </a:cubicBezTo>
                  <a:lnTo>
                    <a:pt x="8080" y="11440"/>
                  </a:lnTo>
                  <a:lnTo>
                    <a:pt x="7280" y="10640"/>
                  </a:lnTo>
                  <a:cubicBezTo>
                    <a:pt x="7120" y="10480"/>
                    <a:pt x="6880" y="10480"/>
                    <a:pt x="6800" y="10640"/>
                  </a:cubicBezTo>
                  <a:cubicBezTo>
                    <a:pt x="6720" y="10800"/>
                    <a:pt x="6640" y="11040"/>
                    <a:pt x="6800" y="11120"/>
                  </a:cubicBezTo>
                  <a:lnTo>
                    <a:pt x="7920" y="12160"/>
                  </a:lnTo>
                  <a:cubicBezTo>
                    <a:pt x="8080" y="12320"/>
                    <a:pt x="8320" y="12320"/>
                    <a:pt x="8400" y="12160"/>
                  </a:cubicBezTo>
                  <a:lnTo>
                    <a:pt x="10640" y="9680"/>
                  </a:lnTo>
                  <a:cubicBezTo>
                    <a:pt x="10640" y="9600"/>
                    <a:pt x="10640" y="9360"/>
                    <a:pt x="10560" y="928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A6CF001-2D3C-4F66-A1BA-A36C3AD44734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417250F-8109-4773-A4A0-1D079180CA61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06F21A0-121E-47CB-9519-0BE6B627BAF9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 dirty="0">
                  <a:solidFill>
                    <a:srgbClr val="3C5CE8"/>
                  </a:solidFill>
                  <a:cs typeface="+mn-ea"/>
                  <a:sym typeface="+mn-lt"/>
                </a:rPr>
                <a:t>技术与架构升级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31357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x1b4ad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5280</TotalTime>
  <Words>1777</Words>
  <Application>Microsoft Office PowerPoint</Application>
  <PresentationFormat>宽屏</PresentationFormat>
  <Paragraphs>189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-apple-system</vt:lpstr>
      <vt:lpstr>system-ui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https:/www.ypppt.com</cp:keywords>
  <dc:description/>
  <cp:lastModifiedBy>潘 维吉</cp:lastModifiedBy>
  <cp:revision>576</cp:revision>
  <dcterms:created xsi:type="dcterms:W3CDTF">2020-06-19T05:51:40Z</dcterms:created>
  <dcterms:modified xsi:type="dcterms:W3CDTF">2021-11-24T02:21:29Z</dcterms:modified>
</cp:coreProperties>
</file>