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303" r:id="rId3"/>
    <p:sldId id="305" r:id="rId4"/>
    <p:sldId id="321" r:id="rId5"/>
    <p:sldId id="315" r:id="rId6"/>
    <p:sldId id="314" r:id="rId7"/>
    <p:sldId id="316" r:id="rId8"/>
    <p:sldId id="342" r:id="rId9"/>
    <p:sldId id="343" r:id="rId10"/>
    <p:sldId id="332" r:id="rId11"/>
    <p:sldId id="345" r:id="rId12"/>
    <p:sldId id="344" r:id="rId13"/>
    <p:sldId id="338" r:id="rId14"/>
    <p:sldId id="325" r:id="rId15"/>
    <p:sldId id="313" r:id="rId16"/>
    <p:sldId id="339" r:id="rId17"/>
    <p:sldId id="317" r:id="rId18"/>
    <p:sldId id="33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CE8"/>
    <a:srgbClr val="E8EBFA"/>
    <a:srgbClr val="FCFCFC"/>
    <a:srgbClr val="E8E8EA"/>
    <a:srgbClr val="020635"/>
    <a:srgbClr val="33013F"/>
    <a:srgbClr val="1D232F"/>
    <a:srgbClr val="03084D"/>
    <a:srgbClr val="7B0F57"/>
    <a:srgbClr val="131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9077" autoAdjust="0"/>
  </p:normalViewPr>
  <p:slideViewPr>
    <p:cSldViewPr snapToGrid="0" showGuides="1">
      <p:cViewPr varScale="1">
        <p:scale>
          <a:sx n="110" d="100"/>
          <a:sy n="110" d="100"/>
        </p:scale>
        <p:origin x="7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26B44-675D-4086-8B76-AF0596B07F8B}"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E94E3-D9CE-4F8C-A40C-11445413CF9C}" type="slidenum">
              <a:rPr lang="zh-CN" altLang="en-US" smtClean="0"/>
              <a:t>‹#›</a:t>
            </a:fld>
            <a:endParaRPr lang="zh-CN" altLang="en-US"/>
          </a:p>
        </p:txBody>
      </p:sp>
    </p:spTree>
    <p:extLst>
      <p:ext uri="{BB962C8B-B14F-4D97-AF65-F5344CB8AC3E}">
        <p14:creationId xmlns:p14="http://schemas.microsoft.com/office/powerpoint/2010/main" val="355863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各位同事，大家下午好， 下面由我简单汇报一下 </a:t>
            </a:r>
            <a:r>
              <a:rPr lang="en-US" altLang="zh-CN" dirty="0"/>
              <a:t>2021</a:t>
            </a:r>
            <a:r>
              <a:rPr lang="zh-CN" altLang="en-US" dirty="0"/>
              <a:t>年针对技术、架构、工程方面工作的落地情况</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a:t>
            </a:fld>
            <a:endParaRPr lang="zh-CN" altLang="en-US"/>
          </a:p>
        </p:txBody>
      </p:sp>
    </p:spTree>
    <p:extLst>
      <p:ext uri="{BB962C8B-B14F-4D97-AF65-F5344CB8AC3E}">
        <p14:creationId xmlns:p14="http://schemas.microsoft.com/office/powerpoint/2010/main" val="77273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技术选型方面  分别针对前后端一小部分技术选型代表说明一下   前端</a:t>
            </a:r>
            <a:r>
              <a:rPr lang="en-US" altLang="zh-CN" dirty="0"/>
              <a:t>TypeScript</a:t>
            </a:r>
            <a:r>
              <a:rPr lang="zh-CN" altLang="en-US" dirty="0"/>
              <a:t>语言应用到项目中提高代码编写效率同时减少了代码编写中的低级错误，利用其增强功能优先使用最新标准 。  </a:t>
            </a:r>
            <a:r>
              <a:rPr lang="en-US" altLang="zh-CN" dirty="0"/>
              <a:t>Dubbo</a:t>
            </a:r>
            <a:r>
              <a:rPr lang="zh-CN" altLang="en-US" dirty="0"/>
              <a:t>框架做</a:t>
            </a:r>
            <a:r>
              <a:rPr lang="en-US" altLang="zh-CN" dirty="0"/>
              <a:t>RPC</a:t>
            </a:r>
            <a:r>
              <a:rPr lang="zh-CN" altLang="en-US" dirty="0"/>
              <a:t>服务 使服务之间调用更灵活简单、性能更好，更易于独立的服务化，实现灵活的分治和组合</a:t>
            </a:r>
            <a:endParaRPr lang="en-US" altLang="zh-CN" dirty="0"/>
          </a:p>
          <a:p>
            <a:pPr marL="228600" indent="-228600">
              <a:buAutoNum type="arabicPeriod"/>
            </a:pPr>
            <a:r>
              <a:rPr lang="zh-CN" altLang="en-US" dirty="0"/>
              <a:t>移动端、大前端、小程序端、服务端都已实现单仓多包的共享管理方式，效率和质量都有明显提升</a:t>
            </a:r>
            <a:endParaRPr lang="en-US" altLang="zh-CN" dirty="0"/>
          </a:p>
          <a:p>
            <a:pPr marL="228600" indent="-228600">
              <a:buAutoNum type="arabicPeriod"/>
            </a:pPr>
            <a:r>
              <a:rPr lang="zh-CN" altLang="en-US" dirty="0"/>
              <a:t>为保证应用服务的容灾性、高可用等，部署方式支持单机滚动和蓝绿方式分布式部署，节约了服务器费用同时保证了服务高可用</a:t>
            </a:r>
            <a:endParaRPr lang="en-US" altLang="zh-CN" dirty="0"/>
          </a:p>
          <a:p>
            <a:pPr marL="228600" indent="-228600">
              <a:buAutoNum type="arabicPeriod"/>
            </a:pPr>
            <a:r>
              <a:rPr lang="zh-CN" altLang="en-US" dirty="0"/>
              <a:t>新项目都已采用简单微服务方式做了更细粒度的服务拆分，针对不同场景支持单体部署、分布式部署以及微服务部署等方式、同时集成可视化监控服务、实现实时健康探测和告警通知等</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F10E94E3-D9CE-4F8C-A40C-11445413CF9C}" type="slidenum">
              <a:rPr lang="zh-CN" altLang="en-US" smtClean="0"/>
              <a:t>10</a:t>
            </a:fld>
            <a:endParaRPr lang="zh-CN" altLang="en-US"/>
          </a:p>
        </p:txBody>
      </p:sp>
    </p:spTree>
    <p:extLst>
      <p:ext uri="{BB962C8B-B14F-4D97-AF65-F5344CB8AC3E}">
        <p14:creationId xmlns:p14="http://schemas.microsoft.com/office/powerpoint/2010/main" val="224217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负责技术方面同时也负责了几个项目的管理研发工作：</a:t>
            </a:r>
            <a:endParaRPr lang="en-US" altLang="zh-CN" dirty="0"/>
          </a:p>
          <a:p>
            <a:pPr marL="228600" indent="-228600">
              <a:buAutoNum type="arabicPeriod"/>
            </a:pPr>
            <a:r>
              <a:rPr lang="en-US" altLang="zh-CN" dirty="0"/>
              <a:t>2021</a:t>
            </a:r>
            <a:r>
              <a:rPr lang="zh-CN" altLang="en-US" dirty="0"/>
              <a:t>年</a:t>
            </a:r>
            <a:r>
              <a:rPr lang="en-US" altLang="zh-CN" dirty="0"/>
              <a:t>3</a:t>
            </a:r>
            <a:r>
              <a:rPr lang="zh-CN" altLang="en-US" dirty="0"/>
              <a:t>月份  人脸</a:t>
            </a:r>
            <a:r>
              <a:rPr lang="en-US" altLang="zh-CN" dirty="0" err="1"/>
              <a:t>FaceID</a:t>
            </a:r>
            <a:r>
              <a:rPr lang="zh-CN" altLang="en-US" dirty="0"/>
              <a:t>项目 项目目标是建立统一人脸库，实现人脸即服务，通过人脸识别实现统一的服务，提升用户体验。项目设备联调工作已完成，初期设计工作已完成，但因实际使用场景暂不明朗以及需要大量的设计对接适配工作量，挂起暂停了本项目。</a:t>
            </a:r>
            <a:endParaRPr lang="en-US" altLang="zh-CN" dirty="0"/>
          </a:p>
          <a:p>
            <a:pPr marL="228600" indent="-228600">
              <a:buAutoNum type="arabicPeriod"/>
            </a:pPr>
            <a:r>
              <a:rPr lang="en-US" altLang="zh-CN" dirty="0"/>
              <a:t>2021</a:t>
            </a:r>
            <a:r>
              <a:rPr lang="zh-CN" altLang="en-US" dirty="0"/>
              <a:t>年</a:t>
            </a:r>
            <a:r>
              <a:rPr lang="en-US" altLang="zh-CN" dirty="0"/>
              <a:t>4</a:t>
            </a:r>
            <a:r>
              <a:rPr lang="zh-CN" altLang="en-US" dirty="0"/>
              <a:t>到</a:t>
            </a:r>
            <a:r>
              <a:rPr lang="en-US" altLang="zh-CN" dirty="0"/>
              <a:t>5</a:t>
            </a:r>
            <a:r>
              <a:rPr lang="zh-CN" altLang="en-US" dirty="0"/>
              <a:t>月   社区定位</a:t>
            </a:r>
            <a:r>
              <a:rPr lang="en-US" altLang="zh-CN" dirty="0"/>
              <a:t>IoT</a:t>
            </a:r>
            <a:r>
              <a:rPr lang="zh-CN" altLang="en-US" dirty="0"/>
              <a:t>项目 项目价值是通过胸牌硬件精准定位社区服务人员位置和轨迹，方便管理者整体调度和管理人员情况，</a:t>
            </a:r>
            <a:r>
              <a:rPr lang="en-US" altLang="zh-CN" dirty="0"/>
              <a:t>6</a:t>
            </a:r>
            <a:r>
              <a:rPr lang="zh-CN" altLang="en-US" dirty="0"/>
              <a:t>月</a:t>
            </a:r>
            <a:r>
              <a:rPr lang="en-US" altLang="zh-CN" dirty="0"/>
              <a:t>15</a:t>
            </a:r>
            <a:r>
              <a:rPr lang="zh-CN" altLang="en-US" dirty="0"/>
              <a:t>号已上线、试点小区在悦湖湾。</a:t>
            </a:r>
            <a:endParaRPr lang="en-US" altLang="zh-CN" dirty="0"/>
          </a:p>
          <a:p>
            <a:pPr marL="228600" indent="-228600">
              <a:buAutoNum type="arabicPeriod"/>
            </a:pPr>
            <a:r>
              <a:rPr lang="en-US" altLang="zh-CN" dirty="0"/>
              <a:t>2021</a:t>
            </a:r>
            <a:r>
              <a:rPr lang="zh-CN" altLang="en-US" dirty="0"/>
              <a:t>年</a:t>
            </a:r>
            <a:r>
              <a:rPr lang="en-US" altLang="zh-CN" dirty="0"/>
              <a:t>6</a:t>
            </a:r>
            <a:r>
              <a:rPr lang="zh-CN" altLang="en-US" dirty="0"/>
              <a:t>月到</a:t>
            </a:r>
            <a:r>
              <a:rPr lang="en-US" altLang="zh-CN" dirty="0"/>
              <a:t>8</a:t>
            </a:r>
            <a:r>
              <a:rPr lang="zh-CN" altLang="en-US" dirty="0"/>
              <a:t>月   </a:t>
            </a:r>
            <a:r>
              <a:rPr lang="en-US" altLang="zh-CN" dirty="0"/>
              <a:t>VR</a:t>
            </a:r>
            <a:r>
              <a:rPr lang="zh-CN" altLang="en-US" dirty="0"/>
              <a:t>全景网站项目 是打造一个自主可控沉浸式</a:t>
            </a:r>
            <a:r>
              <a:rPr lang="en-US" altLang="zh-CN" dirty="0"/>
              <a:t>3D</a:t>
            </a:r>
            <a:r>
              <a:rPr lang="zh-CN" altLang="en-US" dirty="0"/>
              <a:t>体验的图片和视频网站，助力影视公司业务发展</a:t>
            </a:r>
            <a:r>
              <a:rPr lang="en-US" altLang="zh-CN" dirty="0"/>
              <a:t>,   8</a:t>
            </a:r>
            <a:r>
              <a:rPr lang="zh-CN" altLang="en-US" dirty="0"/>
              <a:t>月</a:t>
            </a:r>
            <a:r>
              <a:rPr lang="en-US" altLang="zh-CN" dirty="0"/>
              <a:t>30</a:t>
            </a:r>
            <a:r>
              <a:rPr lang="zh-CN" altLang="en-US" dirty="0"/>
              <a:t>号已上线。</a:t>
            </a:r>
            <a:endParaRPr lang="en-US" altLang="zh-CN" dirty="0"/>
          </a:p>
          <a:p>
            <a:pPr marL="228600" indent="-228600">
              <a:buAutoNum type="arabicPeriod"/>
            </a:pPr>
            <a:r>
              <a:rPr lang="en-US" altLang="zh-CN" dirty="0"/>
              <a:t>2021</a:t>
            </a:r>
            <a:r>
              <a:rPr lang="zh-CN" altLang="en-US" dirty="0"/>
              <a:t>年</a:t>
            </a:r>
            <a:r>
              <a:rPr lang="en-US" altLang="zh-CN" dirty="0"/>
              <a:t>9</a:t>
            </a:r>
            <a:r>
              <a:rPr lang="zh-CN" altLang="en-US" dirty="0"/>
              <a:t>月到</a:t>
            </a:r>
            <a:r>
              <a:rPr lang="en-US" altLang="zh-CN" dirty="0"/>
              <a:t>11</a:t>
            </a:r>
            <a:r>
              <a:rPr lang="zh-CN" altLang="en-US" dirty="0"/>
              <a:t>月    房产线上售楼处项目 集房产各维度信息展示、</a:t>
            </a:r>
            <a:r>
              <a:rPr lang="en-US" altLang="zh-CN" dirty="0"/>
              <a:t>IM</a:t>
            </a:r>
            <a:r>
              <a:rPr lang="zh-CN" altLang="en-US" dirty="0"/>
              <a:t>即时通讯、数据分析等一体化的线上销售小程序，目标提高房产客户的转化率，</a:t>
            </a:r>
            <a:r>
              <a:rPr lang="en-US" altLang="zh-CN" dirty="0"/>
              <a:t>11</a:t>
            </a:r>
            <a:r>
              <a:rPr lang="zh-CN" altLang="en-US" dirty="0"/>
              <a:t>月</a:t>
            </a:r>
            <a:r>
              <a:rPr lang="en-US" altLang="zh-CN" dirty="0"/>
              <a:t>8</a:t>
            </a:r>
            <a:r>
              <a:rPr lang="zh-CN" altLang="en-US" dirty="0"/>
              <a:t>号已上线。</a:t>
            </a:r>
            <a:endParaRPr lang="en-US" altLang="zh-CN" dirty="0"/>
          </a:p>
          <a:p>
            <a:pPr marL="228600" indent="-228600">
              <a:buAutoNum type="arabicPeriod"/>
            </a:pPr>
            <a:r>
              <a:rPr lang="zh-CN" altLang="en-US" dirty="0"/>
              <a:t>不定期组织学习分享会，将自己的知识总结沉淀分享给他人，实现知识共享与共同进步。</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11</a:t>
            </a:fld>
            <a:endParaRPr lang="zh-CN" altLang="en-US"/>
          </a:p>
        </p:txBody>
      </p:sp>
    </p:spTree>
    <p:extLst>
      <p:ext uri="{BB962C8B-B14F-4D97-AF65-F5344CB8AC3E}">
        <p14:creationId xmlns:p14="http://schemas.microsoft.com/office/powerpoint/2010/main" val="371805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  工作中的不足和改善建议</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12</a:t>
            </a:fld>
            <a:endParaRPr lang="zh-CN" altLang="en-US"/>
          </a:p>
        </p:txBody>
      </p:sp>
    </p:spTree>
    <p:extLst>
      <p:ext uri="{BB962C8B-B14F-4D97-AF65-F5344CB8AC3E}">
        <p14:creationId xmlns:p14="http://schemas.microsoft.com/office/powerpoint/2010/main" val="320277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技术中的不足主要是历史技术债务，从项目开始、进行中、研发完成、维护期阶段像滚雪球一样不断产生一些技术债务，因为项目工期紧，技术实现时候都用了最快的方式实现，随着项目发展之前实现方式已不再适合，后期需要花几倍的时间去修正和替换。   </a:t>
            </a:r>
            <a:endParaRPr lang="en-US" altLang="zh-CN" dirty="0"/>
          </a:p>
          <a:p>
            <a:r>
              <a:rPr lang="zh-CN" altLang="en-US" dirty="0"/>
              <a:t>改善建议是更合理规划项目工期，让研发阶段充分设计，减少技术债务的累计，这样项目总体质量会更高， 项目总用时会更少。</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13</a:t>
            </a:fld>
            <a:endParaRPr lang="zh-CN" altLang="en-US"/>
          </a:p>
        </p:txBody>
      </p:sp>
    </p:spTree>
    <p:extLst>
      <p:ext uri="{BB962C8B-B14F-4D97-AF65-F5344CB8AC3E}">
        <p14:creationId xmlns:p14="http://schemas.microsoft.com/office/powerpoint/2010/main" val="1881741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整体研发协作效率低效，主要体现在前期设计和规划准备不足，导致后续工作不断在打补丁、甚至有重新返工情况，浪费了大量的时间和精力。 </a:t>
            </a:r>
            <a:endParaRPr lang="en-US" altLang="zh-CN" dirty="0"/>
          </a:p>
          <a:p>
            <a:r>
              <a:rPr lang="zh-CN" altLang="en-US" dirty="0"/>
              <a:t>以后应再加大各岗位人员设计、调研、规划的时间并做好评审工作。</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14</a:t>
            </a:fld>
            <a:endParaRPr lang="zh-CN" altLang="en-US"/>
          </a:p>
        </p:txBody>
      </p:sp>
    </p:spTree>
    <p:extLst>
      <p:ext uri="{BB962C8B-B14F-4D97-AF65-F5344CB8AC3E}">
        <p14:creationId xmlns:p14="http://schemas.microsoft.com/office/powerpoint/2010/main" val="1931665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  </a:t>
            </a:r>
            <a:r>
              <a:rPr lang="en-US" altLang="zh-CN" dirty="0"/>
              <a:t>2022</a:t>
            </a:r>
            <a:r>
              <a:rPr lang="zh-CN" altLang="en-US" dirty="0"/>
              <a:t>年工作计划与提升方向</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15</a:t>
            </a:fld>
            <a:endParaRPr lang="zh-CN" altLang="en-US"/>
          </a:p>
        </p:txBody>
      </p:sp>
    </p:spTree>
    <p:extLst>
      <p:ext uri="{BB962C8B-B14F-4D97-AF65-F5344CB8AC3E}">
        <p14:creationId xmlns:p14="http://schemas.microsoft.com/office/powerpoint/2010/main" val="270547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2022</a:t>
            </a: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年工作方向主要是以下四个方面</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技术架构</a:t>
            </a:r>
            <a:r>
              <a:rPr lang="zh-CN" altLang="en-US" dirty="0">
                <a:solidFill>
                  <a:schemeClr val="tx1">
                    <a:lumMod val="75000"/>
                    <a:lumOff val="25000"/>
                  </a:schemeClr>
                </a:solidFill>
                <a:cs typeface="+mn-ea"/>
                <a:sym typeface="+mn-lt"/>
              </a:rPr>
              <a:t>工程方面   持续在的技术、架构、工程方面做重构、增强、优化、满足现在和未来的项目需求、研发人员需求、终端用户需求</a:t>
            </a:r>
            <a:endParaRPr lang="en-US" altLang="zh-CN" dirty="0">
              <a:solidFill>
                <a:schemeClr val="tx1">
                  <a:lumMod val="75000"/>
                  <a:lumOff val="25000"/>
                </a:schemeClr>
              </a:solidFill>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基建与效能方面 持续在更深、更广方向的做到覆盖，提升开发者体验和终端用户体验</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项目管理和质量方面  从前期设计、中期把控与测试、后期运营充分考虑后再执行，结合一些自动化工具和人工评审方面保证质量水准</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探索与实验方面  持续储备新的前沿方向，探索和实验一些优秀的最佳实战，将最佳实战下沉、赋能到实际项目上面，做到持续降本增效的目标</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 name="灯片编号占位符 3"/>
          <p:cNvSpPr>
            <a:spLocks noGrp="1"/>
          </p:cNvSpPr>
          <p:nvPr>
            <p:ph type="sldNum" sz="quarter" idx="5"/>
          </p:nvPr>
        </p:nvSpPr>
        <p:spPr/>
        <p:txBody>
          <a:bodyPr/>
          <a:lstStyle/>
          <a:p>
            <a:fld id="{F10E94E3-D9CE-4F8C-A40C-11445413CF9C}" type="slidenum">
              <a:rPr lang="zh-CN" altLang="en-US" smtClean="0"/>
              <a:t>16</a:t>
            </a:fld>
            <a:endParaRPr lang="zh-CN" altLang="en-US"/>
          </a:p>
        </p:txBody>
      </p:sp>
    </p:spTree>
    <p:extLst>
      <p:ext uri="{BB962C8B-B14F-4D97-AF65-F5344CB8AC3E}">
        <p14:creationId xmlns:p14="http://schemas.microsoft.com/office/powerpoint/2010/main" val="268970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以上就是我汇报的全部内容</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17</a:t>
            </a:fld>
            <a:endParaRPr lang="zh-CN" altLang="en-US"/>
          </a:p>
        </p:txBody>
      </p:sp>
    </p:spTree>
    <p:extLst>
      <p:ext uri="{BB962C8B-B14F-4D97-AF65-F5344CB8AC3E}">
        <p14:creationId xmlns:p14="http://schemas.microsoft.com/office/powerpoint/2010/main" val="237449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主要分以下三个大部分： </a:t>
            </a:r>
            <a:endParaRPr lang="en-US" altLang="zh-CN" dirty="0"/>
          </a:p>
          <a:p>
            <a:pPr marL="228600" indent="-228600">
              <a:buAutoNum type="arabicPeriod"/>
            </a:pPr>
            <a:r>
              <a:rPr lang="en-US" altLang="zh-CN" sz="1200" dirty="0">
                <a:solidFill>
                  <a:schemeClr val="tx1">
                    <a:lumMod val="75000"/>
                    <a:lumOff val="25000"/>
                  </a:schemeClr>
                </a:solidFill>
                <a:cs typeface="+mn-ea"/>
                <a:sym typeface="+mn-lt"/>
              </a:rPr>
              <a:t>2021</a:t>
            </a:r>
            <a:r>
              <a:rPr lang="zh-CN" altLang="en-US" sz="1200" dirty="0">
                <a:solidFill>
                  <a:schemeClr val="tx1">
                    <a:lumMod val="75000"/>
                    <a:lumOff val="25000"/>
                  </a:schemeClr>
                </a:solidFill>
                <a:cs typeface="+mn-ea"/>
                <a:sym typeface="+mn-lt"/>
              </a:rPr>
              <a:t>年工作总结回顾  </a:t>
            </a:r>
            <a:endParaRPr lang="en-US" altLang="zh-CN" sz="1200" dirty="0">
              <a:solidFill>
                <a:schemeClr val="tx1">
                  <a:lumMod val="75000"/>
                  <a:lumOff val="25000"/>
                </a:schemeClr>
              </a:solidFill>
              <a:cs typeface="+mn-ea"/>
              <a:sym typeface="+mn-lt"/>
            </a:endParaRPr>
          </a:p>
          <a:p>
            <a:pPr marL="228600" indent="-228600">
              <a:buAutoNum type="arabicPeriod"/>
            </a:pPr>
            <a:r>
              <a:rPr lang="zh-CN" altLang="en-US" sz="1200" dirty="0">
                <a:solidFill>
                  <a:schemeClr val="tx1">
                    <a:lumMod val="75000"/>
                    <a:lumOff val="25000"/>
                  </a:schemeClr>
                </a:solidFill>
                <a:cs typeface="+mn-ea"/>
                <a:sym typeface="+mn-lt"/>
              </a:rPr>
              <a:t>工作中出现的不足和困难，以及改善的方向  </a:t>
            </a:r>
            <a:endParaRPr lang="en-US" altLang="zh-CN" sz="1200" dirty="0">
              <a:solidFill>
                <a:schemeClr val="tx1">
                  <a:lumMod val="75000"/>
                  <a:lumOff val="25000"/>
                </a:schemeClr>
              </a:solidFill>
              <a:cs typeface="+mn-ea"/>
              <a:sym typeface="+mn-lt"/>
            </a:endParaRPr>
          </a:p>
          <a:p>
            <a:pPr marL="228600" indent="-228600">
              <a:buAutoNum type="arabicPeriod"/>
            </a:pPr>
            <a:r>
              <a:rPr lang="zh-CN" altLang="en-US" sz="1200" dirty="0">
                <a:solidFill>
                  <a:schemeClr val="tx1">
                    <a:lumMod val="75000"/>
                    <a:lumOff val="25000"/>
                  </a:schemeClr>
                </a:solidFill>
                <a:cs typeface="+mn-ea"/>
                <a:sym typeface="+mn-lt"/>
              </a:rPr>
              <a:t>明年工作的技术计划和提升方向</a:t>
            </a:r>
            <a:endParaRPr lang="zh-CN" altLang="en-US" dirty="0"/>
          </a:p>
        </p:txBody>
      </p:sp>
      <p:sp>
        <p:nvSpPr>
          <p:cNvPr id="4" name="灯片编号占位符 3"/>
          <p:cNvSpPr>
            <a:spLocks noGrp="1"/>
          </p:cNvSpPr>
          <p:nvPr>
            <p:ph type="sldNum" sz="quarter" idx="5"/>
          </p:nvPr>
        </p:nvSpPr>
        <p:spPr/>
        <p:txBody>
          <a:bodyPr/>
          <a:lstStyle/>
          <a:p>
            <a:fld id="{F10E94E3-D9CE-4F8C-A40C-11445413CF9C}" type="slidenum">
              <a:rPr lang="zh-CN" altLang="en-US" smtClean="0"/>
              <a:t>2</a:t>
            </a:fld>
            <a:endParaRPr lang="zh-CN" altLang="en-US"/>
          </a:p>
        </p:txBody>
      </p:sp>
    </p:spTree>
    <p:extLst>
      <p:ext uri="{BB962C8B-B14F-4D97-AF65-F5344CB8AC3E}">
        <p14:creationId xmlns:p14="http://schemas.microsoft.com/office/powerpoint/2010/main" val="45375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  </a:t>
            </a:r>
            <a:r>
              <a:rPr lang="en-US" altLang="zh-CN" dirty="0"/>
              <a:t>2021</a:t>
            </a:r>
            <a:r>
              <a:rPr lang="zh-CN" altLang="en-US" dirty="0"/>
              <a:t>年工作回顾</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3</a:t>
            </a:fld>
            <a:endParaRPr lang="zh-CN" altLang="en-US"/>
          </a:p>
        </p:txBody>
      </p:sp>
    </p:spTree>
    <p:extLst>
      <p:ext uri="{BB962C8B-B14F-4D97-AF65-F5344CB8AC3E}">
        <p14:creationId xmlns:p14="http://schemas.microsoft.com/office/powerpoint/2010/main" val="336783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主要分以下三个工作维度总结： </a:t>
            </a:r>
            <a:endParaRPr lang="en-US" altLang="zh-CN" dirty="0"/>
          </a:p>
          <a:p>
            <a:pPr marL="228600" indent="-228600">
              <a:buAutoNum type="arabicPeriod"/>
            </a:pPr>
            <a:r>
              <a:rPr lang="zh-CN" altLang="en-US" dirty="0"/>
              <a:t>基础设施与效能质量  </a:t>
            </a:r>
            <a:endParaRPr lang="en-US" altLang="zh-CN" dirty="0"/>
          </a:p>
          <a:p>
            <a:pPr marL="228600" indent="-228600">
              <a:buAutoNum type="arabicPeriod"/>
            </a:pPr>
            <a:r>
              <a:rPr lang="zh-CN" altLang="en-US" dirty="0"/>
              <a:t>技术提升与架构升级  </a:t>
            </a:r>
            <a:endParaRPr lang="en-US" altLang="zh-CN" dirty="0"/>
          </a:p>
          <a:p>
            <a:pPr marL="228600" indent="-228600">
              <a:buAutoNum type="arabicPeriod"/>
            </a:pPr>
            <a:r>
              <a:rPr lang="zh-CN" altLang="en-US" dirty="0"/>
              <a:t>项目管理与知识共享</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4</a:t>
            </a:fld>
            <a:endParaRPr lang="zh-CN" altLang="en-US"/>
          </a:p>
        </p:txBody>
      </p:sp>
    </p:spTree>
    <p:extLst>
      <p:ext uri="{BB962C8B-B14F-4D97-AF65-F5344CB8AC3E}">
        <p14:creationId xmlns:p14="http://schemas.microsoft.com/office/powerpoint/2010/main" val="3356698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基建与效能方向和实现思路： 复杂项目通过封装和解耦等方式使其变得简单， 简单化以后定制标准使用方式， 标准化助力自动化的实现，自动化的未来目标是做到智能化 。 </a:t>
            </a:r>
            <a:endParaRPr lang="en-US" altLang="zh-CN" dirty="0"/>
          </a:p>
          <a:p>
            <a:r>
              <a:rPr lang="zh-CN" altLang="en-US" dirty="0"/>
              <a:t>通过以下几种方式体现落地情况</a:t>
            </a:r>
            <a:endParaRPr lang="en-US" altLang="zh-CN" dirty="0"/>
          </a:p>
          <a:p>
            <a:pPr marL="228600" indent="-228600">
              <a:buAutoNum type="arabicPeriod"/>
            </a:pPr>
            <a:r>
              <a:rPr lang="zh-CN" altLang="en-US" dirty="0"/>
              <a:t>单体式仓库用单仓多包方式管理和复用基础核心代码   </a:t>
            </a:r>
            <a:endParaRPr lang="en-US" altLang="zh-CN" dirty="0"/>
          </a:p>
          <a:p>
            <a:pPr marL="228600" indent="-228600">
              <a:buAutoNum type="arabicPeriod"/>
            </a:pPr>
            <a:r>
              <a:rPr lang="zh-CN" altLang="en-US" dirty="0"/>
              <a:t>开发测试运维一体化自动化方式串联整个研发链路  </a:t>
            </a:r>
            <a:endParaRPr lang="en-US" altLang="zh-CN" dirty="0"/>
          </a:p>
          <a:p>
            <a:pPr marL="228600" indent="-228600">
              <a:buAutoNum type="arabicPeriod"/>
            </a:pPr>
            <a:r>
              <a:rPr lang="zh-CN" altLang="en-US" dirty="0"/>
              <a:t>通过工程化方式管理项目和代码使其更规范、更易于长期发展</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5</a:t>
            </a:fld>
            <a:endParaRPr lang="zh-CN" altLang="en-US"/>
          </a:p>
        </p:txBody>
      </p:sp>
    </p:spTree>
    <p:extLst>
      <p:ext uri="{BB962C8B-B14F-4D97-AF65-F5344CB8AC3E}">
        <p14:creationId xmlns:p14="http://schemas.microsoft.com/office/powerpoint/2010/main" val="26380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单体式仓库几个核心点 </a:t>
            </a:r>
            <a:endParaRPr lang="en-US" altLang="zh-CN" dirty="0"/>
          </a:p>
          <a:p>
            <a:pPr marL="228600" indent="-228600">
              <a:buAutoNum type="arabicPeriod"/>
            </a:pPr>
            <a:r>
              <a:rPr lang="zh-CN" altLang="en-US" dirty="0"/>
              <a:t>代码即文档，我们用代码的方式编写文档，方便共享给他人 </a:t>
            </a:r>
            <a:endParaRPr lang="en-US" altLang="zh-CN" dirty="0"/>
          </a:p>
          <a:p>
            <a:pPr marL="228600" indent="-228600">
              <a:buAutoNum type="arabicPeriod"/>
            </a:pPr>
            <a:r>
              <a:rPr lang="zh-CN" altLang="en-US" dirty="0"/>
              <a:t>统一我们项目实践中总结出的最佳实战经验，避免每次新项目都从</a:t>
            </a:r>
            <a:r>
              <a:rPr lang="en-US" altLang="zh-CN" dirty="0"/>
              <a:t>0</a:t>
            </a:r>
            <a:r>
              <a:rPr lang="zh-CN" altLang="en-US" dirty="0"/>
              <a:t>开始问题，做到兼顾通用性和独立性之间的最佳平衡</a:t>
            </a:r>
            <a:endParaRPr lang="en-US" altLang="zh-CN" dirty="0"/>
          </a:p>
          <a:p>
            <a:pPr marL="228600" indent="-228600">
              <a:buAutoNum type="arabicPeriod"/>
            </a:pPr>
            <a:r>
              <a:rPr lang="zh-CN" altLang="en-US" dirty="0"/>
              <a:t>我们通过模块化的方式实现的代码的关注点分离与复用共享，不断迭代增强基础核心代码</a:t>
            </a:r>
            <a:endParaRPr lang="en-US" altLang="zh-CN" dirty="0"/>
          </a:p>
          <a:p>
            <a:pPr marL="228600" indent="-228600">
              <a:buAutoNum type="arabicPeriod"/>
            </a:pPr>
            <a:r>
              <a:rPr lang="zh-CN" altLang="en-US" dirty="0"/>
              <a:t>统一的研发工作流  从规范、配置、开发、联调、构建、测试、发布等统一管理，每一次代码提交都有自动规范校验和自动修复方式，保证代码规范和标准</a:t>
            </a:r>
            <a:endParaRPr lang="en-US" altLang="zh-CN" dirty="0"/>
          </a:p>
          <a:p>
            <a:pPr marL="228600" indent="-228600">
              <a:buAutoNum type="arabicPeriod"/>
            </a:pPr>
            <a:r>
              <a:rPr lang="zh-CN" altLang="en-US" dirty="0"/>
              <a:t>多端都设计了样板代码生成器，灵活高效，避免重复枯燥的工作，将重复工作交给机器，研发人员可以更注重业务和用户体验</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6</a:t>
            </a:fld>
            <a:endParaRPr lang="zh-CN" altLang="en-US"/>
          </a:p>
        </p:txBody>
      </p:sp>
    </p:spTree>
    <p:extLst>
      <p:ext uri="{BB962C8B-B14F-4D97-AF65-F5344CB8AC3E}">
        <p14:creationId xmlns:p14="http://schemas.microsoft.com/office/powerpoint/2010/main" val="111055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3C5CE8"/>
                </a:solidFill>
                <a:cs typeface="+mn-ea"/>
                <a:sym typeface="+mn-lt"/>
              </a:rPr>
              <a:t>开发运维一体化自动化方面有</a:t>
            </a:r>
            <a:endParaRPr lang="en-US" altLang="zh-CN" sz="1200" dirty="0">
              <a:solidFill>
                <a:srgbClr val="3C5CE8"/>
              </a:solidFill>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a:solidFill>
                  <a:srgbClr val="3C5CE8"/>
                </a:solidFill>
                <a:cs typeface="+mn-ea"/>
                <a:sym typeface="+mn-lt"/>
              </a:rPr>
              <a:t>CI/CD</a:t>
            </a:r>
            <a:r>
              <a:rPr lang="zh-CN" altLang="en-US" sz="1200" dirty="0">
                <a:solidFill>
                  <a:srgbClr val="3C5CE8"/>
                </a:solidFill>
                <a:cs typeface="+mn-ea"/>
                <a:sym typeface="+mn-lt"/>
              </a:rPr>
              <a:t>配合</a:t>
            </a: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Jenkins Pipeline</a:t>
            </a: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实现更复杂场景的持续集成和持续部署，每天各端自动集成达几十次，累计集成高达上万次，极大提高了交付速度，降低了人工成本</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集成</a:t>
            </a: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Fastlane</a:t>
            </a: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方式实现了原生</a:t>
            </a: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APP</a:t>
            </a: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自动流水线 从构建打包到内测分发到上架应用商店等全链路解决、同时也减少了开发人员和测试人员重复的沟通与等待成本</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使用</a:t>
            </a:r>
            <a:r>
              <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rPr>
              <a:t>Docker</a:t>
            </a: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容器化真正实现了构建一次随处运行的能力，保证了环境的一致性减少兼容性问题，使我们的部署项目零成本运行在任何平台和系统</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rPr>
              <a:t>分布式构建方式利用闲置的资源处理高算力的构建工作， 充分利用和合理调度资源分配</a:t>
            </a:r>
            <a:endParaRPr kumimoji="0" lang="en-US" altLang="zh-CN" sz="12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3C5CE8"/>
                </a:solidFill>
                <a:cs typeface="+mn-ea"/>
                <a:sym typeface="+mn-lt"/>
              </a:rPr>
              <a:t>其它各终端也做了良好的自动化流水线的支持，如桌面应用，小程序，以及游戏等，保障终端用户使用的应用都是经过标准流程验证和分发的</a:t>
            </a:r>
            <a:endParaRPr lang="en-US" altLang="zh-CN" sz="1200" dirty="0">
              <a:solidFill>
                <a:srgbClr val="3C5CE8"/>
              </a:solidFill>
              <a:cs typeface="+mn-ea"/>
              <a:sym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solidFill>
                  <a:srgbClr val="3C5CE8"/>
                </a:solidFill>
                <a:cs typeface="+mn-ea"/>
                <a:sym typeface="+mn-lt"/>
              </a:rPr>
              <a:t>支持更多的分布式部署方式 如蓝绿部署等，节约资源和容灾性的同时在升级的过程中提供不间断服务，提高迭代频率与用户体验</a:t>
            </a:r>
          </a:p>
          <a:p>
            <a:endParaRPr lang="zh-CN" altLang="en-US" dirty="0"/>
          </a:p>
        </p:txBody>
      </p:sp>
      <p:sp>
        <p:nvSpPr>
          <p:cNvPr id="4" name="灯片编号占位符 3"/>
          <p:cNvSpPr>
            <a:spLocks noGrp="1"/>
          </p:cNvSpPr>
          <p:nvPr>
            <p:ph type="sldNum" sz="quarter" idx="5"/>
          </p:nvPr>
        </p:nvSpPr>
        <p:spPr/>
        <p:txBody>
          <a:bodyPr/>
          <a:lstStyle/>
          <a:p>
            <a:fld id="{F10E94E3-D9CE-4F8C-A40C-11445413CF9C}" type="slidenum">
              <a:rPr lang="zh-CN" altLang="en-US" smtClean="0"/>
              <a:t>7</a:t>
            </a:fld>
            <a:endParaRPr lang="zh-CN" altLang="en-US"/>
          </a:p>
        </p:txBody>
      </p:sp>
    </p:spTree>
    <p:extLst>
      <p:ext uri="{BB962C8B-B14F-4D97-AF65-F5344CB8AC3E}">
        <p14:creationId xmlns:p14="http://schemas.microsoft.com/office/powerpoint/2010/main" val="2586324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工程化规范化主要有以下几个方面：</a:t>
            </a:r>
            <a:endParaRPr lang="en-US" altLang="zh-CN" dirty="0"/>
          </a:p>
          <a:p>
            <a:pPr marL="228600" indent="-228600">
              <a:buAutoNum type="arabicPeriod"/>
            </a:pPr>
            <a:r>
              <a:rPr lang="zh-CN" altLang="en-US" dirty="0"/>
              <a:t>大前端使用</a:t>
            </a:r>
            <a:r>
              <a:rPr lang="en-US" altLang="zh-CN" dirty="0" err="1"/>
              <a:t>Lerna</a:t>
            </a:r>
            <a:r>
              <a:rPr lang="zh-CN" altLang="en-US" dirty="0"/>
              <a:t>或</a:t>
            </a:r>
            <a:r>
              <a:rPr lang="en-US" altLang="zh-CN" dirty="0" err="1"/>
              <a:t>Pnpm</a:t>
            </a:r>
            <a:r>
              <a:rPr lang="zh-CN" altLang="en-US" dirty="0"/>
              <a:t>等先进包管理工具，大幅减少下载构建时间和磁盘占用空间</a:t>
            </a:r>
            <a:endParaRPr lang="en-US" altLang="zh-CN" dirty="0"/>
          </a:p>
          <a:p>
            <a:pPr marL="228600" indent="-228600">
              <a:buAutoNum type="arabicPeriod"/>
            </a:pPr>
            <a:r>
              <a:rPr lang="zh-CN" altLang="en-US" dirty="0"/>
              <a:t>使用</a:t>
            </a:r>
            <a:r>
              <a:rPr lang="en-US" altLang="zh-CN" dirty="0" err="1"/>
              <a:t>Esbuild</a:t>
            </a:r>
            <a:r>
              <a:rPr lang="zh-CN" altLang="en-US" dirty="0"/>
              <a:t>方式极大的提高了项目启动时间，随着项目变大启动时间可能高到几分钟甚至几十分钟，这种情况会随着项目变大不断恶化，</a:t>
            </a:r>
            <a:r>
              <a:rPr lang="en-US" altLang="zh-CN" dirty="0" err="1"/>
              <a:t>esbuild</a:t>
            </a:r>
            <a:r>
              <a:rPr lang="zh-CN" altLang="en-US" dirty="0"/>
              <a:t>新方式不管项目多大永远可以保持几秒的启动时间，提高开发体验和效率</a:t>
            </a:r>
            <a:endParaRPr lang="en-US" altLang="zh-CN" dirty="0"/>
          </a:p>
          <a:p>
            <a:pPr marL="228600" indent="-228600">
              <a:buAutoNum type="arabicPeriod"/>
            </a:pPr>
            <a:r>
              <a:rPr lang="zh-CN" altLang="en-US" dirty="0"/>
              <a:t>规范化和格式化方案配置可自动修复和提示，将标准建设放在开发阶段，防止技术债务的不断积累</a:t>
            </a:r>
            <a:endParaRPr lang="en-US" altLang="zh-CN" dirty="0"/>
          </a:p>
          <a:p>
            <a:pPr marL="228600" indent="-228600">
              <a:buAutoNum type="arabicPeriod"/>
            </a:pPr>
            <a:r>
              <a:rPr lang="zh-CN" altLang="en-US" dirty="0"/>
              <a:t>完成搭建各端完善的脚手架  支撑和约束着不断发展的多样性项目，这也是工程化的基础设施</a:t>
            </a:r>
          </a:p>
        </p:txBody>
      </p:sp>
      <p:sp>
        <p:nvSpPr>
          <p:cNvPr id="4" name="灯片编号占位符 3"/>
          <p:cNvSpPr>
            <a:spLocks noGrp="1"/>
          </p:cNvSpPr>
          <p:nvPr>
            <p:ph type="sldNum" sz="quarter" idx="5"/>
          </p:nvPr>
        </p:nvSpPr>
        <p:spPr/>
        <p:txBody>
          <a:bodyPr/>
          <a:lstStyle/>
          <a:p>
            <a:fld id="{F10E94E3-D9CE-4F8C-A40C-11445413CF9C}" type="slidenum">
              <a:rPr lang="zh-CN" altLang="en-US" smtClean="0"/>
              <a:t>8</a:t>
            </a:fld>
            <a:endParaRPr lang="zh-CN" altLang="en-US"/>
          </a:p>
        </p:txBody>
      </p:sp>
    </p:spTree>
    <p:extLst>
      <p:ext uri="{BB962C8B-B14F-4D97-AF65-F5344CB8AC3E}">
        <p14:creationId xmlns:p14="http://schemas.microsoft.com/office/powerpoint/2010/main" val="159248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3C5CE8"/>
                </a:solidFill>
                <a:cs typeface="+mn-ea"/>
                <a:sym typeface="+mn-lt"/>
              </a:rPr>
              <a:t>技术与架构升级主要有以下四个方面： </a:t>
            </a:r>
            <a:endParaRPr lang="en-US" altLang="zh-CN" sz="1200" dirty="0">
              <a:solidFill>
                <a:srgbClr val="3C5CE8"/>
              </a:solidFill>
              <a:cs typeface="+mn-ea"/>
              <a:sym typeface="+mn-lt"/>
            </a:endParaRPr>
          </a:p>
          <a:p>
            <a:pPr marL="228600" indent="-228600">
              <a:buAutoNum type="arabicPeriod"/>
            </a:pPr>
            <a:r>
              <a:rPr lang="zh-CN" altLang="en-US" sz="1200" dirty="0">
                <a:solidFill>
                  <a:srgbClr val="3C5CE8"/>
                </a:solidFill>
                <a:cs typeface="+mn-ea"/>
                <a:sym typeface="+mn-lt"/>
              </a:rPr>
              <a:t>各端技术选型与实践</a:t>
            </a:r>
            <a:endParaRPr lang="en-US" altLang="zh-CN" sz="1200" dirty="0">
              <a:solidFill>
                <a:srgbClr val="3C5CE8"/>
              </a:solidFill>
              <a:cs typeface="+mn-ea"/>
              <a:sym typeface="+mn-lt"/>
            </a:endParaRPr>
          </a:p>
          <a:p>
            <a:pPr marL="228600" indent="-228600">
              <a:buAutoNum type="arabicPeriod"/>
            </a:pPr>
            <a:r>
              <a:rPr lang="zh-CN" altLang="en-US" sz="1200" dirty="0">
                <a:solidFill>
                  <a:srgbClr val="3C5CE8"/>
                </a:solidFill>
                <a:cs typeface="+mn-ea"/>
                <a:sym typeface="+mn-lt"/>
              </a:rPr>
              <a:t>代码的组织方式和管理方式</a:t>
            </a:r>
            <a:endParaRPr lang="en-US" altLang="zh-CN" sz="1200" dirty="0">
              <a:solidFill>
                <a:srgbClr val="3C5CE8"/>
              </a:solidFill>
              <a:cs typeface="+mn-ea"/>
              <a:sym typeface="+mn-lt"/>
            </a:endParaRPr>
          </a:p>
          <a:p>
            <a:pPr marL="228600" indent="-228600">
              <a:buAutoNum type="arabicPeriod"/>
            </a:pPr>
            <a:r>
              <a:rPr lang="zh-CN" altLang="en-US" sz="1200" dirty="0">
                <a:solidFill>
                  <a:srgbClr val="3C5CE8"/>
                </a:solidFill>
                <a:cs typeface="+mn-ea"/>
                <a:sym typeface="+mn-lt"/>
              </a:rPr>
              <a:t>应用分布式部署方式</a:t>
            </a:r>
            <a:endParaRPr lang="en-US" altLang="zh-CN" sz="1200" dirty="0">
              <a:solidFill>
                <a:srgbClr val="3C5CE8"/>
              </a:solidFill>
              <a:cs typeface="+mn-ea"/>
              <a:sym typeface="+mn-lt"/>
            </a:endParaRPr>
          </a:p>
          <a:p>
            <a:pPr marL="228600" indent="-228600">
              <a:buAutoNum type="arabicPeriod"/>
            </a:pPr>
            <a:r>
              <a:rPr lang="zh-CN" altLang="en-US" sz="1200" dirty="0">
                <a:solidFill>
                  <a:srgbClr val="3C5CE8"/>
                </a:solidFill>
                <a:cs typeface="+mn-ea"/>
                <a:sym typeface="+mn-lt"/>
              </a:rPr>
              <a:t>新架构设计</a:t>
            </a:r>
            <a:endParaRPr lang="zh-CN" altLang="en-US" dirty="0"/>
          </a:p>
        </p:txBody>
      </p:sp>
      <p:sp>
        <p:nvSpPr>
          <p:cNvPr id="4" name="灯片编号占位符 3"/>
          <p:cNvSpPr>
            <a:spLocks noGrp="1"/>
          </p:cNvSpPr>
          <p:nvPr>
            <p:ph type="sldNum" sz="quarter" idx="5"/>
          </p:nvPr>
        </p:nvSpPr>
        <p:spPr/>
        <p:txBody>
          <a:bodyPr/>
          <a:lstStyle/>
          <a:p>
            <a:fld id="{F10E94E3-D9CE-4F8C-A40C-11445413CF9C}" type="slidenum">
              <a:rPr lang="zh-CN" altLang="en-US" smtClean="0"/>
              <a:t>9</a:t>
            </a:fld>
            <a:endParaRPr lang="zh-CN" altLang="en-US"/>
          </a:p>
        </p:txBody>
      </p:sp>
    </p:spTree>
    <p:extLst>
      <p:ext uri="{BB962C8B-B14F-4D97-AF65-F5344CB8AC3E}">
        <p14:creationId xmlns:p14="http://schemas.microsoft.com/office/powerpoint/2010/main" val="341295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ED801-9A9E-4E7C-8634-8EA84ED8E84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996FCF-6824-4743-B10C-64244751223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CE29A7-A15B-4E9C-8A7E-98E5E95C69BD}"/>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E21EC425-3C58-45BE-9A82-21B919BA606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AF51E81-B5BE-4FE3-8158-34391077DD10}"/>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3435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4183-4C2F-4AED-9592-F251D2CB1A3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81CF87-0327-41AD-B2BB-3C1266C8912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325FF9-B708-419D-A1AE-E028E216809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A7FDD8F-C312-443A-9AA5-F9009638276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A6ED382-FC18-4945-BDF4-45DBD11BFF5A}"/>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650768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05CDBC-A8BC-475E-92C5-71394D9CF40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BE853-F606-4553-A7E0-432882CCF29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64B11-F290-4947-9E63-B4E90DFDE149}"/>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E2868B91-8DF1-40D9-B37D-E8F7A2D8BFA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FD8D323-053A-4E46-AAF6-6A03D42C4868}"/>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421021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8964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228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1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89C19-82F8-4827-ACAC-FE604221A03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9977D-C648-4F9E-97C4-97654B6E913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E8F16-0C6A-4A86-A4A5-8007B277745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21EA54C9-5BE2-4A4A-BD74-7EC9CDA33D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9BE14EC-E354-44E2-BE76-F5F1CA1EEC2F}"/>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798917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91F3-570E-4B92-9201-8FD6295407A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6C51DB-F119-4900-ADD6-BF4025AD4DE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96EDC1-7B67-4D73-A7B2-4F90488053A8}"/>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13A1A2B-6DD1-4A58-905B-EB3C8FEAE1A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C36B40-EB80-472D-83ED-D82778C0F0E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41223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9885-3A75-47A8-A5D2-77C57EBA83E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201939-2693-4C57-971F-F6EA10950BB1}"/>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E7D84E-4CE2-43EB-8E4C-24A8AE58F3A5}"/>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A91B97-FD11-4A61-BE16-BDB7D698F70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2118F5B8-D037-45C2-B317-6447FAE4A65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37AB5EE-091A-4B2E-A23A-054D959C6DA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8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84977-1A4B-4C55-B4FC-3AAA3BDDE39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7EACC5-BD5B-4CF7-BEA1-12D2BBB373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D44D5A-8D96-40D0-A191-4C66C969DF4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C90706-9FC6-4D46-8A8D-A7A48C76301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1F8E94-9756-4118-B1A4-3726BF21799D}"/>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0115E5-E8EA-4CE1-8687-9403CAA855F3}"/>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BEC8E2BE-5CE0-424E-8716-9B2D0A5A061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2A967062-FF57-4787-9FDA-7AFC859168D4}"/>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5665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20F2-76FC-4C8A-BD8A-A81B05EADA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246304-C321-425A-9BB3-69DC289E5526}"/>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9D248185-ECF3-4A53-9264-3D4EBAE66D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5FA9858-9708-4E8E-8904-3ADAAD3C862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358055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90BFFD-BD6F-4591-B334-6CE3418D8EB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83BAC291-9F2A-4EBC-9CE8-BF4F094A64C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E14D7C88-9A22-4C67-A06E-1C1755AC2905}"/>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165563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59637-EE44-4CBF-BDEE-5D2005108A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2FD9BC-819D-44AD-8D3F-4141282CA7F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381B51-3295-48A4-A3C8-772D24AB17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D135B5-135F-4CBE-B554-8F4A4481943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D9ACEEE0-314A-4443-9B50-7180047856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6DAAC91-BE5F-4FA4-8226-F966E23C9FD7}"/>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767693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8B77D-ED71-4E37-A1C2-549CE0421A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D81D71-B26C-4D7A-9BF7-D2607CE8C0D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D79A7C-F492-461A-B357-71F499EED5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2A8F41-A630-4AEB-9F5B-CFCDF17BEA4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0082F181-CF85-4E67-ABA2-FB63CE0D3BB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660E607-CD05-4C20-A16A-D2F50AF74A6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25722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99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06" userDrawn="1">
          <p15:clr>
            <a:srgbClr val="F26B43"/>
          </p15:clr>
        </p15:guide>
        <p15:guide id="3" pos="71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75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汇报人：潘维吉</a:t>
              </a:r>
            </a:p>
          </p:txBody>
        </p:sp>
      </p:grpSp>
      <p:grpSp>
        <p:nvGrpSpPr>
          <p:cNvPr id="4" name="组合 3">
            <a:extLst>
              <a:ext uri="{FF2B5EF4-FFF2-40B4-BE49-F238E27FC236}">
                <a16:creationId xmlns:a16="http://schemas.microsoft.com/office/drawing/2014/main" id="{5B8833B4-9CF7-480F-8315-7818AD054171}"/>
              </a:ext>
            </a:extLst>
          </p:cNvPr>
          <p:cNvGrpSpPr/>
          <p:nvPr/>
        </p:nvGrpSpPr>
        <p:grpSpPr>
          <a:xfrm>
            <a:off x="1157599" y="2212631"/>
            <a:ext cx="5878200" cy="1169374"/>
            <a:chOff x="1157599" y="2212631"/>
            <a:chExt cx="5878200" cy="1169374"/>
          </a:xfrm>
        </p:grpSpPr>
        <p:sp>
          <p:nvSpPr>
            <p:cNvPr id="9" name="文本框 8">
              <a:extLst>
                <a:ext uri="{FF2B5EF4-FFF2-40B4-BE49-F238E27FC236}">
                  <a16:creationId xmlns:a16="http://schemas.microsoft.com/office/drawing/2014/main" id="{9B8AF3EC-DA43-4291-AC9C-EA23C7F75E7B}"/>
                </a:ext>
              </a:extLst>
            </p:cNvPr>
            <p:cNvSpPr txBox="1"/>
            <p:nvPr/>
          </p:nvSpPr>
          <p:spPr>
            <a:xfrm flipH="1">
              <a:off x="1157599" y="2551008"/>
              <a:ext cx="587820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800" u="none" strike="noStrike" kern="1200" cap="none" spc="0" normalizeH="0" baseline="0" noProof="0" dirty="0">
                  <a:ln>
                    <a:noFill/>
                  </a:ln>
                  <a:solidFill>
                    <a:srgbClr val="3C5CE8"/>
                  </a:solidFill>
                  <a:effectLst/>
                  <a:uLnTx/>
                  <a:uFillTx/>
                  <a:cs typeface="+mn-ea"/>
                  <a:sym typeface="+mn-lt"/>
                </a:rPr>
                <a:t>2021</a:t>
              </a:r>
              <a:r>
                <a:rPr kumimoji="0" lang="en-US" altLang="zh-CN" sz="4800" b="1" u="none" strike="noStrike" kern="1200" cap="none" spc="0" normalizeH="0" baseline="0" noProof="0" dirty="0">
                  <a:ln>
                    <a:noFill/>
                  </a:ln>
                  <a:solidFill>
                    <a:srgbClr val="3C5CE8"/>
                  </a:solidFill>
                  <a:effectLst/>
                  <a:uLnTx/>
                  <a:uFillTx/>
                  <a:cs typeface="+mn-ea"/>
                  <a:sym typeface="+mn-lt"/>
                </a:rPr>
                <a:t> </a:t>
              </a:r>
              <a:r>
                <a:rPr lang="zh-CN" altLang="en-US" sz="4800" b="1" dirty="0">
                  <a:solidFill>
                    <a:schemeClr val="tx1">
                      <a:lumMod val="75000"/>
                      <a:lumOff val="25000"/>
                    </a:schemeClr>
                  </a:solidFill>
                  <a:cs typeface="+mn-ea"/>
                  <a:sym typeface="+mn-lt"/>
                </a:rPr>
                <a:t>工作总结</a:t>
              </a:r>
              <a:r>
                <a:rPr kumimoji="0" lang="zh-CN" altLang="en-US" sz="4800" b="1" u="none" strike="noStrike" kern="1200" cap="none" spc="0" normalizeH="0" baseline="0" noProof="0" dirty="0">
                  <a:ln>
                    <a:noFill/>
                  </a:ln>
                  <a:solidFill>
                    <a:schemeClr val="tx1">
                      <a:lumMod val="75000"/>
                      <a:lumOff val="25000"/>
                    </a:schemeClr>
                  </a:solidFill>
                  <a:effectLst/>
                  <a:uLnTx/>
                  <a:uFillTx/>
                  <a:cs typeface="+mn-ea"/>
                  <a:sym typeface="+mn-lt"/>
                </a:rPr>
                <a:t>汇报</a:t>
              </a:r>
            </a:p>
          </p:txBody>
        </p:sp>
        <p:sp>
          <p:nvSpPr>
            <p:cNvPr id="2628" name="文本框 2627">
              <a:extLst>
                <a:ext uri="{FF2B5EF4-FFF2-40B4-BE49-F238E27FC236}">
                  <a16:creationId xmlns:a16="http://schemas.microsoft.com/office/drawing/2014/main" id="{623F14C4-D82D-4759-BEC5-B337E4569269}"/>
                </a:ext>
              </a:extLst>
            </p:cNvPr>
            <p:cNvSpPr txBox="1"/>
            <p:nvPr/>
          </p:nvSpPr>
          <p:spPr>
            <a:xfrm>
              <a:off x="1347513" y="2212631"/>
              <a:ext cx="5067117" cy="351763"/>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zh-CN" altLang="en-US" sz="1600" dirty="0">
                  <a:solidFill>
                    <a:schemeClr val="tx1">
                      <a:lumMod val="65000"/>
                      <a:lumOff val="35000"/>
                    </a:schemeClr>
                  </a:solidFill>
                  <a:cs typeface="+mn-ea"/>
                  <a:sym typeface="+mn-lt"/>
                </a:rPr>
                <a:t>研发部技术架构工程</a:t>
              </a:r>
              <a:endParaRPr lang="en-US" altLang="zh-CN" sz="1600" dirty="0">
                <a:solidFill>
                  <a:schemeClr val="tx1">
                    <a:lumMod val="65000"/>
                    <a:lumOff val="35000"/>
                  </a:schemeClr>
                </a:solidFill>
                <a:cs typeface="+mn-ea"/>
                <a:sym typeface="+mn-lt"/>
              </a:endParaRPr>
            </a:p>
          </p:txBody>
        </p:sp>
      </p:grpSp>
      <p:sp>
        <p:nvSpPr>
          <p:cNvPr id="2" name="文本框 1">
            <a:extLst>
              <a:ext uri="{FF2B5EF4-FFF2-40B4-BE49-F238E27FC236}">
                <a16:creationId xmlns:a16="http://schemas.microsoft.com/office/drawing/2014/main" id="{F8F7D5C3-9599-4BD2-A9FE-2B4C3075F5BB}"/>
              </a:ext>
            </a:extLst>
          </p:cNvPr>
          <p:cNvSpPr txBox="1"/>
          <p:nvPr/>
        </p:nvSpPr>
        <p:spPr>
          <a:xfrm>
            <a:off x="832587" y="327198"/>
            <a:ext cx="2131786" cy="389017"/>
          </a:xfrm>
          <a:prstGeom prst="rect">
            <a:avLst/>
          </a:prstGeom>
          <a:noFill/>
        </p:spPr>
        <p:txBody>
          <a:bodyPr wrap="square" lIns="0" tIns="0" rIns="0" bIns="0" rtlCol="0">
            <a:spAutoFit/>
            <a:scene3d>
              <a:camera prst="orthographicFront"/>
              <a:lightRig rig="threePt" dir="t"/>
            </a:scene3d>
            <a:sp3d contourW="12700"/>
          </a:bodyPr>
          <a:lstStyle/>
          <a:p>
            <a:pPr>
              <a:lnSpc>
                <a:spcPct val="114000"/>
              </a:lnSpc>
            </a:pPr>
            <a:r>
              <a:rPr lang="zh-CN" altLang="en-US" sz="2400" dirty="0">
                <a:solidFill>
                  <a:srgbClr val="3C5CE8"/>
                </a:solidFill>
                <a:cs typeface="+mn-ea"/>
                <a:sym typeface="+mn-lt"/>
              </a:rPr>
              <a:t>安泰科技</a:t>
            </a:r>
            <a:endParaRPr lang="en-US" altLang="zh-CN" sz="2400" dirty="0">
              <a:solidFill>
                <a:srgbClr val="3C5CE8"/>
              </a:solidFill>
              <a:cs typeface="+mn-ea"/>
              <a:sym typeface="+mn-lt"/>
            </a:endParaRPr>
          </a:p>
        </p:txBody>
      </p:sp>
      <p:grpSp>
        <p:nvGrpSpPr>
          <p:cNvPr id="11" name="组合 10">
            <a:extLst>
              <a:ext uri="{FF2B5EF4-FFF2-40B4-BE49-F238E27FC236}">
                <a16:creationId xmlns:a16="http://schemas.microsoft.com/office/drawing/2014/main" id="{C304835C-C496-4AA7-BDF2-A87D8F3D71C5}"/>
              </a:ext>
            </a:extLst>
          </p:cNvPr>
          <p:cNvGrpSpPr/>
          <p:nvPr/>
        </p:nvGrpSpPr>
        <p:grpSpPr>
          <a:xfrm>
            <a:off x="-2027284" y="-1994691"/>
            <a:ext cx="21110543" cy="10847382"/>
            <a:chOff x="-2027284" y="-1994691"/>
            <a:chExt cx="21110543" cy="10847382"/>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4">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3721485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610"/>
                                        </p:tgtEl>
                                        <p:attrNameLst>
                                          <p:attrName>style.visibility</p:attrName>
                                        </p:attrNameLst>
                                      </p:cBhvr>
                                      <p:to>
                                        <p:strVal val="visible"/>
                                      </p:to>
                                    </p:set>
                                    <p:animScale>
                                      <p:cBhvr>
                                        <p:cTn id="24"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610"/>
                                        </p:tgtEl>
                                        <p:attrNameLst>
                                          <p:attrName>ppt_x</p:attrName>
                                          <p:attrName>ppt_y</p:attrName>
                                        </p:attrNameLst>
                                      </p:cBhvr>
                                    </p:animMotion>
                                    <p:animEffect transition="in" filter="fade">
                                      <p:cBhvr>
                                        <p:cTn id="26" dur="1000"/>
                                        <p:tgtEl>
                                          <p:spTgt spid="261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6913D8-4EA0-4549-809C-ADA8B62D461C}"/>
              </a:ext>
            </a:extLst>
          </p:cNvPr>
          <p:cNvGrpSpPr/>
          <p:nvPr/>
        </p:nvGrpSpPr>
        <p:grpSpPr>
          <a:xfrm>
            <a:off x="5411647" y="1487752"/>
            <a:ext cx="4308449" cy="4308450"/>
            <a:chOff x="5411647" y="1487752"/>
            <a:chExt cx="4308449" cy="4308450"/>
          </a:xfrm>
        </p:grpSpPr>
        <p:sp>
          <p:nvSpPr>
            <p:cNvPr id="42" name="椭圆 41">
              <a:extLst>
                <a:ext uri="{FF2B5EF4-FFF2-40B4-BE49-F238E27FC236}">
                  <a16:creationId xmlns:a16="http://schemas.microsoft.com/office/drawing/2014/main" id="{2F37132C-0B79-4B99-92EB-467047BBC80A}"/>
                </a:ext>
              </a:extLst>
            </p:cNvPr>
            <p:cNvSpPr/>
            <p:nvPr/>
          </p:nvSpPr>
          <p:spPr>
            <a:xfrm>
              <a:off x="6092554" y="2168658"/>
              <a:ext cx="2946637" cy="294663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3" name="椭圆 42">
              <a:extLst>
                <a:ext uri="{FF2B5EF4-FFF2-40B4-BE49-F238E27FC236}">
                  <a16:creationId xmlns:a16="http://schemas.microsoft.com/office/drawing/2014/main" id="{5ED700BC-123E-487E-B32F-BDDC3DF8C24C}"/>
                </a:ext>
              </a:extLst>
            </p:cNvPr>
            <p:cNvSpPr/>
            <p:nvPr/>
          </p:nvSpPr>
          <p:spPr>
            <a:xfrm>
              <a:off x="5411647" y="1487752"/>
              <a:ext cx="4308449" cy="4308450"/>
            </a:xfrm>
            <a:prstGeom prst="ellips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文本框 63">
              <a:extLst>
                <a:ext uri="{FF2B5EF4-FFF2-40B4-BE49-F238E27FC236}">
                  <a16:creationId xmlns:a16="http://schemas.microsoft.com/office/drawing/2014/main" id="{16E7381D-F8C6-46DD-9572-94E8504B787F}"/>
                </a:ext>
              </a:extLst>
            </p:cNvPr>
            <p:cNvSpPr txBox="1"/>
            <p:nvPr/>
          </p:nvSpPr>
          <p:spPr>
            <a:xfrm>
              <a:off x="6423892" y="2869646"/>
              <a:ext cx="2324675"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3C5CE8"/>
                  </a:solidFill>
                  <a:effectLst/>
                  <a:uLnTx/>
                  <a:uFillTx/>
                  <a:cs typeface="+mn-ea"/>
                  <a:sym typeface="+mn-lt"/>
                </a:rPr>
                <a:t>100%</a:t>
              </a:r>
              <a:endParaRPr kumimoji="0" lang="zh-CN" altLang="en-US" sz="6000" b="1" i="0" u="none" strike="noStrike" kern="1200" cap="none" spc="0" normalizeH="0" baseline="0" noProof="0" dirty="0">
                <a:ln>
                  <a:noFill/>
                </a:ln>
                <a:solidFill>
                  <a:srgbClr val="3C5CE8"/>
                </a:solidFill>
                <a:effectLst/>
                <a:uLnTx/>
                <a:uFillTx/>
                <a:cs typeface="+mn-ea"/>
                <a:sym typeface="+mn-lt"/>
              </a:endParaRPr>
            </a:p>
          </p:txBody>
        </p:sp>
        <p:sp>
          <p:nvSpPr>
            <p:cNvPr id="65" name="矩形 64">
              <a:extLst>
                <a:ext uri="{FF2B5EF4-FFF2-40B4-BE49-F238E27FC236}">
                  <a16:creationId xmlns:a16="http://schemas.microsoft.com/office/drawing/2014/main" id="{5E60D163-BFF4-40AA-92B7-C34FFC6F8FFD}"/>
                </a:ext>
              </a:extLst>
            </p:cNvPr>
            <p:cNvSpPr/>
            <p:nvPr/>
          </p:nvSpPr>
          <p:spPr>
            <a:xfrm>
              <a:off x="7032232" y="3957147"/>
              <a:ext cx="110799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lumMod val="75000"/>
                      <a:lumOff val="25000"/>
                    </a:schemeClr>
                  </a:solidFill>
                  <a:cs typeface="+mn-ea"/>
                  <a:sym typeface="+mn-lt"/>
                </a:rPr>
                <a:t>完成度</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6" name="组合 5">
            <a:extLst>
              <a:ext uri="{FF2B5EF4-FFF2-40B4-BE49-F238E27FC236}">
                <a16:creationId xmlns:a16="http://schemas.microsoft.com/office/drawing/2014/main" id="{A4766006-0A82-4690-8BC5-2EB86A3409B3}"/>
              </a:ext>
            </a:extLst>
          </p:cNvPr>
          <p:cNvGrpSpPr/>
          <p:nvPr/>
        </p:nvGrpSpPr>
        <p:grpSpPr>
          <a:xfrm>
            <a:off x="8735511" y="1742204"/>
            <a:ext cx="2569063" cy="764444"/>
            <a:chOff x="8735511" y="1742204"/>
            <a:chExt cx="2569063" cy="764444"/>
          </a:xfrm>
        </p:grpSpPr>
        <p:sp>
          <p:nvSpPr>
            <p:cNvPr id="46" name="椭圆 45">
              <a:extLst>
                <a:ext uri="{FF2B5EF4-FFF2-40B4-BE49-F238E27FC236}">
                  <a16:creationId xmlns:a16="http://schemas.microsoft.com/office/drawing/2014/main" id="{39470E90-770B-43E0-96C5-0BD979B787F3}"/>
                </a:ext>
              </a:extLst>
            </p:cNvPr>
            <p:cNvSpPr/>
            <p:nvPr/>
          </p:nvSpPr>
          <p:spPr>
            <a:xfrm>
              <a:off x="8735511" y="174220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8" name="文本框 57">
              <a:extLst>
                <a:ext uri="{FF2B5EF4-FFF2-40B4-BE49-F238E27FC236}">
                  <a16:creationId xmlns:a16="http://schemas.microsoft.com/office/drawing/2014/main" id="{C6AAEEDB-9053-48D4-B38E-F6342AB840F1}"/>
                </a:ext>
              </a:extLst>
            </p:cNvPr>
            <p:cNvSpPr txBox="1"/>
            <p:nvPr/>
          </p:nvSpPr>
          <p:spPr>
            <a:xfrm>
              <a:off x="9459198" y="1891095"/>
              <a:ext cx="1845376" cy="61555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代码组织</a:t>
              </a:r>
              <a:endParaRPr kumimoji="0" lang="en-US" altLang="zh-CN" sz="1800" b="0" i="0" u="none" strike="noStrike" kern="1200" cap="none" spc="0" normalizeH="0" baseline="0" noProof="0" dirty="0">
                <a:ln>
                  <a:noFill/>
                </a:ln>
                <a:solidFill>
                  <a:srgbClr val="3C5CE8"/>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  单仓多包</a:t>
              </a:r>
              <a:endParaRPr kumimoji="0" lang="zh-CN" altLang="en-US" sz="1600" b="0" i="0" u="none" strike="noStrike" kern="1200" cap="none" spc="0" normalizeH="0" baseline="0" noProof="0" dirty="0">
                <a:ln>
                  <a:noFill/>
                </a:ln>
                <a:effectLst/>
                <a:uLnTx/>
                <a:uFillTx/>
                <a:cs typeface="+mn-ea"/>
                <a:sym typeface="+mn-lt"/>
              </a:endParaRPr>
            </a:p>
          </p:txBody>
        </p:sp>
        <p:pic>
          <p:nvPicPr>
            <p:cNvPr id="71" name="图形 70" descr="聊天">
              <a:extLst>
                <a:ext uri="{FF2B5EF4-FFF2-40B4-BE49-F238E27FC236}">
                  <a16:creationId xmlns:a16="http://schemas.microsoft.com/office/drawing/2014/main" id="{5B467F55-3E46-451A-8C26-ABEB342EED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2299" y="1850745"/>
              <a:ext cx="427049" cy="427049"/>
            </a:xfrm>
            <a:prstGeom prst="rect">
              <a:avLst/>
            </a:prstGeom>
          </p:spPr>
        </p:pic>
      </p:grpSp>
      <p:grpSp>
        <p:nvGrpSpPr>
          <p:cNvPr id="8" name="组合 7">
            <a:extLst>
              <a:ext uri="{FF2B5EF4-FFF2-40B4-BE49-F238E27FC236}">
                <a16:creationId xmlns:a16="http://schemas.microsoft.com/office/drawing/2014/main" id="{3FF548C2-4026-4CD5-9937-B96B29A4707F}"/>
              </a:ext>
            </a:extLst>
          </p:cNvPr>
          <p:cNvGrpSpPr/>
          <p:nvPr/>
        </p:nvGrpSpPr>
        <p:grpSpPr>
          <a:xfrm>
            <a:off x="8735511" y="4897618"/>
            <a:ext cx="2569063" cy="1144790"/>
            <a:chOff x="8735511" y="4897618"/>
            <a:chExt cx="2569063" cy="1144790"/>
          </a:xfrm>
        </p:grpSpPr>
        <p:sp>
          <p:nvSpPr>
            <p:cNvPr id="50" name="椭圆 49">
              <a:extLst>
                <a:ext uri="{FF2B5EF4-FFF2-40B4-BE49-F238E27FC236}">
                  <a16:creationId xmlns:a16="http://schemas.microsoft.com/office/drawing/2014/main" id="{98B26168-4014-4BF5-BB6F-385CC800C8EF}"/>
                </a:ext>
              </a:extLst>
            </p:cNvPr>
            <p:cNvSpPr/>
            <p:nvPr/>
          </p:nvSpPr>
          <p:spPr>
            <a:xfrm>
              <a:off x="8735511" y="4897618"/>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2" name="文本框 61">
              <a:extLst>
                <a:ext uri="{FF2B5EF4-FFF2-40B4-BE49-F238E27FC236}">
                  <a16:creationId xmlns:a16="http://schemas.microsoft.com/office/drawing/2014/main" id="{42561FB2-5B11-4D7A-9BF3-1C6A3EA0391D}"/>
                </a:ext>
              </a:extLst>
            </p:cNvPr>
            <p:cNvSpPr txBox="1"/>
            <p:nvPr/>
          </p:nvSpPr>
          <p:spPr>
            <a:xfrm>
              <a:off x="9497730" y="5119078"/>
              <a:ext cx="1806844" cy="9233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部署方式</a:t>
              </a:r>
              <a:endParaRPr kumimoji="0" lang="en-US" altLang="zh-CN" sz="1800" b="0" i="0" u="none" strike="noStrike" kern="1200" cap="none" spc="0" normalizeH="0" baseline="0" noProof="0" dirty="0">
                <a:ln>
                  <a:noFill/>
                </a:ln>
                <a:solidFill>
                  <a:srgbClr val="3C5CE8"/>
                </a:solidFill>
                <a:effectLst/>
                <a:uLnTx/>
                <a:uFillTx/>
                <a:cs typeface="+mn-ea"/>
                <a:sym typeface="+mn-lt"/>
              </a:endParaRPr>
            </a:p>
            <a:p>
              <a:pPr>
                <a:defRPr/>
              </a:pPr>
              <a:r>
                <a:rPr lang="zh-CN" altLang="en-US" dirty="0">
                  <a:cs typeface="+mn-ea"/>
                  <a:sym typeface="+mn-lt"/>
                </a:rPr>
                <a:t>容器化、分布式</a:t>
              </a:r>
              <a:endParaRPr lang="zh-CN" altLang="en-US" dirty="0"/>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pic>
          <p:nvPicPr>
            <p:cNvPr id="73" name="图形 72" descr="聊天">
              <a:extLst>
                <a:ext uri="{FF2B5EF4-FFF2-40B4-BE49-F238E27FC236}">
                  <a16:creationId xmlns:a16="http://schemas.microsoft.com/office/drawing/2014/main" id="{ACCAA278-C6E1-47EB-8744-C02BA3EF07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3598" y="5015652"/>
              <a:ext cx="427049" cy="427049"/>
            </a:xfrm>
            <a:prstGeom prst="rect">
              <a:avLst/>
            </a:prstGeom>
          </p:spPr>
        </p:pic>
      </p:grpSp>
      <p:grpSp>
        <p:nvGrpSpPr>
          <p:cNvPr id="10" name="组合 9">
            <a:extLst>
              <a:ext uri="{FF2B5EF4-FFF2-40B4-BE49-F238E27FC236}">
                <a16:creationId xmlns:a16="http://schemas.microsoft.com/office/drawing/2014/main" id="{6B60EB07-C699-42CD-9B8C-667E356D6841}"/>
              </a:ext>
            </a:extLst>
          </p:cNvPr>
          <p:cNvGrpSpPr/>
          <p:nvPr/>
        </p:nvGrpSpPr>
        <p:grpSpPr>
          <a:xfrm>
            <a:off x="1066799" y="2832100"/>
            <a:ext cx="4344848" cy="1615440"/>
            <a:chOff x="1066799" y="2832100"/>
            <a:chExt cx="4344848" cy="1615440"/>
          </a:xfrm>
        </p:grpSpPr>
        <p:cxnSp>
          <p:nvCxnSpPr>
            <p:cNvPr id="44" name="直接连接符 43">
              <a:extLst>
                <a:ext uri="{FF2B5EF4-FFF2-40B4-BE49-F238E27FC236}">
                  <a16:creationId xmlns:a16="http://schemas.microsoft.com/office/drawing/2014/main" id="{0B53A94E-20C1-4510-B88E-FC765C102899}"/>
                </a:ext>
              </a:extLst>
            </p:cNvPr>
            <p:cNvCxnSpPr>
              <a:cxnSpLocks/>
              <a:endCxn id="43" idx="2"/>
            </p:cNvCxnSpPr>
            <p:nvPr/>
          </p:nvCxnSpPr>
          <p:spPr>
            <a:xfrm>
              <a:off x="2036287" y="3639820"/>
              <a:ext cx="3375360" cy="2157"/>
            </a:xfrm>
            <a:prstGeom prst="lin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898823CD-F03F-408E-8809-C4884A8D60D7}"/>
                </a:ext>
              </a:extLst>
            </p:cNvPr>
            <p:cNvSpPr/>
            <p:nvPr/>
          </p:nvSpPr>
          <p:spPr>
            <a:xfrm>
              <a:off x="1066799" y="2832100"/>
              <a:ext cx="1615442" cy="1615440"/>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53" name="矩形 52">
              <a:extLst>
                <a:ext uri="{FF2B5EF4-FFF2-40B4-BE49-F238E27FC236}">
                  <a16:creationId xmlns:a16="http://schemas.microsoft.com/office/drawing/2014/main" id="{AE243F4D-09CB-46FB-AED9-1AFF799BD13D}"/>
                </a:ext>
              </a:extLst>
            </p:cNvPr>
            <p:cNvSpPr/>
            <p:nvPr/>
          </p:nvSpPr>
          <p:spPr>
            <a:xfrm>
              <a:off x="1289752" y="3771855"/>
              <a:ext cx="125667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3C5CE8"/>
                  </a:solidFill>
                  <a:cs typeface="+mn-ea"/>
                  <a:sym typeface="+mn-lt"/>
                </a:rPr>
                <a:t>技术与架构</a:t>
              </a:r>
              <a:endParaRPr kumimoji="0" lang="zh-CN" altLang="en-US" sz="16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5" name="图形 74" descr="聊天">
              <a:extLst>
                <a:ext uri="{FF2B5EF4-FFF2-40B4-BE49-F238E27FC236}">
                  <a16:creationId xmlns:a16="http://schemas.microsoft.com/office/drawing/2014/main" id="{AED68C63-F68E-446E-AAEA-F93BED60D9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3830" y="2989901"/>
              <a:ext cx="840878" cy="840878"/>
            </a:xfrm>
            <a:prstGeom prst="rect">
              <a:avLst/>
            </a:prstGeom>
          </p:spPr>
        </p:pic>
      </p:grpSp>
      <p:grpSp>
        <p:nvGrpSpPr>
          <p:cNvPr id="27" name="组合 26">
            <a:extLst>
              <a:ext uri="{FF2B5EF4-FFF2-40B4-BE49-F238E27FC236}">
                <a16:creationId xmlns:a16="http://schemas.microsoft.com/office/drawing/2014/main" id="{5535212E-AE56-47EC-A419-F7BA821757C6}"/>
              </a:ext>
            </a:extLst>
          </p:cNvPr>
          <p:cNvGrpSpPr/>
          <p:nvPr/>
        </p:nvGrpSpPr>
        <p:grpSpPr>
          <a:xfrm>
            <a:off x="-781050" y="-662111"/>
            <a:ext cx="5873910" cy="1611914"/>
            <a:chOff x="-781050" y="-662111"/>
            <a:chExt cx="5873910" cy="1611914"/>
          </a:xfrm>
        </p:grpSpPr>
        <p:sp>
          <p:nvSpPr>
            <p:cNvPr id="28" name="任意多边形: 形状 27">
              <a:extLst>
                <a:ext uri="{FF2B5EF4-FFF2-40B4-BE49-F238E27FC236}">
                  <a16:creationId xmlns:a16="http://schemas.microsoft.com/office/drawing/2014/main" id="{0ABAE51B-F564-437E-8675-F309D5E3ACC8}"/>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E4370A42-DACA-40A4-AE72-555C593A8F5C}"/>
                </a:ext>
              </a:extLst>
            </p:cNvPr>
            <p:cNvSpPr txBox="1"/>
            <p:nvPr/>
          </p:nvSpPr>
          <p:spPr>
            <a:xfrm flipH="1">
              <a:off x="803274" y="365028"/>
              <a:ext cx="4289586"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技术与架构升级</a:t>
              </a:r>
            </a:p>
          </p:txBody>
        </p:sp>
      </p:grpSp>
      <p:grpSp>
        <p:nvGrpSpPr>
          <p:cNvPr id="35" name="组合 34">
            <a:extLst>
              <a:ext uri="{FF2B5EF4-FFF2-40B4-BE49-F238E27FC236}">
                <a16:creationId xmlns:a16="http://schemas.microsoft.com/office/drawing/2014/main" id="{46A34224-082B-46FB-9C61-F9EB6DEB3B51}"/>
              </a:ext>
            </a:extLst>
          </p:cNvPr>
          <p:cNvGrpSpPr/>
          <p:nvPr/>
        </p:nvGrpSpPr>
        <p:grpSpPr>
          <a:xfrm>
            <a:off x="3798851" y="4678582"/>
            <a:ext cx="2228610" cy="1456159"/>
            <a:chOff x="5657551" y="5479474"/>
            <a:chExt cx="2228610" cy="1456159"/>
          </a:xfrm>
        </p:grpSpPr>
        <p:sp>
          <p:nvSpPr>
            <p:cNvPr id="36" name="椭圆 35">
              <a:extLst>
                <a:ext uri="{FF2B5EF4-FFF2-40B4-BE49-F238E27FC236}">
                  <a16:creationId xmlns:a16="http://schemas.microsoft.com/office/drawing/2014/main" id="{87236695-3BC7-47C5-B917-94A9E58C22B7}"/>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37" name="文本框 36">
              <a:extLst>
                <a:ext uri="{FF2B5EF4-FFF2-40B4-BE49-F238E27FC236}">
                  <a16:creationId xmlns:a16="http://schemas.microsoft.com/office/drawing/2014/main" id="{A171DE4F-D159-4137-8CD5-9AF1C88A4031}"/>
                </a:ext>
              </a:extLst>
            </p:cNvPr>
            <p:cNvSpPr txBox="1"/>
            <p:nvPr/>
          </p:nvSpPr>
          <p:spPr>
            <a:xfrm>
              <a:off x="5657551" y="5735304"/>
              <a:ext cx="1873696"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a:solidFill>
                    <a:srgbClr val="3C5CE8"/>
                  </a:solidFill>
                  <a:cs typeface="+mn-ea"/>
                  <a:sym typeface="+mn-lt"/>
                </a:rPr>
                <a:t>架构升级</a:t>
              </a:r>
              <a:endParaRPr lang="en-US" altLang="zh-CN" dirty="0">
                <a:solidFill>
                  <a:srgbClr val="3C5CE8"/>
                </a:solidFill>
                <a:cs typeface="+mn-ea"/>
                <a:sym typeface="+mn-lt"/>
              </a:endParaRPr>
            </a:p>
            <a:p>
              <a:r>
                <a:rPr lang="zh-CN" altLang="en-US" dirty="0">
                  <a:cs typeface="+mn-ea"/>
                  <a:sym typeface="+mn-lt"/>
                </a:rPr>
                <a:t>微服务、高可用、</a:t>
              </a:r>
              <a:endParaRPr lang="en-US" altLang="zh-CN" dirty="0">
                <a:cs typeface="+mn-ea"/>
                <a:sym typeface="+mn-lt"/>
              </a:endParaRPr>
            </a:p>
            <a:p>
              <a:r>
                <a:rPr lang="zh-CN" altLang="en-US" dirty="0">
                  <a:cs typeface="+mn-ea"/>
                  <a:sym typeface="+mn-lt"/>
                </a:rPr>
                <a:t>可视化监控</a:t>
              </a:r>
              <a:endParaRPr lang="zh-CN" altLang="en-US" dirty="0"/>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pic>
          <p:nvPicPr>
            <p:cNvPr id="38" name="图形 37" descr="聊天">
              <a:extLst>
                <a:ext uri="{FF2B5EF4-FFF2-40B4-BE49-F238E27FC236}">
                  <a16:creationId xmlns:a16="http://schemas.microsoft.com/office/drawing/2014/main" id="{F6BFC4A4-8D67-4229-A500-6038B76817A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39" name="组合 38">
            <a:extLst>
              <a:ext uri="{FF2B5EF4-FFF2-40B4-BE49-F238E27FC236}">
                <a16:creationId xmlns:a16="http://schemas.microsoft.com/office/drawing/2014/main" id="{B0A3C6BB-036C-4471-B65C-DEC643AF4F43}"/>
              </a:ext>
            </a:extLst>
          </p:cNvPr>
          <p:cNvGrpSpPr/>
          <p:nvPr/>
        </p:nvGrpSpPr>
        <p:grpSpPr>
          <a:xfrm>
            <a:off x="4375230" y="1767811"/>
            <a:ext cx="1941449" cy="1063981"/>
            <a:chOff x="5944712" y="5479474"/>
            <a:chExt cx="1941449" cy="1063981"/>
          </a:xfrm>
        </p:grpSpPr>
        <p:sp>
          <p:nvSpPr>
            <p:cNvPr id="40" name="椭圆 39">
              <a:extLst>
                <a:ext uri="{FF2B5EF4-FFF2-40B4-BE49-F238E27FC236}">
                  <a16:creationId xmlns:a16="http://schemas.microsoft.com/office/drawing/2014/main" id="{D9C72116-9769-4663-BBEB-966608D61CE2}"/>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1" name="文本框 40">
              <a:extLst>
                <a:ext uri="{FF2B5EF4-FFF2-40B4-BE49-F238E27FC236}">
                  <a16:creationId xmlns:a16="http://schemas.microsoft.com/office/drawing/2014/main" id="{5324F64F-F79C-46E2-8C05-8195A869D104}"/>
                </a:ext>
              </a:extLst>
            </p:cNvPr>
            <p:cNvSpPr txBox="1"/>
            <p:nvPr/>
          </p:nvSpPr>
          <p:spPr>
            <a:xfrm>
              <a:off x="5944712" y="5620125"/>
              <a:ext cx="1254144"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技术选型</a:t>
              </a:r>
              <a:endParaRPr kumimoji="0" lang="en-US" altLang="zh-CN" sz="1800" b="0" i="0" u="none" strike="noStrike" kern="1200" cap="none" spc="0" normalizeH="0" baseline="0" noProof="0" dirty="0">
                <a:ln>
                  <a:noFill/>
                </a:ln>
                <a:solidFill>
                  <a:srgbClr val="3C5CE8"/>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system-ui"/>
                </a:rPr>
                <a:t>TypeScript  </a:t>
              </a:r>
              <a:r>
                <a:rPr lang="en-US" altLang="zh-CN" b="0" i="0" dirty="0">
                  <a:solidFill>
                    <a:srgbClr val="121212"/>
                  </a:solidFill>
                  <a:effectLst/>
                  <a:latin typeface="-apple-system"/>
                </a:rPr>
                <a:t>Dubbo</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pic>
          <p:nvPicPr>
            <p:cNvPr id="47" name="图形 46" descr="聊天">
              <a:extLst>
                <a:ext uri="{FF2B5EF4-FFF2-40B4-BE49-F238E27FC236}">
                  <a16:creationId xmlns:a16="http://schemas.microsoft.com/office/drawing/2014/main" id="{9AD9D4A2-2BC4-4265-A5F3-C4A9F7E062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spTree>
    <p:custDataLst>
      <p:tags r:id="rId1"/>
    </p:custDataLst>
    <p:extLst>
      <p:ext uri="{BB962C8B-B14F-4D97-AF65-F5344CB8AC3E}">
        <p14:creationId xmlns:p14="http://schemas.microsoft.com/office/powerpoint/2010/main" val="978932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1523D4D-7212-486A-907A-A1334DB61B07}"/>
              </a:ext>
            </a:extLst>
          </p:cNvPr>
          <p:cNvGrpSpPr/>
          <p:nvPr/>
        </p:nvGrpSpPr>
        <p:grpSpPr>
          <a:xfrm>
            <a:off x="-488091" y="1644343"/>
            <a:ext cx="6096411" cy="1418897"/>
            <a:chOff x="-488091" y="1644343"/>
            <a:chExt cx="6096411" cy="1418897"/>
          </a:xfrm>
        </p:grpSpPr>
        <p:sp>
          <p:nvSpPr>
            <p:cNvPr id="2" name="六边形 1">
              <a:extLst>
                <a:ext uri="{FF2B5EF4-FFF2-40B4-BE49-F238E27FC236}">
                  <a16:creationId xmlns:a16="http://schemas.microsoft.com/office/drawing/2014/main" id="{CB78A2AC-DE31-422F-9067-9EB941976D62}"/>
                </a:ext>
              </a:extLst>
            </p:cNvPr>
            <p:cNvSpPr/>
            <p:nvPr/>
          </p:nvSpPr>
          <p:spPr>
            <a:xfrm>
              <a:off x="3962400" y="1644343"/>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11" name="组合 10">
              <a:extLst>
                <a:ext uri="{FF2B5EF4-FFF2-40B4-BE49-F238E27FC236}">
                  <a16:creationId xmlns:a16="http://schemas.microsoft.com/office/drawing/2014/main" id="{A12F10D8-1883-484A-942F-2C4BA7BAEF24}"/>
                </a:ext>
              </a:extLst>
            </p:cNvPr>
            <p:cNvGrpSpPr/>
            <p:nvPr/>
          </p:nvGrpSpPr>
          <p:grpSpPr>
            <a:xfrm>
              <a:off x="-488091" y="1898897"/>
              <a:ext cx="4313331" cy="663567"/>
              <a:chOff x="-838611" y="1898897"/>
              <a:chExt cx="4313331" cy="663567"/>
            </a:xfrm>
          </p:grpSpPr>
          <p:cxnSp>
            <p:nvCxnSpPr>
              <p:cNvPr id="7" name="直接连接符 6">
                <a:extLst>
                  <a:ext uri="{FF2B5EF4-FFF2-40B4-BE49-F238E27FC236}">
                    <a16:creationId xmlns:a16="http://schemas.microsoft.com/office/drawing/2014/main" id="{3C078AE8-023C-4A44-B79E-407C874B6648}"/>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5E47C102-2808-4E4C-9CAA-C19C9E0FCD21}"/>
                  </a:ext>
                </a:extLst>
              </p:cNvPr>
              <p:cNvGrpSpPr/>
              <p:nvPr/>
            </p:nvGrpSpPr>
            <p:grpSpPr>
              <a:xfrm>
                <a:off x="-838611" y="1898897"/>
                <a:ext cx="3185571" cy="663567"/>
                <a:chOff x="523504" y="3244334"/>
                <a:chExt cx="3185571" cy="663567"/>
              </a:xfrm>
            </p:grpSpPr>
            <p:sp>
              <p:nvSpPr>
                <p:cNvPr id="8" name="文本框 7">
                  <a:extLst>
                    <a:ext uri="{FF2B5EF4-FFF2-40B4-BE49-F238E27FC236}">
                      <a16:creationId xmlns:a16="http://schemas.microsoft.com/office/drawing/2014/main" id="{558BF02C-3EC2-4F8E-A340-F8834646B373}"/>
                    </a:ext>
                  </a:extLst>
                </p:cNvPr>
                <p:cNvSpPr txBox="1"/>
                <p:nvPr/>
              </p:nvSpPr>
              <p:spPr>
                <a:xfrm>
                  <a:off x="523504" y="3244334"/>
                  <a:ext cx="307641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人脸</a:t>
                  </a:r>
                  <a:r>
                    <a:rPr kumimoji="0" lang="en-US" altLang="zh-CN" sz="1800" b="0" i="0" u="none" strike="noStrike" kern="1200" cap="none" spc="0" normalizeH="0" baseline="0" noProof="0" dirty="0">
                      <a:ln>
                        <a:noFill/>
                      </a:ln>
                      <a:solidFill>
                        <a:srgbClr val="3C5CE8"/>
                      </a:solidFill>
                      <a:effectLst/>
                      <a:uLnTx/>
                      <a:uFillTx/>
                      <a:cs typeface="+mn-ea"/>
                      <a:sym typeface="+mn-lt"/>
                    </a:rPr>
                    <a:t>FaceID</a:t>
                  </a:r>
                  <a:endParaRPr lang="en-US" altLang="zh-CN" dirty="0">
                    <a:solidFill>
                      <a:srgbClr val="3C5CE8"/>
                    </a:solidFill>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社区定位</a:t>
                  </a:r>
                  <a:r>
                    <a:rPr kumimoji="0" lang="en-US" altLang="zh-CN" sz="1800" b="0" i="0" u="none" strike="noStrike" kern="1200" cap="none" spc="0" normalizeH="0" baseline="0" noProof="0" dirty="0">
                      <a:ln>
                        <a:noFill/>
                      </a:ln>
                      <a:solidFill>
                        <a:srgbClr val="3C5CE8"/>
                      </a:solidFill>
                      <a:effectLst/>
                      <a:uLnTx/>
                      <a:uFillTx/>
                      <a:cs typeface="+mn-ea"/>
                      <a:sym typeface="+mn-lt"/>
                    </a:rPr>
                    <a:t>IoT</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9" name="文本框 8">
                  <a:extLst>
                    <a:ext uri="{FF2B5EF4-FFF2-40B4-BE49-F238E27FC236}">
                      <a16:creationId xmlns:a16="http://schemas.microsoft.com/office/drawing/2014/main" id="{5001AEDF-A212-4037-9B6B-502B15EB1143}"/>
                    </a:ext>
                  </a:extLst>
                </p:cNvPr>
                <p:cNvSpPr txBox="1"/>
                <p:nvPr/>
              </p:nvSpPr>
              <p:spPr>
                <a:xfrm>
                  <a:off x="1157468" y="3569347"/>
                  <a:ext cx="2551607" cy="338554"/>
                </a:xfrm>
                <a:prstGeom prst="rect">
                  <a:avLst/>
                </a:prstGeom>
                <a:noFill/>
              </p:spPr>
              <p:txBody>
                <a:bodyPr wrap="square" rtlCol="0">
                  <a:spAutoFit/>
                </a:bodyPr>
                <a:lstStyle/>
                <a:p>
                  <a:pPr algn="r"/>
                  <a:endParaRPr lang="en-US" altLang="zh-CN" sz="1600" dirty="0">
                    <a:solidFill>
                      <a:schemeClr val="tx1">
                        <a:lumMod val="75000"/>
                        <a:lumOff val="25000"/>
                      </a:schemeClr>
                    </a:solidFill>
                    <a:cs typeface="+mn-ea"/>
                    <a:sym typeface="+mn-lt"/>
                  </a:endParaRPr>
                </a:p>
              </p:txBody>
            </p:sp>
          </p:grpSp>
        </p:grpSp>
        <p:sp>
          <p:nvSpPr>
            <p:cNvPr id="14" name="iconfont-1191-866883">
              <a:extLst>
                <a:ext uri="{FF2B5EF4-FFF2-40B4-BE49-F238E27FC236}">
                  <a16:creationId xmlns:a16="http://schemas.microsoft.com/office/drawing/2014/main" id="{17338B01-CB83-4CC4-9F17-A40BB173A62B}"/>
                </a:ext>
              </a:extLst>
            </p:cNvPr>
            <p:cNvSpPr>
              <a:spLocks noChangeAspect="1"/>
            </p:cNvSpPr>
            <p:nvPr/>
          </p:nvSpPr>
          <p:spPr bwMode="auto">
            <a:xfrm flipH="1">
              <a:off x="4580857" y="2116979"/>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3" name="组合 12">
            <a:extLst>
              <a:ext uri="{FF2B5EF4-FFF2-40B4-BE49-F238E27FC236}">
                <a16:creationId xmlns:a16="http://schemas.microsoft.com/office/drawing/2014/main" id="{0349F6AC-80F2-48D3-A974-7B1AFA622956}"/>
              </a:ext>
            </a:extLst>
          </p:cNvPr>
          <p:cNvGrpSpPr/>
          <p:nvPr/>
        </p:nvGrpSpPr>
        <p:grpSpPr>
          <a:xfrm>
            <a:off x="5273040" y="2401418"/>
            <a:ext cx="5470950" cy="1418897"/>
            <a:chOff x="5273040" y="2401418"/>
            <a:chExt cx="5470950" cy="1418897"/>
          </a:xfrm>
        </p:grpSpPr>
        <p:grpSp>
          <p:nvGrpSpPr>
            <p:cNvPr id="12" name="组合 11">
              <a:extLst>
                <a:ext uri="{FF2B5EF4-FFF2-40B4-BE49-F238E27FC236}">
                  <a16:creationId xmlns:a16="http://schemas.microsoft.com/office/drawing/2014/main" id="{EC993584-D1BC-4748-AA25-906DF97BB5DF}"/>
                </a:ext>
              </a:extLst>
            </p:cNvPr>
            <p:cNvGrpSpPr/>
            <p:nvPr/>
          </p:nvGrpSpPr>
          <p:grpSpPr>
            <a:xfrm>
              <a:off x="5273040" y="2401418"/>
              <a:ext cx="5470950" cy="1418897"/>
              <a:chOff x="5273040" y="2401418"/>
              <a:chExt cx="5470950" cy="1418897"/>
            </a:xfrm>
          </p:grpSpPr>
          <p:sp>
            <p:nvSpPr>
              <p:cNvPr id="15" name="六边形 14">
                <a:extLst>
                  <a:ext uri="{FF2B5EF4-FFF2-40B4-BE49-F238E27FC236}">
                    <a16:creationId xmlns:a16="http://schemas.microsoft.com/office/drawing/2014/main" id="{77BFB71F-D5B6-4BD7-87D1-A413277FC5AC}"/>
                  </a:ext>
                </a:extLst>
              </p:cNvPr>
              <p:cNvSpPr/>
              <p:nvPr/>
            </p:nvSpPr>
            <p:spPr>
              <a:xfrm>
                <a:off x="5273040" y="2401418"/>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43" name="组合 42">
                <a:extLst>
                  <a:ext uri="{FF2B5EF4-FFF2-40B4-BE49-F238E27FC236}">
                    <a16:creationId xmlns:a16="http://schemas.microsoft.com/office/drawing/2014/main" id="{FAB2827E-115D-4A8B-89EF-40CDF476AA75}"/>
                  </a:ext>
                </a:extLst>
              </p:cNvPr>
              <p:cNvGrpSpPr/>
              <p:nvPr/>
            </p:nvGrpSpPr>
            <p:grpSpPr>
              <a:xfrm flipH="1">
                <a:off x="7018323" y="2655972"/>
                <a:ext cx="3725667" cy="663567"/>
                <a:chOff x="-250947" y="1898897"/>
                <a:chExt cx="3725667" cy="663567"/>
              </a:xfrm>
            </p:grpSpPr>
            <p:cxnSp>
              <p:nvCxnSpPr>
                <p:cNvPr id="44" name="直接连接符 43">
                  <a:extLst>
                    <a:ext uri="{FF2B5EF4-FFF2-40B4-BE49-F238E27FC236}">
                      <a16:creationId xmlns:a16="http://schemas.microsoft.com/office/drawing/2014/main" id="{734705E5-E9D4-4F88-B0B8-F3BABD35D1F5}"/>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D55CCA85-32EF-4F0B-AC49-42F7C24E4B01}"/>
                    </a:ext>
                  </a:extLst>
                </p:cNvPr>
                <p:cNvGrpSpPr/>
                <p:nvPr/>
              </p:nvGrpSpPr>
              <p:grpSpPr>
                <a:xfrm>
                  <a:off x="-250947" y="1898897"/>
                  <a:ext cx="2551607" cy="663567"/>
                  <a:chOff x="1111168" y="3244334"/>
                  <a:chExt cx="2551607" cy="663567"/>
                </a:xfrm>
              </p:grpSpPr>
              <p:sp>
                <p:nvSpPr>
                  <p:cNvPr id="46" name="文本框 45">
                    <a:extLst>
                      <a:ext uri="{FF2B5EF4-FFF2-40B4-BE49-F238E27FC236}">
                        <a16:creationId xmlns:a16="http://schemas.microsoft.com/office/drawing/2014/main" id="{57A19CDA-E55C-45B3-9B6E-F23135432871}"/>
                      </a:ext>
                    </a:extLst>
                  </p:cNvPr>
                  <p:cNvSpPr txBox="1"/>
                  <p:nvPr/>
                </p:nvSpPr>
                <p:spPr>
                  <a:xfrm>
                    <a:off x="2248605" y="3244334"/>
                    <a:ext cx="1414170"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dirty="0">
                        <a:solidFill>
                          <a:srgbClr val="3C5CE8"/>
                        </a:solidFill>
                        <a:cs typeface="+mn-ea"/>
                        <a:sym typeface="+mn-lt"/>
                      </a:rPr>
                      <a:t>VR</a:t>
                    </a:r>
                    <a:r>
                      <a:rPr lang="zh-CN" altLang="en-US" dirty="0">
                        <a:solidFill>
                          <a:srgbClr val="3C5CE8"/>
                        </a:solidFill>
                        <a:cs typeface="+mn-ea"/>
                        <a:sym typeface="+mn-lt"/>
                      </a:rPr>
                      <a:t>全景网站</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47" name="文本框 46">
                    <a:extLst>
                      <a:ext uri="{FF2B5EF4-FFF2-40B4-BE49-F238E27FC236}">
                        <a16:creationId xmlns:a16="http://schemas.microsoft.com/office/drawing/2014/main" id="{AA4A327B-4045-45BB-AC2C-1EB88763EDCA}"/>
                      </a:ext>
                    </a:extLst>
                  </p:cNvPr>
                  <p:cNvSpPr txBox="1"/>
                  <p:nvPr/>
                </p:nvSpPr>
                <p:spPr>
                  <a:xfrm>
                    <a:off x="1111168" y="3569347"/>
                    <a:ext cx="2551607"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grpSp>
        <p:sp>
          <p:nvSpPr>
            <p:cNvPr id="64" name="iconfont-1191-866883">
              <a:extLst>
                <a:ext uri="{FF2B5EF4-FFF2-40B4-BE49-F238E27FC236}">
                  <a16:creationId xmlns:a16="http://schemas.microsoft.com/office/drawing/2014/main" id="{2388CC1F-A75D-40B8-BF0F-01D6F1486DA9}"/>
                </a:ext>
              </a:extLst>
            </p:cNvPr>
            <p:cNvSpPr>
              <a:spLocks noChangeAspect="1"/>
            </p:cNvSpPr>
            <p:nvPr/>
          </p:nvSpPr>
          <p:spPr bwMode="auto">
            <a:xfrm flipH="1">
              <a:off x="5854634" y="2874054"/>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8" name="组合 17">
            <a:extLst>
              <a:ext uri="{FF2B5EF4-FFF2-40B4-BE49-F238E27FC236}">
                <a16:creationId xmlns:a16="http://schemas.microsoft.com/office/drawing/2014/main" id="{4D5D9DCB-1953-469C-8508-4A9FF80A5BB3}"/>
              </a:ext>
            </a:extLst>
          </p:cNvPr>
          <p:cNvGrpSpPr/>
          <p:nvPr/>
        </p:nvGrpSpPr>
        <p:grpSpPr>
          <a:xfrm>
            <a:off x="1470963" y="3852701"/>
            <a:ext cx="5447997" cy="1418897"/>
            <a:chOff x="1470963" y="3852701"/>
            <a:chExt cx="5447997" cy="1418897"/>
          </a:xfrm>
        </p:grpSpPr>
        <p:sp>
          <p:nvSpPr>
            <p:cNvPr id="16" name="六边形 15">
              <a:extLst>
                <a:ext uri="{FF2B5EF4-FFF2-40B4-BE49-F238E27FC236}">
                  <a16:creationId xmlns:a16="http://schemas.microsoft.com/office/drawing/2014/main" id="{CD7B09FB-B0A3-4F9C-BB05-0F9A7B6AB024}"/>
                </a:ext>
              </a:extLst>
            </p:cNvPr>
            <p:cNvSpPr/>
            <p:nvPr/>
          </p:nvSpPr>
          <p:spPr>
            <a:xfrm>
              <a:off x="5273040" y="3852701"/>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38" name="组合 37">
              <a:extLst>
                <a:ext uri="{FF2B5EF4-FFF2-40B4-BE49-F238E27FC236}">
                  <a16:creationId xmlns:a16="http://schemas.microsoft.com/office/drawing/2014/main" id="{58821BE8-802B-4B6B-ACF3-F9E95EEA70D1}"/>
                </a:ext>
              </a:extLst>
            </p:cNvPr>
            <p:cNvGrpSpPr/>
            <p:nvPr/>
          </p:nvGrpSpPr>
          <p:grpSpPr>
            <a:xfrm>
              <a:off x="1470963" y="4107255"/>
              <a:ext cx="3679367" cy="663567"/>
              <a:chOff x="-204647" y="1898897"/>
              <a:chExt cx="3679367" cy="663567"/>
            </a:xfrm>
          </p:grpSpPr>
          <p:cxnSp>
            <p:nvCxnSpPr>
              <p:cNvPr id="39" name="直接连接符 38">
                <a:extLst>
                  <a:ext uri="{FF2B5EF4-FFF2-40B4-BE49-F238E27FC236}">
                    <a16:creationId xmlns:a16="http://schemas.microsoft.com/office/drawing/2014/main" id="{C9C344C2-B042-41F0-8BBB-2A5EF5BB7DCD}"/>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BF7F22C9-0E46-49B6-8CBA-17C380DA8408}"/>
                  </a:ext>
                </a:extLst>
              </p:cNvPr>
              <p:cNvGrpSpPr/>
              <p:nvPr/>
            </p:nvGrpSpPr>
            <p:grpSpPr>
              <a:xfrm>
                <a:off x="-204647" y="1898897"/>
                <a:ext cx="2551607" cy="663567"/>
                <a:chOff x="1157468" y="3244334"/>
                <a:chExt cx="2551607" cy="663567"/>
              </a:xfrm>
            </p:grpSpPr>
            <p:sp>
              <p:nvSpPr>
                <p:cNvPr id="41" name="文本框 40">
                  <a:extLst>
                    <a:ext uri="{FF2B5EF4-FFF2-40B4-BE49-F238E27FC236}">
                      <a16:creationId xmlns:a16="http://schemas.microsoft.com/office/drawing/2014/main" id="{42FC1AE3-B5D0-45CA-BE38-71527ECB95D5}"/>
                    </a:ext>
                  </a:extLst>
                </p:cNvPr>
                <p:cNvSpPr txBox="1"/>
                <p:nvPr/>
              </p:nvSpPr>
              <p:spPr>
                <a:xfrm>
                  <a:off x="1908582" y="3244334"/>
                  <a:ext cx="1800493"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房产线上售楼处</a:t>
                  </a:r>
                </a:p>
              </p:txBody>
            </p:sp>
            <p:sp>
              <p:nvSpPr>
                <p:cNvPr id="42" name="文本框 41">
                  <a:extLst>
                    <a:ext uri="{FF2B5EF4-FFF2-40B4-BE49-F238E27FC236}">
                      <a16:creationId xmlns:a16="http://schemas.microsoft.com/office/drawing/2014/main" id="{CDA27D4D-7C72-43AB-8257-E041029F253E}"/>
                    </a:ext>
                  </a:extLst>
                </p:cNvPr>
                <p:cNvSpPr txBox="1"/>
                <p:nvPr/>
              </p:nvSpPr>
              <p:spPr>
                <a:xfrm>
                  <a:off x="1157468" y="3569347"/>
                  <a:ext cx="2551607" cy="338554"/>
                </a:xfrm>
                <a:prstGeom prst="rect">
                  <a:avLst/>
                </a:prstGeom>
                <a:noFill/>
              </p:spPr>
              <p:txBody>
                <a:bodyPr wrap="square" rtlCol="0">
                  <a:spAutoFit/>
                </a:bodyPr>
                <a:lstStyle/>
                <a:p>
                  <a:pPr algn="r"/>
                  <a:endParaRPr lang="en-US" altLang="zh-CN" sz="1600" dirty="0">
                    <a:solidFill>
                      <a:schemeClr val="tx1">
                        <a:lumMod val="75000"/>
                        <a:lumOff val="25000"/>
                      </a:schemeClr>
                    </a:solidFill>
                    <a:cs typeface="+mn-ea"/>
                    <a:sym typeface="+mn-lt"/>
                  </a:endParaRPr>
                </a:p>
              </p:txBody>
            </p:sp>
          </p:grpSp>
        </p:grpSp>
        <p:sp>
          <p:nvSpPr>
            <p:cNvPr id="65" name="iconfont-1191-866883">
              <a:extLst>
                <a:ext uri="{FF2B5EF4-FFF2-40B4-BE49-F238E27FC236}">
                  <a16:creationId xmlns:a16="http://schemas.microsoft.com/office/drawing/2014/main" id="{E556D062-34B7-4481-9F22-6E1690767366}"/>
                </a:ext>
              </a:extLst>
            </p:cNvPr>
            <p:cNvSpPr>
              <a:spLocks noChangeAspect="1"/>
            </p:cNvSpPr>
            <p:nvPr/>
          </p:nvSpPr>
          <p:spPr bwMode="auto">
            <a:xfrm flipH="1">
              <a:off x="5854634" y="4383086"/>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9" name="组合 18">
            <a:extLst>
              <a:ext uri="{FF2B5EF4-FFF2-40B4-BE49-F238E27FC236}">
                <a16:creationId xmlns:a16="http://schemas.microsoft.com/office/drawing/2014/main" id="{13F007EF-5F0B-479F-91C8-7FD6941B2A75}"/>
              </a:ext>
            </a:extLst>
          </p:cNvPr>
          <p:cNvGrpSpPr/>
          <p:nvPr/>
        </p:nvGrpSpPr>
        <p:grpSpPr>
          <a:xfrm>
            <a:off x="6583680" y="4602155"/>
            <a:ext cx="5486190" cy="1418897"/>
            <a:chOff x="6583680" y="4602155"/>
            <a:chExt cx="5486190" cy="1418897"/>
          </a:xfrm>
        </p:grpSpPr>
        <p:sp>
          <p:nvSpPr>
            <p:cNvPr id="17" name="六边形 16">
              <a:extLst>
                <a:ext uri="{FF2B5EF4-FFF2-40B4-BE49-F238E27FC236}">
                  <a16:creationId xmlns:a16="http://schemas.microsoft.com/office/drawing/2014/main" id="{B423F29C-1369-45FD-82AB-B174FD9B87CF}"/>
                </a:ext>
              </a:extLst>
            </p:cNvPr>
            <p:cNvSpPr/>
            <p:nvPr/>
          </p:nvSpPr>
          <p:spPr>
            <a:xfrm>
              <a:off x="6583680" y="4602155"/>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48" name="组合 47">
              <a:extLst>
                <a:ext uri="{FF2B5EF4-FFF2-40B4-BE49-F238E27FC236}">
                  <a16:creationId xmlns:a16="http://schemas.microsoft.com/office/drawing/2014/main" id="{247AEE8D-7B5C-45F1-9F21-0495FDDC4DE7}"/>
                </a:ext>
              </a:extLst>
            </p:cNvPr>
            <p:cNvGrpSpPr/>
            <p:nvPr/>
          </p:nvGrpSpPr>
          <p:grpSpPr>
            <a:xfrm flipH="1">
              <a:off x="8344203" y="4856709"/>
              <a:ext cx="3725667" cy="663567"/>
              <a:chOff x="-250947" y="1898897"/>
              <a:chExt cx="3725667" cy="663567"/>
            </a:xfrm>
          </p:grpSpPr>
          <p:cxnSp>
            <p:nvCxnSpPr>
              <p:cNvPr id="49" name="直接连接符 48">
                <a:extLst>
                  <a:ext uri="{FF2B5EF4-FFF2-40B4-BE49-F238E27FC236}">
                    <a16:creationId xmlns:a16="http://schemas.microsoft.com/office/drawing/2014/main" id="{B5A2ABAC-C02D-4A89-895B-7067CA05572C}"/>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A2F70214-CD48-45A7-8A7F-25695F93C5D6}"/>
                  </a:ext>
                </a:extLst>
              </p:cNvPr>
              <p:cNvGrpSpPr/>
              <p:nvPr/>
            </p:nvGrpSpPr>
            <p:grpSpPr>
              <a:xfrm>
                <a:off x="-250947" y="1898897"/>
                <a:ext cx="2661919" cy="663567"/>
                <a:chOff x="1111168" y="3244334"/>
                <a:chExt cx="2661919" cy="663567"/>
              </a:xfrm>
            </p:grpSpPr>
            <p:sp>
              <p:nvSpPr>
                <p:cNvPr id="51" name="文本框 50">
                  <a:extLst>
                    <a:ext uri="{FF2B5EF4-FFF2-40B4-BE49-F238E27FC236}">
                      <a16:creationId xmlns:a16="http://schemas.microsoft.com/office/drawing/2014/main" id="{45A51345-FC26-49E7-A4BF-9198F4A0A910}"/>
                    </a:ext>
                  </a:extLst>
                </p:cNvPr>
                <p:cNvSpPr txBox="1"/>
                <p:nvPr/>
              </p:nvSpPr>
              <p:spPr>
                <a:xfrm>
                  <a:off x="2323947" y="3244334"/>
                  <a:ext cx="1449140"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a:solidFill>
                        <a:srgbClr val="3C5CE8"/>
                      </a:solidFill>
                      <a:cs typeface="+mn-ea"/>
                      <a:sym typeface="+mn-lt"/>
                    </a:rPr>
                    <a:t>学习分享会</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52" name="文本框 51">
                  <a:extLst>
                    <a:ext uri="{FF2B5EF4-FFF2-40B4-BE49-F238E27FC236}">
                      <a16:creationId xmlns:a16="http://schemas.microsoft.com/office/drawing/2014/main" id="{B072A3AB-11E0-472A-A2A2-B4B3AB9F828F}"/>
                    </a:ext>
                  </a:extLst>
                </p:cNvPr>
                <p:cNvSpPr txBox="1"/>
                <p:nvPr/>
              </p:nvSpPr>
              <p:spPr>
                <a:xfrm>
                  <a:off x="1111168" y="3569347"/>
                  <a:ext cx="2551607"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sp>
          <p:nvSpPr>
            <p:cNvPr id="66" name="iconfont-1191-866883">
              <a:extLst>
                <a:ext uri="{FF2B5EF4-FFF2-40B4-BE49-F238E27FC236}">
                  <a16:creationId xmlns:a16="http://schemas.microsoft.com/office/drawing/2014/main" id="{B6834AB5-793B-492F-9089-67B96AFAA2FF}"/>
                </a:ext>
              </a:extLst>
            </p:cNvPr>
            <p:cNvSpPr>
              <a:spLocks noChangeAspect="1"/>
            </p:cNvSpPr>
            <p:nvPr/>
          </p:nvSpPr>
          <p:spPr bwMode="auto">
            <a:xfrm flipH="1">
              <a:off x="7154285" y="5074791"/>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项目管理和知识共享</a:t>
              </a:r>
            </a:p>
          </p:txBody>
        </p:sp>
      </p:grpSp>
    </p:spTree>
    <p:custDataLst>
      <p:tags r:id="rId1"/>
    </p:custDataLst>
    <p:extLst>
      <p:ext uri="{BB962C8B-B14F-4D97-AF65-F5344CB8AC3E}">
        <p14:creationId xmlns:p14="http://schemas.microsoft.com/office/powerpoint/2010/main" val="275973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ppt_x"/>
                                          </p:val>
                                        </p:tav>
                                        <p:tav tm="100000">
                                          <p:val>
                                            <p:strVal val="#ppt_x"/>
                                          </p:val>
                                        </p:tav>
                                      </p:tavLst>
                                    </p:anim>
                                    <p:anim calcmode="lin" valueType="num">
                                      <p:cBhvr additive="base">
                                        <p:cTn id="15" dur="75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750" fill="hold"/>
                                        <p:tgtEl>
                                          <p:spTgt spid="18"/>
                                        </p:tgtEl>
                                        <p:attrNameLst>
                                          <p:attrName>ppt_x</p:attrName>
                                        </p:attrNameLst>
                                      </p:cBhvr>
                                      <p:tavLst>
                                        <p:tav tm="0">
                                          <p:val>
                                            <p:strVal val="#ppt_x"/>
                                          </p:val>
                                        </p:tav>
                                        <p:tav tm="100000">
                                          <p:val>
                                            <p:strVal val="#ppt_x"/>
                                          </p:val>
                                        </p:tav>
                                      </p:tavLst>
                                    </p:anim>
                                    <p:anim calcmode="lin" valueType="num">
                                      <p:cBhvr additive="base">
                                        <p:cTn id="25" dur="75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3250"/>
                            </p:stCondLst>
                            <p:childTnLst>
                              <p:par>
                                <p:cTn id="27" presetID="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750" fill="hold"/>
                                        <p:tgtEl>
                                          <p:spTgt spid="19"/>
                                        </p:tgtEl>
                                        <p:attrNameLst>
                                          <p:attrName>ppt_x</p:attrName>
                                        </p:attrNameLst>
                                      </p:cBhvr>
                                      <p:tavLst>
                                        <p:tav tm="0">
                                          <p:val>
                                            <p:strVal val="#ppt_x"/>
                                          </p:val>
                                        </p:tav>
                                        <p:tav tm="100000">
                                          <p:val>
                                            <p:strVal val="#ppt_x"/>
                                          </p:val>
                                        </p:tav>
                                      </p:tavLst>
                                    </p:anim>
                                    <p:anim calcmode="lin" valueType="num">
                                      <p:cBhvr additive="base">
                                        <p:cTn id="30"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dirty="0">
                <a:solidFill>
                  <a:srgbClr val="3C5CE8"/>
                </a:solidFill>
                <a:cs typeface="+mn-ea"/>
                <a:sym typeface="+mn-lt"/>
              </a:rPr>
              <a:t>T W O</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4" y="3012397"/>
            <a:ext cx="5222863" cy="833206"/>
            <a:chOff x="6411993" y="1684020"/>
            <a:chExt cx="5222863"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245196" y="1726161"/>
              <a:ext cx="4389660"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不足、困难、改善</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3">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3292632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206CF9D-D20B-44CE-A527-600894966592}"/>
              </a:ext>
            </a:extLst>
          </p:cNvPr>
          <p:cNvGrpSpPr/>
          <p:nvPr/>
        </p:nvGrpSpPr>
        <p:grpSpPr>
          <a:xfrm>
            <a:off x="6392496" y="1151423"/>
            <a:ext cx="3274781" cy="1874920"/>
            <a:chOff x="6392496" y="1151423"/>
            <a:chExt cx="3274781" cy="1874920"/>
          </a:xfrm>
        </p:grpSpPr>
        <p:sp>
          <p:nvSpPr>
            <p:cNvPr id="32" name="椭圆 31">
              <a:extLst>
                <a:ext uri="{FF2B5EF4-FFF2-40B4-BE49-F238E27FC236}">
                  <a16:creationId xmlns:a16="http://schemas.microsoft.com/office/drawing/2014/main" id="{572AF093-E064-48B5-AB42-F0324E903DEB}"/>
                </a:ext>
              </a:extLst>
            </p:cNvPr>
            <p:cNvSpPr/>
            <p:nvPr/>
          </p:nvSpPr>
          <p:spPr>
            <a:xfrm>
              <a:off x="7792357" y="1151423"/>
              <a:ext cx="1874920" cy="18749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C5CE8"/>
                  </a:solidFill>
                  <a:cs typeface="+mn-ea"/>
                  <a:sym typeface="+mn-lt"/>
                </a:rPr>
                <a:t>80%</a:t>
              </a:r>
              <a:endParaRPr lang="zh-CN" altLang="en-US" sz="3200" dirty="0">
                <a:solidFill>
                  <a:srgbClr val="3C5CE8"/>
                </a:solidFill>
                <a:cs typeface="+mn-ea"/>
                <a:sym typeface="+mn-lt"/>
              </a:endParaRPr>
            </a:p>
          </p:txBody>
        </p:sp>
        <p:sp>
          <p:nvSpPr>
            <p:cNvPr id="69" name="文本框 68">
              <a:extLst>
                <a:ext uri="{FF2B5EF4-FFF2-40B4-BE49-F238E27FC236}">
                  <a16:creationId xmlns:a16="http://schemas.microsoft.com/office/drawing/2014/main" id="{E1A7F58A-7011-4C2E-8835-CE8A23577D1E}"/>
                </a:ext>
              </a:extLst>
            </p:cNvPr>
            <p:cNvSpPr txBox="1"/>
            <p:nvPr/>
          </p:nvSpPr>
          <p:spPr>
            <a:xfrm>
              <a:off x="6392496" y="1911413"/>
              <a:ext cx="1479152" cy="369332"/>
            </a:xfrm>
            <a:prstGeom prst="rect">
              <a:avLst/>
            </a:prstGeom>
            <a:noFill/>
          </p:spPr>
          <p:txBody>
            <a:bodyPr wrap="square" rtlCol="0">
              <a:spAutoFit/>
            </a:bodyPr>
            <a:lstStyle/>
            <a:p>
              <a:r>
                <a:rPr lang="zh-CN" altLang="en-US" dirty="0">
                  <a:cs typeface="+mn-ea"/>
                  <a:sym typeface="+mn-lt"/>
                </a:rPr>
                <a:t>项目维护期</a:t>
              </a:r>
              <a:endParaRPr lang="zh-CN" altLang="en-US" dirty="0"/>
            </a:p>
          </p:txBody>
        </p:sp>
      </p:grpSp>
      <p:grpSp>
        <p:nvGrpSpPr>
          <p:cNvPr id="7" name="组合 6">
            <a:extLst>
              <a:ext uri="{FF2B5EF4-FFF2-40B4-BE49-F238E27FC236}">
                <a16:creationId xmlns:a16="http://schemas.microsoft.com/office/drawing/2014/main" id="{E1C6049D-08E7-4F85-98D1-C44AE46330A6}"/>
              </a:ext>
            </a:extLst>
          </p:cNvPr>
          <p:cNvGrpSpPr/>
          <p:nvPr/>
        </p:nvGrpSpPr>
        <p:grpSpPr>
          <a:xfrm>
            <a:off x="5164897" y="3981018"/>
            <a:ext cx="3092681" cy="1800954"/>
            <a:chOff x="4699676" y="3981018"/>
            <a:chExt cx="3092681" cy="1800954"/>
          </a:xfrm>
        </p:grpSpPr>
        <p:sp>
          <p:nvSpPr>
            <p:cNvPr id="33" name="椭圆 32">
              <a:extLst>
                <a:ext uri="{FF2B5EF4-FFF2-40B4-BE49-F238E27FC236}">
                  <a16:creationId xmlns:a16="http://schemas.microsoft.com/office/drawing/2014/main" id="{C27E64FD-41D7-44FF-895E-02E94E348322}"/>
                </a:ext>
              </a:extLst>
            </p:cNvPr>
            <p:cNvSpPr/>
            <p:nvPr/>
          </p:nvSpPr>
          <p:spPr>
            <a:xfrm>
              <a:off x="4699676" y="3981018"/>
              <a:ext cx="1692820" cy="16928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rgbClr val="3C5CE8"/>
                  </a:solidFill>
                  <a:cs typeface="+mn-ea"/>
                  <a:sym typeface="+mn-lt"/>
                </a:rPr>
                <a:t>50%</a:t>
              </a:r>
              <a:endParaRPr lang="zh-CN" altLang="en-US" sz="2800" dirty="0">
                <a:solidFill>
                  <a:srgbClr val="3C5CE8"/>
                </a:solidFill>
                <a:cs typeface="+mn-ea"/>
                <a:sym typeface="+mn-lt"/>
              </a:endParaRPr>
            </a:p>
          </p:txBody>
        </p:sp>
        <p:sp>
          <p:nvSpPr>
            <p:cNvPr id="70" name="文本框 69">
              <a:extLst>
                <a:ext uri="{FF2B5EF4-FFF2-40B4-BE49-F238E27FC236}">
                  <a16:creationId xmlns:a16="http://schemas.microsoft.com/office/drawing/2014/main" id="{8D18D7C0-5B33-441F-A32D-C85386A071C8}"/>
                </a:ext>
              </a:extLst>
            </p:cNvPr>
            <p:cNvSpPr txBox="1"/>
            <p:nvPr/>
          </p:nvSpPr>
          <p:spPr>
            <a:xfrm>
              <a:off x="6222697" y="5412640"/>
              <a:ext cx="1569660"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项目研发完成</a:t>
              </a:r>
            </a:p>
          </p:txBody>
        </p:sp>
      </p:grpSp>
      <p:grpSp>
        <p:nvGrpSpPr>
          <p:cNvPr id="8" name="组合 7">
            <a:extLst>
              <a:ext uri="{FF2B5EF4-FFF2-40B4-BE49-F238E27FC236}">
                <a16:creationId xmlns:a16="http://schemas.microsoft.com/office/drawing/2014/main" id="{C85AE6B3-8C07-4007-B3AA-9681DE355C95}"/>
              </a:ext>
            </a:extLst>
          </p:cNvPr>
          <p:cNvGrpSpPr/>
          <p:nvPr/>
        </p:nvGrpSpPr>
        <p:grpSpPr>
          <a:xfrm>
            <a:off x="1884278" y="3208600"/>
            <a:ext cx="2737722" cy="1391454"/>
            <a:chOff x="1572126" y="3465274"/>
            <a:chExt cx="2737722" cy="1391454"/>
          </a:xfrm>
        </p:grpSpPr>
        <p:sp>
          <p:nvSpPr>
            <p:cNvPr id="34" name="椭圆 33">
              <a:extLst>
                <a:ext uri="{FF2B5EF4-FFF2-40B4-BE49-F238E27FC236}">
                  <a16:creationId xmlns:a16="http://schemas.microsoft.com/office/drawing/2014/main" id="{E773EDCC-54FE-4A23-BFE3-92FBC9796856}"/>
                </a:ext>
              </a:extLst>
            </p:cNvPr>
            <p:cNvSpPr/>
            <p:nvPr/>
          </p:nvSpPr>
          <p:spPr>
            <a:xfrm>
              <a:off x="2918394" y="3465274"/>
              <a:ext cx="1391454" cy="139145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3C5CE8"/>
                  </a:solidFill>
                  <a:cs typeface="+mn-ea"/>
                  <a:sym typeface="+mn-lt"/>
                </a:rPr>
                <a:t>30%</a:t>
              </a:r>
              <a:endParaRPr lang="zh-CN" altLang="en-US" sz="2000" dirty="0">
                <a:solidFill>
                  <a:srgbClr val="3C5CE8"/>
                </a:solidFill>
                <a:cs typeface="+mn-ea"/>
                <a:sym typeface="+mn-lt"/>
              </a:endParaRPr>
            </a:p>
          </p:txBody>
        </p:sp>
        <p:sp>
          <p:nvSpPr>
            <p:cNvPr id="72" name="文本框 71">
              <a:extLst>
                <a:ext uri="{FF2B5EF4-FFF2-40B4-BE49-F238E27FC236}">
                  <a16:creationId xmlns:a16="http://schemas.microsoft.com/office/drawing/2014/main" id="{E4C4BDF5-F152-48AC-8318-74AF1A053F5F}"/>
                </a:ext>
              </a:extLst>
            </p:cNvPr>
            <p:cNvSpPr txBox="1"/>
            <p:nvPr/>
          </p:nvSpPr>
          <p:spPr>
            <a:xfrm>
              <a:off x="1572126" y="3703320"/>
              <a:ext cx="1520577"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项目研发中</a:t>
              </a:r>
            </a:p>
          </p:txBody>
        </p:sp>
      </p:grpSp>
      <p:grpSp>
        <p:nvGrpSpPr>
          <p:cNvPr id="9" name="组合 8">
            <a:extLst>
              <a:ext uri="{FF2B5EF4-FFF2-40B4-BE49-F238E27FC236}">
                <a16:creationId xmlns:a16="http://schemas.microsoft.com/office/drawing/2014/main" id="{4A9E8DE3-7FD8-488C-AB81-A1C3D0E21590}"/>
              </a:ext>
            </a:extLst>
          </p:cNvPr>
          <p:cNvGrpSpPr/>
          <p:nvPr/>
        </p:nvGrpSpPr>
        <p:grpSpPr>
          <a:xfrm>
            <a:off x="1955812" y="4827428"/>
            <a:ext cx="2123291" cy="954544"/>
            <a:chOff x="1955812" y="4827428"/>
            <a:chExt cx="2123291" cy="954544"/>
          </a:xfrm>
        </p:grpSpPr>
        <p:sp>
          <p:nvSpPr>
            <p:cNvPr id="35" name="椭圆 34">
              <a:extLst>
                <a:ext uri="{FF2B5EF4-FFF2-40B4-BE49-F238E27FC236}">
                  <a16:creationId xmlns:a16="http://schemas.microsoft.com/office/drawing/2014/main" id="{55B65B3E-1FA7-4595-8980-7081C16608D8}"/>
                </a:ext>
              </a:extLst>
            </p:cNvPr>
            <p:cNvSpPr/>
            <p:nvPr/>
          </p:nvSpPr>
          <p:spPr>
            <a:xfrm>
              <a:off x="1955812" y="4827428"/>
              <a:ext cx="954544" cy="95454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C5CE8"/>
                  </a:solidFill>
                  <a:cs typeface="+mn-ea"/>
                  <a:sym typeface="+mn-lt"/>
                </a:rPr>
                <a:t>5%</a:t>
              </a:r>
              <a:endParaRPr lang="zh-CN" altLang="en-US" sz="1600" dirty="0">
                <a:solidFill>
                  <a:srgbClr val="3C5CE8"/>
                </a:solidFill>
                <a:cs typeface="+mn-ea"/>
                <a:sym typeface="+mn-lt"/>
              </a:endParaRPr>
            </a:p>
          </p:txBody>
        </p:sp>
        <p:sp>
          <p:nvSpPr>
            <p:cNvPr id="73" name="文本框 72">
              <a:extLst>
                <a:ext uri="{FF2B5EF4-FFF2-40B4-BE49-F238E27FC236}">
                  <a16:creationId xmlns:a16="http://schemas.microsoft.com/office/drawing/2014/main" id="{D958DF0C-022B-42A1-8006-A8CC6CEF977B}"/>
                </a:ext>
              </a:extLst>
            </p:cNvPr>
            <p:cNvSpPr txBox="1"/>
            <p:nvPr/>
          </p:nvSpPr>
          <p:spPr>
            <a:xfrm>
              <a:off x="2971107" y="5412640"/>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项目开始</a:t>
              </a:r>
            </a:p>
          </p:txBody>
        </p:sp>
      </p:grpSp>
      <p:grpSp>
        <p:nvGrpSpPr>
          <p:cNvPr id="16" name="组合 15">
            <a:extLst>
              <a:ext uri="{FF2B5EF4-FFF2-40B4-BE49-F238E27FC236}">
                <a16:creationId xmlns:a16="http://schemas.microsoft.com/office/drawing/2014/main" id="{4DEB2FD6-D4F9-4568-94CF-63B26B428AF7}"/>
              </a:ext>
            </a:extLst>
          </p:cNvPr>
          <p:cNvGrpSpPr/>
          <p:nvPr/>
        </p:nvGrpSpPr>
        <p:grpSpPr>
          <a:xfrm>
            <a:off x="-781050" y="-662111"/>
            <a:ext cx="5809460" cy="1611914"/>
            <a:chOff x="-781050" y="-662111"/>
            <a:chExt cx="5809460" cy="1611914"/>
          </a:xfrm>
        </p:grpSpPr>
        <p:sp>
          <p:nvSpPr>
            <p:cNvPr id="17" name="任意多边形: 形状 16">
              <a:extLst>
                <a:ext uri="{FF2B5EF4-FFF2-40B4-BE49-F238E27FC236}">
                  <a16:creationId xmlns:a16="http://schemas.microsoft.com/office/drawing/2014/main" id="{FA0D71AE-AA24-442B-83B1-EFB220BB2FC6}"/>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17">
              <a:extLst>
                <a:ext uri="{FF2B5EF4-FFF2-40B4-BE49-F238E27FC236}">
                  <a16:creationId xmlns:a16="http://schemas.microsoft.com/office/drawing/2014/main" id="{FAE375CC-1DA9-4FC7-9290-ADA78C53EA91}"/>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历史技术债务</a:t>
              </a:r>
            </a:p>
          </p:txBody>
        </p:sp>
      </p:grpSp>
    </p:spTree>
    <p:custDataLst>
      <p:tags r:id="rId1"/>
    </p:custDataLst>
    <p:extLst>
      <p:ext uri="{BB962C8B-B14F-4D97-AF65-F5344CB8AC3E}">
        <p14:creationId xmlns:p14="http://schemas.microsoft.com/office/powerpoint/2010/main" val="152792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98" name="组合 97">
            <a:extLst>
              <a:ext uri="{FF2B5EF4-FFF2-40B4-BE49-F238E27FC236}">
                <a16:creationId xmlns:a16="http://schemas.microsoft.com/office/drawing/2014/main" id="{AD16FA95-BA5F-4D9E-8C20-3CFAAE813BE7}"/>
              </a:ext>
            </a:extLst>
          </p:cNvPr>
          <p:cNvGrpSpPr/>
          <p:nvPr/>
        </p:nvGrpSpPr>
        <p:grpSpPr>
          <a:xfrm>
            <a:off x="4398945" y="2018528"/>
            <a:ext cx="3622107" cy="3244945"/>
            <a:chOff x="934051" y="2339045"/>
            <a:chExt cx="3622107" cy="3244945"/>
          </a:xfrm>
        </p:grpSpPr>
        <p:grpSp>
          <p:nvGrpSpPr>
            <p:cNvPr id="99" name="组合 98">
              <a:extLst>
                <a:ext uri="{FF2B5EF4-FFF2-40B4-BE49-F238E27FC236}">
                  <a16:creationId xmlns:a16="http://schemas.microsoft.com/office/drawing/2014/main" id="{302337D5-6EF0-4F7A-A930-4308A945EF08}"/>
                </a:ext>
              </a:extLst>
            </p:cNvPr>
            <p:cNvGrpSpPr/>
            <p:nvPr/>
          </p:nvGrpSpPr>
          <p:grpSpPr>
            <a:xfrm>
              <a:off x="1541150" y="2339045"/>
              <a:ext cx="2179912" cy="2179912"/>
              <a:chOff x="1533667" y="2592994"/>
              <a:chExt cx="2179912" cy="2179912"/>
            </a:xfrm>
          </p:grpSpPr>
          <p:grpSp>
            <p:nvGrpSpPr>
              <p:cNvPr id="103" name="组合 102">
                <a:extLst>
                  <a:ext uri="{FF2B5EF4-FFF2-40B4-BE49-F238E27FC236}">
                    <a16:creationId xmlns:a16="http://schemas.microsoft.com/office/drawing/2014/main" id="{815DC044-D343-4B6B-8C60-E05E11718994}"/>
                  </a:ext>
                </a:extLst>
              </p:cNvPr>
              <p:cNvGrpSpPr/>
              <p:nvPr/>
            </p:nvGrpSpPr>
            <p:grpSpPr>
              <a:xfrm>
                <a:off x="1533667" y="2592994"/>
                <a:ext cx="2179912" cy="2179912"/>
                <a:chOff x="2147823" y="2643478"/>
                <a:chExt cx="1853477" cy="1853476"/>
              </a:xfrm>
            </p:grpSpPr>
            <p:sp>
              <p:nvSpPr>
                <p:cNvPr id="105" name="圆: 空心 104">
                  <a:extLst>
                    <a:ext uri="{FF2B5EF4-FFF2-40B4-BE49-F238E27FC236}">
                      <a16:creationId xmlns:a16="http://schemas.microsoft.com/office/drawing/2014/main" id="{DF11E0B6-8FFB-44CC-B29E-03DED6E3FF30}"/>
                    </a:ext>
                  </a:extLst>
                </p:cNvPr>
                <p:cNvSpPr/>
                <p:nvPr/>
              </p:nvSpPr>
              <p:spPr>
                <a:xfrm>
                  <a:off x="2147823" y="2643478"/>
                  <a:ext cx="1853477" cy="1853476"/>
                </a:xfrm>
                <a:prstGeom prst="donut">
                  <a:avLst>
                    <a:gd name="adj" fmla="val 14826"/>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6" name="弧形 105">
                  <a:extLst>
                    <a:ext uri="{FF2B5EF4-FFF2-40B4-BE49-F238E27FC236}">
                      <a16:creationId xmlns:a16="http://schemas.microsoft.com/office/drawing/2014/main" id="{71C953D8-38C4-4EC4-8BB2-1CC57BCDC097}"/>
                    </a:ext>
                  </a:extLst>
                </p:cNvPr>
                <p:cNvSpPr/>
                <p:nvPr/>
              </p:nvSpPr>
              <p:spPr>
                <a:xfrm rot="10800000">
                  <a:off x="2283188" y="2778842"/>
                  <a:ext cx="1582748" cy="1582748"/>
                </a:xfrm>
                <a:prstGeom prst="arc">
                  <a:avLst>
                    <a:gd name="adj1" fmla="val 16534650"/>
                    <a:gd name="adj2" fmla="val 5049795"/>
                  </a:avLst>
                </a:prstGeom>
                <a:ln w="2794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04" name="文本框 103">
                <a:extLst>
                  <a:ext uri="{FF2B5EF4-FFF2-40B4-BE49-F238E27FC236}">
                    <a16:creationId xmlns:a16="http://schemas.microsoft.com/office/drawing/2014/main" id="{F837D296-2CD6-425A-ADAF-B5AEB79CFF5E}"/>
                  </a:ext>
                </a:extLst>
              </p:cNvPr>
              <p:cNvSpPr txBox="1"/>
              <p:nvPr/>
            </p:nvSpPr>
            <p:spPr>
              <a:xfrm>
                <a:off x="2142562" y="3421340"/>
                <a:ext cx="962123" cy="523220"/>
              </a:xfrm>
              <a:prstGeom prst="rect">
                <a:avLst/>
              </a:prstGeom>
              <a:noFill/>
            </p:spPr>
            <p:txBody>
              <a:bodyPr wrap="none" rtlCol="0">
                <a:spAutoFit/>
              </a:bodyPr>
              <a:lstStyle/>
              <a:p>
                <a:pPr algn="ctr"/>
                <a:r>
                  <a:rPr lang="en-US" altLang="zh-CN" sz="2800" b="1" dirty="0">
                    <a:solidFill>
                      <a:srgbClr val="3C5CE8"/>
                    </a:solidFill>
                    <a:cs typeface="+mn-ea"/>
                    <a:sym typeface="+mn-lt"/>
                  </a:rPr>
                  <a:t>50%</a:t>
                </a:r>
                <a:endParaRPr lang="zh-CN" altLang="en-US" sz="2800" b="1" dirty="0">
                  <a:solidFill>
                    <a:srgbClr val="3C5CE8"/>
                  </a:solidFill>
                  <a:cs typeface="+mn-ea"/>
                  <a:sym typeface="+mn-lt"/>
                </a:endParaRPr>
              </a:p>
            </p:txBody>
          </p:sp>
        </p:grpSp>
        <p:grpSp>
          <p:nvGrpSpPr>
            <p:cNvPr id="100" name="组合 99">
              <a:extLst>
                <a:ext uri="{FF2B5EF4-FFF2-40B4-BE49-F238E27FC236}">
                  <a16:creationId xmlns:a16="http://schemas.microsoft.com/office/drawing/2014/main" id="{A8261122-6D43-4675-8201-07A5D55DB5C5}"/>
                </a:ext>
              </a:extLst>
            </p:cNvPr>
            <p:cNvGrpSpPr/>
            <p:nvPr/>
          </p:nvGrpSpPr>
          <p:grpSpPr>
            <a:xfrm>
              <a:off x="934051" y="4879780"/>
              <a:ext cx="3622107" cy="704210"/>
              <a:chOff x="934051" y="4773100"/>
              <a:chExt cx="3622107" cy="704210"/>
            </a:xfrm>
          </p:grpSpPr>
          <p:sp>
            <p:nvSpPr>
              <p:cNvPr id="101" name="文本框 100">
                <a:extLst>
                  <a:ext uri="{FF2B5EF4-FFF2-40B4-BE49-F238E27FC236}">
                    <a16:creationId xmlns:a16="http://schemas.microsoft.com/office/drawing/2014/main" id="{8D19825F-913F-48C3-983C-7786E831B8D8}"/>
                  </a:ext>
                </a:extLst>
              </p:cNvPr>
              <p:cNvSpPr txBox="1"/>
              <p:nvPr/>
            </p:nvSpPr>
            <p:spPr>
              <a:xfrm>
                <a:off x="934051" y="5169533"/>
                <a:ext cx="3622107" cy="307777"/>
              </a:xfrm>
              <a:prstGeom prst="rect">
                <a:avLst/>
              </a:prstGeom>
              <a:noFill/>
            </p:spPr>
            <p:txBody>
              <a:bodyPr wrap="square" rtlCol="0">
                <a:spAutoFit/>
              </a:bodyPr>
              <a:lstStyle/>
              <a:p>
                <a:pPr algn="ctr"/>
                <a:r>
                  <a:rPr lang="zh-CN" altLang="en-US" sz="1400" dirty="0">
                    <a:solidFill>
                      <a:schemeClr val="tx1">
                        <a:lumMod val="75000"/>
                        <a:lumOff val="25000"/>
                      </a:schemeClr>
                    </a:solidFill>
                    <a:cs typeface="+mn-ea"/>
                    <a:sym typeface="+mn-lt"/>
                  </a:rPr>
                  <a:t>客户、产品、视觉、技术、市场、运营协作</a:t>
                </a:r>
                <a:endParaRPr lang="en-US" altLang="zh-CN" sz="1400" dirty="0">
                  <a:solidFill>
                    <a:schemeClr val="tx1">
                      <a:lumMod val="75000"/>
                      <a:lumOff val="25000"/>
                    </a:schemeClr>
                  </a:solidFill>
                  <a:cs typeface="+mn-ea"/>
                  <a:sym typeface="+mn-lt"/>
                </a:endParaRPr>
              </a:p>
            </p:txBody>
          </p:sp>
          <p:sp>
            <p:nvSpPr>
              <p:cNvPr id="102" name="文本框 101">
                <a:extLst>
                  <a:ext uri="{FF2B5EF4-FFF2-40B4-BE49-F238E27FC236}">
                    <a16:creationId xmlns:a16="http://schemas.microsoft.com/office/drawing/2014/main" id="{638BF428-00DC-4BD8-8304-F3991F628E39}"/>
                  </a:ext>
                </a:extLst>
              </p:cNvPr>
              <p:cNvSpPr txBox="1"/>
              <p:nvPr/>
            </p:nvSpPr>
            <p:spPr>
              <a:xfrm>
                <a:off x="1269195" y="4773100"/>
                <a:ext cx="2723824" cy="369332"/>
              </a:xfrm>
              <a:prstGeom prst="rect">
                <a:avLst/>
              </a:prstGeom>
              <a:noFill/>
            </p:spPr>
            <p:txBody>
              <a:bodyPr wrap="none" rtlCol="0">
                <a:spAutoFit/>
              </a:bodyPr>
              <a:lstStyle/>
              <a:p>
                <a:pPr algn="ctr"/>
                <a:r>
                  <a:rPr lang="zh-CN" altLang="en-US" sz="1800" dirty="0">
                    <a:solidFill>
                      <a:srgbClr val="3C5CE8"/>
                    </a:solidFill>
                    <a:cs typeface="+mn-ea"/>
                    <a:sym typeface="+mn-lt"/>
                  </a:rPr>
                  <a:t>设计和规划导致效率降低</a:t>
                </a:r>
              </a:p>
            </p:txBody>
          </p:sp>
        </p:grpSp>
      </p:grpSp>
      <p:grpSp>
        <p:nvGrpSpPr>
          <p:cNvPr id="31" name="组合 30">
            <a:extLst>
              <a:ext uri="{FF2B5EF4-FFF2-40B4-BE49-F238E27FC236}">
                <a16:creationId xmlns:a16="http://schemas.microsoft.com/office/drawing/2014/main" id="{2B8B7460-41EE-489D-A383-FF0E2344C479}"/>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A32D3081-9350-4EF9-A6B1-9589856CB874}"/>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100CD91D-1045-4B63-AEAA-2FEE2336F927}"/>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研发协同效率</a:t>
              </a:r>
            </a:p>
          </p:txBody>
        </p:sp>
      </p:grpSp>
    </p:spTree>
    <p:extLst>
      <p:ext uri="{BB962C8B-B14F-4D97-AF65-F5344CB8AC3E}">
        <p14:creationId xmlns:p14="http://schemas.microsoft.com/office/powerpoint/2010/main" val="1534634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98"/>
                                        </p:tgtEl>
                                        <p:attrNameLst>
                                          <p:attrName>style.visibility</p:attrName>
                                        </p:attrNameLst>
                                      </p:cBhvr>
                                      <p:to>
                                        <p:strVal val="visible"/>
                                      </p:to>
                                    </p:set>
                                    <p:anim calcmode="lin" valueType="num">
                                      <p:cBhvr>
                                        <p:cTn id="14" dur="1000" fill="hold"/>
                                        <p:tgtEl>
                                          <p:spTgt spid="98"/>
                                        </p:tgtEl>
                                        <p:attrNameLst>
                                          <p:attrName>ppt_w</p:attrName>
                                        </p:attrNameLst>
                                      </p:cBhvr>
                                      <p:tavLst>
                                        <p:tav tm="0">
                                          <p:val>
                                            <p:fltVal val="0"/>
                                          </p:val>
                                        </p:tav>
                                        <p:tav tm="100000">
                                          <p:val>
                                            <p:strVal val="#ppt_w"/>
                                          </p:val>
                                        </p:tav>
                                      </p:tavLst>
                                    </p:anim>
                                    <p:anim calcmode="lin" valueType="num">
                                      <p:cBhvr>
                                        <p:cTn id="15" dur="1000" fill="hold"/>
                                        <p:tgtEl>
                                          <p:spTgt spid="98"/>
                                        </p:tgtEl>
                                        <p:attrNameLst>
                                          <p:attrName>ppt_h</p:attrName>
                                        </p:attrNameLst>
                                      </p:cBhvr>
                                      <p:tavLst>
                                        <p:tav tm="0">
                                          <p:val>
                                            <p:fltVal val="0"/>
                                          </p:val>
                                        </p:tav>
                                        <p:tav tm="100000">
                                          <p:val>
                                            <p:strVal val="#ppt_h"/>
                                          </p:val>
                                        </p:tav>
                                      </p:tavLst>
                                    </p:anim>
                                    <p:anim calcmode="lin" valueType="num">
                                      <p:cBhvr>
                                        <p:cTn id="16" dur="1000" fill="hold"/>
                                        <p:tgtEl>
                                          <p:spTgt spid="98"/>
                                        </p:tgtEl>
                                        <p:attrNameLst>
                                          <p:attrName>style.rotation</p:attrName>
                                        </p:attrNameLst>
                                      </p:cBhvr>
                                      <p:tavLst>
                                        <p:tav tm="0">
                                          <p:val>
                                            <p:fltVal val="90"/>
                                          </p:val>
                                        </p:tav>
                                        <p:tav tm="100000">
                                          <p:val>
                                            <p:fltVal val="0"/>
                                          </p:val>
                                        </p:tav>
                                      </p:tavLst>
                                    </p:anim>
                                    <p:animEffect transition="in" filter="fade">
                                      <p:cBhvr>
                                        <p:cTn id="1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T H R E E</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538718" y="3012397"/>
            <a:ext cx="5329239" cy="1985544"/>
            <a:chOff x="6411993" y="1684020"/>
            <a:chExt cx="5329239" cy="1985544"/>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6789469" y="2901149"/>
              <a:ext cx="4951763" cy="768415"/>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dirty="0">
                  <a:solidFill>
                    <a:schemeClr val="tx1">
                      <a:lumMod val="75000"/>
                      <a:lumOff val="25000"/>
                    </a:schemeClr>
                  </a:solidFill>
                  <a:cs typeface="+mn-ea"/>
                  <a:sym typeface="+mn-lt"/>
                </a:rPr>
                <a:t>2022</a:t>
              </a:r>
              <a:r>
                <a:rPr lang="zh-CN" altLang="en-US" sz="4000" dirty="0">
                  <a:solidFill>
                    <a:schemeClr val="tx1">
                      <a:lumMod val="75000"/>
                      <a:lumOff val="25000"/>
                    </a:schemeClr>
                  </a:solidFill>
                  <a:cs typeface="+mn-ea"/>
                  <a:sym typeface="+mn-lt"/>
                </a:rPr>
                <a:t>工作计划与提升</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3">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4107099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CC439D35-89FE-4D42-AB86-0989D9AE6FCE}"/>
              </a:ext>
            </a:extLst>
          </p:cNvPr>
          <p:cNvGrpSpPr/>
          <p:nvPr/>
        </p:nvGrpSpPr>
        <p:grpSpPr>
          <a:xfrm>
            <a:off x="1491606" y="1902805"/>
            <a:ext cx="4332822" cy="1513669"/>
            <a:chOff x="1589719" y="1915331"/>
            <a:chExt cx="4332822" cy="1513669"/>
          </a:xfrm>
        </p:grpSpPr>
        <p:grpSp>
          <p:nvGrpSpPr>
            <p:cNvPr id="6" name="组合 5">
              <a:extLst>
                <a:ext uri="{FF2B5EF4-FFF2-40B4-BE49-F238E27FC236}">
                  <a16:creationId xmlns:a16="http://schemas.microsoft.com/office/drawing/2014/main" id="{79F14BE5-2477-417B-BD16-DA6683837DF9}"/>
                </a:ext>
              </a:extLst>
            </p:cNvPr>
            <p:cNvGrpSpPr/>
            <p:nvPr/>
          </p:nvGrpSpPr>
          <p:grpSpPr>
            <a:xfrm>
              <a:off x="1589719" y="1915331"/>
              <a:ext cx="1555895" cy="1513669"/>
              <a:chOff x="1930367" y="2249779"/>
              <a:chExt cx="2052930" cy="1997214"/>
            </a:xfrm>
          </p:grpSpPr>
          <p:sp>
            <p:nvSpPr>
              <p:cNvPr id="2" name="任意多边形: 形状 1">
                <a:extLst>
                  <a:ext uri="{FF2B5EF4-FFF2-40B4-BE49-F238E27FC236}">
                    <a16:creationId xmlns:a16="http://schemas.microsoft.com/office/drawing/2014/main" id="{76484D0C-A842-4601-9973-5ED7EE06554E}"/>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 name="椭圆 3">
                <a:extLst>
                  <a:ext uri="{FF2B5EF4-FFF2-40B4-BE49-F238E27FC236}">
                    <a16:creationId xmlns:a16="http://schemas.microsoft.com/office/drawing/2014/main" id="{E7A5967D-BC12-4883-BCC5-1A1B9CC3037F}"/>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a:extLst>
                <a:ext uri="{FF2B5EF4-FFF2-40B4-BE49-F238E27FC236}">
                  <a16:creationId xmlns:a16="http://schemas.microsoft.com/office/drawing/2014/main" id="{E62E5993-BA51-40B5-94D2-F72A0453CD51}"/>
                </a:ext>
              </a:extLst>
            </p:cNvPr>
            <p:cNvSpPr txBox="1"/>
            <p:nvPr/>
          </p:nvSpPr>
          <p:spPr>
            <a:xfrm>
              <a:off x="1638717" y="2378954"/>
              <a:ext cx="15696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技术架构</a:t>
              </a:r>
              <a:r>
                <a:rPr lang="zh-CN" altLang="en-US" dirty="0">
                  <a:solidFill>
                    <a:schemeClr val="tx1">
                      <a:lumMod val="75000"/>
                      <a:lumOff val="25000"/>
                    </a:schemeClr>
                  </a:solidFill>
                  <a:cs typeface="+mn-ea"/>
                  <a:sym typeface="+mn-lt"/>
                </a:rPr>
                <a:t>工程</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 name="文本框 7">
              <a:extLst>
                <a:ext uri="{FF2B5EF4-FFF2-40B4-BE49-F238E27FC236}">
                  <a16:creationId xmlns:a16="http://schemas.microsoft.com/office/drawing/2014/main" id="{DEFC5838-763A-4BE6-9367-32496EBB186D}"/>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Technical Architecture Engineering</a:t>
              </a:r>
            </a:p>
          </p:txBody>
        </p:sp>
        <p:pic>
          <p:nvPicPr>
            <p:cNvPr id="9" name="图形 8" descr="聊天">
              <a:extLst>
                <a:ext uri="{FF2B5EF4-FFF2-40B4-BE49-F238E27FC236}">
                  <a16:creationId xmlns:a16="http://schemas.microsoft.com/office/drawing/2014/main" id="{023332B2-0055-4614-BD99-0554EA834AB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864" y="2957816"/>
              <a:ext cx="427049" cy="427049"/>
            </a:xfrm>
            <a:prstGeom prst="rect">
              <a:avLst/>
            </a:prstGeom>
          </p:spPr>
        </p:pic>
      </p:grpSp>
      <p:grpSp>
        <p:nvGrpSpPr>
          <p:cNvPr id="68" name="组合 67">
            <a:extLst>
              <a:ext uri="{FF2B5EF4-FFF2-40B4-BE49-F238E27FC236}">
                <a16:creationId xmlns:a16="http://schemas.microsoft.com/office/drawing/2014/main" id="{A9AAE009-A528-41E0-95D8-512C04BA47B0}"/>
              </a:ext>
            </a:extLst>
          </p:cNvPr>
          <p:cNvGrpSpPr/>
          <p:nvPr/>
        </p:nvGrpSpPr>
        <p:grpSpPr>
          <a:xfrm>
            <a:off x="1491606" y="3955149"/>
            <a:ext cx="4332822" cy="1513669"/>
            <a:chOff x="1589719" y="1915331"/>
            <a:chExt cx="4332822" cy="1513669"/>
          </a:xfrm>
        </p:grpSpPr>
        <p:grpSp>
          <p:nvGrpSpPr>
            <p:cNvPr id="69" name="组合 68">
              <a:extLst>
                <a:ext uri="{FF2B5EF4-FFF2-40B4-BE49-F238E27FC236}">
                  <a16:creationId xmlns:a16="http://schemas.microsoft.com/office/drawing/2014/main" id="{D999E6ED-128D-4F30-A81C-B5EFD719FE5B}"/>
                </a:ext>
              </a:extLst>
            </p:cNvPr>
            <p:cNvGrpSpPr/>
            <p:nvPr/>
          </p:nvGrpSpPr>
          <p:grpSpPr>
            <a:xfrm>
              <a:off x="1589719" y="1915331"/>
              <a:ext cx="1555895" cy="1513669"/>
              <a:chOff x="1930367" y="2249779"/>
              <a:chExt cx="2052930" cy="1997214"/>
            </a:xfrm>
          </p:grpSpPr>
          <p:sp>
            <p:nvSpPr>
              <p:cNvPr id="78" name="任意多边形: 形状 77">
                <a:extLst>
                  <a:ext uri="{FF2B5EF4-FFF2-40B4-BE49-F238E27FC236}">
                    <a16:creationId xmlns:a16="http://schemas.microsoft.com/office/drawing/2014/main" id="{A98A8EA2-5DD2-4FB2-AFCE-7FDA9C2BE6CC}"/>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79" name="椭圆 78">
                <a:extLst>
                  <a:ext uri="{FF2B5EF4-FFF2-40B4-BE49-F238E27FC236}">
                    <a16:creationId xmlns:a16="http://schemas.microsoft.com/office/drawing/2014/main" id="{A81283FF-CCFD-4D21-B8AB-45F60FEA0DA1}"/>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a:extLst>
                <a:ext uri="{FF2B5EF4-FFF2-40B4-BE49-F238E27FC236}">
                  <a16:creationId xmlns:a16="http://schemas.microsoft.com/office/drawing/2014/main" id="{F354DEF3-B274-41D7-AB6E-087D6F0BDD3C}"/>
                </a:ext>
              </a:extLst>
            </p:cNvPr>
            <p:cNvSpPr txBox="1"/>
            <p:nvPr/>
          </p:nvSpPr>
          <p:spPr>
            <a:xfrm>
              <a:off x="1869549" y="237895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项目质量</a:t>
              </a:r>
            </a:p>
          </p:txBody>
        </p:sp>
        <p:sp>
          <p:nvSpPr>
            <p:cNvPr id="76" name="文本框 75">
              <a:extLst>
                <a:ext uri="{FF2B5EF4-FFF2-40B4-BE49-F238E27FC236}">
                  <a16:creationId xmlns:a16="http://schemas.microsoft.com/office/drawing/2014/main" id="{D5D419F7-591F-48C1-8032-D696B10E38B7}"/>
                </a:ext>
              </a:extLst>
            </p:cNvPr>
            <p:cNvSpPr txBox="1"/>
            <p:nvPr/>
          </p:nvSpPr>
          <p:spPr>
            <a:xfrm>
              <a:off x="3184230" y="2431542"/>
              <a:ext cx="2738311"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Project quality</a:t>
              </a:r>
            </a:p>
          </p:txBody>
        </p:sp>
        <p:pic>
          <p:nvPicPr>
            <p:cNvPr id="77" name="图形 76" descr="聊天">
              <a:extLst>
                <a:ext uri="{FF2B5EF4-FFF2-40B4-BE49-F238E27FC236}">
                  <a16:creationId xmlns:a16="http://schemas.microsoft.com/office/drawing/2014/main" id="{ECBD4AF0-C5CA-4DE4-AF67-AF16C26617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864" y="2957816"/>
              <a:ext cx="427049" cy="427049"/>
            </a:xfrm>
            <a:prstGeom prst="rect">
              <a:avLst/>
            </a:prstGeom>
          </p:spPr>
        </p:pic>
      </p:grpSp>
      <p:grpSp>
        <p:nvGrpSpPr>
          <p:cNvPr id="87" name="组合 86">
            <a:extLst>
              <a:ext uri="{FF2B5EF4-FFF2-40B4-BE49-F238E27FC236}">
                <a16:creationId xmlns:a16="http://schemas.microsoft.com/office/drawing/2014/main" id="{B0EC17BB-5987-443C-AE55-982BC0DBC96D}"/>
              </a:ext>
            </a:extLst>
          </p:cNvPr>
          <p:cNvGrpSpPr/>
          <p:nvPr/>
        </p:nvGrpSpPr>
        <p:grpSpPr>
          <a:xfrm>
            <a:off x="6489493" y="1902805"/>
            <a:ext cx="4332822" cy="1513669"/>
            <a:chOff x="1589719" y="1915331"/>
            <a:chExt cx="4332822" cy="1513669"/>
          </a:xfrm>
        </p:grpSpPr>
        <p:grpSp>
          <p:nvGrpSpPr>
            <p:cNvPr id="88" name="组合 87">
              <a:extLst>
                <a:ext uri="{FF2B5EF4-FFF2-40B4-BE49-F238E27FC236}">
                  <a16:creationId xmlns:a16="http://schemas.microsoft.com/office/drawing/2014/main" id="{07F1BB4B-7E82-4CA8-BE36-820358C3FA92}"/>
                </a:ext>
              </a:extLst>
            </p:cNvPr>
            <p:cNvGrpSpPr/>
            <p:nvPr/>
          </p:nvGrpSpPr>
          <p:grpSpPr>
            <a:xfrm>
              <a:off x="1589719" y="1915331"/>
              <a:ext cx="1555895" cy="1513669"/>
              <a:chOff x="1930367" y="2249779"/>
              <a:chExt cx="2052930" cy="1997214"/>
            </a:xfrm>
          </p:grpSpPr>
          <p:sp>
            <p:nvSpPr>
              <p:cNvPr id="92" name="任意多边形: 形状 91">
                <a:extLst>
                  <a:ext uri="{FF2B5EF4-FFF2-40B4-BE49-F238E27FC236}">
                    <a16:creationId xmlns:a16="http://schemas.microsoft.com/office/drawing/2014/main" id="{86B7D7BC-4198-4B2F-B02A-81930A47654A}"/>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93" name="椭圆 92">
                <a:extLst>
                  <a:ext uri="{FF2B5EF4-FFF2-40B4-BE49-F238E27FC236}">
                    <a16:creationId xmlns:a16="http://schemas.microsoft.com/office/drawing/2014/main" id="{D557DB8E-5B60-4012-8596-3009A1818C7C}"/>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9" name="文本框 88">
              <a:extLst>
                <a:ext uri="{FF2B5EF4-FFF2-40B4-BE49-F238E27FC236}">
                  <a16:creationId xmlns:a16="http://schemas.microsoft.com/office/drawing/2014/main" id="{F1C0D834-E5DB-45C3-897C-3B458BB273CB}"/>
                </a:ext>
              </a:extLst>
            </p:cNvPr>
            <p:cNvSpPr txBox="1"/>
            <p:nvPr/>
          </p:nvSpPr>
          <p:spPr>
            <a:xfrm>
              <a:off x="1754132" y="2378954"/>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基建与效能</a:t>
              </a:r>
            </a:p>
          </p:txBody>
        </p:sp>
        <p:sp>
          <p:nvSpPr>
            <p:cNvPr id="90" name="文本框 89">
              <a:extLst>
                <a:ext uri="{FF2B5EF4-FFF2-40B4-BE49-F238E27FC236}">
                  <a16:creationId xmlns:a16="http://schemas.microsoft.com/office/drawing/2014/main" id="{D5B52001-54F8-478D-945A-A79D7A269CF1}"/>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Infrastructure and Efficiency</a:t>
              </a:r>
            </a:p>
          </p:txBody>
        </p:sp>
        <p:pic>
          <p:nvPicPr>
            <p:cNvPr id="91" name="图形 90" descr="聊天">
              <a:extLst>
                <a:ext uri="{FF2B5EF4-FFF2-40B4-BE49-F238E27FC236}">
                  <a16:creationId xmlns:a16="http://schemas.microsoft.com/office/drawing/2014/main" id="{2C009CF8-9B07-456B-8F32-AC5456D6613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864" y="2957816"/>
              <a:ext cx="427049" cy="427049"/>
            </a:xfrm>
            <a:prstGeom prst="rect">
              <a:avLst/>
            </a:prstGeom>
          </p:spPr>
        </p:pic>
      </p:grpSp>
      <p:grpSp>
        <p:nvGrpSpPr>
          <p:cNvPr id="94" name="组合 93">
            <a:extLst>
              <a:ext uri="{FF2B5EF4-FFF2-40B4-BE49-F238E27FC236}">
                <a16:creationId xmlns:a16="http://schemas.microsoft.com/office/drawing/2014/main" id="{80CCFBBB-0419-4386-AECA-A4E4C79A8DB8}"/>
              </a:ext>
            </a:extLst>
          </p:cNvPr>
          <p:cNvGrpSpPr/>
          <p:nvPr/>
        </p:nvGrpSpPr>
        <p:grpSpPr>
          <a:xfrm>
            <a:off x="6665955" y="3955149"/>
            <a:ext cx="4332822" cy="1513669"/>
            <a:chOff x="1589719" y="1915331"/>
            <a:chExt cx="4332822" cy="1513669"/>
          </a:xfrm>
        </p:grpSpPr>
        <p:grpSp>
          <p:nvGrpSpPr>
            <p:cNvPr id="95" name="组合 94">
              <a:extLst>
                <a:ext uri="{FF2B5EF4-FFF2-40B4-BE49-F238E27FC236}">
                  <a16:creationId xmlns:a16="http://schemas.microsoft.com/office/drawing/2014/main" id="{78BF7CC4-9975-4045-9E3F-6F2B1FD395E3}"/>
                </a:ext>
              </a:extLst>
            </p:cNvPr>
            <p:cNvGrpSpPr/>
            <p:nvPr/>
          </p:nvGrpSpPr>
          <p:grpSpPr>
            <a:xfrm>
              <a:off x="1589719" y="1915331"/>
              <a:ext cx="1555895" cy="1513669"/>
              <a:chOff x="1930367" y="2249779"/>
              <a:chExt cx="2052930" cy="1997214"/>
            </a:xfrm>
          </p:grpSpPr>
          <p:sp>
            <p:nvSpPr>
              <p:cNvPr id="99" name="任意多边形: 形状 98">
                <a:extLst>
                  <a:ext uri="{FF2B5EF4-FFF2-40B4-BE49-F238E27FC236}">
                    <a16:creationId xmlns:a16="http://schemas.microsoft.com/office/drawing/2014/main" id="{7EA7F606-FDAA-4D98-B490-38B2B4C5A788}"/>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00" name="椭圆 99">
                <a:extLst>
                  <a:ext uri="{FF2B5EF4-FFF2-40B4-BE49-F238E27FC236}">
                    <a16:creationId xmlns:a16="http://schemas.microsoft.com/office/drawing/2014/main" id="{520C5035-FE06-4271-9939-07D18FBBD839}"/>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6" name="文本框 95">
              <a:extLst>
                <a:ext uri="{FF2B5EF4-FFF2-40B4-BE49-F238E27FC236}">
                  <a16:creationId xmlns:a16="http://schemas.microsoft.com/office/drawing/2014/main" id="{2565187F-F36A-4634-8F33-2F9789498D8E}"/>
                </a:ext>
              </a:extLst>
            </p:cNvPr>
            <p:cNvSpPr txBox="1"/>
            <p:nvPr/>
          </p:nvSpPr>
          <p:spPr>
            <a:xfrm>
              <a:off x="1754132" y="2378954"/>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探索与实验</a:t>
              </a:r>
            </a:p>
          </p:txBody>
        </p:sp>
        <p:sp>
          <p:nvSpPr>
            <p:cNvPr id="97" name="文本框 96">
              <a:extLst>
                <a:ext uri="{FF2B5EF4-FFF2-40B4-BE49-F238E27FC236}">
                  <a16:creationId xmlns:a16="http://schemas.microsoft.com/office/drawing/2014/main" id="{FDDD7174-CD1C-4429-BFE4-EAAE21161FD4}"/>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Exploration and experimentation</a:t>
              </a:r>
            </a:p>
          </p:txBody>
        </p:sp>
        <p:pic>
          <p:nvPicPr>
            <p:cNvPr id="98" name="图形 97" descr="聊天">
              <a:extLst>
                <a:ext uri="{FF2B5EF4-FFF2-40B4-BE49-F238E27FC236}">
                  <a16:creationId xmlns:a16="http://schemas.microsoft.com/office/drawing/2014/main" id="{FE70A577-639E-47A3-8B40-3A86C538D3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864" y="2957816"/>
              <a:ext cx="427049" cy="427049"/>
            </a:xfrm>
            <a:prstGeom prst="rect">
              <a:avLst/>
            </a:prstGeom>
          </p:spPr>
        </p:pic>
      </p:grpSp>
      <p:grpSp>
        <p:nvGrpSpPr>
          <p:cNvPr id="32" name="组合 31">
            <a:extLst>
              <a:ext uri="{FF2B5EF4-FFF2-40B4-BE49-F238E27FC236}">
                <a16:creationId xmlns:a16="http://schemas.microsoft.com/office/drawing/2014/main" id="{FBC55039-50A7-4ADE-BD5C-A927FD1C43EA}"/>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69CB3AB1-93BE-4683-886E-47088499B24D}"/>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0C46BDF8-15E1-4E41-934B-C57F70A8A223}"/>
                </a:ext>
              </a:extLst>
            </p:cNvPr>
            <p:cNvSpPr txBox="1"/>
            <p:nvPr/>
          </p:nvSpPr>
          <p:spPr>
            <a:xfrm flipH="1">
              <a:off x="803275" y="365028"/>
              <a:ext cx="4225135" cy="584775"/>
            </a:xfrm>
            <a:prstGeom prst="rect">
              <a:avLst/>
            </a:prstGeom>
            <a:noFill/>
          </p:spPr>
          <p:txBody>
            <a:bodyPr wrap="square" rtlCol="0">
              <a:spAutoFit/>
            </a:bodyPr>
            <a:lstStyle/>
            <a:p>
              <a:r>
                <a:rPr lang="en-US" altLang="zh-CN" sz="3200" dirty="0">
                  <a:cs typeface="+mn-ea"/>
                  <a:sym typeface="+mn-lt"/>
                </a:rPr>
                <a:t>2022</a:t>
              </a:r>
              <a:r>
                <a:rPr lang="zh-CN" altLang="en-US" sz="3200" dirty="0">
                  <a:cs typeface="+mn-ea"/>
                  <a:sym typeface="+mn-lt"/>
                </a:rPr>
                <a:t>年工作方向</a:t>
              </a:r>
              <a:endParaRPr lang="zh-CN" altLang="en-US" sz="3200" dirty="0"/>
            </a:p>
          </p:txBody>
        </p:sp>
      </p:grpSp>
    </p:spTree>
    <p:custDataLst>
      <p:tags r:id="rId1"/>
    </p:custDataLst>
    <p:extLst>
      <p:ext uri="{BB962C8B-B14F-4D97-AF65-F5344CB8AC3E}">
        <p14:creationId xmlns:p14="http://schemas.microsoft.com/office/powerpoint/2010/main" val="2691097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p:cTn id="21" dur="1000" fill="hold"/>
                                        <p:tgtEl>
                                          <p:spTgt spid="87"/>
                                        </p:tgtEl>
                                        <p:attrNameLst>
                                          <p:attrName>ppt_w</p:attrName>
                                        </p:attrNameLst>
                                      </p:cBhvr>
                                      <p:tavLst>
                                        <p:tav tm="0">
                                          <p:val>
                                            <p:fltVal val="0"/>
                                          </p:val>
                                        </p:tav>
                                        <p:tav tm="100000">
                                          <p:val>
                                            <p:strVal val="#ppt_w"/>
                                          </p:val>
                                        </p:tav>
                                      </p:tavLst>
                                    </p:anim>
                                    <p:anim calcmode="lin" valueType="num">
                                      <p:cBhvr>
                                        <p:cTn id="22" dur="1000" fill="hold"/>
                                        <p:tgtEl>
                                          <p:spTgt spid="87"/>
                                        </p:tgtEl>
                                        <p:attrNameLst>
                                          <p:attrName>ppt_h</p:attrName>
                                        </p:attrNameLst>
                                      </p:cBhvr>
                                      <p:tavLst>
                                        <p:tav tm="0">
                                          <p:val>
                                            <p:fltVal val="0"/>
                                          </p:val>
                                        </p:tav>
                                        <p:tav tm="100000">
                                          <p:val>
                                            <p:strVal val="#ppt_h"/>
                                          </p:val>
                                        </p:tav>
                                      </p:tavLst>
                                    </p:anim>
                                    <p:anim calcmode="lin" valueType="num">
                                      <p:cBhvr>
                                        <p:cTn id="23" dur="1000" fill="hold"/>
                                        <p:tgtEl>
                                          <p:spTgt spid="87"/>
                                        </p:tgtEl>
                                        <p:attrNameLst>
                                          <p:attrName>style.rotation</p:attrName>
                                        </p:attrNameLst>
                                      </p:cBhvr>
                                      <p:tavLst>
                                        <p:tav tm="0">
                                          <p:val>
                                            <p:fltVal val="90"/>
                                          </p:val>
                                        </p:tav>
                                        <p:tav tm="100000">
                                          <p:val>
                                            <p:fltVal val="0"/>
                                          </p:val>
                                        </p:tav>
                                      </p:tavLst>
                                    </p:anim>
                                    <p:animEffect transition="in" filter="fade">
                                      <p:cBhvr>
                                        <p:cTn id="24" dur="1000"/>
                                        <p:tgtEl>
                                          <p:spTgt spid="8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p:cTn id="28" dur="1000" fill="hold"/>
                                        <p:tgtEl>
                                          <p:spTgt spid="68"/>
                                        </p:tgtEl>
                                        <p:attrNameLst>
                                          <p:attrName>ppt_w</p:attrName>
                                        </p:attrNameLst>
                                      </p:cBhvr>
                                      <p:tavLst>
                                        <p:tav tm="0">
                                          <p:val>
                                            <p:fltVal val="0"/>
                                          </p:val>
                                        </p:tav>
                                        <p:tav tm="100000">
                                          <p:val>
                                            <p:strVal val="#ppt_w"/>
                                          </p:val>
                                        </p:tav>
                                      </p:tavLst>
                                    </p:anim>
                                    <p:anim calcmode="lin" valueType="num">
                                      <p:cBhvr>
                                        <p:cTn id="29" dur="1000" fill="hold"/>
                                        <p:tgtEl>
                                          <p:spTgt spid="68"/>
                                        </p:tgtEl>
                                        <p:attrNameLst>
                                          <p:attrName>ppt_h</p:attrName>
                                        </p:attrNameLst>
                                      </p:cBhvr>
                                      <p:tavLst>
                                        <p:tav tm="0">
                                          <p:val>
                                            <p:fltVal val="0"/>
                                          </p:val>
                                        </p:tav>
                                        <p:tav tm="100000">
                                          <p:val>
                                            <p:strVal val="#ppt_h"/>
                                          </p:val>
                                        </p:tav>
                                      </p:tavLst>
                                    </p:anim>
                                    <p:anim calcmode="lin" valueType="num">
                                      <p:cBhvr>
                                        <p:cTn id="30" dur="1000" fill="hold"/>
                                        <p:tgtEl>
                                          <p:spTgt spid="68"/>
                                        </p:tgtEl>
                                        <p:attrNameLst>
                                          <p:attrName>style.rotation</p:attrName>
                                        </p:attrNameLst>
                                      </p:cBhvr>
                                      <p:tavLst>
                                        <p:tav tm="0">
                                          <p:val>
                                            <p:fltVal val="90"/>
                                          </p:val>
                                        </p:tav>
                                        <p:tav tm="100000">
                                          <p:val>
                                            <p:fltVal val="0"/>
                                          </p:val>
                                        </p:tav>
                                      </p:tavLst>
                                    </p:anim>
                                    <p:animEffect transition="in" filter="fade">
                                      <p:cBhvr>
                                        <p:cTn id="31" dur="1000"/>
                                        <p:tgtEl>
                                          <p:spTgt spid="68"/>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p:cTn id="35" dur="1000" fill="hold"/>
                                        <p:tgtEl>
                                          <p:spTgt spid="94"/>
                                        </p:tgtEl>
                                        <p:attrNameLst>
                                          <p:attrName>ppt_w</p:attrName>
                                        </p:attrNameLst>
                                      </p:cBhvr>
                                      <p:tavLst>
                                        <p:tav tm="0">
                                          <p:val>
                                            <p:fltVal val="0"/>
                                          </p:val>
                                        </p:tav>
                                        <p:tav tm="100000">
                                          <p:val>
                                            <p:strVal val="#ppt_w"/>
                                          </p:val>
                                        </p:tav>
                                      </p:tavLst>
                                    </p:anim>
                                    <p:anim calcmode="lin" valueType="num">
                                      <p:cBhvr>
                                        <p:cTn id="36" dur="1000" fill="hold"/>
                                        <p:tgtEl>
                                          <p:spTgt spid="94"/>
                                        </p:tgtEl>
                                        <p:attrNameLst>
                                          <p:attrName>ppt_h</p:attrName>
                                        </p:attrNameLst>
                                      </p:cBhvr>
                                      <p:tavLst>
                                        <p:tav tm="0">
                                          <p:val>
                                            <p:fltVal val="0"/>
                                          </p:val>
                                        </p:tav>
                                        <p:tav tm="100000">
                                          <p:val>
                                            <p:strVal val="#ppt_h"/>
                                          </p:val>
                                        </p:tav>
                                      </p:tavLst>
                                    </p:anim>
                                    <p:anim calcmode="lin" valueType="num">
                                      <p:cBhvr>
                                        <p:cTn id="37" dur="1000" fill="hold"/>
                                        <p:tgtEl>
                                          <p:spTgt spid="94"/>
                                        </p:tgtEl>
                                        <p:attrNameLst>
                                          <p:attrName>style.rotation</p:attrName>
                                        </p:attrNameLst>
                                      </p:cBhvr>
                                      <p:tavLst>
                                        <p:tav tm="0">
                                          <p:val>
                                            <p:fltVal val="90"/>
                                          </p:val>
                                        </p:tav>
                                        <p:tav tm="100000">
                                          <p:val>
                                            <p:fltVal val="0"/>
                                          </p:val>
                                        </p:tav>
                                      </p:tavLst>
                                    </p:anim>
                                    <p:animEffect transition="in" filter="fade">
                                      <p:cBhvr>
                                        <p:cTn id="38"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汇报人：潘维吉</a:t>
              </a: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1157601" y="2551008"/>
            <a:ext cx="5327791"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1" u="none" strike="noStrike" kern="1200" cap="none" spc="0" normalizeH="0" baseline="0" noProof="0">
                <a:ln>
                  <a:noFill/>
                </a:ln>
                <a:solidFill>
                  <a:srgbClr val="3C5CE8"/>
                </a:solidFill>
                <a:effectLst/>
                <a:uLnTx/>
                <a:uFillTx/>
                <a:cs typeface="+mn-ea"/>
                <a:sym typeface="+mn-lt"/>
              </a:rPr>
              <a:t>感谢您的聆听</a:t>
            </a:r>
          </a:p>
        </p:txBody>
      </p:sp>
      <p:sp>
        <p:nvSpPr>
          <p:cNvPr id="2" name="文本框 1">
            <a:extLst>
              <a:ext uri="{FF2B5EF4-FFF2-40B4-BE49-F238E27FC236}">
                <a16:creationId xmlns:a16="http://schemas.microsoft.com/office/drawing/2014/main" id="{F8F7D5C3-9599-4BD2-A9FE-2B4C3075F5BB}"/>
              </a:ext>
            </a:extLst>
          </p:cNvPr>
          <p:cNvSpPr txBox="1"/>
          <p:nvPr/>
        </p:nvSpPr>
        <p:spPr>
          <a:xfrm>
            <a:off x="832587" y="327198"/>
            <a:ext cx="2131786" cy="389017"/>
          </a:xfrm>
          <a:prstGeom prst="rect">
            <a:avLst/>
          </a:prstGeom>
          <a:noFill/>
        </p:spPr>
        <p:txBody>
          <a:bodyPr wrap="square" lIns="0" tIns="0" rIns="0" bIns="0" rtlCol="0">
            <a:spAutoFit/>
            <a:scene3d>
              <a:camera prst="orthographicFront"/>
              <a:lightRig rig="threePt" dir="t"/>
            </a:scene3d>
            <a:sp3d contourW="12700"/>
          </a:bodyPr>
          <a:lstStyle/>
          <a:p>
            <a:pPr>
              <a:lnSpc>
                <a:spcPct val="114000"/>
              </a:lnSpc>
            </a:pPr>
            <a:r>
              <a:rPr lang="zh-CN" altLang="en-US" sz="2400" dirty="0">
                <a:solidFill>
                  <a:srgbClr val="3C5CE8"/>
                </a:solidFill>
                <a:cs typeface="+mn-ea"/>
                <a:sym typeface="+mn-lt"/>
              </a:rPr>
              <a:t>安泰科技</a:t>
            </a:r>
            <a:endParaRPr lang="en-US" altLang="zh-CN" sz="2400" dirty="0">
              <a:solidFill>
                <a:srgbClr val="3C5CE8"/>
              </a:solidFill>
              <a:cs typeface="+mn-ea"/>
              <a:sym typeface="+mn-lt"/>
            </a:endParaRP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4">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151249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par>
                          <p:cTn id="38" fill="hold">
                            <p:stCondLst>
                              <p:cond delay="4000"/>
                            </p:stCondLst>
                            <p:childTnLst>
                              <p:par>
                                <p:cTn id="39" presetID="52" presetClass="entr" presetSubtype="0" fill="hold" nodeType="afterEffect">
                                  <p:stCondLst>
                                    <p:cond delay="0"/>
                                  </p:stCondLst>
                                  <p:childTnLst>
                                    <p:set>
                                      <p:cBhvr>
                                        <p:cTn id="40" dur="1" fill="hold">
                                          <p:stCondLst>
                                            <p:cond delay="0"/>
                                          </p:stCondLst>
                                        </p:cTn>
                                        <p:tgtEl>
                                          <p:spTgt spid="2610"/>
                                        </p:tgtEl>
                                        <p:attrNameLst>
                                          <p:attrName>style.visibility</p:attrName>
                                        </p:attrNameLst>
                                      </p:cBhvr>
                                      <p:to>
                                        <p:strVal val="visible"/>
                                      </p:to>
                                    </p:set>
                                    <p:animScale>
                                      <p:cBhvr>
                                        <p:cTn id="41"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610"/>
                                        </p:tgtEl>
                                        <p:attrNameLst>
                                          <p:attrName>ppt_x</p:attrName>
                                          <p:attrName>ppt_y</p:attrName>
                                        </p:attrNameLst>
                                      </p:cBhvr>
                                    </p:animMotion>
                                    <p:animEffect transition="in" filter="fade">
                                      <p:cBhvr>
                                        <p:cTn id="43" dur="1000"/>
                                        <p:tgtEl>
                                          <p:spTgt spid="2610"/>
                                        </p:tgtEl>
                                      </p:cBhvr>
                                    </p:animEffect>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flipH="1">
            <a:off x="-1825128" y="-2563194"/>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C5CE8"/>
                </a:solidFill>
                <a:effectLst/>
                <a:uLnTx/>
                <a:uFillTx/>
                <a:cs typeface="+mn-ea"/>
                <a:sym typeface="+mn-lt"/>
              </a:rPr>
              <a:t>CONTENTS</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3" name="组合 2">
            <a:extLst>
              <a:ext uri="{FF2B5EF4-FFF2-40B4-BE49-F238E27FC236}">
                <a16:creationId xmlns:a16="http://schemas.microsoft.com/office/drawing/2014/main" id="{3F6CCF9C-4D17-473C-B4CF-005087C444D0}"/>
              </a:ext>
            </a:extLst>
          </p:cNvPr>
          <p:cNvGrpSpPr/>
          <p:nvPr/>
        </p:nvGrpSpPr>
        <p:grpSpPr>
          <a:xfrm>
            <a:off x="6411993" y="1684020"/>
            <a:ext cx="4377896" cy="833206"/>
            <a:chOff x="6411993" y="1684020"/>
            <a:chExt cx="4377896"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554086" y="1840944"/>
              <a:ext cx="3235803"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01. 2021</a:t>
              </a:r>
              <a:r>
                <a:rPr lang="zh-CN" altLang="en-US" sz="2400" dirty="0">
                  <a:solidFill>
                    <a:schemeClr val="tx1">
                      <a:lumMod val="75000"/>
                      <a:lumOff val="25000"/>
                    </a:schemeClr>
                  </a:solidFill>
                  <a:cs typeface="+mn-ea"/>
                  <a:sym typeface="+mn-lt"/>
                </a:rPr>
                <a:t>年工作总结</a:t>
              </a:r>
            </a:p>
          </p:txBody>
        </p:sp>
      </p:grpSp>
      <p:grpSp>
        <p:nvGrpSpPr>
          <p:cNvPr id="4" name="组合 3">
            <a:extLst>
              <a:ext uri="{FF2B5EF4-FFF2-40B4-BE49-F238E27FC236}">
                <a16:creationId xmlns:a16="http://schemas.microsoft.com/office/drawing/2014/main" id="{79C0DBB4-EF6D-4295-A288-08244D45A598}"/>
              </a:ext>
            </a:extLst>
          </p:cNvPr>
          <p:cNvGrpSpPr/>
          <p:nvPr/>
        </p:nvGrpSpPr>
        <p:grpSpPr>
          <a:xfrm>
            <a:off x="6137657" y="2830277"/>
            <a:ext cx="4377892" cy="833206"/>
            <a:chOff x="6137657" y="2830277"/>
            <a:chExt cx="4377892" cy="833206"/>
          </a:xfrm>
        </p:grpSpPr>
        <p:sp>
          <p:nvSpPr>
            <p:cNvPr id="47" name="椭圆 46">
              <a:extLst>
                <a:ext uri="{FF2B5EF4-FFF2-40B4-BE49-F238E27FC236}">
                  <a16:creationId xmlns:a16="http://schemas.microsoft.com/office/drawing/2014/main" id="{CDC4141C-F651-47D5-9C4D-1CF66EAB9677}"/>
                </a:ext>
              </a:extLst>
            </p:cNvPr>
            <p:cNvSpPr/>
            <p:nvPr/>
          </p:nvSpPr>
          <p:spPr>
            <a:xfrm>
              <a:off x="6137657" y="2830277"/>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46" name="矩形 45">
              <a:extLst>
                <a:ext uri="{FF2B5EF4-FFF2-40B4-BE49-F238E27FC236}">
                  <a16:creationId xmlns:a16="http://schemas.microsoft.com/office/drawing/2014/main" id="{B4DE8558-2FD2-4174-BDCC-2E2844451419}"/>
                </a:ext>
              </a:extLst>
            </p:cNvPr>
            <p:cNvSpPr/>
            <p:nvPr/>
          </p:nvSpPr>
          <p:spPr>
            <a:xfrm>
              <a:off x="7279747" y="3046950"/>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02. </a:t>
              </a:r>
              <a:r>
                <a:rPr lang="zh-CN" altLang="en-US" sz="2400" dirty="0">
                  <a:solidFill>
                    <a:schemeClr val="tx1">
                      <a:lumMod val="75000"/>
                      <a:lumOff val="25000"/>
                    </a:schemeClr>
                  </a:solidFill>
                  <a:cs typeface="+mn-ea"/>
                  <a:sym typeface="+mn-lt"/>
                </a:rPr>
                <a:t>不足、困难、改善</a:t>
              </a:r>
            </a:p>
          </p:txBody>
        </p:sp>
        <p:sp>
          <p:nvSpPr>
            <p:cNvPr id="65" name="Freeform 81">
              <a:extLst>
                <a:ext uri="{FF2B5EF4-FFF2-40B4-BE49-F238E27FC236}">
                  <a16:creationId xmlns:a16="http://schemas.microsoft.com/office/drawing/2014/main" id="{D1FD8F8C-7C7E-4239-8B84-91E95BD9529C}"/>
                </a:ext>
              </a:extLst>
            </p:cNvPr>
            <p:cNvSpPr>
              <a:spLocks noEditPoints="1"/>
            </p:cNvSpPr>
            <p:nvPr/>
          </p:nvSpPr>
          <p:spPr bwMode="auto">
            <a:xfrm flipH="1">
              <a:off x="6290339" y="3350029"/>
              <a:ext cx="411386" cy="136544"/>
            </a:xfrm>
            <a:custGeom>
              <a:avLst/>
              <a:gdLst/>
              <a:ahLst/>
              <a:cxnLst>
                <a:cxn ang="0">
                  <a:pos x="128" y="2"/>
                </a:cxn>
                <a:cxn ang="0">
                  <a:pos x="65" y="24"/>
                </a:cxn>
                <a:cxn ang="0">
                  <a:pos x="1" y="2"/>
                </a:cxn>
                <a:cxn ang="0">
                  <a:pos x="0" y="2"/>
                </a:cxn>
                <a:cxn ang="0">
                  <a:pos x="0" y="16"/>
                </a:cxn>
                <a:cxn ang="0">
                  <a:pos x="65" y="43"/>
                </a:cxn>
                <a:cxn ang="0">
                  <a:pos x="129" y="16"/>
                </a:cxn>
                <a:cxn ang="0">
                  <a:pos x="129" y="2"/>
                </a:cxn>
                <a:cxn ang="0">
                  <a:pos x="128" y="2"/>
                </a:cxn>
                <a:cxn ang="0">
                  <a:pos x="128" y="2"/>
                </a:cxn>
                <a:cxn ang="0">
                  <a:pos x="128" y="2"/>
                </a:cxn>
              </a:cxnLst>
              <a:rect l="0" t="0" r="r" b="b"/>
              <a:pathLst>
                <a:path w="129" h="43">
                  <a:moveTo>
                    <a:pt x="128" y="2"/>
                  </a:moveTo>
                  <a:cubicBezTo>
                    <a:pt x="124" y="15"/>
                    <a:pt x="96" y="24"/>
                    <a:pt x="65" y="24"/>
                  </a:cubicBezTo>
                  <a:cubicBezTo>
                    <a:pt x="34" y="24"/>
                    <a:pt x="6" y="15"/>
                    <a:pt x="1" y="2"/>
                  </a:cubicBezTo>
                  <a:cubicBezTo>
                    <a:pt x="0" y="0"/>
                    <a:pt x="0" y="0"/>
                    <a:pt x="0" y="2"/>
                  </a:cubicBezTo>
                  <a:cubicBezTo>
                    <a:pt x="0" y="16"/>
                    <a:pt x="0" y="16"/>
                    <a:pt x="0" y="16"/>
                  </a:cubicBezTo>
                  <a:cubicBezTo>
                    <a:pt x="0" y="31"/>
                    <a:pt x="31" y="43"/>
                    <a:pt x="65" y="43"/>
                  </a:cubicBezTo>
                  <a:cubicBezTo>
                    <a:pt x="99" y="43"/>
                    <a:pt x="129" y="31"/>
                    <a:pt x="129" y="16"/>
                  </a:cubicBezTo>
                  <a:cubicBezTo>
                    <a:pt x="129" y="2"/>
                    <a:pt x="129" y="2"/>
                    <a:pt x="129" y="2"/>
                  </a:cubicBezTo>
                  <a:cubicBezTo>
                    <a:pt x="129" y="0"/>
                    <a:pt x="129" y="0"/>
                    <a:pt x="128" y="2"/>
                  </a:cubicBezTo>
                  <a:close/>
                  <a:moveTo>
                    <a:pt x="128" y="2"/>
                  </a:moveTo>
                  <a:cubicBezTo>
                    <a:pt x="128" y="2"/>
                    <a:pt x="128" y="2"/>
                    <a:pt x="128" y="2"/>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dirty="0">
                <a:solidFill>
                  <a:schemeClr val="tx1">
                    <a:lumMod val="75000"/>
                    <a:lumOff val="25000"/>
                  </a:schemeClr>
                </a:solidFill>
                <a:cs typeface="+mn-ea"/>
                <a:sym typeface="+mn-lt"/>
              </a:endParaRPr>
            </a:p>
          </p:txBody>
        </p:sp>
        <p:sp>
          <p:nvSpPr>
            <p:cNvPr id="66" name="Freeform 82">
              <a:extLst>
                <a:ext uri="{FF2B5EF4-FFF2-40B4-BE49-F238E27FC236}">
                  <a16:creationId xmlns:a16="http://schemas.microsoft.com/office/drawing/2014/main" id="{22E8DFA3-490F-41CA-AB76-E0F1C155D4A9}"/>
                </a:ext>
              </a:extLst>
            </p:cNvPr>
            <p:cNvSpPr>
              <a:spLocks noEditPoints="1"/>
            </p:cNvSpPr>
            <p:nvPr/>
          </p:nvSpPr>
          <p:spPr bwMode="auto">
            <a:xfrm flipH="1">
              <a:off x="6292095" y="3273005"/>
              <a:ext cx="320355" cy="140044"/>
            </a:xfrm>
            <a:custGeom>
              <a:avLst/>
              <a:gdLst/>
              <a:ahLst/>
              <a:cxnLst>
                <a:cxn ang="0">
                  <a:pos x="2" y="40"/>
                </a:cxn>
                <a:cxn ang="0">
                  <a:pos x="37" y="44"/>
                </a:cxn>
                <a:cxn ang="0">
                  <a:pos x="100" y="18"/>
                </a:cxn>
                <a:cxn ang="0">
                  <a:pos x="86" y="1"/>
                </a:cxn>
                <a:cxn ang="0">
                  <a:pos x="79" y="1"/>
                </a:cxn>
                <a:cxn ang="0">
                  <a:pos x="2" y="37"/>
                </a:cxn>
                <a:cxn ang="0">
                  <a:pos x="2" y="40"/>
                </a:cxn>
                <a:cxn ang="0">
                  <a:pos x="2" y="40"/>
                </a:cxn>
                <a:cxn ang="0">
                  <a:pos x="2" y="40"/>
                </a:cxn>
              </a:cxnLst>
              <a:rect l="0" t="0" r="r" b="b"/>
              <a:pathLst>
                <a:path w="100" h="44">
                  <a:moveTo>
                    <a:pt x="2" y="40"/>
                  </a:moveTo>
                  <a:cubicBezTo>
                    <a:pt x="12" y="43"/>
                    <a:pt x="24" y="44"/>
                    <a:pt x="37" y="44"/>
                  </a:cubicBezTo>
                  <a:cubicBezTo>
                    <a:pt x="72" y="44"/>
                    <a:pt x="100" y="32"/>
                    <a:pt x="100" y="18"/>
                  </a:cubicBezTo>
                  <a:cubicBezTo>
                    <a:pt x="100" y="11"/>
                    <a:pt x="95" y="6"/>
                    <a:pt x="86" y="1"/>
                  </a:cubicBezTo>
                  <a:cubicBezTo>
                    <a:pt x="84" y="0"/>
                    <a:pt x="81" y="0"/>
                    <a:pt x="79" y="1"/>
                  </a:cubicBezTo>
                  <a:cubicBezTo>
                    <a:pt x="2" y="37"/>
                    <a:pt x="2" y="37"/>
                    <a:pt x="2" y="37"/>
                  </a:cubicBezTo>
                  <a:cubicBezTo>
                    <a:pt x="0" y="38"/>
                    <a:pt x="0" y="39"/>
                    <a:pt x="2" y="40"/>
                  </a:cubicBezTo>
                  <a:close/>
                  <a:moveTo>
                    <a:pt x="2" y="40"/>
                  </a:moveTo>
                  <a:cubicBezTo>
                    <a:pt x="2" y="40"/>
                    <a:pt x="2" y="40"/>
                    <a:pt x="2" y="40"/>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dirty="0">
                <a:solidFill>
                  <a:schemeClr val="tx1">
                    <a:lumMod val="75000"/>
                    <a:lumOff val="25000"/>
                  </a:schemeClr>
                </a:solidFill>
                <a:cs typeface="+mn-ea"/>
                <a:sym typeface="+mn-lt"/>
              </a:endParaRPr>
            </a:p>
          </p:txBody>
        </p:sp>
        <p:sp>
          <p:nvSpPr>
            <p:cNvPr id="67" name="Freeform 83">
              <a:extLst>
                <a:ext uri="{FF2B5EF4-FFF2-40B4-BE49-F238E27FC236}">
                  <a16:creationId xmlns:a16="http://schemas.microsoft.com/office/drawing/2014/main" id="{126AA64F-EA45-47A7-9E17-E2B599B323B6}"/>
                </a:ext>
              </a:extLst>
            </p:cNvPr>
            <p:cNvSpPr>
              <a:spLocks noEditPoints="1"/>
            </p:cNvSpPr>
            <p:nvPr/>
          </p:nvSpPr>
          <p:spPr bwMode="auto">
            <a:xfrm flipH="1">
              <a:off x="6384869" y="3243245"/>
              <a:ext cx="313354" cy="138295"/>
            </a:xfrm>
            <a:custGeom>
              <a:avLst/>
              <a:gdLst/>
              <a:ahLst/>
              <a:cxnLst>
                <a:cxn ang="0">
                  <a:pos x="0" y="27"/>
                </a:cxn>
                <a:cxn ang="0">
                  <a:pos x="12" y="42"/>
                </a:cxn>
                <a:cxn ang="0">
                  <a:pos x="19" y="42"/>
                </a:cxn>
                <a:cxn ang="0">
                  <a:pos x="96" y="7"/>
                </a:cxn>
                <a:cxn ang="0">
                  <a:pos x="96" y="4"/>
                </a:cxn>
                <a:cxn ang="0">
                  <a:pos x="64" y="0"/>
                </a:cxn>
                <a:cxn ang="0">
                  <a:pos x="0" y="27"/>
                </a:cxn>
                <a:cxn ang="0">
                  <a:pos x="0" y="27"/>
                </a:cxn>
                <a:cxn ang="0">
                  <a:pos x="0" y="27"/>
                </a:cxn>
              </a:cxnLst>
              <a:rect l="0" t="0" r="r" b="b"/>
              <a:pathLst>
                <a:path w="98" h="43">
                  <a:moveTo>
                    <a:pt x="0" y="27"/>
                  </a:moveTo>
                  <a:cubicBezTo>
                    <a:pt x="0" y="32"/>
                    <a:pt x="5" y="38"/>
                    <a:pt x="12" y="42"/>
                  </a:cubicBezTo>
                  <a:cubicBezTo>
                    <a:pt x="14" y="43"/>
                    <a:pt x="17" y="43"/>
                    <a:pt x="19" y="42"/>
                  </a:cubicBezTo>
                  <a:cubicBezTo>
                    <a:pt x="96" y="7"/>
                    <a:pt x="96" y="7"/>
                    <a:pt x="96" y="7"/>
                  </a:cubicBezTo>
                  <a:cubicBezTo>
                    <a:pt x="98" y="6"/>
                    <a:pt x="98" y="4"/>
                    <a:pt x="96" y="4"/>
                  </a:cubicBezTo>
                  <a:cubicBezTo>
                    <a:pt x="86" y="2"/>
                    <a:pt x="75" y="0"/>
                    <a:pt x="64" y="0"/>
                  </a:cubicBezTo>
                  <a:cubicBezTo>
                    <a:pt x="29" y="0"/>
                    <a:pt x="0" y="12"/>
                    <a:pt x="0" y="27"/>
                  </a:cubicBezTo>
                  <a:close/>
                  <a:moveTo>
                    <a:pt x="0" y="27"/>
                  </a:moveTo>
                  <a:cubicBezTo>
                    <a:pt x="0" y="27"/>
                    <a:pt x="0" y="27"/>
                    <a:pt x="0" y="27"/>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dirty="0">
                <a:solidFill>
                  <a:schemeClr val="tx1">
                    <a:lumMod val="75000"/>
                    <a:lumOff val="25000"/>
                  </a:schemeClr>
                </a:solidFill>
                <a:cs typeface="+mn-ea"/>
                <a:sym typeface="+mn-lt"/>
              </a:endParaRPr>
            </a:p>
          </p:txBody>
        </p:sp>
        <p:sp>
          <p:nvSpPr>
            <p:cNvPr id="68" name="Freeform 84">
              <a:extLst>
                <a:ext uri="{FF2B5EF4-FFF2-40B4-BE49-F238E27FC236}">
                  <a16:creationId xmlns:a16="http://schemas.microsoft.com/office/drawing/2014/main" id="{1FE1F852-4B95-489A-8104-A65591D0AE72}"/>
                </a:ext>
              </a:extLst>
            </p:cNvPr>
            <p:cNvSpPr>
              <a:spLocks noEditPoints="1"/>
            </p:cNvSpPr>
            <p:nvPr/>
          </p:nvSpPr>
          <p:spPr bwMode="auto">
            <a:xfrm flipH="1">
              <a:off x="6442640" y="2982411"/>
              <a:ext cx="171556" cy="260835"/>
            </a:xfrm>
            <a:custGeom>
              <a:avLst/>
              <a:gdLst/>
              <a:ahLst/>
              <a:cxnLst>
                <a:cxn ang="0">
                  <a:pos x="3" y="81"/>
                </a:cxn>
                <a:cxn ang="0">
                  <a:pos x="41" y="77"/>
                </a:cxn>
                <a:cxn ang="0">
                  <a:pos x="48" y="77"/>
                </a:cxn>
                <a:cxn ang="0">
                  <a:pos x="52" y="74"/>
                </a:cxn>
                <a:cxn ang="0">
                  <a:pos x="54" y="58"/>
                </a:cxn>
                <a:cxn ang="0">
                  <a:pos x="4" y="0"/>
                </a:cxn>
                <a:cxn ang="0">
                  <a:pos x="0" y="4"/>
                </a:cxn>
                <a:cxn ang="0">
                  <a:pos x="0" y="79"/>
                </a:cxn>
                <a:cxn ang="0">
                  <a:pos x="3" y="81"/>
                </a:cxn>
                <a:cxn ang="0">
                  <a:pos x="3" y="81"/>
                </a:cxn>
                <a:cxn ang="0">
                  <a:pos x="3" y="81"/>
                </a:cxn>
              </a:cxnLst>
              <a:rect l="0" t="0" r="r" b="b"/>
              <a:pathLst>
                <a:path w="54" h="82">
                  <a:moveTo>
                    <a:pt x="3" y="81"/>
                  </a:moveTo>
                  <a:cubicBezTo>
                    <a:pt x="14" y="79"/>
                    <a:pt x="27" y="77"/>
                    <a:pt x="41" y="77"/>
                  </a:cubicBezTo>
                  <a:cubicBezTo>
                    <a:pt x="43" y="77"/>
                    <a:pt x="46" y="77"/>
                    <a:pt x="48" y="77"/>
                  </a:cubicBezTo>
                  <a:cubicBezTo>
                    <a:pt x="50" y="77"/>
                    <a:pt x="51" y="76"/>
                    <a:pt x="52" y="74"/>
                  </a:cubicBezTo>
                  <a:cubicBezTo>
                    <a:pt x="54" y="69"/>
                    <a:pt x="54" y="64"/>
                    <a:pt x="54" y="58"/>
                  </a:cubicBezTo>
                  <a:cubicBezTo>
                    <a:pt x="54" y="28"/>
                    <a:pt x="32" y="4"/>
                    <a:pt x="4" y="0"/>
                  </a:cubicBezTo>
                  <a:cubicBezTo>
                    <a:pt x="2" y="0"/>
                    <a:pt x="0" y="2"/>
                    <a:pt x="0" y="4"/>
                  </a:cubicBezTo>
                  <a:cubicBezTo>
                    <a:pt x="0" y="79"/>
                    <a:pt x="0" y="79"/>
                    <a:pt x="0" y="79"/>
                  </a:cubicBezTo>
                  <a:cubicBezTo>
                    <a:pt x="0" y="81"/>
                    <a:pt x="1" y="82"/>
                    <a:pt x="3" y="81"/>
                  </a:cubicBezTo>
                  <a:close/>
                  <a:moveTo>
                    <a:pt x="3" y="81"/>
                  </a:moveTo>
                  <a:cubicBezTo>
                    <a:pt x="3" y="81"/>
                    <a:pt x="3" y="81"/>
                    <a:pt x="3" y="81"/>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dirty="0">
                <a:solidFill>
                  <a:schemeClr val="tx1">
                    <a:lumMod val="75000"/>
                    <a:lumOff val="25000"/>
                  </a:schemeClr>
                </a:solidFill>
                <a:cs typeface="+mn-ea"/>
                <a:sym typeface="+mn-lt"/>
              </a:endParaRPr>
            </a:p>
          </p:txBody>
        </p:sp>
        <p:sp>
          <p:nvSpPr>
            <p:cNvPr id="69" name="Freeform 85">
              <a:extLst>
                <a:ext uri="{FF2B5EF4-FFF2-40B4-BE49-F238E27FC236}">
                  <a16:creationId xmlns:a16="http://schemas.microsoft.com/office/drawing/2014/main" id="{2529FA88-5697-4452-9742-0C6E95B4E4FF}"/>
                </a:ext>
              </a:extLst>
            </p:cNvPr>
            <p:cNvSpPr>
              <a:spLocks noEditPoints="1"/>
            </p:cNvSpPr>
            <p:nvPr/>
          </p:nvSpPr>
          <p:spPr bwMode="auto">
            <a:xfrm flipH="1">
              <a:off x="6640455" y="2982411"/>
              <a:ext cx="171556" cy="344861"/>
            </a:xfrm>
            <a:custGeom>
              <a:avLst/>
              <a:gdLst/>
              <a:ahLst/>
              <a:cxnLst>
                <a:cxn ang="0">
                  <a:pos x="51" y="86"/>
                </a:cxn>
                <a:cxn ang="0">
                  <a:pos x="54" y="81"/>
                </a:cxn>
                <a:cxn ang="0">
                  <a:pos x="54" y="4"/>
                </a:cxn>
                <a:cxn ang="0">
                  <a:pos x="51" y="0"/>
                </a:cxn>
                <a:cxn ang="0">
                  <a:pos x="0" y="58"/>
                </a:cxn>
                <a:cxn ang="0">
                  <a:pos x="27" y="107"/>
                </a:cxn>
                <a:cxn ang="0">
                  <a:pos x="29" y="108"/>
                </a:cxn>
                <a:cxn ang="0">
                  <a:pos x="29" y="108"/>
                </a:cxn>
                <a:cxn ang="0">
                  <a:pos x="51" y="86"/>
                </a:cxn>
                <a:cxn ang="0">
                  <a:pos x="51" y="86"/>
                </a:cxn>
                <a:cxn ang="0">
                  <a:pos x="51" y="86"/>
                </a:cxn>
              </a:cxnLst>
              <a:rect l="0" t="0" r="r" b="b"/>
              <a:pathLst>
                <a:path w="54" h="108">
                  <a:moveTo>
                    <a:pt x="51" y="86"/>
                  </a:moveTo>
                  <a:cubicBezTo>
                    <a:pt x="53" y="85"/>
                    <a:pt x="54" y="83"/>
                    <a:pt x="54" y="81"/>
                  </a:cubicBezTo>
                  <a:cubicBezTo>
                    <a:pt x="54" y="4"/>
                    <a:pt x="54" y="4"/>
                    <a:pt x="54" y="4"/>
                  </a:cubicBezTo>
                  <a:cubicBezTo>
                    <a:pt x="54" y="2"/>
                    <a:pt x="53" y="0"/>
                    <a:pt x="51" y="0"/>
                  </a:cubicBezTo>
                  <a:cubicBezTo>
                    <a:pt x="22" y="4"/>
                    <a:pt x="0" y="28"/>
                    <a:pt x="0" y="58"/>
                  </a:cubicBezTo>
                  <a:cubicBezTo>
                    <a:pt x="0" y="78"/>
                    <a:pt x="11" y="96"/>
                    <a:pt x="27" y="107"/>
                  </a:cubicBezTo>
                  <a:cubicBezTo>
                    <a:pt x="28" y="108"/>
                    <a:pt x="29" y="108"/>
                    <a:pt x="29" y="108"/>
                  </a:cubicBezTo>
                  <a:cubicBezTo>
                    <a:pt x="29" y="108"/>
                    <a:pt x="29" y="108"/>
                    <a:pt x="29" y="108"/>
                  </a:cubicBezTo>
                  <a:cubicBezTo>
                    <a:pt x="29" y="99"/>
                    <a:pt x="38" y="91"/>
                    <a:pt x="51" y="86"/>
                  </a:cubicBezTo>
                  <a:close/>
                  <a:moveTo>
                    <a:pt x="51" y="86"/>
                  </a:moveTo>
                  <a:cubicBezTo>
                    <a:pt x="51" y="86"/>
                    <a:pt x="51" y="86"/>
                    <a:pt x="51" y="86"/>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dirty="0">
                <a:solidFill>
                  <a:schemeClr val="tx1">
                    <a:lumMod val="75000"/>
                    <a:lumOff val="25000"/>
                  </a:schemeClr>
                </a:solidFill>
                <a:cs typeface="+mn-ea"/>
                <a:sym typeface="+mn-lt"/>
              </a:endParaRPr>
            </a:p>
          </p:txBody>
        </p:sp>
      </p:grpSp>
      <p:grpSp>
        <p:nvGrpSpPr>
          <p:cNvPr id="5" name="组合 4">
            <a:extLst>
              <a:ext uri="{FF2B5EF4-FFF2-40B4-BE49-F238E27FC236}">
                <a16:creationId xmlns:a16="http://schemas.microsoft.com/office/drawing/2014/main" id="{63D607C4-CF3F-429D-8418-6B24D0897B7A}"/>
              </a:ext>
            </a:extLst>
          </p:cNvPr>
          <p:cNvGrpSpPr/>
          <p:nvPr/>
        </p:nvGrpSpPr>
        <p:grpSpPr>
          <a:xfrm>
            <a:off x="5640727" y="3872959"/>
            <a:ext cx="4440822" cy="833206"/>
            <a:chOff x="5640727" y="3872959"/>
            <a:chExt cx="4440822" cy="833206"/>
          </a:xfrm>
        </p:grpSpPr>
        <p:sp>
          <p:nvSpPr>
            <p:cNvPr id="52" name="椭圆 51">
              <a:extLst>
                <a:ext uri="{FF2B5EF4-FFF2-40B4-BE49-F238E27FC236}">
                  <a16:creationId xmlns:a16="http://schemas.microsoft.com/office/drawing/2014/main" id="{458B9D77-7EDA-4FAA-ADFE-8B380EF2DCAD}"/>
                </a:ext>
              </a:extLst>
            </p:cNvPr>
            <p:cNvSpPr/>
            <p:nvPr/>
          </p:nvSpPr>
          <p:spPr>
            <a:xfrm>
              <a:off x="5640727" y="3872959"/>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1" name="矩形 50">
              <a:extLst>
                <a:ext uri="{FF2B5EF4-FFF2-40B4-BE49-F238E27FC236}">
                  <a16:creationId xmlns:a16="http://schemas.microsoft.com/office/drawing/2014/main" id="{BC2DD16E-BA30-4C2A-BDB8-4EBF8EC556DD}"/>
                </a:ext>
              </a:extLst>
            </p:cNvPr>
            <p:cNvSpPr/>
            <p:nvPr/>
          </p:nvSpPr>
          <p:spPr>
            <a:xfrm>
              <a:off x="6790437" y="4085316"/>
              <a:ext cx="329111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03. 2022</a:t>
              </a:r>
              <a:r>
                <a:rPr lang="zh-CN" altLang="en-US" sz="2400" dirty="0">
                  <a:solidFill>
                    <a:schemeClr val="tx1">
                      <a:lumMod val="75000"/>
                      <a:lumOff val="25000"/>
                    </a:schemeClr>
                  </a:solidFill>
                  <a:cs typeface="+mn-ea"/>
                  <a:sym typeface="+mn-lt"/>
                </a:rPr>
                <a:t>年计划与提升</a:t>
              </a:r>
            </a:p>
          </p:txBody>
        </p:sp>
        <p:sp>
          <p:nvSpPr>
            <p:cNvPr id="75" name="Freeform 104">
              <a:extLst>
                <a:ext uri="{FF2B5EF4-FFF2-40B4-BE49-F238E27FC236}">
                  <a16:creationId xmlns:a16="http://schemas.microsoft.com/office/drawing/2014/main" id="{E7155BF6-C676-44A3-A010-7F7C9FEC9051}"/>
                </a:ext>
              </a:extLst>
            </p:cNvPr>
            <p:cNvSpPr>
              <a:spLocks noEditPoints="1"/>
            </p:cNvSpPr>
            <p:nvPr/>
          </p:nvSpPr>
          <p:spPr bwMode="auto">
            <a:xfrm flipH="1">
              <a:off x="5845690" y="4013324"/>
              <a:ext cx="459616" cy="594874"/>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3C5CE8"/>
            </a:solidFill>
            <a:ln>
              <a:noFill/>
            </a:ln>
          </p:spPr>
          <p:txBody>
            <a:bodyPr vert="horz" wrap="square" lIns="91440" tIns="45720" rIns="91440" bIns="45720" numCol="1" anchor="t" anchorCtr="0" compatLnSpc="1">
              <a:prstTxWarp prst="textNoShape">
                <a:avLst/>
              </a:prstTxWarp>
            </a:bodyPr>
            <a:lstStyle/>
            <a:p>
              <a:endParaRPr lang="en-US" sz="1600" dirty="0">
                <a:solidFill>
                  <a:schemeClr val="tx1">
                    <a:lumMod val="75000"/>
                    <a:lumOff val="25000"/>
                  </a:schemeClr>
                </a:solidFill>
                <a:cs typeface="+mn-ea"/>
                <a:sym typeface="+mn-lt"/>
              </a:endParaRPr>
            </a:p>
          </p:txBody>
        </p:sp>
      </p:grpSp>
      <p:grpSp>
        <p:nvGrpSpPr>
          <p:cNvPr id="2" name="组合 1">
            <a:extLst>
              <a:ext uri="{FF2B5EF4-FFF2-40B4-BE49-F238E27FC236}">
                <a16:creationId xmlns:a16="http://schemas.microsoft.com/office/drawing/2014/main" id="{EF7B9A82-F210-46AF-B322-6EF207DFBA98}"/>
              </a:ext>
            </a:extLst>
          </p:cNvPr>
          <p:cNvGrpSpPr/>
          <p:nvPr/>
        </p:nvGrpSpPr>
        <p:grpSpPr>
          <a:xfrm>
            <a:off x="-4284668" y="-3155353"/>
            <a:ext cx="8202554" cy="8202554"/>
            <a:chOff x="-4284668" y="-3155353"/>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flipH="1">
              <a:off x="-3524219" y="-2394904"/>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a:off x="942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a:off x="10949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a:off x="12473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a:off x="13997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a:off x="15521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a:off x="1704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a:off x="942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a:off x="10949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a:off x="12473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a:off x="13997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a:off x="15521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a:off x="1704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a:off x="942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a:off x="10949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a:off x="12473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a:off x="13997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a:off x="15521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a:off x="1704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a:off x="942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a:off x="10949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a:off x="12473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a:off x="13997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a:off x="15521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a:off x="1704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3">
            <a:extLst>
              <a:ext uri="{28A0092B-C50C-407E-A947-70E740481C1C}">
                <a14:useLocalDpi xmlns:a14="http://schemas.microsoft.com/office/drawing/2010/main" val="0"/>
              </a:ext>
            </a:extLst>
          </a:blip>
          <a:srcRect l="35457" t="22444" r="4045" b="6223"/>
          <a:stretch/>
        </p:blipFill>
        <p:spPr>
          <a:xfrm flipH="1">
            <a:off x="410969" y="516350"/>
            <a:ext cx="5182876" cy="4321308"/>
          </a:xfrm>
          <a:prstGeom prst="rect">
            <a:avLst/>
          </a:prstGeom>
        </p:spPr>
      </p:pic>
    </p:spTree>
    <p:extLst>
      <p:ext uri="{BB962C8B-B14F-4D97-AF65-F5344CB8AC3E}">
        <p14:creationId xmlns:p14="http://schemas.microsoft.com/office/powerpoint/2010/main" val="88641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 calcmode="lin" valueType="num">
                                      <p:cBhvr>
                                        <p:cTn id="20" dur="1000" fill="hold"/>
                                        <p:tgtEl>
                                          <p:spTgt spid="74"/>
                                        </p:tgtEl>
                                        <p:attrNameLst>
                                          <p:attrName>ppt_w</p:attrName>
                                        </p:attrNameLst>
                                      </p:cBhvr>
                                      <p:tavLst>
                                        <p:tav tm="0">
                                          <p:val>
                                            <p:fltVal val="0"/>
                                          </p:val>
                                        </p:tav>
                                        <p:tav tm="100000">
                                          <p:val>
                                            <p:strVal val="#ppt_w"/>
                                          </p:val>
                                        </p:tav>
                                      </p:tavLst>
                                    </p:anim>
                                    <p:anim calcmode="lin" valueType="num">
                                      <p:cBhvr>
                                        <p:cTn id="21" dur="1000" fill="hold"/>
                                        <p:tgtEl>
                                          <p:spTgt spid="74"/>
                                        </p:tgtEl>
                                        <p:attrNameLst>
                                          <p:attrName>ppt_h</p:attrName>
                                        </p:attrNameLst>
                                      </p:cBhvr>
                                      <p:tavLst>
                                        <p:tav tm="0">
                                          <p:val>
                                            <p:fltVal val="0"/>
                                          </p:val>
                                        </p:tav>
                                        <p:tav tm="100000">
                                          <p:val>
                                            <p:strVal val="#ppt_h"/>
                                          </p:val>
                                        </p:tav>
                                      </p:tavLst>
                                    </p:anim>
                                    <p:anim calcmode="lin" valueType="num">
                                      <p:cBhvr>
                                        <p:cTn id="22" dur="1000" fill="hold"/>
                                        <p:tgtEl>
                                          <p:spTgt spid="74"/>
                                        </p:tgtEl>
                                        <p:attrNameLst>
                                          <p:attrName>style.rotation</p:attrName>
                                        </p:attrNameLst>
                                      </p:cBhvr>
                                      <p:tavLst>
                                        <p:tav tm="0">
                                          <p:val>
                                            <p:fltVal val="90"/>
                                          </p:val>
                                        </p:tav>
                                        <p:tav tm="100000">
                                          <p:val>
                                            <p:fltVal val="0"/>
                                          </p:val>
                                        </p:tav>
                                      </p:tavLst>
                                    </p:anim>
                                    <p:animEffect transition="in" filter="fade">
                                      <p:cBhvr>
                                        <p:cTn id="23" dur="1000"/>
                                        <p:tgtEl>
                                          <p:spTgt spid="74"/>
                                        </p:tgtEl>
                                      </p:cBhvr>
                                    </p:animEffect>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750" fill="hold"/>
                                        <p:tgtEl>
                                          <p:spTgt spid="62"/>
                                        </p:tgtEl>
                                        <p:attrNameLst>
                                          <p:attrName>ppt_x</p:attrName>
                                        </p:attrNameLst>
                                      </p:cBhvr>
                                      <p:tavLst>
                                        <p:tav tm="0">
                                          <p:val>
                                            <p:strVal val="#ppt_x"/>
                                          </p:val>
                                        </p:tav>
                                        <p:tav tm="100000">
                                          <p:val>
                                            <p:strVal val="#ppt_x"/>
                                          </p:val>
                                        </p:tav>
                                      </p:tavLst>
                                    </p:anim>
                                    <p:anim calcmode="lin" valueType="num">
                                      <p:cBhvr additive="base">
                                        <p:cTn id="28" dur="750" fill="hold"/>
                                        <p:tgtEl>
                                          <p:spTgt spid="62"/>
                                        </p:tgtEl>
                                        <p:attrNameLst>
                                          <p:attrName>ppt_y</p:attrName>
                                        </p:attrNameLst>
                                      </p:cBhvr>
                                      <p:tavLst>
                                        <p:tav tm="0">
                                          <p:val>
                                            <p:strVal val="1+#ppt_h/2"/>
                                          </p:val>
                                        </p:tav>
                                        <p:tav tm="100000">
                                          <p:val>
                                            <p:strVal val="#ppt_y"/>
                                          </p:val>
                                        </p:tav>
                                      </p:tavLst>
                                    </p:anim>
                                  </p:childTnLst>
                                </p:cTn>
                              </p:par>
                            </p:childTnLst>
                          </p:cTn>
                        </p:par>
                        <p:par>
                          <p:cTn id="29" fill="hold">
                            <p:stCondLst>
                              <p:cond delay="3750"/>
                            </p:stCondLst>
                            <p:childTnLst>
                              <p:par>
                                <p:cTn id="30" presetID="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ppt_x"/>
                                          </p:val>
                                        </p:tav>
                                        <p:tav tm="100000">
                                          <p:val>
                                            <p:strVal val="#ppt_x"/>
                                          </p:val>
                                        </p:tav>
                                      </p:tavLst>
                                    </p:anim>
                                    <p:anim calcmode="lin" valueType="num">
                                      <p:cBhvr additive="base">
                                        <p:cTn id="33" dur="750" fill="hold"/>
                                        <p:tgtEl>
                                          <p:spTgt spid="3"/>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750" fill="hold"/>
                                        <p:tgtEl>
                                          <p:spTgt spid="4"/>
                                        </p:tgtEl>
                                        <p:attrNameLst>
                                          <p:attrName>ppt_x</p:attrName>
                                        </p:attrNameLst>
                                      </p:cBhvr>
                                      <p:tavLst>
                                        <p:tav tm="0">
                                          <p:val>
                                            <p:strVal val="#ppt_x"/>
                                          </p:val>
                                        </p:tav>
                                        <p:tav tm="100000">
                                          <p:val>
                                            <p:strVal val="#ppt_x"/>
                                          </p:val>
                                        </p:tav>
                                      </p:tavLst>
                                    </p:anim>
                                    <p:anim calcmode="lin" valueType="num">
                                      <p:cBhvr additive="base">
                                        <p:cTn id="38" dur="75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525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750" fill="hold"/>
                                        <p:tgtEl>
                                          <p:spTgt spid="5"/>
                                        </p:tgtEl>
                                        <p:attrNameLst>
                                          <p:attrName>ppt_x</p:attrName>
                                        </p:attrNameLst>
                                      </p:cBhvr>
                                      <p:tavLst>
                                        <p:tav tm="0">
                                          <p:val>
                                            <p:strVal val="#ppt_x"/>
                                          </p:val>
                                        </p:tav>
                                        <p:tav tm="100000">
                                          <p:val>
                                            <p:strVal val="#ppt_x"/>
                                          </p:val>
                                        </p:tav>
                                      </p:tavLst>
                                    </p:anim>
                                    <p:anim calcmode="lin" valueType="num">
                                      <p:cBhvr additive="base">
                                        <p:cTn id="43"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C5CE8"/>
                </a:solidFill>
                <a:effectLst/>
                <a:uLnTx/>
                <a:uFillTx/>
                <a:cs typeface="+mn-ea"/>
                <a:sym typeface="+mn-lt"/>
              </a:rPr>
              <a:t>O N E</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dirty="0">
                  <a:solidFill>
                    <a:schemeClr val="tx1">
                      <a:lumMod val="75000"/>
                      <a:lumOff val="25000"/>
                    </a:schemeClr>
                  </a:solidFill>
                  <a:cs typeface="+mn-ea"/>
                  <a:sym typeface="+mn-lt"/>
                </a:rPr>
                <a:t>2021</a:t>
              </a:r>
              <a:r>
                <a:rPr lang="zh-CN" altLang="en-US" sz="4000" dirty="0">
                  <a:solidFill>
                    <a:schemeClr val="tx1">
                      <a:lumMod val="75000"/>
                      <a:lumOff val="25000"/>
                    </a:schemeClr>
                  </a:solidFill>
                  <a:cs typeface="+mn-ea"/>
                  <a:sym typeface="+mn-lt"/>
                </a:rPr>
                <a:t>年工作回顾</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3">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2456846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31" presetClass="entr" presetSubtype="0" fill="hold" grpId="0" nodeType="after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p:cTn id="30" dur="1000" fill="hold"/>
                                        <p:tgtEl>
                                          <p:spTgt spid="74"/>
                                        </p:tgtEl>
                                        <p:attrNameLst>
                                          <p:attrName>ppt_w</p:attrName>
                                        </p:attrNameLst>
                                      </p:cBhvr>
                                      <p:tavLst>
                                        <p:tav tm="0">
                                          <p:val>
                                            <p:fltVal val="0"/>
                                          </p:val>
                                        </p:tav>
                                        <p:tav tm="100000">
                                          <p:val>
                                            <p:strVal val="#ppt_w"/>
                                          </p:val>
                                        </p:tav>
                                      </p:tavLst>
                                    </p:anim>
                                    <p:anim calcmode="lin" valueType="num">
                                      <p:cBhvr>
                                        <p:cTn id="31" dur="1000" fill="hold"/>
                                        <p:tgtEl>
                                          <p:spTgt spid="74"/>
                                        </p:tgtEl>
                                        <p:attrNameLst>
                                          <p:attrName>ppt_h</p:attrName>
                                        </p:attrNameLst>
                                      </p:cBhvr>
                                      <p:tavLst>
                                        <p:tav tm="0">
                                          <p:val>
                                            <p:fltVal val="0"/>
                                          </p:val>
                                        </p:tav>
                                        <p:tav tm="100000">
                                          <p:val>
                                            <p:strVal val="#ppt_h"/>
                                          </p:val>
                                        </p:tav>
                                      </p:tavLst>
                                    </p:anim>
                                    <p:anim calcmode="lin" valueType="num">
                                      <p:cBhvr>
                                        <p:cTn id="32" dur="1000" fill="hold"/>
                                        <p:tgtEl>
                                          <p:spTgt spid="74"/>
                                        </p:tgtEl>
                                        <p:attrNameLst>
                                          <p:attrName>style.rotation</p:attrName>
                                        </p:attrNameLst>
                                      </p:cBhvr>
                                      <p:tavLst>
                                        <p:tav tm="0">
                                          <p:val>
                                            <p:fltVal val="90"/>
                                          </p:val>
                                        </p:tav>
                                        <p:tav tm="100000">
                                          <p:val>
                                            <p:fltVal val="0"/>
                                          </p:val>
                                        </p:tav>
                                      </p:tavLst>
                                    </p:anim>
                                    <p:animEffect transition="in" filter="fade">
                                      <p:cBhvr>
                                        <p:cTn id="33" dur="1000"/>
                                        <p:tgtEl>
                                          <p:spTgt spid="74"/>
                                        </p:tgtEl>
                                      </p:cBhvr>
                                    </p:animEffect>
                                  </p:childTnLst>
                                </p:cTn>
                              </p:par>
                            </p:childTnLst>
                          </p:cTn>
                        </p:par>
                        <p:par>
                          <p:cTn id="34" fill="hold">
                            <p:stCondLst>
                              <p:cond delay="4000"/>
                            </p:stCondLst>
                            <p:childTnLst>
                              <p:par>
                                <p:cTn id="35" presetID="2" presetClass="entr" presetSubtype="4"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750" fill="hold"/>
                                        <p:tgtEl>
                                          <p:spTgt spid="62"/>
                                        </p:tgtEl>
                                        <p:attrNameLst>
                                          <p:attrName>ppt_x</p:attrName>
                                        </p:attrNameLst>
                                      </p:cBhvr>
                                      <p:tavLst>
                                        <p:tav tm="0">
                                          <p:val>
                                            <p:strVal val="#ppt_x"/>
                                          </p:val>
                                        </p:tav>
                                        <p:tav tm="100000">
                                          <p:val>
                                            <p:strVal val="#ppt_x"/>
                                          </p:val>
                                        </p:tav>
                                      </p:tavLst>
                                    </p:anim>
                                    <p:anim calcmode="lin" valueType="num">
                                      <p:cBhvr additive="base">
                                        <p:cTn id="38" dur="75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4750"/>
                            </p:stCondLst>
                            <p:childTnLst>
                              <p:par>
                                <p:cTn id="40" presetID="2" presetClass="entr" presetSubtype="4"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750" fill="hold"/>
                                        <p:tgtEl>
                                          <p:spTgt spid="2"/>
                                        </p:tgtEl>
                                        <p:attrNameLst>
                                          <p:attrName>ppt_x</p:attrName>
                                        </p:attrNameLst>
                                      </p:cBhvr>
                                      <p:tavLst>
                                        <p:tav tm="0">
                                          <p:val>
                                            <p:strVal val="#ppt_x"/>
                                          </p:val>
                                        </p:tav>
                                        <p:tav tm="100000">
                                          <p:val>
                                            <p:strVal val="#ppt_x"/>
                                          </p:val>
                                        </p:tav>
                                      </p:tavLst>
                                    </p:anim>
                                    <p:anim calcmode="lin" valueType="num">
                                      <p:cBhvr additive="base">
                                        <p:cTn id="43"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75FF9CD-784B-4DA4-AF42-5B81F98D379C}"/>
              </a:ext>
            </a:extLst>
          </p:cNvPr>
          <p:cNvGrpSpPr/>
          <p:nvPr/>
        </p:nvGrpSpPr>
        <p:grpSpPr>
          <a:xfrm>
            <a:off x="-781050" y="-662111"/>
            <a:ext cx="5809460" cy="1611914"/>
            <a:chOff x="-781050" y="-662111"/>
            <a:chExt cx="5809460" cy="1611914"/>
          </a:xfrm>
        </p:grpSpPr>
        <p:sp>
          <p:nvSpPr>
            <p:cNvPr id="3" name="任意多边形: 形状 2">
              <a:extLst>
                <a:ext uri="{FF2B5EF4-FFF2-40B4-BE49-F238E27FC236}">
                  <a16:creationId xmlns:a16="http://schemas.microsoft.com/office/drawing/2014/main" id="{4441249A-8B35-42B5-9347-8FA3FD40225F}"/>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文本框 4">
              <a:extLst>
                <a:ext uri="{FF2B5EF4-FFF2-40B4-BE49-F238E27FC236}">
                  <a16:creationId xmlns:a16="http://schemas.microsoft.com/office/drawing/2014/main" id="{FAEA6334-1391-4D9A-87D5-A1CD6362C31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工作维度</a:t>
              </a:r>
            </a:p>
          </p:txBody>
        </p:sp>
      </p:grpSp>
      <p:grpSp>
        <p:nvGrpSpPr>
          <p:cNvPr id="4" name="组合 3">
            <a:extLst>
              <a:ext uri="{FF2B5EF4-FFF2-40B4-BE49-F238E27FC236}">
                <a16:creationId xmlns:a16="http://schemas.microsoft.com/office/drawing/2014/main" id="{F8DFD891-EF21-4984-974B-DE7FD54508D9}"/>
              </a:ext>
            </a:extLst>
          </p:cNvPr>
          <p:cNvGrpSpPr/>
          <p:nvPr/>
        </p:nvGrpSpPr>
        <p:grpSpPr>
          <a:xfrm>
            <a:off x="1219200" y="2032614"/>
            <a:ext cx="2177128" cy="2433913"/>
            <a:chOff x="1219200" y="2032614"/>
            <a:chExt cx="2177128" cy="2433913"/>
          </a:xfrm>
        </p:grpSpPr>
        <p:sp>
          <p:nvSpPr>
            <p:cNvPr id="18" name="Freeform 5">
              <a:extLst>
                <a:ext uri="{FF2B5EF4-FFF2-40B4-BE49-F238E27FC236}">
                  <a16:creationId xmlns:a16="http://schemas.microsoft.com/office/drawing/2014/main" id="{C06ED7AF-10F3-451F-A80D-B40D0635D99E}"/>
                </a:ext>
              </a:extLst>
            </p:cNvPr>
            <p:cNvSpPr>
              <a:spLocks/>
            </p:cNvSpPr>
            <p:nvPr/>
          </p:nvSpPr>
          <p:spPr bwMode="auto">
            <a:xfrm>
              <a:off x="1219200" y="2032614"/>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0" name="组合 9">
              <a:extLst>
                <a:ext uri="{FF2B5EF4-FFF2-40B4-BE49-F238E27FC236}">
                  <a16:creationId xmlns:a16="http://schemas.microsoft.com/office/drawing/2014/main" id="{6D33F384-F39B-4EA9-A524-BB59E21A2E2A}"/>
                </a:ext>
              </a:extLst>
            </p:cNvPr>
            <p:cNvGrpSpPr/>
            <p:nvPr/>
          </p:nvGrpSpPr>
          <p:grpSpPr>
            <a:xfrm>
              <a:off x="1610712" y="2642830"/>
              <a:ext cx="1785616" cy="1152054"/>
              <a:chOff x="-1275076" y="4252266"/>
              <a:chExt cx="1785616" cy="1152054"/>
            </a:xfrm>
          </p:grpSpPr>
          <p:sp>
            <p:nvSpPr>
              <p:cNvPr id="75" name="文本框 74">
                <a:extLst>
                  <a:ext uri="{FF2B5EF4-FFF2-40B4-BE49-F238E27FC236}">
                    <a16:creationId xmlns:a16="http://schemas.microsoft.com/office/drawing/2014/main" id="{C813EC6E-0682-4915-B801-C0B3302B3FB3}"/>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Infrastructure</a:t>
                </a:r>
              </a:p>
            </p:txBody>
          </p:sp>
          <p:sp>
            <p:nvSpPr>
              <p:cNvPr id="76" name="文本框 75">
                <a:extLst>
                  <a:ext uri="{FF2B5EF4-FFF2-40B4-BE49-F238E27FC236}">
                    <a16:creationId xmlns:a16="http://schemas.microsoft.com/office/drawing/2014/main" id="{BA6D797D-93B3-4EE5-85FC-28132CF40CF9}"/>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基础设施</a:t>
                </a:r>
              </a:p>
            </p:txBody>
          </p:sp>
          <p:sp>
            <p:nvSpPr>
              <p:cNvPr id="47" name="文本框 46">
                <a:extLst>
                  <a:ext uri="{FF2B5EF4-FFF2-40B4-BE49-F238E27FC236}">
                    <a16:creationId xmlns:a16="http://schemas.microsoft.com/office/drawing/2014/main" id="{A72F92E7-06EB-42BA-BC99-9BEA9762B605}"/>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01</a:t>
                </a:r>
                <a:endParaRPr lang="zh-CN" altLang="en-US" sz="2400" dirty="0">
                  <a:solidFill>
                    <a:srgbClr val="3C5CE8"/>
                  </a:solidFill>
                  <a:cs typeface="+mn-ea"/>
                  <a:sym typeface="+mn-lt"/>
                </a:endParaRPr>
              </a:p>
            </p:txBody>
          </p:sp>
          <p:cxnSp>
            <p:nvCxnSpPr>
              <p:cNvPr id="7" name="直接连接符 6">
                <a:extLst>
                  <a:ext uri="{FF2B5EF4-FFF2-40B4-BE49-F238E27FC236}">
                    <a16:creationId xmlns:a16="http://schemas.microsoft.com/office/drawing/2014/main" id="{C2ED3389-9BF6-4CB8-8178-8394F63C75DF}"/>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6" name="组合 5">
            <a:extLst>
              <a:ext uri="{FF2B5EF4-FFF2-40B4-BE49-F238E27FC236}">
                <a16:creationId xmlns:a16="http://schemas.microsoft.com/office/drawing/2014/main" id="{AFD9557D-EC16-425B-9B88-F9EDAC0F854F}"/>
              </a:ext>
            </a:extLst>
          </p:cNvPr>
          <p:cNvGrpSpPr/>
          <p:nvPr/>
        </p:nvGrpSpPr>
        <p:grpSpPr>
          <a:xfrm>
            <a:off x="2321331" y="3915543"/>
            <a:ext cx="2203830" cy="2433914"/>
            <a:chOff x="2321331" y="3915543"/>
            <a:chExt cx="2203830" cy="2433914"/>
          </a:xfrm>
        </p:grpSpPr>
        <p:sp>
          <p:nvSpPr>
            <p:cNvPr id="21" name="Freeform 5">
              <a:extLst>
                <a:ext uri="{FF2B5EF4-FFF2-40B4-BE49-F238E27FC236}">
                  <a16:creationId xmlns:a16="http://schemas.microsoft.com/office/drawing/2014/main" id="{58F3A9A8-87D2-4063-9CDA-57D8DF45E657}"/>
                </a:ext>
              </a:extLst>
            </p:cNvPr>
            <p:cNvSpPr>
              <a:spLocks/>
            </p:cNvSpPr>
            <p:nvPr/>
          </p:nvSpPr>
          <p:spPr bwMode="auto">
            <a:xfrm>
              <a:off x="2321331" y="3915543"/>
              <a:ext cx="2146056" cy="2433914"/>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53" name="组合 52">
              <a:extLst>
                <a:ext uri="{FF2B5EF4-FFF2-40B4-BE49-F238E27FC236}">
                  <a16:creationId xmlns:a16="http://schemas.microsoft.com/office/drawing/2014/main" id="{640E7847-D8EB-4784-88A2-7A956555A9A2}"/>
                </a:ext>
              </a:extLst>
            </p:cNvPr>
            <p:cNvGrpSpPr/>
            <p:nvPr/>
          </p:nvGrpSpPr>
          <p:grpSpPr>
            <a:xfrm>
              <a:off x="2739545" y="4554158"/>
              <a:ext cx="1785616" cy="1152054"/>
              <a:chOff x="-1275076" y="4252266"/>
              <a:chExt cx="1785616" cy="1152054"/>
            </a:xfrm>
          </p:grpSpPr>
          <p:sp>
            <p:nvSpPr>
              <p:cNvPr id="54" name="文本框 53">
                <a:extLst>
                  <a:ext uri="{FF2B5EF4-FFF2-40B4-BE49-F238E27FC236}">
                    <a16:creationId xmlns:a16="http://schemas.microsoft.com/office/drawing/2014/main" id="{DA0BDA9F-2E84-42DD-8F76-3E43B5166EFF}"/>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Energy Efficiency</a:t>
                </a:r>
              </a:p>
            </p:txBody>
          </p:sp>
          <p:sp>
            <p:nvSpPr>
              <p:cNvPr id="55" name="文本框 54">
                <a:extLst>
                  <a:ext uri="{FF2B5EF4-FFF2-40B4-BE49-F238E27FC236}">
                    <a16:creationId xmlns:a16="http://schemas.microsoft.com/office/drawing/2014/main" id="{EA34D7A8-24BF-4714-A9D5-1285A67C0967}"/>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能效质量</a:t>
                </a:r>
              </a:p>
            </p:txBody>
          </p:sp>
          <p:sp>
            <p:nvSpPr>
              <p:cNvPr id="56" name="文本框 55">
                <a:extLst>
                  <a:ext uri="{FF2B5EF4-FFF2-40B4-BE49-F238E27FC236}">
                    <a16:creationId xmlns:a16="http://schemas.microsoft.com/office/drawing/2014/main" id="{C696D00A-99F4-4952-9150-27CB8C9A2AB5}"/>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01</a:t>
                </a:r>
                <a:endParaRPr lang="zh-CN" altLang="en-US" sz="2400" dirty="0">
                  <a:solidFill>
                    <a:srgbClr val="3C5CE8"/>
                  </a:solidFill>
                  <a:cs typeface="+mn-ea"/>
                  <a:sym typeface="+mn-lt"/>
                </a:endParaRPr>
              </a:p>
            </p:txBody>
          </p:sp>
          <p:cxnSp>
            <p:nvCxnSpPr>
              <p:cNvPr id="57" name="直接连接符 56">
                <a:extLst>
                  <a:ext uri="{FF2B5EF4-FFF2-40B4-BE49-F238E27FC236}">
                    <a16:creationId xmlns:a16="http://schemas.microsoft.com/office/drawing/2014/main" id="{83D6C6A1-2955-4EA6-B6A7-146EDB0BE87D}"/>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8" name="组合 7">
            <a:extLst>
              <a:ext uri="{FF2B5EF4-FFF2-40B4-BE49-F238E27FC236}">
                <a16:creationId xmlns:a16="http://schemas.microsoft.com/office/drawing/2014/main" id="{2A1B1369-86EE-41FF-BBE0-54E518435B0F}"/>
              </a:ext>
            </a:extLst>
          </p:cNvPr>
          <p:cNvGrpSpPr/>
          <p:nvPr/>
        </p:nvGrpSpPr>
        <p:grpSpPr>
          <a:xfrm>
            <a:off x="4525161" y="1932952"/>
            <a:ext cx="2191303" cy="2433913"/>
            <a:chOff x="4476528" y="2696272"/>
            <a:chExt cx="2191303" cy="2433913"/>
          </a:xfrm>
        </p:grpSpPr>
        <p:sp>
          <p:nvSpPr>
            <p:cNvPr id="20" name="Freeform 5">
              <a:extLst>
                <a:ext uri="{FF2B5EF4-FFF2-40B4-BE49-F238E27FC236}">
                  <a16:creationId xmlns:a16="http://schemas.microsoft.com/office/drawing/2014/main" id="{D09A118B-A478-4C0E-A7F1-750A7802F9D2}"/>
                </a:ext>
              </a:extLst>
            </p:cNvPr>
            <p:cNvSpPr>
              <a:spLocks/>
            </p:cNvSpPr>
            <p:nvPr/>
          </p:nvSpPr>
          <p:spPr bwMode="auto">
            <a:xfrm>
              <a:off x="4476528" y="2696272"/>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58" name="组合 57">
              <a:extLst>
                <a:ext uri="{FF2B5EF4-FFF2-40B4-BE49-F238E27FC236}">
                  <a16:creationId xmlns:a16="http://schemas.microsoft.com/office/drawing/2014/main" id="{3B6EB889-7D65-4AA8-8466-FAEFE946136E}"/>
                </a:ext>
              </a:extLst>
            </p:cNvPr>
            <p:cNvGrpSpPr/>
            <p:nvPr/>
          </p:nvGrpSpPr>
          <p:grpSpPr>
            <a:xfrm>
              <a:off x="4882215" y="3326999"/>
              <a:ext cx="1785616" cy="1152054"/>
              <a:chOff x="-1275076" y="4252266"/>
              <a:chExt cx="1785616" cy="1152054"/>
            </a:xfrm>
          </p:grpSpPr>
          <p:sp>
            <p:nvSpPr>
              <p:cNvPr id="59" name="文本框 58">
                <a:extLst>
                  <a:ext uri="{FF2B5EF4-FFF2-40B4-BE49-F238E27FC236}">
                    <a16:creationId xmlns:a16="http://schemas.microsoft.com/office/drawing/2014/main" id="{1A5C8ACD-CB9F-4B8E-B744-295479057C63}"/>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Technology</a:t>
                </a:r>
              </a:p>
            </p:txBody>
          </p:sp>
          <p:sp>
            <p:nvSpPr>
              <p:cNvPr id="60" name="文本框 59">
                <a:extLst>
                  <a:ext uri="{FF2B5EF4-FFF2-40B4-BE49-F238E27FC236}">
                    <a16:creationId xmlns:a16="http://schemas.microsoft.com/office/drawing/2014/main" id="{7F7463DF-D9B1-4163-A180-5BCDF2468AE3}"/>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技术提升</a:t>
                </a:r>
              </a:p>
            </p:txBody>
          </p:sp>
          <p:sp>
            <p:nvSpPr>
              <p:cNvPr id="61" name="文本框 60">
                <a:extLst>
                  <a:ext uri="{FF2B5EF4-FFF2-40B4-BE49-F238E27FC236}">
                    <a16:creationId xmlns:a16="http://schemas.microsoft.com/office/drawing/2014/main" id="{7D7BE7C3-443C-4751-90C2-6D1C5063B18E}"/>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02</a:t>
                </a:r>
                <a:endParaRPr lang="zh-CN" altLang="en-US" sz="2400" dirty="0">
                  <a:solidFill>
                    <a:srgbClr val="3C5CE8"/>
                  </a:solidFill>
                  <a:cs typeface="+mn-ea"/>
                  <a:sym typeface="+mn-lt"/>
                </a:endParaRPr>
              </a:p>
            </p:txBody>
          </p:sp>
          <p:cxnSp>
            <p:nvCxnSpPr>
              <p:cNvPr id="63" name="直接连接符 62">
                <a:extLst>
                  <a:ext uri="{FF2B5EF4-FFF2-40B4-BE49-F238E27FC236}">
                    <a16:creationId xmlns:a16="http://schemas.microsoft.com/office/drawing/2014/main" id="{EBA7DA59-A1FC-427F-9A43-47B607275840}"/>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9" name="组合 8">
            <a:extLst>
              <a:ext uri="{FF2B5EF4-FFF2-40B4-BE49-F238E27FC236}">
                <a16:creationId xmlns:a16="http://schemas.microsoft.com/office/drawing/2014/main" id="{29DA812B-00E5-4233-AF6E-35AC4157B415}"/>
              </a:ext>
            </a:extLst>
          </p:cNvPr>
          <p:cNvGrpSpPr/>
          <p:nvPr/>
        </p:nvGrpSpPr>
        <p:grpSpPr>
          <a:xfrm>
            <a:off x="7755010" y="2016188"/>
            <a:ext cx="2182022" cy="2433913"/>
            <a:chOff x="5578558" y="813343"/>
            <a:chExt cx="2182022" cy="2433913"/>
          </a:xfrm>
        </p:grpSpPr>
        <p:sp>
          <p:nvSpPr>
            <p:cNvPr id="19" name="Freeform 5">
              <a:extLst>
                <a:ext uri="{FF2B5EF4-FFF2-40B4-BE49-F238E27FC236}">
                  <a16:creationId xmlns:a16="http://schemas.microsoft.com/office/drawing/2014/main" id="{59308EA6-5647-44E5-BFD4-0E7C251CE347}"/>
                </a:ext>
              </a:extLst>
            </p:cNvPr>
            <p:cNvSpPr>
              <a:spLocks/>
            </p:cNvSpPr>
            <p:nvPr/>
          </p:nvSpPr>
          <p:spPr bwMode="auto">
            <a:xfrm>
              <a:off x="5578558" y="813343"/>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64" name="组合 63">
              <a:extLst>
                <a:ext uri="{FF2B5EF4-FFF2-40B4-BE49-F238E27FC236}">
                  <a16:creationId xmlns:a16="http://schemas.microsoft.com/office/drawing/2014/main" id="{8996743F-C53A-4E4A-B354-6A0CAC084DA5}"/>
                </a:ext>
              </a:extLst>
            </p:cNvPr>
            <p:cNvGrpSpPr/>
            <p:nvPr/>
          </p:nvGrpSpPr>
          <p:grpSpPr>
            <a:xfrm>
              <a:off x="5974964" y="1429220"/>
              <a:ext cx="1785616" cy="1152054"/>
              <a:chOff x="-1275076" y="4252266"/>
              <a:chExt cx="1785616" cy="1152054"/>
            </a:xfrm>
          </p:grpSpPr>
          <p:sp>
            <p:nvSpPr>
              <p:cNvPr id="70" name="文本框 69">
                <a:extLst>
                  <a:ext uri="{FF2B5EF4-FFF2-40B4-BE49-F238E27FC236}">
                    <a16:creationId xmlns:a16="http://schemas.microsoft.com/office/drawing/2014/main" id="{D5B680F0-648D-480B-990A-A79F33CDB2C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Project</a:t>
                </a:r>
              </a:p>
            </p:txBody>
          </p:sp>
          <p:sp>
            <p:nvSpPr>
              <p:cNvPr id="71" name="文本框 70">
                <a:extLst>
                  <a:ext uri="{FF2B5EF4-FFF2-40B4-BE49-F238E27FC236}">
                    <a16:creationId xmlns:a16="http://schemas.microsoft.com/office/drawing/2014/main" id="{48E6BE29-ACCD-411C-9BFF-823769C42C19}"/>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项目管理</a:t>
                </a:r>
              </a:p>
            </p:txBody>
          </p:sp>
          <p:sp>
            <p:nvSpPr>
              <p:cNvPr id="72" name="文本框 71">
                <a:extLst>
                  <a:ext uri="{FF2B5EF4-FFF2-40B4-BE49-F238E27FC236}">
                    <a16:creationId xmlns:a16="http://schemas.microsoft.com/office/drawing/2014/main" id="{34FED430-7534-4AF3-8707-7C6983ADBFC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03</a:t>
                </a:r>
                <a:endParaRPr lang="zh-CN" altLang="en-US" sz="2400" dirty="0">
                  <a:solidFill>
                    <a:srgbClr val="3C5CE8"/>
                  </a:solidFill>
                  <a:cs typeface="+mn-ea"/>
                  <a:sym typeface="+mn-lt"/>
                </a:endParaRPr>
              </a:p>
            </p:txBody>
          </p:sp>
          <p:cxnSp>
            <p:nvCxnSpPr>
              <p:cNvPr id="73" name="直接连接符 72">
                <a:extLst>
                  <a:ext uri="{FF2B5EF4-FFF2-40B4-BE49-F238E27FC236}">
                    <a16:creationId xmlns:a16="http://schemas.microsoft.com/office/drawing/2014/main" id="{2089F75C-BE7E-4A48-B0FB-E2874CB7BAF8}"/>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808C72B-2D5C-4E24-A68D-45B1140837D6}"/>
              </a:ext>
            </a:extLst>
          </p:cNvPr>
          <p:cNvGrpSpPr/>
          <p:nvPr/>
        </p:nvGrpSpPr>
        <p:grpSpPr>
          <a:xfrm>
            <a:off x="5586951" y="3821200"/>
            <a:ext cx="2204497" cy="2433913"/>
            <a:chOff x="7724613" y="2032614"/>
            <a:chExt cx="2204497" cy="2433913"/>
          </a:xfrm>
        </p:grpSpPr>
        <p:sp>
          <p:nvSpPr>
            <p:cNvPr id="16" name="Freeform 5">
              <a:extLst>
                <a:ext uri="{FF2B5EF4-FFF2-40B4-BE49-F238E27FC236}">
                  <a16:creationId xmlns:a16="http://schemas.microsoft.com/office/drawing/2014/main" id="{358EB4FB-A555-48FB-BD0F-B327B41F93C1}"/>
                </a:ext>
              </a:extLst>
            </p:cNvPr>
            <p:cNvSpPr>
              <a:spLocks/>
            </p:cNvSpPr>
            <p:nvPr/>
          </p:nvSpPr>
          <p:spPr bwMode="auto">
            <a:xfrm>
              <a:off x="7724613" y="2032614"/>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84" name="组合 83">
              <a:extLst>
                <a:ext uri="{FF2B5EF4-FFF2-40B4-BE49-F238E27FC236}">
                  <a16:creationId xmlns:a16="http://schemas.microsoft.com/office/drawing/2014/main" id="{EC413DE4-EEAE-4778-9C23-779431B0A490}"/>
                </a:ext>
              </a:extLst>
            </p:cNvPr>
            <p:cNvGrpSpPr/>
            <p:nvPr/>
          </p:nvGrpSpPr>
          <p:grpSpPr>
            <a:xfrm>
              <a:off x="8143494" y="2642830"/>
              <a:ext cx="1785616" cy="1152054"/>
              <a:chOff x="-1275076" y="4252266"/>
              <a:chExt cx="1785616" cy="1152054"/>
            </a:xfrm>
          </p:grpSpPr>
          <p:sp>
            <p:nvSpPr>
              <p:cNvPr id="85" name="文本框 84">
                <a:extLst>
                  <a:ext uri="{FF2B5EF4-FFF2-40B4-BE49-F238E27FC236}">
                    <a16:creationId xmlns:a16="http://schemas.microsoft.com/office/drawing/2014/main" id="{F701A6FE-5038-4F6D-91CD-86BA5AFA32F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Architecture</a:t>
                </a:r>
              </a:p>
            </p:txBody>
          </p:sp>
          <p:sp>
            <p:nvSpPr>
              <p:cNvPr id="86" name="文本框 85">
                <a:extLst>
                  <a:ext uri="{FF2B5EF4-FFF2-40B4-BE49-F238E27FC236}">
                    <a16:creationId xmlns:a16="http://schemas.microsoft.com/office/drawing/2014/main" id="{E3EF30A9-84B6-4808-9D9D-A472FBA59239}"/>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架构升级</a:t>
                </a:r>
              </a:p>
            </p:txBody>
          </p:sp>
          <p:sp>
            <p:nvSpPr>
              <p:cNvPr id="87" name="文本框 86">
                <a:extLst>
                  <a:ext uri="{FF2B5EF4-FFF2-40B4-BE49-F238E27FC236}">
                    <a16:creationId xmlns:a16="http://schemas.microsoft.com/office/drawing/2014/main" id="{B945BB17-4ED4-4B42-9800-334833B649E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02</a:t>
                </a:r>
                <a:endParaRPr lang="zh-CN" altLang="en-US" sz="2400" dirty="0">
                  <a:solidFill>
                    <a:srgbClr val="3C5CE8"/>
                  </a:solidFill>
                  <a:cs typeface="+mn-ea"/>
                  <a:sym typeface="+mn-lt"/>
                </a:endParaRPr>
              </a:p>
            </p:txBody>
          </p:sp>
          <p:cxnSp>
            <p:nvCxnSpPr>
              <p:cNvPr id="88" name="直接连接符 87">
                <a:extLst>
                  <a:ext uri="{FF2B5EF4-FFF2-40B4-BE49-F238E27FC236}">
                    <a16:creationId xmlns:a16="http://schemas.microsoft.com/office/drawing/2014/main" id="{50253723-F118-4004-97FA-AE40E38D10A2}"/>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12" name="组合 11">
            <a:extLst>
              <a:ext uri="{FF2B5EF4-FFF2-40B4-BE49-F238E27FC236}">
                <a16:creationId xmlns:a16="http://schemas.microsoft.com/office/drawing/2014/main" id="{A9ADD9AA-1146-431E-8DC8-8979409EDEA0}"/>
              </a:ext>
            </a:extLst>
          </p:cNvPr>
          <p:cNvGrpSpPr/>
          <p:nvPr/>
        </p:nvGrpSpPr>
        <p:grpSpPr>
          <a:xfrm>
            <a:off x="8826744" y="3915543"/>
            <a:ext cx="2188018" cy="2433914"/>
            <a:chOff x="8826744" y="3915543"/>
            <a:chExt cx="2188018" cy="2433914"/>
          </a:xfrm>
        </p:grpSpPr>
        <p:sp>
          <p:nvSpPr>
            <p:cNvPr id="17" name="Freeform 5">
              <a:extLst>
                <a:ext uri="{FF2B5EF4-FFF2-40B4-BE49-F238E27FC236}">
                  <a16:creationId xmlns:a16="http://schemas.microsoft.com/office/drawing/2014/main" id="{C40322E1-91C2-4283-812D-7BAA65FAB5BF}"/>
                </a:ext>
              </a:extLst>
            </p:cNvPr>
            <p:cNvSpPr>
              <a:spLocks/>
            </p:cNvSpPr>
            <p:nvPr/>
          </p:nvSpPr>
          <p:spPr bwMode="auto">
            <a:xfrm>
              <a:off x="8826744" y="3915543"/>
              <a:ext cx="2146056" cy="2433914"/>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89" name="组合 88">
              <a:extLst>
                <a:ext uri="{FF2B5EF4-FFF2-40B4-BE49-F238E27FC236}">
                  <a16:creationId xmlns:a16="http://schemas.microsoft.com/office/drawing/2014/main" id="{983B8099-EE99-48F1-B7CC-043EC06528A5}"/>
                </a:ext>
              </a:extLst>
            </p:cNvPr>
            <p:cNvGrpSpPr/>
            <p:nvPr/>
          </p:nvGrpSpPr>
          <p:grpSpPr>
            <a:xfrm>
              <a:off x="9229146" y="4554158"/>
              <a:ext cx="1785616" cy="1152054"/>
              <a:chOff x="-1275076" y="4252266"/>
              <a:chExt cx="1785616" cy="1152054"/>
            </a:xfrm>
          </p:grpSpPr>
          <p:sp>
            <p:nvSpPr>
              <p:cNvPr id="90" name="文本框 89">
                <a:extLst>
                  <a:ext uri="{FF2B5EF4-FFF2-40B4-BE49-F238E27FC236}">
                    <a16:creationId xmlns:a16="http://schemas.microsoft.com/office/drawing/2014/main" id="{BDB66A21-4BD1-4989-A7DD-7A78EE11D2E7}"/>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Knowledge</a:t>
                </a:r>
              </a:p>
            </p:txBody>
          </p:sp>
          <p:sp>
            <p:nvSpPr>
              <p:cNvPr id="91" name="文本框 90">
                <a:extLst>
                  <a:ext uri="{FF2B5EF4-FFF2-40B4-BE49-F238E27FC236}">
                    <a16:creationId xmlns:a16="http://schemas.microsoft.com/office/drawing/2014/main" id="{603AA31A-596F-438B-AA65-304DC8A4E89C}"/>
                  </a:ext>
                </a:extLst>
              </p:cNvPr>
              <p:cNvSpPr txBox="1"/>
              <p:nvPr/>
            </p:nvSpPr>
            <p:spPr>
              <a:xfrm>
                <a:off x="-1275076" y="4682767"/>
                <a:ext cx="1415772" cy="461665"/>
              </a:xfrm>
              <a:prstGeom prst="rect">
                <a:avLst/>
              </a:prstGeom>
              <a:noFill/>
            </p:spPr>
            <p:txBody>
              <a:bodyPr wrap="none" rtlCol="0">
                <a:spAutoFit/>
              </a:bodyPr>
              <a:lstStyle/>
              <a:p>
                <a:r>
                  <a:rPr lang="zh-CN" altLang="en-US" sz="2400" dirty="0">
                    <a:solidFill>
                      <a:srgbClr val="3C5CE8"/>
                    </a:solidFill>
                    <a:cs typeface="+mn-ea"/>
                    <a:sym typeface="+mn-lt"/>
                  </a:rPr>
                  <a:t>知识共享</a:t>
                </a:r>
              </a:p>
            </p:txBody>
          </p:sp>
          <p:sp>
            <p:nvSpPr>
              <p:cNvPr id="92" name="文本框 91">
                <a:extLst>
                  <a:ext uri="{FF2B5EF4-FFF2-40B4-BE49-F238E27FC236}">
                    <a16:creationId xmlns:a16="http://schemas.microsoft.com/office/drawing/2014/main" id="{56F87C56-A697-4E75-BDA8-F801BB2FCC44}"/>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03</a:t>
                </a:r>
                <a:endParaRPr lang="zh-CN" altLang="en-US" sz="2400" dirty="0">
                  <a:solidFill>
                    <a:srgbClr val="3C5CE8"/>
                  </a:solidFill>
                  <a:cs typeface="+mn-ea"/>
                  <a:sym typeface="+mn-lt"/>
                </a:endParaRPr>
              </a:p>
            </p:txBody>
          </p:sp>
          <p:cxnSp>
            <p:nvCxnSpPr>
              <p:cNvPr id="93" name="直接连接符 92">
                <a:extLst>
                  <a:ext uri="{FF2B5EF4-FFF2-40B4-BE49-F238E27FC236}">
                    <a16:creationId xmlns:a16="http://schemas.microsoft.com/office/drawing/2014/main" id="{A0755903-FA81-4CA3-854E-767D0B304938}"/>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03094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750" fill="hold"/>
                                        <p:tgtEl>
                                          <p:spTgt spid="4"/>
                                        </p:tgtEl>
                                        <p:attrNameLst>
                                          <p:attrName>ppt_x</p:attrName>
                                        </p:attrNameLst>
                                      </p:cBhvr>
                                      <p:tavLst>
                                        <p:tav tm="0">
                                          <p:val>
                                            <p:strVal val="#ppt_x"/>
                                          </p:val>
                                        </p:tav>
                                        <p:tav tm="100000">
                                          <p:val>
                                            <p:strVal val="#ppt_x"/>
                                          </p:val>
                                        </p:tav>
                                      </p:tavLst>
                                    </p:anim>
                                    <p:anim calcmode="lin" valueType="num">
                                      <p:cBhvr additive="base">
                                        <p:cTn id="15" dur="75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ppt_x"/>
                                          </p:val>
                                        </p:tav>
                                        <p:tav tm="100000">
                                          <p:val>
                                            <p:strVal val="#ppt_x"/>
                                          </p:val>
                                        </p:tav>
                                      </p:tavLst>
                                    </p:anim>
                                    <p:anim calcmode="lin" valueType="num">
                                      <p:cBhvr additive="base">
                                        <p:cTn id="20" dur="75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ppt_x"/>
                                          </p:val>
                                        </p:tav>
                                        <p:tav tm="100000">
                                          <p:val>
                                            <p:strVal val="#ppt_x"/>
                                          </p:val>
                                        </p:tav>
                                      </p:tavLst>
                                    </p:anim>
                                    <p:anim calcmode="lin" valueType="num">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3250"/>
                            </p:stCondLst>
                            <p:childTnLst>
                              <p:par>
                                <p:cTn id="27" presetID="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ppt_x"/>
                                          </p:val>
                                        </p:tav>
                                        <p:tav tm="100000">
                                          <p:val>
                                            <p:strVal val="#ppt_x"/>
                                          </p:val>
                                        </p:tav>
                                      </p:tavLst>
                                    </p:anim>
                                    <p:anim calcmode="lin" valueType="num">
                                      <p:cBhvr additive="base">
                                        <p:cTn id="30" dur="750" fill="hold"/>
                                        <p:tgtEl>
                                          <p:spTgt spid="9"/>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 presetClass="entr" presetSubtype="4"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750" fill="hold"/>
                                        <p:tgtEl>
                                          <p:spTgt spid="11"/>
                                        </p:tgtEl>
                                        <p:attrNameLst>
                                          <p:attrName>ppt_x</p:attrName>
                                        </p:attrNameLst>
                                      </p:cBhvr>
                                      <p:tavLst>
                                        <p:tav tm="0">
                                          <p:val>
                                            <p:strVal val="#ppt_x"/>
                                          </p:val>
                                        </p:tav>
                                        <p:tav tm="100000">
                                          <p:val>
                                            <p:strVal val="#ppt_x"/>
                                          </p:val>
                                        </p:tav>
                                      </p:tavLst>
                                    </p:anim>
                                    <p:anim calcmode="lin" valueType="num">
                                      <p:cBhvr additive="base">
                                        <p:cTn id="35" dur="75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4750"/>
                            </p:stCondLst>
                            <p:childTnLst>
                              <p:par>
                                <p:cTn id="37" presetID="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750" fill="hold"/>
                                        <p:tgtEl>
                                          <p:spTgt spid="12"/>
                                        </p:tgtEl>
                                        <p:attrNameLst>
                                          <p:attrName>ppt_x</p:attrName>
                                        </p:attrNameLst>
                                      </p:cBhvr>
                                      <p:tavLst>
                                        <p:tav tm="0">
                                          <p:val>
                                            <p:strVal val="#ppt_x"/>
                                          </p:val>
                                        </p:tav>
                                        <p:tav tm="100000">
                                          <p:val>
                                            <p:strVal val="#ppt_x"/>
                                          </p:val>
                                        </p:tav>
                                      </p:tavLst>
                                    </p:anim>
                                    <p:anim calcmode="lin" valueType="num">
                                      <p:cBhvr additive="base">
                                        <p:cTn id="4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E7C902-4F1B-48DA-80FB-879AB0F37870}"/>
              </a:ext>
            </a:extLst>
          </p:cNvPr>
          <p:cNvGrpSpPr/>
          <p:nvPr/>
        </p:nvGrpSpPr>
        <p:grpSpPr>
          <a:xfrm>
            <a:off x="4634776" y="1944979"/>
            <a:ext cx="6261824" cy="3187936"/>
            <a:chOff x="4634776" y="1944979"/>
            <a:chExt cx="6261824" cy="3187936"/>
          </a:xfrm>
        </p:grpSpPr>
        <p:grpSp>
          <p:nvGrpSpPr>
            <p:cNvPr id="36" name="组合 35">
              <a:extLst>
                <a:ext uri="{FF2B5EF4-FFF2-40B4-BE49-F238E27FC236}">
                  <a16:creationId xmlns:a16="http://schemas.microsoft.com/office/drawing/2014/main" id="{D3FC2B80-226C-4689-8772-C845C0FDBE0C}"/>
                </a:ext>
              </a:extLst>
            </p:cNvPr>
            <p:cNvGrpSpPr/>
            <p:nvPr/>
          </p:nvGrpSpPr>
          <p:grpSpPr>
            <a:xfrm flipH="1">
              <a:off x="4634776" y="3492643"/>
              <a:ext cx="6261824" cy="519352"/>
              <a:chOff x="-839014" y="3100576"/>
              <a:chExt cx="7919600" cy="656847"/>
            </a:xfrm>
          </p:grpSpPr>
          <p:sp>
            <p:nvSpPr>
              <p:cNvPr id="37" name="椭圆 36">
                <a:extLst>
                  <a:ext uri="{FF2B5EF4-FFF2-40B4-BE49-F238E27FC236}">
                    <a16:creationId xmlns:a16="http://schemas.microsoft.com/office/drawing/2014/main" id="{4035AB42-289C-45DD-BEA6-3F91856497C8}"/>
                  </a:ext>
                </a:extLst>
              </p:cNvPr>
              <p:cNvSpPr/>
              <p:nvPr/>
            </p:nvSpPr>
            <p:spPr>
              <a:xfrm>
                <a:off x="-839014" y="3100577"/>
                <a:ext cx="7919600" cy="656846"/>
              </a:xfrm>
              <a:prstGeom prst="ellipse">
                <a:avLst/>
              </a:prstGeom>
              <a:solidFill>
                <a:srgbClr val="D3EDFB">
                  <a:alpha val="5000"/>
                </a:srgbClr>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8" name="椭圆 37">
                <a:extLst>
                  <a:ext uri="{FF2B5EF4-FFF2-40B4-BE49-F238E27FC236}">
                    <a16:creationId xmlns:a16="http://schemas.microsoft.com/office/drawing/2014/main" id="{EC3845B8-8286-45E0-87E2-3F8BEC657FED}"/>
                  </a:ext>
                </a:extLst>
              </p:cNvPr>
              <p:cNvSpPr/>
              <p:nvPr/>
            </p:nvSpPr>
            <p:spPr>
              <a:xfrm>
                <a:off x="733459" y="3100577"/>
                <a:ext cx="4774651" cy="656846"/>
              </a:xfrm>
              <a:prstGeom prst="ellipse">
                <a:avLst/>
              </a:prstGeom>
              <a:solidFill>
                <a:srgbClr val="D3EDFB">
                  <a:alpha val="7000"/>
                </a:srgbClr>
              </a:solidFill>
              <a:ln>
                <a:gradFill>
                  <a:gsLst>
                    <a:gs pos="0">
                      <a:srgbClr val="52C3F1">
                        <a:alpha val="0"/>
                      </a:srgbClr>
                    </a:gs>
                    <a:gs pos="50000">
                      <a:srgbClr val="52C3F1">
                        <a:alpha val="29000"/>
                      </a:srgbClr>
                    </a:gs>
                    <a:gs pos="100000">
                      <a:srgbClr val="52C3F1">
                        <a:alpha val="0"/>
                      </a:srgbClr>
                    </a:gs>
                  </a:gsLst>
                  <a:lin ang="5400000" scaled="1"/>
                </a:gradFill>
                <a:prstDash val="sysDot"/>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9" name="椭圆 38">
                <a:extLst>
                  <a:ext uri="{FF2B5EF4-FFF2-40B4-BE49-F238E27FC236}">
                    <a16:creationId xmlns:a16="http://schemas.microsoft.com/office/drawing/2014/main" id="{8809A661-54DE-4F4F-BD32-8AB53D85053F}"/>
                  </a:ext>
                </a:extLst>
              </p:cNvPr>
              <p:cNvSpPr/>
              <p:nvPr/>
            </p:nvSpPr>
            <p:spPr>
              <a:xfrm>
                <a:off x="784952" y="3100576"/>
                <a:ext cx="4671666" cy="656846"/>
              </a:xfrm>
              <a:prstGeom prst="ellipse">
                <a:avLst/>
              </a:prstGeom>
              <a:solidFill>
                <a:schemeClr val="bg1"/>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grpSp>
        <p:sp>
          <p:nvSpPr>
            <p:cNvPr id="82" name="任意多边形: 形状 81">
              <a:extLst>
                <a:ext uri="{FF2B5EF4-FFF2-40B4-BE49-F238E27FC236}">
                  <a16:creationId xmlns:a16="http://schemas.microsoft.com/office/drawing/2014/main" id="{354E2001-5D82-4D0C-866C-80988B7E2DB3}"/>
                </a:ext>
              </a:extLst>
            </p:cNvPr>
            <p:cNvSpPr/>
            <p:nvPr/>
          </p:nvSpPr>
          <p:spPr>
            <a:xfrm flipH="1">
              <a:off x="6817471" y="19449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3" name="任意多边形: 形状 82">
              <a:extLst>
                <a:ext uri="{FF2B5EF4-FFF2-40B4-BE49-F238E27FC236}">
                  <a16:creationId xmlns:a16="http://schemas.microsoft.com/office/drawing/2014/main" id="{0DFB649B-0DE7-4448-9CDD-D7A09F7D9921}"/>
                </a:ext>
              </a:extLst>
            </p:cNvPr>
            <p:cNvSpPr/>
            <p:nvPr/>
          </p:nvSpPr>
          <p:spPr>
            <a:xfrm flipH="1">
              <a:off x="6077058"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4" name="任意多边形: 形状 83">
              <a:extLst>
                <a:ext uri="{FF2B5EF4-FFF2-40B4-BE49-F238E27FC236}">
                  <a16:creationId xmlns:a16="http://schemas.microsoft.com/office/drawing/2014/main" id="{985FFA17-3A07-42E8-95F1-C7A8B3E2EF77}"/>
                </a:ext>
              </a:extLst>
            </p:cNvPr>
            <p:cNvSpPr/>
            <p:nvPr/>
          </p:nvSpPr>
          <p:spPr>
            <a:xfrm flipH="1">
              <a:off x="7557882"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5" name="TextBox 40">
              <a:extLst>
                <a:ext uri="{FF2B5EF4-FFF2-40B4-BE49-F238E27FC236}">
                  <a16:creationId xmlns:a16="http://schemas.microsoft.com/office/drawing/2014/main" id="{9964A377-DCDA-414F-AE6B-F1A075F41C3C}"/>
                </a:ext>
              </a:extLst>
            </p:cNvPr>
            <p:cNvSpPr txBox="1"/>
            <p:nvPr/>
          </p:nvSpPr>
          <p:spPr>
            <a:xfrm flipH="1">
              <a:off x="7330899" y="2775915"/>
              <a:ext cx="954107"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3C5CE8"/>
                  </a:solidFill>
                  <a:cs typeface="+mn-ea"/>
                  <a:sym typeface="+mn-lt"/>
                </a:rPr>
                <a:t>自动化</a:t>
              </a:r>
              <a:endParaRPr kumimoji="0" lang="en-US" sz="2000" i="0" u="none" strike="noStrike" kern="1200" cap="none" spc="0" normalizeH="0" baseline="0" noProof="0" dirty="0">
                <a:ln>
                  <a:noFill/>
                </a:ln>
                <a:solidFill>
                  <a:srgbClr val="3C5CE8"/>
                </a:solidFill>
                <a:effectLst/>
                <a:uLnTx/>
                <a:uFillTx/>
                <a:cs typeface="+mn-ea"/>
                <a:sym typeface="+mn-lt"/>
              </a:endParaRPr>
            </a:p>
          </p:txBody>
        </p:sp>
        <p:sp>
          <p:nvSpPr>
            <p:cNvPr id="97" name="TextBox 14">
              <a:extLst>
                <a:ext uri="{FF2B5EF4-FFF2-40B4-BE49-F238E27FC236}">
                  <a16:creationId xmlns:a16="http://schemas.microsoft.com/office/drawing/2014/main" id="{572689B9-CED4-4334-A8BD-EEE4EB057741}"/>
                </a:ext>
              </a:extLst>
            </p:cNvPr>
            <p:cNvSpPr txBox="1"/>
            <p:nvPr/>
          </p:nvSpPr>
          <p:spPr>
            <a:xfrm flipH="1">
              <a:off x="8029518" y="4286360"/>
              <a:ext cx="954107"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3C5CE8"/>
                  </a:solidFill>
                  <a:effectLst/>
                  <a:uLnTx/>
                  <a:uFillTx/>
                  <a:cs typeface="+mn-ea"/>
                  <a:sym typeface="+mn-lt"/>
                </a:rPr>
                <a:t>简单化</a:t>
              </a:r>
              <a:endParaRPr kumimoji="0" lang="en-US" altLang="zh-CN" sz="2000" i="0" u="none" strike="noStrike" kern="1200" cap="none" spc="0" normalizeH="0" baseline="0" noProof="0" dirty="0">
                <a:ln>
                  <a:noFill/>
                </a:ln>
                <a:solidFill>
                  <a:srgbClr val="3C5CE8"/>
                </a:solidFill>
                <a:effectLst/>
                <a:uLnTx/>
                <a:uFillTx/>
                <a:cs typeface="+mn-ea"/>
                <a:sym typeface="+mn-lt"/>
              </a:endParaRPr>
            </a:p>
          </p:txBody>
        </p:sp>
        <p:sp>
          <p:nvSpPr>
            <p:cNvPr id="92" name="TextBox 39">
              <a:extLst>
                <a:ext uri="{FF2B5EF4-FFF2-40B4-BE49-F238E27FC236}">
                  <a16:creationId xmlns:a16="http://schemas.microsoft.com/office/drawing/2014/main" id="{CF355F15-B80F-438B-84B3-8796797B5C95}"/>
                </a:ext>
              </a:extLst>
            </p:cNvPr>
            <p:cNvSpPr txBox="1"/>
            <p:nvPr/>
          </p:nvSpPr>
          <p:spPr>
            <a:xfrm flipH="1">
              <a:off x="6406467" y="4289189"/>
              <a:ext cx="95410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3C5CE8"/>
                  </a:solidFill>
                  <a:cs typeface="+mn-ea"/>
                  <a:sym typeface="+mn-lt"/>
                </a:rPr>
                <a:t>标准化</a:t>
              </a:r>
              <a:endParaRPr kumimoji="0" lang="en-US" altLang="zh-CN" sz="2000" i="0" u="none" strike="noStrike" kern="1200" cap="none" spc="0" normalizeH="0" baseline="0" noProof="0" dirty="0">
                <a:ln>
                  <a:noFill/>
                </a:ln>
                <a:solidFill>
                  <a:srgbClr val="3C5CE8"/>
                </a:solidFill>
                <a:effectLst/>
                <a:uLnTx/>
                <a:uFillTx/>
                <a:cs typeface="+mn-ea"/>
                <a:sym typeface="+mn-lt"/>
              </a:endParaRPr>
            </a:p>
          </p:txBody>
        </p:sp>
        <p:sp>
          <p:nvSpPr>
            <p:cNvPr id="127" name="iconfont-1191-866883">
              <a:extLst>
                <a:ext uri="{FF2B5EF4-FFF2-40B4-BE49-F238E27FC236}">
                  <a16:creationId xmlns:a16="http://schemas.microsoft.com/office/drawing/2014/main" id="{CABF436C-C840-4C90-B4F1-168ABD90D928}"/>
                </a:ext>
              </a:extLst>
            </p:cNvPr>
            <p:cNvSpPr>
              <a:spLocks noChangeAspect="1"/>
            </p:cNvSpPr>
            <p:nvPr/>
          </p:nvSpPr>
          <p:spPr bwMode="auto">
            <a:xfrm flipH="1">
              <a:off x="7643451" y="2339274"/>
              <a:ext cx="329004" cy="380982"/>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28" name="iconfont-1191-866883">
              <a:extLst>
                <a:ext uri="{FF2B5EF4-FFF2-40B4-BE49-F238E27FC236}">
                  <a16:creationId xmlns:a16="http://schemas.microsoft.com/office/drawing/2014/main" id="{C09100D0-C4BF-4EB7-8AA5-6032CB340D7D}"/>
                </a:ext>
              </a:extLst>
            </p:cNvPr>
            <p:cNvSpPr>
              <a:spLocks noChangeAspect="1"/>
            </p:cNvSpPr>
            <p:nvPr/>
          </p:nvSpPr>
          <p:spPr bwMode="auto">
            <a:xfrm flipH="1">
              <a:off x="8356704" y="3816395"/>
              <a:ext cx="380982" cy="380982"/>
            </a:xfrm>
            <a:custGeom>
              <a:avLst/>
              <a:gdLst>
                <a:gd name="T0" fmla="*/ 10304 w 12793"/>
                <a:gd name="T1" fmla="*/ 0 h 12793"/>
                <a:gd name="T2" fmla="*/ 0 w 12793"/>
                <a:gd name="T3" fmla="*/ 2489 h 12793"/>
                <a:gd name="T4" fmla="*/ 2489 w 12793"/>
                <a:gd name="T5" fmla="*/ 12793 h 12793"/>
                <a:gd name="T6" fmla="*/ 12793 w 12793"/>
                <a:gd name="T7" fmla="*/ 10305 h 12793"/>
                <a:gd name="T8" fmla="*/ 12416 w 12793"/>
                <a:gd name="T9" fmla="*/ 8930 h 12793"/>
                <a:gd name="T10" fmla="*/ 12040 w 12793"/>
                <a:gd name="T11" fmla="*/ 10305 h 12793"/>
                <a:gd name="T12" fmla="*/ 2489 w 12793"/>
                <a:gd name="T13" fmla="*/ 12040 h 12793"/>
                <a:gd name="T14" fmla="*/ 753 w 12793"/>
                <a:gd name="T15" fmla="*/ 2489 h 12793"/>
                <a:gd name="T16" fmla="*/ 10304 w 12793"/>
                <a:gd name="T17" fmla="*/ 754 h 12793"/>
                <a:gd name="T18" fmla="*/ 12040 w 12793"/>
                <a:gd name="T19" fmla="*/ 5984 h 12793"/>
                <a:gd name="T20" fmla="*/ 7802 w 12793"/>
                <a:gd name="T21" fmla="*/ 4549 h 12793"/>
                <a:gd name="T22" fmla="*/ 10479 w 12793"/>
                <a:gd name="T23" fmla="*/ 4172 h 12793"/>
                <a:gd name="T24" fmla="*/ 5124 w 12793"/>
                <a:gd name="T25" fmla="*/ 3795 h 12793"/>
                <a:gd name="T26" fmla="*/ 5124 w 12793"/>
                <a:gd name="T27" fmla="*/ 4549 h 12793"/>
                <a:gd name="T28" fmla="*/ 7048 w 12793"/>
                <a:gd name="T29" fmla="*/ 8342 h 12793"/>
                <a:gd name="T30" fmla="*/ 5877 w 12793"/>
                <a:gd name="T31" fmla="*/ 6361 h 12793"/>
                <a:gd name="T32" fmla="*/ 5501 w 12793"/>
                <a:gd name="T33" fmla="*/ 5984 h 12793"/>
                <a:gd name="T34" fmla="*/ 5124 w 12793"/>
                <a:gd name="T35" fmla="*/ 8705 h 12793"/>
                <a:gd name="T36" fmla="*/ 5124 w 12793"/>
                <a:gd name="T37" fmla="*/ 8718 h 12793"/>
                <a:gd name="T38" fmla="*/ 10102 w 12793"/>
                <a:gd name="T39" fmla="*/ 9095 h 12793"/>
                <a:gd name="T40" fmla="*/ 10102 w 12793"/>
                <a:gd name="T41" fmla="*/ 8342 h 12793"/>
                <a:gd name="T42" fmla="*/ 7801 w 12793"/>
                <a:gd name="T43" fmla="*/ 6738 h 12793"/>
                <a:gd name="T44" fmla="*/ 12793 w 12793"/>
                <a:gd name="T45" fmla="*/ 6361 h 12793"/>
                <a:gd name="T46" fmla="*/ 12793 w 12793"/>
                <a:gd name="T47" fmla="*/ 2489 h 12793"/>
                <a:gd name="T48" fmla="*/ 3517 w 12793"/>
                <a:gd name="T49" fmla="*/ 9180 h 12793"/>
                <a:gd name="T50" fmla="*/ 4619 w 12793"/>
                <a:gd name="T51" fmla="*/ 8843 h 12793"/>
                <a:gd name="T52" fmla="*/ 4387 w 12793"/>
                <a:gd name="T53" fmla="*/ 8126 h 12793"/>
                <a:gd name="T54" fmla="*/ 4243 w 12793"/>
                <a:gd name="T55" fmla="*/ 5420 h 12793"/>
                <a:gd name="T56" fmla="*/ 2691 w 12793"/>
                <a:gd name="T57" fmla="*/ 4815 h 12793"/>
                <a:gd name="T58" fmla="*/ 2691 w 12793"/>
                <a:gd name="T59" fmla="*/ 5569 h 12793"/>
                <a:gd name="T60" fmla="*/ 3118 w 12793"/>
                <a:gd name="T61" fmla="*/ 8601 h 12793"/>
                <a:gd name="T62" fmla="*/ 3280 w 12793"/>
                <a:gd name="T63" fmla="*/ 3590 h 12793"/>
                <a:gd name="T64" fmla="*/ 3280 w 12793"/>
                <a:gd name="T65" fmla="*/ 4277 h 12793"/>
                <a:gd name="T66" fmla="*/ 3280 w 12793"/>
                <a:gd name="T67" fmla="*/ 2904 h 1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93" h="12793">
                  <a:moveTo>
                    <a:pt x="12793" y="2489"/>
                  </a:moveTo>
                  <a:cubicBezTo>
                    <a:pt x="12793" y="1117"/>
                    <a:pt x="11677" y="0"/>
                    <a:pt x="10304" y="0"/>
                  </a:cubicBezTo>
                  <a:lnTo>
                    <a:pt x="2489" y="0"/>
                  </a:lnTo>
                  <a:cubicBezTo>
                    <a:pt x="1116" y="0"/>
                    <a:pt x="0" y="1117"/>
                    <a:pt x="0" y="2489"/>
                  </a:cubicBezTo>
                  <a:lnTo>
                    <a:pt x="0" y="10305"/>
                  </a:lnTo>
                  <a:cubicBezTo>
                    <a:pt x="0" y="11677"/>
                    <a:pt x="1116" y="12793"/>
                    <a:pt x="2489" y="12793"/>
                  </a:cubicBezTo>
                  <a:lnTo>
                    <a:pt x="10304" y="12793"/>
                  </a:lnTo>
                  <a:cubicBezTo>
                    <a:pt x="11677" y="12793"/>
                    <a:pt x="12793" y="11677"/>
                    <a:pt x="12793" y="10305"/>
                  </a:cubicBezTo>
                  <a:lnTo>
                    <a:pt x="12793" y="9307"/>
                  </a:lnTo>
                  <a:cubicBezTo>
                    <a:pt x="12793" y="9098"/>
                    <a:pt x="12625" y="8930"/>
                    <a:pt x="12416" y="8930"/>
                  </a:cubicBezTo>
                  <a:cubicBezTo>
                    <a:pt x="12208" y="8930"/>
                    <a:pt x="12040" y="9098"/>
                    <a:pt x="12040" y="9307"/>
                  </a:cubicBezTo>
                  <a:lnTo>
                    <a:pt x="12040" y="10305"/>
                  </a:lnTo>
                  <a:cubicBezTo>
                    <a:pt x="12040" y="11261"/>
                    <a:pt x="11261" y="12040"/>
                    <a:pt x="10304" y="12040"/>
                  </a:cubicBezTo>
                  <a:lnTo>
                    <a:pt x="2489" y="12040"/>
                  </a:lnTo>
                  <a:cubicBezTo>
                    <a:pt x="1532" y="12040"/>
                    <a:pt x="753" y="11261"/>
                    <a:pt x="753" y="10305"/>
                  </a:cubicBezTo>
                  <a:lnTo>
                    <a:pt x="753" y="2489"/>
                  </a:lnTo>
                  <a:cubicBezTo>
                    <a:pt x="753" y="1532"/>
                    <a:pt x="1532" y="754"/>
                    <a:pt x="2489" y="754"/>
                  </a:cubicBezTo>
                  <a:lnTo>
                    <a:pt x="10304" y="754"/>
                  </a:lnTo>
                  <a:cubicBezTo>
                    <a:pt x="11261" y="754"/>
                    <a:pt x="12040" y="1532"/>
                    <a:pt x="12040" y="2489"/>
                  </a:cubicBezTo>
                  <a:lnTo>
                    <a:pt x="12040" y="5984"/>
                  </a:lnTo>
                  <a:lnTo>
                    <a:pt x="7802" y="5984"/>
                  </a:lnTo>
                  <a:lnTo>
                    <a:pt x="7802" y="4549"/>
                  </a:lnTo>
                  <a:lnTo>
                    <a:pt x="10102" y="4549"/>
                  </a:lnTo>
                  <a:cubicBezTo>
                    <a:pt x="10310" y="4549"/>
                    <a:pt x="10479" y="4380"/>
                    <a:pt x="10479" y="4172"/>
                  </a:cubicBezTo>
                  <a:cubicBezTo>
                    <a:pt x="10479" y="3964"/>
                    <a:pt x="10310" y="3795"/>
                    <a:pt x="10102" y="3795"/>
                  </a:cubicBezTo>
                  <a:lnTo>
                    <a:pt x="5124" y="3795"/>
                  </a:lnTo>
                  <a:cubicBezTo>
                    <a:pt x="4916" y="3795"/>
                    <a:pt x="4747" y="3964"/>
                    <a:pt x="4747" y="4172"/>
                  </a:cubicBezTo>
                  <a:cubicBezTo>
                    <a:pt x="4747" y="4380"/>
                    <a:pt x="4916" y="4549"/>
                    <a:pt x="5124" y="4549"/>
                  </a:cubicBezTo>
                  <a:lnTo>
                    <a:pt x="7048" y="4549"/>
                  </a:lnTo>
                  <a:lnTo>
                    <a:pt x="7048" y="8342"/>
                  </a:lnTo>
                  <a:lnTo>
                    <a:pt x="5877" y="8342"/>
                  </a:lnTo>
                  <a:lnTo>
                    <a:pt x="5877" y="6361"/>
                  </a:lnTo>
                  <a:cubicBezTo>
                    <a:pt x="5877" y="6152"/>
                    <a:pt x="5709" y="5984"/>
                    <a:pt x="5501" y="5984"/>
                  </a:cubicBezTo>
                  <a:lnTo>
                    <a:pt x="5501" y="5984"/>
                  </a:lnTo>
                  <a:cubicBezTo>
                    <a:pt x="5293" y="5984"/>
                    <a:pt x="5124" y="6152"/>
                    <a:pt x="5124" y="6360"/>
                  </a:cubicBezTo>
                  <a:lnTo>
                    <a:pt x="5124" y="8705"/>
                  </a:lnTo>
                  <a:cubicBezTo>
                    <a:pt x="5124" y="8707"/>
                    <a:pt x="5124" y="8709"/>
                    <a:pt x="5124" y="8712"/>
                  </a:cubicBezTo>
                  <a:cubicBezTo>
                    <a:pt x="5124" y="8714"/>
                    <a:pt x="5124" y="8716"/>
                    <a:pt x="5124" y="8718"/>
                  </a:cubicBezTo>
                  <a:cubicBezTo>
                    <a:pt x="5124" y="8926"/>
                    <a:pt x="5292" y="9095"/>
                    <a:pt x="5500" y="9095"/>
                  </a:cubicBezTo>
                  <a:lnTo>
                    <a:pt x="10102" y="9095"/>
                  </a:lnTo>
                  <a:cubicBezTo>
                    <a:pt x="10310" y="9095"/>
                    <a:pt x="10479" y="8926"/>
                    <a:pt x="10479" y="8718"/>
                  </a:cubicBezTo>
                  <a:cubicBezTo>
                    <a:pt x="10479" y="8510"/>
                    <a:pt x="10310" y="8342"/>
                    <a:pt x="10102" y="8342"/>
                  </a:cubicBezTo>
                  <a:lnTo>
                    <a:pt x="7801" y="8342"/>
                  </a:lnTo>
                  <a:lnTo>
                    <a:pt x="7801" y="6738"/>
                  </a:lnTo>
                  <a:lnTo>
                    <a:pt x="12416" y="6738"/>
                  </a:lnTo>
                  <a:cubicBezTo>
                    <a:pt x="12625" y="6738"/>
                    <a:pt x="12793" y="6569"/>
                    <a:pt x="12793" y="6361"/>
                  </a:cubicBezTo>
                  <a:lnTo>
                    <a:pt x="12793" y="6269"/>
                  </a:lnTo>
                  <a:lnTo>
                    <a:pt x="12793" y="2489"/>
                  </a:lnTo>
                  <a:close/>
                  <a:moveTo>
                    <a:pt x="3159" y="8919"/>
                  </a:moveTo>
                  <a:cubicBezTo>
                    <a:pt x="3210" y="9079"/>
                    <a:pt x="3358" y="9180"/>
                    <a:pt x="3517" y="9180"/>
                  </a:cubicBezTo>
                  <a:cubicBezTo>
                    <a:pt x="3556" y="9180"/>
                    <a:pt x="3595" y="9174"/>
                    <a:pt x="3633" y="9162"/>
                  </a:cubicBezTo>
                  <a:lnTo>
                    <a:pt x="4619" y="8843"/>
                  </a:lnTo>
                  <a:cubicBezTo>
                    <a:pt x="4817" y="8779"/>
                    <a:pt x="4926" y="8566"/>
                    <a:pt x="4862" y="8368"/>
                  </a:cubicBezTo>
                  <a:cubicBezTo>
                    <a:pt x="4798" y="8170"/>
                    <a:pt x="4585" y="8062"/>
                    <a:pt x="4387" y="8126"/>
                  </a:cubicBezTo>
                  <a:lnTo>
                    <a:pt x="3913" y="8279"/>
                  </a:lnTo>
                  <a:lnTo>
                    <a:pt x="4243" y="5420"/>
                  </a:lnTo>
                  <a:cubicBezTo>
                    <a:pt x="4285" y="5089"/>
                    <a:pt x="4164" y="4815"/>
                    <a:pt x="3869" y="4815"/>
                  </a:cubicBezTo>
                  <a:lnTo>
                    <a:pt x="2691" y="4815"/>
                  </a:lnTo>
                  <a:cubicBezTo>
                    <a:pt x="2483" y="4815"/>
                    <a:pt x="2314" y="4984"/>
                    <a:pt x="2314" y="5192"/>
                  </a:cubicBezTo>
                  <a:cubicBezTo>
                    <a:pt x="2314" y="5400"/>
                    <a:pt x="2483" y="5569"/>
                    <a:pt x="2691" y="5569"/>
                  </a:cubicBezTo>
                  <a:lnTo>
                    <a:pt x="3467" y="5569"/>
                  </a:lnTo>
                  <a:lnTo>
                    <a:pt x="3118" y="8601"/>
                  </a:lnTo>
                  <a:cubicBezTo>
                    <a:pt x="3108" y="8729"/>
                    <a:pt x="3143" y="8872"/>
                    <a:pt x="3159" y="8919"/>
                  </a:cubicBezTo>
                  <a:close/>
                  <a:moveTo>
                    <a:pt x="3280" y="3590"/>
                  </a:moveTo>
                  <a:close/>
                  <a:moveTo>
                    <a:pt x="2594" y="3590"/>
                  </a:moveTo>
                  <a:cubicBezTo>
                    <a:pt x="2594" y="3969"/>
                    <a:pt x="2901" y="4277"/>
                    <a:pt x="3280" y="4277"/>
                  </a:cubicBezTo>
                  <a:cubicBezTo>
                    <a:pt x="3659" y="4277"/>
                    <a:pt x="3966" y="3969"/>
                    <a:pt x="3966" y="3590"/>
                  </a:cubicBezTo>
                  <a:cubicBezTo>
                    <a:pt x="3966" y="3211"/>
                    <a:pt x="3659" y="2904"/>
                    <a:pt x="3280" y="2904"/>
                  </a:cubicBezTo>
                  <a:cubicBezTo>
                    <a:pt x="2901" y="2904"/>
                    <a:pt x="2594" y="3211"/>
                    <a:pt x="2594" y="3590"/>
                  </a:cubicBezTo>
                  <a:close/>
                </a:path>
              </a:pathLst>
            </a:custGeom>
            <a:solidFill>
              <a:srgbClr val="3C5CE8"/>
            </a:solidFill>
            <a:ln>
              <a:noFill/>
            </a:ln>
          </p:spPr>
          <p:txBody>
            <a:bodyPr/>
            <a:lstStyle/>
            <a:p>
              <a:endParaRPr lang="zh-CN" altLang="en-US">
                <a:cs typeface="+mn-ea"/>
                <a:sym typeface="+mn-lt"/>
              </a:endParaRPr>
            </a:p>
          </p:txBody>
        </p:sp>
        <p:sp>
          <p:nvSpPr>
            <p:cNvPr id="129" name="iconfont-1191-866883">
              <a:extLst>
                <a:ext uri="{FF2B5EF4-FFF2-40B4-BE49-F238E27FC236}">
                  <a16:creationId xmlns:a16="http://schemas.microsoft.com/office/drawing/2014/main" id="{C8FD9CAA-03F8-44BE-A269-80160B5A450E}"/>
                </a:ext>
              </a:extLst>
            </p:cNvPr>
            <p:cNvSpPr>
              <a:spLocks noChangeAspect="1"/>
            </p:cNvSpPr>
            <p:nvPr/>
          </p:nvSpPr>
          <p:spPr bwMode="auto">
            <a:xfrm flipH="1">
              <a:off x="6755452" y="3816395"/>
              <a:ext cx="376990" cy="380982"/>
            </a:xfrm>
            <a:custGeom>
              <a:avLst/>
              <a:gdLst>
                <a:gd name="T0" fmla="*/ 11174 w 12985"/>
                <a:gd name="T1" fmla="*/ 211 h 13120"/>
                <a:gd name="T2" fmla="*/ 8811 w 12985"/>
                <a:gd name="T3" fmla="*/ 1810 h 13120"/>
                <a:gd name="T4" fmla="*/ 8805 w 12985"/>
                <a:gd name="T5" fmla="*/ 2528 h 13120"/>
                <a:gd name="T6" fmla="*/ 3982 w 12985"/>
                <a:gd name="T7" fmla="*/ 4138 h 13120"/>
                <a:gd name="T8" fmla="*/ 2574 w 12985"/>
                <a:gd name="T9" fmla="*/ 3083 h 13120"/>
                <a:gd name="T10" fmla="*/ 210 w 12985"/>
                <a:gd name="T11" fmla="*/ 4683 h 13120"/>
                <a:gd name="T12" fmla="*/ 1810 w 12985"/>
                <a:gd name="T13" fmla="*/ 7046 h 13120"/>
                <a:gd name="T14" fmla="*/ 3510 w 12985"/>
                <a:gd name="T15" fmla="*/ 6590 h 13120"/>
                <a:gd name="T16" fmla="*/ 7388 w 12985"/>
                <a:gd name="T17" fmla="*/ 9877 h 13120"/>
                <a:gd name="T18" fmla="*/ 7127 w 12985"/>
                <a:gd name="T19" fmla="*/ 10545 h 13120"/>
                <a:gd name="T20" fmla="*/ 8727 w 12985"/>
                <a:gd name="T21" fmla="*/ 12909 h 13120"/>
                <a:gd name="T22" fmla="*/ 11091 w 12985"/>
                <a:gd name="T23" fmla="*/ 11309 h 13120"/>
                <a:gd name="T24" fmla="*/ 9491 w 12985"/>
                <a:gd name="T25" fmla="*/ 8945 h 13120"/>
                <a:gd name="T26" fmla="*/ 7791 w 12985"/>
                <a:gd name="T27" fmla="*/ 9402 h 13120"/>
                <a:gd name="T28" fmla="*/ 3913 w 12985"/>
                <a:gd name="T29" fmla="*/ 6115 h 13120"/>
                <a:gd name="T30" fmla="*/ 4174 w 12985"/>
                <a:gd name="T31" fmla="*/ 5447 h 13120"/>
                <a:gd name="T32" fmla="*/ 4180 w 12985"/>
                <a:gd name="T33" fmla="*/ 4729 h 13120"/>
                <a:gd name="T34" fmla="*/ 9002 w 12985"/>
                <a:gd name="T35" fmla="*/ 3119 h 13120"/>
                <a:gd name="T36" fmla="*/ 10410 w 12985"/>
                <a:gd name="T37" fmla="*/ 4174 h 13120"/>
                <a:gd name="T38" fmla="*/ 12774 w 12985"/>
                <a:gd name="T39" fmla="*/ 2574 h 13120"/>
                <a:gd name="T40" fmla="*/ 11174 w 12985"/>
                <a:gd name="T41" fmla="*/ 211 h 13120"/>
                <a:gd name="T42" fmla="*/ 1928 w 12985"/>
                <a:gd name="T43" fmla="*/ 6435 h 13120"/>
                <a:gd name="T44" fmla="*/ 822 w 12985"/>
                <a:gd name="T45" fmla="*/ 4801 h 13120"/>
                <a:gd name="T46" fmla="*/ 2456 w 12985"/>
                <a:gd name="T47" fmla="*/ 3694 h 13120"/>
                <a:gd name="T48" fmla="*/ 3562 w 12985"/>
                <a:gd name="T49" fmla="*/ 5329 h 13120"/>
                <a:gd name="T50" fmla="*/ 1928 w 12985"/>
                <a:gd name="T51" fmla="*/ 6435 h 13120"/>
                <a:gd name="T52" fmla="*/ 9373 w 12985"/>
                <a:gd name="T53" fmla="*/ 9557 h 13120"/>
                <a:gd name="T54" fmla="*/ 10480 w 12985"/>
                <a:gd name="T55" fmla="*/ 11191 h 13120"/>
                <a:gd name="T56" fmla="*/ 8845 w 12985"/>
                <a:gd name="T57" fmla="*/ 12297 h 13120"/>
                <a:gd name="T58" fmla="*/ 7739 w 12985"/>
                <a:gd name="T59" fmla="*/ 10663 h 13120"/>
                <a:gd name="T60" fmla="*/ 9373 w 12985"/>
                <a:gd name="T61" fmla="*/ 9557 h 13120"/>
                <a:gd name="T62" fmla="*/ 12163 w 12985"/>
                <a:gd name="T63" fmla="*/ 2456 h 13120"/>
                <a:gd name="T64" fmla="*/ 10528 w 12985"/>
                <a:gd name="T65" fmla="*/ 3562 h 13120"/>
                <a:gd name="T66" fmla="*/ 9423 w 12985"/>
                <a:gd name="T67" fmla="*/ 1928 h 13120"/>
                <a:gd name="T68" fmla="*/ 11056 w 12985"/>
                <a:gd name="T69" fmla="*/ 822 h 13120"/>
                <a:gd name="T70" fmla="*/ 12163 w 12985"/>
                <a:gd name="T71" fmla="*/ 2456 h 1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985" h="13120">
                  <a:moveTo>
                    <a:pt x="11174" y="211"/>
                  </a:moveTo>
                  <a:cubicBezTo>
                    <a:pt x="10082" y="0"/>
                    <a:pt x="9022" y="718"/>
                    <a:pt x="8811" y="1810"/>
                  </a:cubicBezTo>
                  <a:cubicBezTo>
                    <a:pt x="8764" y="2054"/>
                    <a:pt x="8766" y="2296"/>
                    <a:pt x="8805" y="2528"/>
                  </a:cubicBezTo>
                  <a:lnTo>
                    <a:pt x="3982" y="4138"/>
                  </a:lnTo>
                  <a:cubicBezTo>
                    <a:pt x="3708" y="3608"/>
                    <a:pt x="3204" y="3204"/>
                    <a:pt x="2574" y="3083"/>
                  </a:cubicBezTo>
                  <a:cubicBezTo>
                    <a:pt x="1481" y="2872"/>
                    <a:pt x="421" y="3590"/>
                    <a:pt x="210" y="4683"/>
                  </a:cubicBezTo>
                  <a:cubicBezTo>
                    <a:pt x="0" y="5775"/>
                    <a:pt x="718" y="6836"/>
                    <a:pt x="1810" y="7046"/>
                  </a:cubicBezTo>
                  <a:cubicBezTo>
                    <a:pt x="2440" y="7168"/>
                    <a:pt x="3058" y="6979"/>
                    <a:pt x="3510" y="6590"/>
                  </a:cubicBezTo>
                  <a:lnTo>
                    <a:pt x="7388" y="9877"/>
                  </a:lnTo>
                  <a:cubicBezTo>
                    <a:pt x="7266" y="10077"/>
                    <a:pt x="7174" y="10301"/>
                    <a:pt x="7127" y="10545"/>
                  </a:cubicBezTo>
                  <a:cubicBezTo>
                    <a:pt x="6917" y="11638"/>
                    <a:pt x="7635" y="12698"/>
                    <a:pt x="8727" y="12909"/>
                  </a:cubicBezTo>
                  <a:cubicBezTo>
                    <a:pt x="9820" y="13120"/>
                    <a:pt x="10881" y="12402"/>
                    <a:pt x="11091" y="11309"/>
                  </a:cubicBezTo>
                  <a:cubicBezTo>
                    <a:pt x="11302" y="10216"/>
                    <a:pt x="10584" y="9156"/>
                    <a:pt x="9491" y="8945"/>
                  </a:cubicBezTo>
                  <a:cubicBezTo>
                    <a:pt x="8861" y="8824"/>
                    <a:pt x="8243" y="9012"/>
                    <a:pt x="7791" y="9402"/>
                  </a:cubicBezTo>
                  <a:lnTo>
                    <a:pt x="3913" y="6115"/>
                  </a:lnTo>
                  <a:cubicBezTo>
                    <a:pt x="4036" y="5914"/>
                    <a:pt x="4127" y="5690"/>
                    <a:pt x="4174" y="5447"/>
                  </a:cubicBezTo>
                  <a:cubicBezTo>
                    <a:pt x="4221" y="5203"/>
                    <a:pt x="4219" y="4961"/>
                    <a:pt x="4180" y="4729"/>
                  </a:cubicBezTo>
                  <a:lnTo>
                    <a:pt x="9002" y="3119"/>
                  </a:lnTo>
                  <a:cubicBezTo>
                    <a:pt x="9277" y="3648"/>
                    <a:pt x="9781" y="4053"/>
                    <a:pt x="10410" y="4174"/>
                  </a:cubicBezTo>
                  <a:cubicBezTo>
                    <a:pt x="11503" y="4385"/>
                    <a:pt x="12564" y="3667"/>
                    <a:pt x="12774" y="2574"/>
                  </a:cubicBezTo>
                  <a:cubicBezTo>
                    <a:pt x="12985" y="1481"/>
                    <a:pt x="12267" y="421"/>
                    <a:pt x="11174" y="211"/>
                  </a:cubicBezTo>
                  <a:close/>
                  <a:moveTo>
                    <a:pt x="1928" y="6435"/>
                  </a:moveTo>
                  <a:cubicBezTo>
                    <a:pt x="1173" y="6289"/>
                    <a:pt x="676" y="5556"/>
                    <a:pt x="822" y="4801"/>
                  </a:cubicBezTo>
                  <a:cubicBezTo>
                    <a:pt x="968" y="4045"/>
                    <a:pt x="1701" y="3549"/>
                    <a:pt x="2456" y="3694"/>
                  </a:cubicBezTo>
                  <a:cubicBezTo>
                    <a:pt x="3212" y="3840"/>
                    <a:pt x="3708" y="4573"/>
                    <a:pt x="3562" y="5329"/>
                  </a:cubicBezTo>
                  <a:cubicBezTo>
                    <a:pt x="3417" y="6084"/>
                    <a:pt x="2684" y="6580"/>
                    <a:pt x="1928" y="6435"/>
                  </a:cubicBezTo>
                  <a:close/>
                  <a:moveTo>
                    <a:pt x="9373" y="9557"/>
                  </a:moveTo>
                  <a:cubicBezTo>
                    <a:pt x="10129" y="9703"/>
                    <a:pt x="10625" y="10436"/>
                    <a:pt x="10480" y="11191"/>
                  </a:cubicBezTo>
                  <a:cubicBezTo>
                    <a:pt x="10334" y="11947"/>
                    <a:pt x="9601" y="12443"/>
                    <a:pt x="8845" y="12297"/>
                  </a:cubicBezTo>
                  <a:cubicBezTo>
                    <a:pt x="8090" y="12152"/>
                    <a:pt x="7593" y="11419"/>
                    <a:pt x="7739" y="10663"/>
                  </a:cubicBezTo>
                  <a:cubicBezTo>
                    <a:pt x="7885" y="9908"/>
                    <a:pt x="8618" y="9412"/>
                    <a:pt x="9373" y="9557"/>
                  </a:cubicBezTo>
                  <a:close/>
                  <a:moveTo>
                    <a:pt x="12163" y="2456"/>
                  </a:moveTo>
                  <a:cubicBezTo>
                    <a:pt x="12017" y="3212"/>
                    <a:pt x="11284" y="3708"/>
                    <a:pt x="10528" y="3562"/>
                  </a:cubicBezTo>
                  <a:cubicBezTo>
                    <a:pt x="9773" y="3417"/>
                    <a:pt x="9277" y="2684"/>
                    <a:pt x="9423" y="1928"/>
                  </a:cubicBezTo>
                  <a:cubicBezTo>
                    <a:pt x="9568" y="1173"/>
                    <a:pt x="10301" y="677"/>
                    <a:pt x="11056" y="822"/>
                  </a:cubicBezTo>
                  <a:cubicBezTo>
                    <a:pt x="11812" y="968"/>
                    <a:pt x="12308" y="1701"/>
                    <a:pt x="12163" y="2456"/>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4" name="组合 3">
            <a:extLst>
              <a:ext uri="{FF2B5EF4-FFF2-40B4-BE49-F238E27FC236}">
                <a16:creationId xmlns:a16="http://schemas.microsoft.com/office/drawing/2014/main" id="{D5C36C58-10AA-41E6-9A51-EDB776389A80}"/>
              </a:ext>
            </a:extLst>
          </p:cNvPr>
          <p:cNvGrpSpPr/>
          <p:nvPr/>
        </p:nvGrpSpPr>
        <p:grpSpPr>
          <a:xfrm>
            <a:off x="2449100" y="1432239"/>
            <a:ext cx="3266137" cy="874497"/>
            <a:chOff x="2449100" y="1432239"/>
            <a:chExt cx="3266137" cy="874497"/>
          </a:xfrm>
        </p:grpSpPr>
        <p:grpSp>
          <p:nvGrpSpPr>
            <p:cNvPr id="9" name="组合 8">
              <a:extLst>
                <a:ext uri="{FF2B5EF4-FFF2-40B4-BE49-F238E27FC236}">
                  <a16:creationId xmlns:a16="http://schemas.microsoft.com/office/drawing/2014/main" id="{274377CD-1009-4606-8856-8D16AA5687C8}"/>
                </a:ext>
              </a:extLst>
            </p:cNvPr>
            <p:cNvGrpSpPr/>
            <p:nvPr/>
          </p:nvGrpSpPr>
          <p:grpSpPr>
            <a:xfrm>
              <a:off x="2449100" y="1432239"/>
              <a:ext cx="3266137" cy="874497"/>
              <a:chOff x="2449100" y="1432239"/>
              <a:chExt cx="3266137" cy="874497"/>
            </a:xfrm>
          </p:grpSpPr>
          <p:sp>
            <p:nvSpPr>
              <p:cNvPr id="40" name="矩形 39">
                <a:extLst>
                  <a:ext uri="{FF2B5EF4-FFF2-40B4-BE49-F238E27FC236}">
                    <a16:creationId xmlns:a16="http://schemas.microsoft.com/office/drawing/2014/main" id="{24DB3104-414C-4D0D-953A-CF1B2014B967}"/>
                  </a:ext>
                </a:extLst>
              </p:cNvPr>
              <p:cNvSpPr/>
              <p:nvPr/>
            </p:nvSpPr>
            <p:spPr>
              <a:xfrm>
                <a:off x="2449100" y="1506285"/>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A47C003D-5252-4D86-B691-93E4357A6C24}"/>
                  </a:ext>
                </a:extLst>
              </p:cNvPr>
              <p:cNvSpPr/>
              <p:nvPr/>
            </p:nvSpPr>
            <p:spPr>
              <a:xfrm>
                <a:off x="4840740" y="1432239"/>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1" name="文本框 10">
              <a:extLst>
                <a:ext uri="{FF2B5EF4-FFF2-40B4-BE49-F238E27FC236}">
                  <a16:creationId xmlns:a16="http://schemas.microsoft.com/office/drawing/2014/main" id="{583F93B5-765D-4F76-AE43-460FFE078B1E}"/>
                </a:ext>
              </a:extLst>
            </p:cNvPr>
            <p:cNvSpPr txBox="1"/>
            <p:nvPr/>
          </p:nvSpPr>
          <p:spPr>
            <a:xfrm>
              <a:off x="5013054" y="1653235"/>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01</a:t>
              </a:r>
              <a:endParaRPr lang="zh-CN" altLang="en-US" sz="2000" b="1" dirty="0">
                <a:solidFill>
                  <a:srgbClr val="3C5CE8"/>
                </a:solidFill>
                <a:cs typeface="+mn-ea"/>
                <a:sym typeface="+mn-lt"/>
              </a:endParaRPr>
            </a:p>
          </p:txBody>
        </p:sp>
        <p:sp>
          <p:nvSpPr>
            <p:cNvPr id="12" name="文本框 11">
              <a:extLst>
                <a:ext uri="{FF2B5EF4-FFF2-40B4-BE49-F238E27FC236}">
                  <a16:creationId xmlns:a16="http://schemas.microsoft.com/office/drawing/2014/main" id="{C8913062-1536-43A3-8304-DE9DD9BFBA9E}"/>
                </a:ext>
              </a:extLst>
            </p:cNvPr>
            <p:cNvSpPr txBox="1"/>
            <p:nvPr/>
          </p:nvSpPr>
          <p:spPr>
            <a:xfrm>
              <a:off x="2517494" y="1684013"/>
              <a:ext cx="2233009" cy="338554"/>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MonoRepo</a:t>
              </a:r>
              <a:r>
                <a:rPr lang="zh-CN" altLang="en-US" sz="1600" dirty="0">
                  <a:solidFill>
                    <a:schemeClr val="tx1">
                      <a:lumMod val="75000"/>
                      <a:lumOff val="25000"/>
                    </a:schemeClr>
                  </a:solidFill>
                  <a:cs typeface="+mn-ea"/>
                  <a:sym typeface="+mn-lt"/>
                </a:rPr>
                <a:t>单体式</a:t>
              </a:r>
              <a:endParaRPr lang="en-US" altLang="zh-CN" sz="1600" dirty="0">
                <a:solidFill>
                  <a:schemeClr val="tx1">
                    <a:lumMod val="75000"/>
                    <a:lumOff val="25000"/>
                  </a:schemeClr>
                </a:solidFill>
                <a:cs typeface="+mn-ea"/>
                <a:sym typeface="+mn-lt"/>
              </a:endParaRPr>
            </a:p>
          </p:txBody>
        </p:sp>
      </p:grpSp>
      <p:grpSp>
        <p:nvGrpSpPr>
          <p:cNvPr id="10" name="组合 9">
            <a:extLst>
              <a:ext uri="{FF2B5EF4-FFF2-40B4-BE49-F238E27FC236}">
                <a16:creationId xmlns:a16="http://schemas.microsoft.com/office/drawing/2014/main" id="{BD26E8AB-FDA1-4E7E-B871-722A27B8C8DA}"/>
              </a:ext>
            </a:extLst>
          </p:cNvPr>
          <p:cNvGrpSpPr/>
          <p:nvPr/>
        </p:nvGrpSpPr>
        <p:grpSpPr>
          <a:xfrm>
            <a:off x="1976232" y="2682731"/>
            <a:ext cx="3266137" cy="874497"/>
            <a:chOff x="1976232" y="2682731"/>
            <a:chExt cx="3266137" cy="874497"/>
          </a:xfrm>
        </p:grpSpPr>
        <p:grpSp>
          <p:nvGrpSpPr>
            <p:cNvPr id="8" name="组合 7">
              <a:extLst>
                <a:ext uri="{FF2B5EF4-FFF2-40B4-BE49-F238E27FC236}">
                  <a16:creationId xmlns:a16="http://schemas.microsoft.com/office/drawing/2014/main" id="{EE76E0F0-1ABE-49A6-B33E-666B55CAD23C}"/>
                </a:ext>
              </a:extLst>
            </p:cNvPr>
            <p:cNvGrpSpPr/>
            <p:nvPr/>
          </p:nvGrpSpPr>
          <p:grpSpPr>
            <a:xfrm>
              <a:off x="1976232" y="2682731"/>
              <a:ext cx="3266137" cy="874497"/>
              <a:chOff x="1976232" y="2682731"/>
              <a:chExt cx="3266137" cy="874497"/>
            </a:xfrm>
          </p:grpSpPr>
          <p:sp>
            <p:nvSpPr>
              <p:cNvPr id="47" name="矩形 46">
                <a:extLst>
                  <a:ext uri="{FF2B5EF4-FFF2-40B4-BE49-F238E27FC236}">
                    <a16:creationId xmlns:a16="http://schemas.microsoft.com/office/drawing/2014/main" id="{998FDBA6-2632-4A6B-9AE9-CD65BCA83C5B}"/>
                  </a:ext>
                </a:extLst>
              </p:cNvPr>
              <p:cNvSpPr/>
              <p:nvPr/>
            </p:nvSpPr>
            <p:spPr>
              <a:xfrm>
                <a:off x="1976232" y="2756777"/>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8" name="椭圆 47">
                <a:extLst>
                  <a:ext uri="{FF2B5EF4-FFF2-40B4-BE49-F238E27FC236}">
                    <a16:creationId xmlns:a16="http://schemas.microsoft.com/office/drawing/2014/main" id="{F707BF18-742B-45B4-B0D9-AB3104D40F45}"/>
                  </a:ext>
                </a:extLst>
              </p:cNvPr>
              <p:cNvSpPr/>
              <p:nvPr/>
            </p:nvSpPr>
            <p:spPr>
              <a:xfrm>
                <a:off x="4367872" y="2682731"/>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1" name="文本框 140">
              <a:extLst>
                <a:ext uri="{FF2B5EF4-FFF2-40B4-BE49-F238E27FC236}">
                  <a16:creationId xmlns:a16="http://schemas.microsoft.com/office/drawing/2014/main" id="{8D9E0D5D-065C-4E12-B844-FFCB1B32A9E0}"/>
                </a:ext>
              </a:extLst>
            </p:cNvPr>
            <p:cNvSpPr txBox="1"/>
            <p:nvPr/>
          </p:nvSpPr>
          <p:spPr>
            <a:xfrm>
              <a:off x="4548247" y="2897712"/>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02</a:t>
              </a:r>
              <a:endParaRPr lang="zh-CN" altLang="en-US" sz="2000" b="1" dirty="0">
                <a:solidFill>
                  <a:srgbClr val="3C5CE8"/>
                </a:solidFill>
                <a:cs typeface="+mn-ea"/>
                <a:sym typeface="+mn-lt"/>
              </a:endParaRPr>
            </a:p>
          </p:txBody>
        </p:sp>
        <p:sp>
          <p:nvSpPr>
            <p:cNvPr id="145" name="文本框 144">
              <a:extLst>
                <a:ext uri="{FF2B5EF4-FFF2-40B4-BE49-F238E27FC236}">
                  <a16:creationId xmlns:a16="http://schemas.microsoft.com/office/drawing/2014/main" id="{A5DAA725-A885-4502-9FFB-38C39275CB4D}"/>
                </a:ext>
              </a:extLst>
            </p:cNvPr>
            <p:cNvSpPr txBox="1"/>
            <p:nvPr/>
          </p:nvSpPr>
          <p:spPr>
            <a:xfrm>
              <a:off x="2466410" y="2950702"/>
              <a:ext cx="1785616" cy="338554"/>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DevOps</a:t>
              </a:r>
              <a:r>
                <a:rPr lang="zh-CN" altLang="en-US" sz="1600" dirty="0">
                  <a:solidFill>
                    <a:schemeClr val="tx1">
                      <a:lumMod val="75000"/>
                      <a:lumOff val="25000"/>
                    </a:schemeClr>
                  </a:solidFill>
                  <a:cs typeface="+mn-ea"/>
                  <a:sym typeface="+mn-lt"/>
                </a:rPr>
                <a:t>一体化</a:t>
              </a:r>
              <a:endParaRPr lang="en-US" altLang="zh-CN" sz="1600" dirty="0">
                <a:solidFill>
                  <a:schemeClr val="tx1">
                    <a:lumMod val="75000"/>
                    <a:lumOff val="25000"/>
                  </a:schemeClr>
                </a:solidFill>
                <a:cs typeface="+mn-ea"/>
                <a:sym typeface="+mn-lt"/>
              </a:endParaRPr>
            </a:p>
          </p:txBody>
        </p:sp>
      </p:grpSp>
      <p:grpSp>
        <p:nvGrpSpPr>
          <p:cNvPr id="13" name="组合 12">
            <a:extLst>
              <a:ext uri="{FF2B5EF4-FFF2-40B4-BE49-F238E27FC236}">
                <a16:creationId xmlns:a16="http://schemas.microsoft.com/office/drawing/2014/main" id="{B389B6CC-888F-4F5C-9BD3-5A358843E815}"/>
              </a:ext>
            </a:extLst>
          </p:cNvPr>
          <p:cNvGrpSpPr/>
          <p:nvPr/>
        </p:nvGrpSpPr>
        <p:grpSpPr>
          <a:xfrm>
            <a:off x="1976232" y="3933223"/>
            <a:ext cx="3266137" cy="874497"/>
            <a:chOff x="1976232" y="3933223"/>
            <a:chExt cx="3266137" cy="874497"/>
          </a:xfrm>
        </p:grpSpPr>
        <p:grpSp>
          <p:nvGrpSpPr>
            <p:cNvPr id="7" name="组合 6">
              <a:extLst>
                <a:ext uri="{FF2B5EF4-FFF2-40B4-BE49-F238E27FC236}">
                  <a16:creationId xmlns:a16="http://schemas.microsoft.com/office/drawing/2014/main" id="{0E227D41-2DDC-4537-A6E8-AC899ECA2A33}"/>
                </a:ext>
              </a:extLst>
            </p:cNvPr>
            <p:cNvGrpSpPr/>
            <p:nvPr/>
          </p:nvGrpSpPr>
          <p:grpSpPr>
            <a:xfrm>
              <a:off x="1976232" y="3933223"/>
              <a:ext cx="3266137" cy="874497"/>
              <a:chOff x="1976232" y="3933223"/>
              <a:chExt cx="3266137" cy="874497"/>
            </a:xfrm>
          </p:grpSpPr>
          <p:sp>
            <p:nvSpPr>
              <p:cNvPr id="60" name="矩形 59">
                <a:extLst>
                  <a:ext uri="{FF2B5EF4-FFF2-40B4-BE49-F238E27FC236}">
                    <a16:creationId xmlns:a16="http://schemas.microsoft.com/office/drawing/2014/main" id="{7F337772-A66F-4829-87C8-DC6E284D4DFE}"/>
                  </a:ext>
                </a:extLst>
              </p:cNvPr>
              <p:cNvSpPr/>
              <p:nvPr/>
            </p:nvSpPr>
            <p:spPr>
              <a:xfrm>
                <a:off x="1976232" y="4007269"/>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椭圆 60">
                <a:extLst>
                  <a:ext uri="{FF2B5EF4-FFF2-40B4-BE49-F238E27FC236}">
                    <a16:creationId xmlns:a16="http://schemas.microsoft.com/office/drawing/2014/main" id="{4F590740-C9BF-4332-B1FD-A9101E070A7B}"/>
                  </a:ext>
                </a:extLst>
              </p:cNvPr>
              <p:cNvSpPr/>
              <p:nvPr/>
            </p:nvSpPr>
            <p:spPr>
              <a:xfrm>
                <a:off x="4367872" y="3933223"/>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2" name="文本框 141">
              <a:extLst>
                <a:ext uri="{FF2B5EF4-FFF2-40B4-BE49-F238E27FC236}">
                  <a16:creationId xmlns:a16="http://schemas.microsoft.com/office/drawing/2014/main" id="{27642774-DC9C-4C9C-990D-AB7CBFBD7134}"/>
                </a:ext>
              </a:extLst>
            </p:cNvPr>
            <p:cNvSpPr txBox="1"/>
            <p:nvPr/>
          </p:nvSpPr>
          <p:spPr>
            <a:xfrm>
              <a:off x="4554090" y="4158637"/>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03</a:t>
              </a:r>
              <a:endParaRPr lang="zh-CN" altLang="en-US" sz="2000" b="1" dirty="0">
                <a:solidFill>
                  <a:srgbClr val="3C5CE8"/>
                </a:solidFill>
                <a:cs typeface="+mn-ea"/>
                <a:sym typeface="+mn-lt"/>
              </a:endParaRPr>
            </a:p>
          </p:txBody>
        </p:sp>
        <p:sp>
          <p:nvSpPr>
            <p:cNvPr id="146" name="文本框 145">
              <a:extLst>
                <a:ext uri="{FF2B5EF4-FFF2-40B4-BE49-F238E27FC236}">
                  <a16:creationId xmlns:a16="http://schemas.microsoft.com/office/drawing/2014/main" id="{8D80A3C4-188B-4D18-BC48-5700CE88EBCB}"/>
                </a:ext>
              </a:extLst>
            </p:cNvPr>
            <p:cNvSpPr txBox="1"/>
            <p:nvPr/>
          </p:nvSpPr>
          <p:spPr>
            <a:xfrm>
              <a:off x="2470086" y="4201194"/>
              <a:ext cx="1785616" cy="33855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工程化规范</a:t>
              </a:r>
              <a:endParaRPr lang="en-US" altLang="zh-CN" sz="1600" dirty="0">
                <a:solidFill>
                  <a:schemeClr val="tx1">
                    <a:lumMod val="75000"/>
                    <a:lumOff val="25000"/>
                  </a:schemeClr>
                </a:solidFill>
                <a:cs typeface="+mn-ea"/>
                <a:sym typeface="+mn-lt"/>
              </a:endParaRPr>
            </a:p>
          </p:txBody>
        </p:sp>
      </p:grpSp>
      <p:grpSp>
        <p:nvGrpSpPr>
          <p:cNvPr id="42" name="组合 41">
            <a:extLst>
              <a:ext uri="{FF2B5EF4-FFF2-40B4-BE49-F238E27FC236}">
                <a16:creationId xmlns:a16="http://schemas.microsoft.com/office/drawing/2014/main" id="{C278A002-BD6D-4028-A1E3-C687F9936E1D}"/>
              </a:ext>
            </a:extLst>
          </p:cNvPr>
          <p:cNvGrpSpPr/>
          <p:nvPr/>
        </p:nvGrpSpPr>
        <p:grpSpPr>
          <a:xfrm>
            <a:off x="-781050" y="-662111"/>
            <a:ext cx="5809460" cy="1611914"/>
            <a:chOff x="-781050" y="-662111"/>
            <a:chExt cx="5809460" cy="1611914"/>
          </a:xfrm>
        </p:grpSpPr>
        <p:sp>
          <p:nvSpPr>
            <p:cNvPr id="43" name="任意多边形: 形状 42">
              <a:extLst>
                <a:ext uri="{FF2B5EF4-FFF2-40B4-BE49-F238E27FC236}">
                  <a16:creationId xmlns:a16="http://schemas.microsoft.com/office/drawing/2014/main" id="{651C0082-670C-4D47-8157-C1AC74A22B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文本框 43">
              <a:extLst>
                <a:ext uri="{FF2B5EF4-FFF2-40B4-BE49-F238E27FC236}">
                  <a16:creationId xmlns:a16="http://schemas.microsoft.com/office/drawing/2014/main" id="{DD9C63DD-F764-4A60-A17E-8E22193B1354}"/>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基建与效能</a:t>
              </a:r>
            </a:p>
          </p:txBody>
        </p:sp>
      </p:grpSp>
    </p:spTree>
    <p:custDataLst>
      <p:tags r:id="rId1"/>
    </p:custDataLst>
    <p:extLst>
      <p:ext uri="{BB962C8B-B14F-4D97-AF65-F5344CB8AC3E}">
        <p14:creationId xmlns:p14="http://schemas.microsoft.com/office/powerpoint/2010/main" val="3106893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750" fill="hold"/>
                                        <p:tgtEl>
                                          <p:spTgt spid="4"/>
                                        </p:tgtEl>
                                        <p:attrNameLst>
                                          <p:attrName>ppt_x</p:attrName>
                                        </p:attrNameLst>
                                      </p:cBhvr>
                                      <p:tavLst>
                                        <p:tav tm="0">
                                          <p:val>
                                            <p:strVal val="#ppt_x"/>
                                          </p:val>
                                        </p:tav>
                                        <p:tav tm="100000">
                                          <p:val>
                                            <p:strVal val="#ppt_x"/>
                                          </p:val>
                                        </p:tav>
                                      </p:tavLst>
                                    </p:anim>
                                    <p:anim calcmode="lin" valueType="num">
                                      <p:cBhvr additive="base">
                                        <p:cTn id="22" dur="75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75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ppt_x"/>
                                          </p:val>
                                        </p:tav>
                                        <p:tav tm="100000">
                                          <p:val>
                                            <p:strVal val="#ppt_x"/>
                                          </p:val>
                                        </p:tav>
                                      </p:tavLst>
                                    </p:anim>
                                    <p:anim calcmode="lin" valueType="num">
                                      <p:cBhvr additive="base">
                                        <p:cTn id="27" dur="75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6913D8-4EA0-4549-809C-ADA8B62D461C}"/>
              </a:ext>
            </a:extLst>
          </p:cNvPr>
          <p:cNvGrpSpPr/>
          <p:nvPr/>
        </p:nvGrpSpPr>
        <p:grpSpPr>
          <a:xfrm>
            <a:off x="5411647" y="1487752"/>
            <a:ext cx="4308449" cy="4308450"/>
            <a:chOff x="5411647" y="1487752"/>
            <a:chExt cx="4308449" cy="4308450"/>
          </a:xfrm>
        </p:grpSpPr>
        <p:sp>
          <p:nvSpPr>
            <p:cNvPr id="42" name="椭圆 41">
              <a:extLst>
                <a:ext uri="{FF2B5EF4-FFF2-40B4-BE49-F238E27FC236}">
                  <a16:creationId xmlns:a16="http://schemas.microsoft.com/office/drawing/2014/main" id="{2F37132C-0B79-4B99-92EB-467047BBC80A}"/>
                </a:ext>
              </a:extLst>
            </p:cNvPr>
            <p:cNvSpPr/>
            <p:nvPr/>
          </p:nvSpPr>
          <p:spPr>
            <a:xfrm>
              <a:off x="6092554" y="2168658"/>
              <a:ext cx="2946637" cy="294663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3" name="椭圆 42">
              <a:extLst>
                <a:ext uri="{FF2B5EF4-FFF2-40B4-BE49-F238E27FC236}">
                  <a16:creationId xmlns:a16="http://schemas.microsoft.com/office/drawing/2014/main" id="{5ED700BC-123E-487E-B32F-BDDC3DF8C24C}"/>
                </a:ext>
              </a:extLst>
            </p:cNvPr>
            <p:cNvSpPr/>
            <p:nvPr/>
          </p:nvSpPr>
          <p:spPr>
            <a:xfrm>
              <a:off x="5411647" y="1487752"/>
              <a:ext cx="4308449" cy="4308450"/>
            </a:xfrm>
            <a:prstGeom prst="ellips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文本框 63">
              <a:extLst>
                <a:ext uri="{FF2B5EF4-FFF2-40B4-BE49-F238E27FC236}">
                  <a16:creationId xmlns:a16="http://schemas.microsoft.com/office/drawing/2014/main" id="{16E7381D-F8C6-46DD-9572-94E8504B787F}"/>
                </a:ext>
              </a:extLst>
            </p:cNvPr>
            <p:cNvSpPr txBox="1"/>
            <p:nvPr/>
          </p:nvSpPr>
          <p:spPr>
            <a:xfrm>
              <a:off x="6661136" y="2869646"/>
              <a:ext cx="1850186"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3C5CE8"/>
                  </a:solidFill>
                  <a:effectLst/>
                  <a:uLnTx/>
                  <a:uFillTx/>
                  <a:cs typeface="+mn-ea"/>
                  <a:sym typeface="+mn-lt"/>
                </a:rPr>
                <a:t>50%</a:t>
              </a:r>
              <a:endParaRPr kumimoji="0" lang="zh-CN" altLang="en-US" sz="6000" b="1" i="0" u="none" strike="noStrike" kern="1200" cap="none" spc="0" normalizeH="0" baseline="0" noProof="0" dirty="0">
                <a:ln>
                  <a:noFill/>
                </a:ln>
                <a:solidFill>
                  <a:srgbClr val="3C5CE8"/>
                </a:solidFill>
                <a:effectLst/>
                <a:uLnTx/>
                <a:uFillTx/>
                <a:cs typeface="+mn-ea"/>
                <a:sym typeface="+mn-lt"/>
              </a:endParaRPr>
            </a:p>
          </p:txBody>
        </p:sp>
        <p:sp>
          <p:nvSpPr>
            <p:cNvPr id="65" name="矩形 64">
              <a:extLst>
                <a:ext uri="{FF2B5EF4-FFF2-40B4-BE49-F238E27FC236}">
                  <a16:creationId xmlns:a16="http://schemas.microsoft.com/office/drawing/2014/main" id="{5E60D163-BFF4-40AA-92B7-C34FFC6F8FFD}"/>
                </a:ext>
              </a:extLst>
            </p:cNvPr>
            <p:cNvSpPr/>
            <p:nvPr/>
          </p:nvSpPr>
          <p:spPr>
            <a:xfrm>
              <a:off x="6724454" y="3957147"/>
              <a:ext cx="172355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复用率提升</a:t>
              </a:r>
            </a:p>
          </p:txBody>
        </p:sp>
      </p:grpSp>
      <p:grpSp>
        <p:nvGrpSpPr>
          <p:cNvPr id="7" name="组合 6">
            <a:extLst>
              <a:ext uri="{FF2B5EF4-FFF2-40B4-BE49-F238E27FC236}">
                <a16:creationId xmlns:a16="http://schemas.microsoft.com/office/drawing/2014/main" id="{FF297AA1-91EE-4A80-B204-F2D7ACDE72A2}"/>
              </a:ext>
            </a:extLst>
          </p:cNvPr>
          <p:cNvGrpSpPr/>
          <p:nvPr/>
        </p:nvGrpSpPr>
        <p:grpSpPr>
          <a:xfrm>
            <a:off x="9379643" y="3153837"/>
            <a:ext cx="2234323" cy="644132"/>
            <a:chOff x="9379643" y="3153837"/>
            <a:chExt cx="2234323" cy="644132"/>
          </a:xfrm>
        </p:grpSpPr>
        <p:sp>
          <p:nvSpPr>
            <p:cNvPr id="49" name="椭圆 48">
              <a:extLst>
                <a:ext uri="{FF2B5EF4-FFF2-40B4-BE49-F238E27FC236}">
                  <a16:creationId xmlns:a16="http://schemas.microsoft.com/office/drawing/2014/main" id="{096DD748-F17D-4908-A710-1C3F5F04B5EB}"/>
                </a:ext>
              </a:extLst>
            </p:cNvPr>
            <p:cNvSpPr/>
            <p:nvPr/>
          </p:nvSpPr>
          <p:spPr>
            <a:xfrm>
              <a:off x="9379643" y="3153837"/>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9" name="文本框 58">
              <a:extLst>
                <a:ext uri="{FF2B5EF4-FFF2-40B4-BE49-F238E27FC236}">
                  <a16:creationId xmlns:a16="http://schemas.microsoft.com/office/drawing/2014/main" id="{BA23CCC4-DECC-4A60-B637-F1EDBFDA1ECA}"/>
                </a:ext>
              </a:extLst>
            </p:cNvPr>
            <p:cNvSpPr txBox="1"/>
            <p:nvPr/>
          </p:nvSpPr>
          <p:spPr>
            <a:xfrm>
              <a:off x="9768589" y="3303415"/>
              <a:ext cx="184537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    避免代码重复</a:t>
              </a:r>
            </a:p>
          </p:txBody>
        </p:sp>
        <p:pic>
          <p:nvPicPr>
            <p:cNvPr id="66" name="图形 65" descr="聊天">
              <a:extLst>
                <a:ext uri="{FF2B5EF4-FFF2-40B4-BE49-F238E27FC236}">
                  <a16:creationId xmlns:a16="http://schemas.microsoft.com/office/drawing/2014/main" id="{7F97E918-D491-42CC-9F10-BFC32ACB5B1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19505" y="3273678"/>
              <a:ext cx="427049" cy="427049"/>
            </a:xfrm>
            <a:prstGeom prst="rect">
              <a:avLst/>
            </a:prstGeom>
          </p:spPr>
        </p:pic>
      </p:grpSp>
      <p:grpSp>
        <p:nvGrpSpPr>
          <p:cNvPr id="6" name="组合 5">
            <a:extLst>
              <a:ext uri="{FF2B5EF4-FFF2-40B4-BE49-F238E27FC236}">
                <a16:creationId xmlns:a16="http://schemas.microsoft.com/office/drawing/2014/main" id="{A4766006-0A82-4690-8BC5-2EB86A3409B3}"/>
              </a:ext>
            </a:extLst>
          </p:cNvPr>
          <p:cNvGrpSpPr/>
          <p:nvPr/>
        </p:nvGrpSpPr>
        <p:grpSpPr>
          <a:xfrm>
            <a:off x="8735511" y="1742204"/>
            <a:ext cx="2133117" cy="644132"/>
            <a:chOff x="8735511" y="1742204"/>
            <a:chExt cx="2133117" cy="644132"/>
          </a:xfrm>
        </p:grpSpPr>
        <p:sp>
          <p:nvSpPr>
            <p:cNvPr id="46" name="椭圆 45">
              <a:extLst>
                <a:ext uri="{FF2B5EF4-FFF2-40B4-BE49-F238E27FC236}">
                  <a16:creationId xmlns:a16="http://schemas.microsoft.com/office/drawing/2014/main" id="{39470E90-770B-43E0-96C5-0BD979B787F3}"/>
                </a:ext>
              </a:extLst>
            </p:cNvPr>
            <p:cNvSpPr/>
            <p:nvPr/>
          </p:nvSpPr>
          <p:spPr>
            <a:xfrm>
              <a:off x="8735511" y="174220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8" name="文本框 57">
              <a:extLst>
                <a:ext uri="{FF2B5EF4-FFF2-40B4-BE49-F238E27FC236}">
                  <a16:creationId xmlns:a16="http://schemas.microsoft.com/office/drawing/2014/main" id="{C6AAEEDB-9053-48D4-B38E-F6342AB840F1}"/>
                </a:ext>
              </a:extLst>
            </p:cNvPr>
            <p:cNvSpPr txBox="1"/>
            <p:nvPr/>
          </p:nvSpPr>
          <p:spPr>
            <a:xfrm>
              <a:off x="9459197" y="1891782"/>
              <a:ext cx="14094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分离关注点</a:t>
              </a:r>
            </a:p>
          </p:txBody>
        </p:sp>
        <p:pic>
          <p:nvPicPr>
            <p:cNvPr id="71" name="图形 70" descr="聊天">
              <a:extLst>
                <a:ext uri="{FF2B5EF4-FFF2-40B4-BE49-F238E27FC236}">
                  <a16:creationId xmlns:a16="http://schemas.microsoft.com/office/drawing/2014/main" id="{5B467F55-3E46-451A-8C26-ABEB342EED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2299" y="1850745"/>
              <a:ext cx="427049" cy="427049"/>
            </a:xfrm>
            <a:prstGeom prst="rect">
              <a:avLst/>
            </a:prstGeom>
          </p:spPr>
        </p:pic>
      </p:grpSp>
      <p:grpSp>
        <p:nvGrpSpPr>
          <p:cNvPr id="4" name="组合 3">
            <a:extLst>
              <a:ext uri="{FF2B5EF4-FFF2-40B4-BE49-F238E27FC236}">
                <a16:creationId xmlns:a16="http://schemas.microsoft.com/office/drawing/2014/main" id="{B8C7EBB5-07DC-4F3E-9434-0AC395BF9C00}"/>
              </a:ext>
            </a:extLst>
          </p:cNvPr>
          <p:cNvGrpSpPr/>
          <p:nvPr/>
        </p:nvGrpSpPr>
        <p:grpSpPr>
          <a:xfrm>
            <a:off x="7010098" y="777240"/>
            <a:ext cx="1107996" cy="1064013"/>
            <a:chOff x="7010098" y="777240"/>
            <a:chExt cx="1107996" cy="1064013"/>
          </a:xfrm>
        </p:grpSpPr>
        <p:sp>
          <p:nvSpPr>
            <p:cNvPr id="45" name="椭圆 44">
              <a:extLst>
                <a:ext uri="{FF2B5EF4-FFF2-40B4-BE49-F238E27FC236}">
                  <a16:creationId xmlns:a16="http://schemas.microsoft.com/office/drawing/2014/main" id="{19516D99-9275-4E46-BAEA-0DD9F6D2EA12}"/>
                </a:ext>
              </a:extLst>
            </p:cNvPr>
            <p:cNvSpPr/>
            <p:nvPr/>
          </p:nvSpPr>
          <p:spPr>
            <a:xfrm>
              <a:off x="7242029" y="1197121"/>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5" name="文本框 54">
              <a:extLst>
                <a:ext uri="{FF2B5EF4-FFF2-40B4-BE49-F238E27FC236}">
                  <a16:creationId xmlns:a16="http://schemas.microsoft.com/office/drawing/2014/main" id="{F0AC0045-B8C7-4709-905F-252BE750D4A5}"/>
                </a:ext>
              </a:extLst>
            </p:cNvPr>
            <p:cNvSpPr txBox="1"/>
            <p:nvPr/>
          </p:nvSpPr>
          <p:spPr>
            <a:xfrm>
              <a:off x="7010098" y="777240"/>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最佳实战</a:t>
              </a:r>
            </a:p>
          </p:txBody>
        </p:sp>
        <p:pic>
          <p:nvPicPr>
            <p:cNvPr id="72" name="图形 71" descr="聊天">
              <a:extLst>
                <a:ext uri="{FF2B5EF4-FFF2-40B4-BE49-F238E27FC236}">
                  <a16:creationId xmlns:a16="http://schemas.microsoft.com/office/drawing/2014/main" id="{86D2FD0B-C48F-46B8-94BA-F32DDF4505C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7513" y="1312296"/>
              <a:ext cx="427049" cy="427049"/>
            </a:xfrm>
            <a:prstGeom prst="rect">
              <a:avLst/>
            </a:prstGeom>
          </p:spPr>
        </p:pic>
      </p:grpSp>
      <p:grpSp>
        <p:nvGrpSpPr>
          <p:cNvPr id="8" name="组合 7">
            <a:extLst>
              <a:ext uri="{FF2B5EF4-FFF2-40B4-BE49-F238E27FC236}">
                <a16:creationId xmlns:a16="http://schemas.microsoft.com/office/drawing/2014/main" id="{3FF548C2-4026-4CD5-9937-B96B29A4707F}"/>
              </a:ext>
            </a:extLst>
          </p:cNvPr>
          <p:cNvGrpSpPr/>
          <p:nvPr/>
        </p:nvGrpSpPr>
        <p:grpSpPr>
          <a:xfrm>
            <a:off x="8735511" y="4897618"/>
            <a:ext cx="1870472" cy="644132"/>
            <a:chOff x="8735511" y="4897618"/>
            <a:chExt cx="1870472" cy="644132"/>
          </a:xfrm>
        </p:grpSpPr>
        <p:sp>
          <p:nvSpPr>
            <p:cNvPr id="50" name="椭圆 49">
              <a:extLst>
                <a:ext uri="{FF2B5EF4-FFF2-40B4-BE49-F238E27FC236}">
                  <a16:creationId xmlns:a16="http://schemas.microsoft.com/office/drawing/2014/main" id="{98B26168-4014-4BF5-BB6F-385CC800C8EF}"/>
                </a:ext>
              </a:extLst>
            </p:cNvPr>
            <p:cNvSpPr/>
            <p:nvPr/>
          </p:nvSpPr>
          <p:spPr>
            <a:xfrm>
              <a:off x="8735511" y="4897618"/>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2" name="文本框 61">
              <a:extLst>
                <a:ext uri="{FF2B5EF4-FFF2-40B4-BE49-F238E27FC236}">
                  <a16:creationId xmlns:a16="http://schemas.microsoft.com/office/drawing/2014/main" id="{42561FB2-5B11-4D7A-9BF3-1C6A3EA0391D}"/>
                </a:ext>
              </a:extLst>
            </p:cNvPr>
            <p:cNvSpPr txBox="1"/>
            <p:nvPr/>
          </p:nvSpPr>
          <p:spPr>
            <a:xfrm>
              <a:off x="9497987" y="5119078"/>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复用共享</a:t>
              </a:r>
            </a:p>
          </p:txBody>
        </p:sp>
        <p:pic>
          <p:nvPicPr>
            <p:cNvPr id="73" name="图形 72" descr="聊天">
              <a:extLst>
                <a:ext uri="{FF2B5EF4-FFF2-40B4-BE49-F238E27FC236}">
                  <a16:creationId xmlns:a16="http://schemas.microsoft.com/office/drawing/2014/main" id="{ACCAA278-C6E1-47EB-8744-C02BA3EF07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3598" y="5015652"/>
              <a:ext cx="427049" cy="427049"/>
            </a:xfrm>
            <a:prstGeom prst="rect">
              <a:avLst/>
            </a:prstGeom>
          </p:spPr>
        </p:pic>
      </p:grpSp>
      <p:grpSp>
        <p:nvGrpSpPr>
          <p:cNvPr id="9" name="组合 8">
            <a:extLst>
              <a:ext uri="{FF2B5EF4-FFF2-40B4-BE49-F238E27FC236}">
                <a16:creationId xmlns:a16="http://schemas.microsoft.com/office/drawing/2014/main" id="{63DED5C4-1A07-4E53-8ACF-C5F59ED4822D}"/>
              </a:ext>
            </a:extLst>
          </p:cNvPr>
          <p:cNvGrpSpPr/>
          <p:nvPr/>
        </p:nvGrpSpPr>
        <p:grpSpPr>
          <a:xfrm>
            <a:off x="7010097" y="5479474"/>
            <a:ext cx="1107996" cy="1082204"/>
            <a:chOff x="7010097" y="5479474"/>
            <a:chExt cx="1107996" cy="1082204"/>
          </a:xfrm>
        </p:grpSpPr>
        <p:sp>
          <p:nvSpPr>
            <p:cNvPr id="51" name="椭圆 50">
              <a:extLst>
                <a:ext uri="{FF2B5EF4-FFF2-40B4-BE49-F238E27FC236}">
                  <a16:creationId xmlns:a16="http://schemas.microsoft.com/office/drawing/2014/main" id="{68379FA3-D97D-437B-92D0-160CA6941A54}"/>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3" name="文本框 62">
              <a:extLst>
                <a:ext uri="{FF2B5EF4-FFF2-40B4-BE49-F238E27FC236}">
                  <a16:creationId xmlns:a16="http://schemas.microsoft.com/office/drawing/2014/main" id="{9B109CE3-9993-422C-85D1-B3B747C3E817}"/>
                </a:ext>
              </a:extLst>
            </p:cNvPr>
            <p:cNvSpPr txBox="1"/>
            <p:nvPr/>
          </p:nvSpPr>
          <p:spPr>
            <a:xfrm>
              <a:off x="7010097" y="6192346"/>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规范配置</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4" name="图形 73" descr="聊天">
              <a:extLst>
                <a:ext uri="{FF2B5EF4-FFF2-40B4-BE49-F238E27FC236}">
                  <a16:creationId xmlns:a16="http://schemas.microsoft.com/office/drawing/2014/main" id="{F17A3994-3D75-416D-AAD1-619DE861CC4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10" name="组合 9">
            <a:extLst>
              <a:ext uri="{FF2B5EF4-FFF2-40B4-BE49-F238E27FC236}">
                <a16:creationId xmlns:a16="http://schemas.microsoft.com/office/drawing/2014/main" id="{6B60EB07-C699-42CD-9B8C-667E356D6841}"/>
              </a:ext>
            </a:extLst>
          </p:cNvPr>
          <p:cNvGrpSpPr/>
          <p:nvPr/>
        </p:nvGrpSpPr>
        <p:grpSpPr>
          <a:xfrm>
            <a:off x="1066799" y="2832100"/>
            <a:ext cx="4344848" cy="1615440"/>
            <a:chOff x="1066799" y="2832100"/>
            <a:chExt cx="4344848" cy="1615440"/>
          </a:xfrm>
        </p:grpSpPr>
        <p:cxnSp>
          <p:nvCxnSpPr>
            <p:cNvPr id="44" name="直接连接符 43">
              <a:extLst>
                <a:ext uri="{FF2B5EF4-FFF2-40B4-BE49-F238E27FC236}">
                  <a16:creationId xmlns:a16="http://schemas.microsoft.com/office/drawing/2014/main" id="{0B53A94E-20C1-4510-B88E-FC765C102899}"/>
                </a:ext>
              </a:extLst>
            </p:cNvPr>
            <p:cNvCxnSpPr>
              <a:cxnSpLocks/>
              <a:endCxn id="43" idx="2"/>
            </p:cNvCxnSpPr>
            <p:nvPr/>
          </p:nvCxnSpPr>
          <p:spPr>
            <a:xfrm>
              <a:off x="2036287" y="3639820"/>
              <a:ext cx="3375360" cy="2157"/>
            </a:xfrm>
            <a:prstGeom prst="lin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898823CD-F03F-408E-8809-C4884A8D60D7}"/>
                </a:ext>
              </a:extLst>
            </p:cNvPr>
            <p:cNvSpPr/>
            <p:nvPr/>
          </p:nvSpPr>
          <p:spPr>
            <a:xfrm>
              <a:off x="1066799" y="2832100"/>
              <a:ext cx="1615442" cy="1615440"/>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53" name="矩形 52">
              <a:extLst>
                <a:ext uri="{FF2B5EF4-FFF2-40B4-BE49-F238E27FC236}">
                  <a16:creationId xmlns:a16="http://schemas.microsoft.com/office/drawing/2014/main" id="{AE243F4D-09CB-46FB-AED9-1AFF799BD13D}"/>
                </a:ext>
              </a:extLst>
            </p:cNvPr>
            <p:cNvSpPr/>
            <p:nvPr/>
          </p:nvSpPr>
          <p:spPr>
            <a:xfrm>
              <a:off x="1153683" y="3771855"/>
              <a:ext cx="152855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75000"/>
                      <a:lumOff val="25000"/>
                    </a:schemeClr>
                  </a:solidFill>
                  <a:effectLst/>
                  <a:uLnTx/>
                  <a:uFillTx/>
                  <a:cs typeface="+mn-ea"/>
                  <a:sym typeface="+mn-lt"/>
                </a:rPr>
                <a:t>MonoRepo</a:t>
              </a:r>
              <a:endParaRPr kumimoji="0" lang="zh-CN" altLang="en-US" sz="16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5" name="图形 74" descr="聊天">
              <a:extLst>
                <a:ext uri="{FF2B5EF4-FFF2-40B4-BE49-F238E27FC236}">
                  <a16:creationId xmlns:a16="http://schemas.microsoft.com/office/drawing/2014/main" id="{AED68C63-F68E-446E-AAEA-F93BED60D9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3830" y="2989901"/>
              <a:ext cx="840878" cy="840878"/>
            </a:xfrm>
            <a:prstGeom prst="rect">
              <a:avLst/>
            </a:prstGeom>
          </p:spPr>
        </p:pic>
      </p:grpSp>
      <p:grpSp>
        <p:nvGrpSpPr>
          <p:cNvPr id="27" name="组合 26">
            <a:extLst>
              <a:ext uri="{FF2B5EF4-FFF2-40B4-BE49-F238E27FC236}">
                <a16:creationId xmlns:a16="http://schemas.microsoft.com/office/drawing/2014/main" id="{5535212E-AE56-47EC-A419-F7BA821757C6}"/>
              </a:ext>
            </a:extLst>
          </p:cNvPr>
          <p:cNvGrpSpPr/>
          <p:nvPr/>
        </p:nvGrpSpPr>
        <p:grpSpPr>
          <a:xfrm>
            <a:off x="-781050" y="-662111"/>
            <a:ext cx="5873910" cy="1611914"/>
            <a:chOff x="-781050" y="-662111"/>
            <a:chExt cx="5873910" cy="1611914"/>
          </a:xfrm>
        </p:grpSpPr>
        <p:sp>
          <p:nvSpPr>
            <p:cNvPr id="28" name="任意多边形: 形状 27">
              <a:extLst>
                <a:ext uri="{FF2B5EF4-FFF2-40B4-BE49-F238E27FC236}">
                  <a16:creationId xmlns:a16="http://schemas.microsoft.com/office/drawing/2014/main" id="{0ABAE51B-F564-437E-8675-F309D5E3ACC8}"/>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E4370A42-DACA-40A4-AE72-555C593A8F5C}"/>
                </a:ext>
              </a:extLst>
            </p:cNvPr>
            <p:cNvSpPr txBox="1"/>
            <p:nvPr/>
          </p:nvSpPr>
          <p:spPr>
            <a:xfrm flipH="1">
              <a:off x="803274" y="365028"/>
              <a:ext cx="4289586"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单仓多包统一管理代码</a:t>
              </a:r>
            </a:p>
          </p:txBody>
        </p:sp>
      </p:grpSp>
      <p:grpSp>
        <p:nvGrpSpPr>
          <p:cNvPr id="35" name="组合 34">
            <a:extLst>
              <a:ext uri="{FF2B5EF4-FFF2-40B4-BE49-F238E27FC236}">
                <a16:creationId xmlns:a16="http://schemas.microsoft.com/office/drawing/2014/main" id="{46A34224-082B-46FB-9C61-F9EB6DEB3B51}"/>
              </a:ext>
            </a:extLst>
          </p:cNvPr>
          <p:cNvGrpSpPr/>
          <p:nvPr/>
        </p:nvGrpSpPr>
        <p:grpSpPr>
          <a:xfrm>
            <a:off x="3997306" y="4678582"/>
            <a:ext cx="2030155" cy="644132"/>
            <a:chOff x="5856006" y="5479474"/>
            <a:chExt cx="2030155" cy="644132"/>
          </a:xfrm>
        </p:grpSpPr>
        <p:sp>
          <p:nvSpPr>
            <p:cNvPr id="36" name="椭圆 35">
              <a:extLst>
                <a:ext uri="{FF2B5EF4-FFF2-40B4-BE49-F238E27FC236}">
                  <a16:creationId xmlns:a16="http://schemas.microsoft.com/office/drawing/2014/main" id="{87236695-3BC7-47C5-B917-94A9E58C22B7}"/>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37" name="文本框 36">
              <a:extLst>
                <a:ext uri="{FF2B5EF4-FFF2-40B4-BE49-F238E27FC236}">
                  <a16:creationId xmlns:a16="http://schemas.microsoft.com/office/drawing/2014/main" id="{A171DE4F-D159-4137-8CD5-9AF1C88A4031}"/>
                </a:ext>
              </a:extLst>
            </p:cNvPr>
            <p:cNvSpPr txBox="1"/>
            <p:nvPr/>
          </p:nvSpPr>
          <p:spPr>
            <a:xfrm>
              <a:off x="5856006" y="5735304"/>
              <a:ext cx="133882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低代码生成</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38" name="图形 37" descr="聊天">
              <a:extLst>
                <a:ext uri="{FF2B5EF4-FFF2-40B4-BE49-F238E27FC236}">
                  <a16:creationId xmlns:a16="http://schemas.microsoft.com/office/drawing/2014/main" id="{F6BFC4A4-8D67-4229-A500-6038B76817A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39" name="组合 38">
            <a:extLst>
              <a:ext uri="{FF2B5EF4-FFF2-40B4-BE49-F238E27FC236}">
                <a16:creationId xmlns:a16="http://schemas.microsoft.com/office/drawing/2014/main" id="{B0A3C6BB-036C-4471-B65C-DEC643AF4F43}"/>
              </a:ext>
            </a:extLst>
          </p:cNvPr>
          <p:cNvGrpSpPr/>
          <p:nvPr/>
        </p:nvGrpSpPr>
        <p:grpSpPr>
          <a:xfrm>
            <a:off x="4589362" y="1767811"/>
            <a:ext cx="1727317" cy="644132"/>
            <a:chOff x="6158844" y="5479474"/>
            <a:chExt cx="1727317" cy="644132"/>
          </a:xfrm>
        </p:grpSpPr>
        <p:sp>
          <p:nvSpPr>
            <p:cNvPr id="40" name="椭圆 39">
              <a:extLst>
                <a:ext uri="{FF2B5EF4-FFF2-40B4-BE49-F238E27FC236}">
                  <a16:creationId xmlns:a16="http://schemas.microsoft.com/office/drawing/2014/main" id="{D9C72116-9769-4663-BBEB-966608D61CE2}"/>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1" name="文本框 40">
              <a:extLst>
                <a:ext uri="{FF2B5EF4-FFF2-40B4-BE49-F238E27FC236}">
                  <a16:creationId xmlns:a16="http://schemas.microsoft.com/office/drawing/2014/main" id="{5324F64F-F79C-46E2-8C05-8195A869D104}"/>
                </a:ext>
              </a:extLst>
            </p:cNvPr>
            <p:cNvSpPr txBox="1"/>
            <p:nvPr/>
          </p:nvSpPr>
          <p:spPr>
            <a:xfrm>
              <a:off x="6158844" y="5620125"/>
              <a:ext cx="104001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文档化</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47" name="图形 46" descr="聊天">
              <a:extLst>
                <a:ext uri="{FF2B5EF4-FFF2-40B4-BE49-F238E27FC236}">
                  <a16:creationId xmlns:a16="http://schemas.microsoft.com/office/drawing/2014/main" id="{9AD9D4A2-2BC4-4265-A5F3-C4A9F7E062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spTree>
    <p:custDataLst>
      <p:tags r:id="rId1"/>
    </p:custDataLst>
    <p:extLst>
      <p:ext uri="{BB962C8B-B14F-4D97-AF65-F5344CB8AC3E}">
        <p14:creationId xmlns:p14="http://schemas.microsoft.com/office/powerpoint/2010/main" val="2821998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additive="base">
                                        <p:cTn id="56" dur="500" fill="hold"/>
                                        <p:tgtEl>
                                          <p:spTgt spid="39"/>
                                        </p:tgtEl>
                                        <p:attrNameLst>
                                          <p:attrName>ppt_x</p:attrName>
                                        </p:attrNameLst>
                                      </p:cBhvr>
                                      <p:tavLst>
                                        <p:tav tm="0">
                                          <p:val>
                                            <p:strVal val="#ppt_x"/>
                                          </p:val>
                                        </p:tav>
                                        <p:tav tm="100000">
                                          <p:val>
                                            <p:strVal val="#ppt_x"/>
                                          </p:val>
                                        </p:tav>
                                      </p:tavLst>
                                    </p:anim>
                                    <p:anim calcmode="lin" valueType="num">
                                      <p:cBhvr additive="base">
                                        <p:cTn id="5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6913D8-4EA0-4549-809C-ADA8B62D461C}"/>
              </a:ext>
            </a:extLst>
          </p:cNvPr>
          <p:cNvGrpSpPr/>
          <p:nvPr/>
        </p:nvGrpSpPr>
        <p:grpSpPr>
          <a:xfrm>
            <a:off x="5411647" y="1487752"/>
            <a:ext cx="4308449" cy="4308450"/>
            <a:chOff x="5411647" y="1487752"/>
            <a:chExt cx="4308449" cy="4308450"/>
          </a:xfrm>
        </p:grpSpPr>
        <p:sp>
          <p:nvSpPr>
            <p:cNvPr id="42" name="椭圆 41">
              <a:extLst>
                <a:ext uri="{FF2B5EF4-FFF2-40B4-BE49-F238E27FC236}">
                  <a16:creationId xmlns:a16="http://schemas.microsoft.com/office/drawing/2014/main" id="{2F37132C-0B79-4B99-92EB-467047BBC80A}"/>
                </a:ext>
              </a:extLst>
            </p:cNvPr>
            <p:cNvSpPr/>
            <p:nvPr/>
          </p:nvSpPr>
          <p:spPr>
            <a:xfrm>
              <a:off x="6092554" y="2168658"/>
              <a:ext cx="2946637" cy="294663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3" name="椭圆 42">
              <a:extLst>
                <a:ext uri="{FF2B5EF4-FFF2-40B4-BE49-F238E27FC236}">
                  <a16:creationId xmlns:a16="http://schemas.microsoft.com/office/drawing/2014/main" id="{5ED700BC-123E-487E-B32F-BDDC3DF8C24C}"/>
                </a:ext>
              </a:extLst>
            </p:cNvPr>
            <p:cNvSpPr/>
            <p:nvPr/>
          </p:nvSpPr>
          <p:spPr>
            <a:xfrm>
              <a:off x="5411647" y="1487752"/>
              <a:ext cx="4308449" cy="4308450"/>
            </a:xfrm>
            <a:prstGeom prst="ellips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文本框 63">
              <a:extLst>
                <a:ext uri="{FF2B5EF4-FFF2-40B4-BE49-F238E27FC236}">
                  <a16:creationId xmlns:a16="http://schemas.microsoft.com/office/drawing/2014/main" id="{16E7381D-F8C6-46DD-9572-94E8504B787F}"/>
                </a:ext>
              </a:extLst>
            </p:cNvPr>
            <p:cNvSpPr txBox="1"/>
            <p:nvPr/>
          </p:nvSpPr>
          <p:spPr>
            <a:xfrm>
              <a:off x="6661136" y="2869646"/>
              <a:ext cx="1850186"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0" b="1" dirty="0">
                  <a:solidFill>
                    <a:srgbClr val="3C5CE8"/>
                  </a:solidFill>
                  <a:cs typeface="+mn-ea"/>
                  <a:sym typeface="+mn-lt"/>
                </a:rPr>
                <a:t>9</a:t>
              </a:r>
              <a:r>
                <a:rPr kumimoji="0" lang="en-US" altLang="zh-CN" sz="6000" b="1" i="0" u="none" strike="noStrike" kern="1200" cap="none" spc="0" normalizeH="0" baseline="0" noProof="0" dirty="0">
                  <a:ln>
                    <a:noFill/>
                  </a:ln>
                  <a:solidFill>
                    <a:srgbClr val="3C5CE8"/>
                  </a:solidFill>
                  <a:effectLst/>
                  <a:uLnTx/>
                  <a:uFillTx/>
                  <a:cs typeface="+mn-ea"/>
                  <a:sym typeface="+mn-lt"/>
                </a:rPr>
                <a:t>0%</a:t>
              </a:r>
              <a:endParaRPr kumimoji="0" lang="zh-CN" altLang="en-US" sz="6000" b="1" i="0" u="none" strike="noStrike" kern="1200" cap="none" spc="0" normalizeH="0" baseline="0" noProof="0" dirty="0">
                <a:ln>
                  <a:noFill/>
                </a:ln>
                <a:solidFill>
                  <a:srgbClr val="3C5CE8"/>
                </a:solidFill>
                <a:effectLst/>
                <a:uLnTx/>
                <a:uFillTx/>
                <a:cs typeface="+mn-ea"/>
                <a:sym typeface="+mn-lt"/>
              </a:endParaRPr>
            </a:p>
          </p:txBody>
        </p:sp>
        <p:sp>
          <p:nvSpPr>
            <p:cNvPr id="65" name="矩形 64">
              <a:extLst>
                <a:ext uri="{FF2B5EF4-FFF2-40B4-BE49-F238E27FC236}">
                  <a16:creationId xmlns:a16="http://schemas.microsoft.com/office/drawing/2014/main" id="{5E60D163-BFF4-40AA-92B7-C34FFC6F8FFD}"/>
                </a:ext>
              </a:extLst>
            </p:cNvPr>
            <p:cNvSpPr/>
            <p:nvPr/>
          </p:nvSpPr>
          <p:spPr>
            <a:xfrm>
              <a:off x="6878344" y="3957147"/>
              <a:ext cx="14157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效率提升</a:t>
              </a:r>
            </a:p>
          </p:txBody>
        </p:sp>
      </p:grpSp>
      <p:grpSp>
        <p:nvGrpSpPr>
          <p:cNvPr id="7" name="组合 6">
            <a:extLst>
              <a:ext uri="{FF2B5EF4-FFF2-40B4-BE49-F238E27FC236}">
                <a16:creationId xmlns:a16="http://schemas.microsoft.com/office/drawing/2014/main" id="{FF297AA1-91EE-4A80-B204-F2D7ACDE72A2}"/>
              </a:ext>
            </a:extLst>
          </p:cNvPr>
          <p:cNvGrpSpPr/>
          <p:nvPr/>
        </p:nvGrpSpPr>
        <p:grpSpPr>
          <a:xfrm>
            <a:off x="9379643" y="3153837"/>
            <a:ext cx="2162125" cy="644132"/>
            <a:chOff x="9379643" y="3153837"/>
            <a:chExt cx="2162125" cy="644132"/>
          </a:xfrm>
        </p:grpSpPr>
        <p:sp>
          <p:nvSpPr>
            <p:cNvPr id="49" name="椭圆 48">
              <a:extLst>
                <a:ext uri="{FF2B5EF4-FFF2-40B4-BE49-F238E27FC236}">
                  <a16:creationId xmlns:a16="http://schemas.microsoft.com/office/drawing/2014/main" id="{096DD748-F17D-4908-A710-1C3F5F04B5EB}"/>
                </a:ext>
              </a:extLst>
            </p:cNvPr>
            <p:cNvSpPr/>
            <p:nvPr/>
          </p:nvSpPr>
          <p:spPr>
            <a:xfrm>
              <a:off x="9379643" y="3153837"/>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9" name="文本框 58">
              <a:extLst>
                <a:ext uri="{FF2B5EF4-FFF2-40B4-BE49-F238E27FC236}">
                  <a16:creationId xmlns:a16="http://schemas.microsoft.com/office/drawing/2014/main" id="{BA23CCC4-DECC-4A60-B637-F1EDBFDA1ECA}"/>
                </a:ext>
              </a:extLst>
            </p:cNvPr>
            <p:cNvSpPr txBox="1"/>
            <p:nvPr/>
          </p:nvSpPr>
          <p:spPr>
            <a:xfrm>
              <a:off x="9840790" y="3303415"/>
              <a:ext cx="170097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    </a:t>
              </a: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Docker</a:t>
              </a:r>
              <a:r>
                <a:rPr lang="zh-CN" altLang="en-US" dirty="0">
                  <a:solidFill>
                    <a:schemeClr val="tx1">
                      <a:lumMod val="75000"/>
                      <a:lumOff val="25000"/>
                    </a:schemeClr>
                  </a:solidFill>
                  <a:cs typeface="+mn-ea"/>
                  <a:sym typeface="+mn-lt"/>
                </a:rPr>
                <a:t>环境</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66" name="图形 65" descr="聊天">
              <a:extLst>
                <a:ext uri="{FF2B5EF4-FFF2-40B4-BE49-F238E27FC236}">
                  <a16:creationId xmlns:a16="http://schemas.microsoft.com/office/drawing/2014/main" id="{7F97E918-D491-42CC-9F10-BFC32ACB5B1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19505" y="3273678"/>
              <a:ext cx="427049" cy="427049"/>
            </a:xfrm>
            <a:prstGeom prst="rect">
              <a:avLst/>
            </a:prstGeom>
          </p:spPr>
        </p:pic>
      </p:grpSp>
      <p:grpSp>
        <p:nvGrpSpPr>
          <p:cNvPr id="6" name="组合 5">
            <a:extLst>
              <a:ext uri="{FF2B5EF4-FFF2-40B4-BE49-F238E27FC236}">
                <a16:creationId xmlns:a16="http://schemas.microsoft.com/office/drawing/2014/main" id="{A4766006-0A82-4690-8BC5-2EB86A3409B3}"/>
              </a:ext>
            </a:extLst>
          </p:cNvPr>
          <p:cNvGrpSpPr/>
          <p:nvPr/>
        </p:nvGrpSpPr>
        <p:grpSpPr>
          <a:xfrm>
            <a:off x="8735511" y="1742204"/>
            <a:ext cx="2569063" cy="644132"/>
            <a:chOff x="8735511" y="1742204"/>
            <a:chExt cx="2569063" cy="644132"/>
          </a:xfrm>
        </p:grpSpPr>
        <p:sp>
          <p:nvSpPr>
            <p:cNvPr id="46" name="椭圆 45">
              <a:extLst>
                <a:ext uri="{FF2B5EF4-FFF2-40B4-BE49-F238E27FC236}">
                  <a16:creationId xmlns:a16="http://schemas.microsoft.com/office/drawing/2014/main" id="{39470E90-770B-43E0-96C5-0BD979B787F3}"/>
                </a:ext>
              </a:extLst>
            </p:cNvPr>
            <p:cNvSpPr/>
            <p:nvPr/>
          </p:nvSpPr>
          <p:spPr>
            <a:xfrm>
              <a:off x="8735511" y="174220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8" name="文本框 57">
              <a:extLst>
                <a:ext uri="{FF2B5EF4-FFF2-40B4-BE49-F238E27FC236}">
                  <a16:creationId xmlns:a16="http://schemas.microsoft.com/office/drawing/2014/main" id="{C6AAEEDB-9053-48D4-B38E-F6342AB840F1}"/>
                </a:ext>
              </a:extLst>
            </p:cNvPr>
            <p:cNvSpPr txBox="1"/>
            <p:nvPr/>
          </p:nvSpPr>
          <p:spPr>
            <a:xfrm>
              <a:off x="9459197" y="1891782"/>
              <a:ext cx="18453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Fastlane</a:t>
              </a: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移动端</a:t>
              </a:r>
            </a:p>
          </p:txBody>
        </p:sp>
        <p:pic>
          <p:nvPicPr>
            <p:cNvPr id="71" name="图形 70" descr="聊天">
              <a:extLst>
                <a:ext uri="{FF2B5EF4-FFF2-40B4-BE49-F238E27FC236}">
                  <a16:creationId xmlns:a16="http://schemas.microsoft.com/office/drawing/2014/main" id="{5B467F55-3E46-451A-8C26-ABEB342EED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2299" y="1850745"/>
              <a:ext cx="427049" cy="427049"/>
            </a:xfrm>
            <a:prstGeom prst="rect">
              <a:avLst/>
            </a:prstGeom>
          </p:spPr>
        </p:pic>
      </p:grpSp>
      <p:grpSp>
        <p:nvGrpSpPr>
          <p:cNvPr id="4" name="组合 3">
            <a:extLst>
              <a:ext uri="{FF2B5EF4-FFF2-40B4-BE49-F238E27FC236}">
                <a16:creationId xmlns:a16="http://schemas.microsoft.com/office/drawing/2014/main" id="{B8C7EBB5-07DC-4F3E-9434-0AC395BF9C00}"/>
              </a:ext>
            </a:extLst>
          </p:cNvPr>
          <p:cNvGrpSpPr/>
          <p:nvPr/>
        </p:nvGrpSpPr>
        <p:grpSpPr>
          <a:xfrm>
            <a:off x="6251880" y="777240"/>
            <a:ext cx="2624436" cy="1064013"/>
            <a:chOff x="6251880" y="777240"/>
            <a:chExt cx="2624436" cy="1064013"/>
          </a:xfrm>
        </p:grpSpPr>
        <p:sp>
          <p:nvSpPr>
            <p:cNvPr id="45" name="椭圆 44">
              <a:extLst>
                <a:ext uri="{FF2B5EF4-FFF2-40B4-BE49-F238E27FC236}">
                  <a16:creationId xmlns:a16="http://schemas.microsoft.com/office/drawing/2014/main" id="{19516D99-9275-4E46-BAEA-0DD9F6D2EA12}"/>
                </a:ext>
              </a:extLst>
            </p:cNvPr>
            <p:cNvSpPr/>
            <p:nvPr/>
          </p:nvSpPr>
          <p:spPr>
            <a:xfrm>
              <a:off x="7242029" y="1197121"/>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5" name="文本框 54">
              <a:extLst>
                <a:ext uri="{FF2B5EF4-FFF2-40B4-BE49-F238E27FC236}">
                  <a16:creationId xmlns:a16="http://schemas.microsoft.com/office/drawing/2014/main" id="{F0AC0045-B8C7-4709-905F-252BE750D4A5}"/>
                </a:ext>
              </a:extLst>
            </p:cNvPr>
            <p:cNvSpPr txBox="1"/>
            <p:nvPr/>
          </p:nvSpPr>
          <p:spPr>
            <a:xfrm>
              <a:off x="6251880" y="777240"/>
              <a:ext cx="262443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Jenkins Pipeline</a:t>
              </a: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流水线</a:t>
              </a:r>
            </a:p>
          </p:txBody>
        </p:sp>
        <p:pic>
          <p:nvPicPr>
            <p:cNvPr id="72" name="图形 71" descr="聊天">
              <a:extLst>
                <a:ext uri="{FF2B5EF4-FFF2-40B4-BE49-F238E27FC236}">
                  <a16:creationId xmlns:a16="http://schemas.microsoft.com/office/drawing/2014/main" id="{86D2FD0B-C48F-46B8-94BA-F32DDF4505C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7513" y="1312296"/>
              <a:ext cx="427049" cy="427049"/>
            </a:xfrm>
            <a:prstGeom prst="rect">
              <a:avLst/>
            </a:prstGeom>
          </p:spPr>
        </p:pic>
      </p:grpSp>
      <p:grpSp>
        <p:nvGrpSpPr>
          <p:cNvPr id="8" name="组合 7">
            <a:extLst>
              <a:ext uri="{FF2B5EF4-FFF2-40B4-BE49-F238E27FC236}">
                <a16:creationId xmlns:a16="http://schemas.microsoft.com/office/drawing/2014/main" id="{3FF548C2-4026-4CD5-9937-B96B29A4707F}"/>
              </a:ext>
            </a:extLst>
          </p:cNvPr>
          <p:cNvGrpSpPr/>
          <p:nvPr/>
        </p:nvGrpSpPr>
        <p:grpSpPr>
          <a:xfrm>
            <a:off x="8735511" y="4897618"/>
            <a:ext cx="2134062" cy="644132"/>
            <a:chOff x="8735511" y="4897618"/>
            <a:chExt cx="2134062" cy="644132"/>
          </a:xfrm>
        </p:grpSpPr>
        <p:sp>
          <p:nvSpPr>
            <p:cNvPr id="50" name="椭圆 49">
              <a:extLst>
                <a:ext uri="{FF2B5EF4-FFF2-40B4-BE49-F238E27FC236}">
                  <a16:creationId xmlns:a16="http://schemas.microsoft.com/office/drawing/2014/main" id="{98B26168-4014-4BF5-BB6F-385CC800C8EF}"/>
                </a:ext>
              </a:extLst>
            </p:cNvPr>
            <p:cNvSpPr/>
            <p:nvPr/>
          </p:nvSpPr>
          <p:spPr>
            <a:xfrm>
              <a:off x="8735511" y="4897618"/>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2" name="文本框 61">
              <a:extLst>
                <a:ext uri="{FF2B5EF4-FFF2-40B4-BE49-F238E27FC236}">
                  <a16:creationId xmlns:a16="http://schemas.microsoft.com/office/drawing/2014/main" id="{42561FB2-5B11-4D7A-9BF3-1C6A3EA0391D}"/>
                </a:ext>
              </a:extLst>
            </p:cNvPr>
            <p:cNvSpPr txBox="1"/>
            <p:nvPr/>
          </p:nvSpPr>
          <p:spPr>
            <a:xfrm>
              <a:off x="9497730" y="5119078"/>
              <a:ext cx="137184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分布式构建</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3" name="图形 72" descr="聊天">
              <a:extLst>
                <a:ext uri="{FF2B5EF4-FFF2-40B4-BE49-F238E27FC236}">
                  <a16:creationId xmlns:a16="http://schemas.microsoft.com/office/drawing/2014/main" id="{ACCAA278-C6E1-47EB-8744-C02BA3EF07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3598" y="5015652"/>
              <a:ext cx="427049" cy="427049"/>
            </a:xfrm>
            <a:prstGeom prst="rect">
              <a:avLst/>
            </a:prstGeom>
          </p:spPr>
        </p:pic>
      </p:grpSp>
      <p:grpSp>
        <p:nvGrpSpPr>
          <p:cNvPr id="9" name="组合 8">
            <a:extLst>
              <a:ext uri="{FF2B5EF4-FFF2-40B4-BE49-F238E27FC236}">
                <a16:creationId xmlns:a16="http://schemas.microsoft.com/office/drawing/2014/main" id="{63DED5C4-1A07-4E53-8ACF-C5F59ED4822D}"/>
              </a:ext>
            </a:extLst>
          </p:cNvPr>
          <p:cNvGrpSpPr/>
          <p:nvPr/>
        </p:nvGrpSpPr>
        <p:grpSpPr>
          <a:xfrm>
            <a:off x="6317601" y="5479474"/>
            <a:ext cx="2492990" cy="1082204"/>
            <a:chOff x="6317601" y="5479474"/>
            <a:chExt cx="2492990" cy="1082204"/>
          </a:xfrm>
        </p:grpSpPr>
        <p:sp>
          <p:nvSpPr>
            <p:cNvPr id="51" name="椭圆 50">
              <a:extLst>
                <a:ext uri="{FF2B5EF4-FFF2-40B4-BE49-F238E27FC236}">
                  <a16:creationId xmlns:a16="http://schemas.microsoft.com/office/drawing/2014/main" id="{68379FA3-D97D-437B-92D0-160CA6941A54}"/>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3" name="文本框 62">
              <a:extLst>
                <a:ext uri="{FF2B5EF4-FFF2-40B4-BE49-F238E27FC236}">
                  <a16:creationId xmlns:a16="http://schemas.microsoft.com/office/drawing/2014/main" id="{9B109CE3-9993-422C-85D1-B3B747C3E817}"/>
                </a:ext>
              </a:extLst>
            </p:cNvPr>
            <p:cNvSpPr txBox="1"/>
            <p:nvPr/>
          </p:nvSpPr>
          <p:spPr>
            <a:xfrm>
              <a:off x="6317601" y="6192346"/>
              <a:ext cx="249299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桌面端、小程序、游戏</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4" name="图形 73" descr="聊天">
              <a:extLst>
                <a:ext uri="{FF2B5EF4-FFF2-40B4-BE49-F238E27FC236}">
                  <a16:creationId xmlns:a16="http://schemas.microsoft.com/office/drawing/2014/main" id="{F17A3994-3D75-416D-AAD1-619DE861CC4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10" name="组合 9">
            <a:extLst>
              <a:ext uri="{FF2B5EF4-FFF2-40B4-BE49-F238E27FC236}">
                <a16:creationId xmlns:a16="http://schemas.microsoft.com/office/drawing/2014/main" id="{6B60EB07-C699-42CD-9B8C-667E356D6841}"/>
              </a:ext>
            </a:extLst>
          </p:cNvPr>
          <p:cNvGrpSpPr/>
          <p:nvPr/>
        </p:nvGrpSpPr>
        <p:grpSpPr>
          <a:xfrm>
            <a:off x="1066799" y="2832100"/>
            <a:ext cx="4344848" cy="1615440"/>
            <a:chOff x="1066799" y="2832100"/>
            <a:chExt cx="4344848" cy="1615440"/>
          </a:xfrm>
        </p:grpSpPr>
        <p:cxnSp>
          <p:nvCxnSpPr>
            <p:cNvPr id="44" name="直接连接符 43">
              <a:extLst>
                <a:ext uri="{FF2B5EF4-FFF2-40B4-BE49-F238E27FC236}">
                  <a16:creationId xmlns:a16="http://schemas.microsoft.com/office/drawing/2014/main" id="{0B53A94E-20C1-4510-B88E-FC765C102899}"/>
                </a:ext>
              </a:extLst>
            </p:cNvPr>
            <p:cNvCxnSpPr>
              <a:cxnSpLocks/>
              <a:endCxn id="43" idx="2"/>
            </p:cNvCxnSpPr>
            <p:nvPr/>
          </p:nvCxnSpPr>
          <p:spPr>
            <a:xfrm>
              <a:off x="2036287" y="3639820"/>
              <a:ext cx="3375360" cy="2157"/>
            </a:xfrm>
            <a:prstGeom prst="lin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898823CD-F03F-408E-8809-C4884A8D60D7}"/>
                </a:ext>
              </a:extLst>
            </p:cNvPr>
            <p:cNvSpPr/>
            <p:nvPr/>
          </p:nvSpPr>
          <p:spPr>
            <a:xfrm>
              <a:off x="1066799" y="2832100"/>
              <a:ext cx="1615442" cy="1615440"/>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53" name="矩形 52">
              <a:extLst>
                <a:ext uri="{FF2B5EF4-FFF2-40B4-BE49-F238E27FC236}">
                  <a16:creationId xmlns:a16="http://schemas.microsoft.com/office/drawing/2014/main" id="{AE243F4D-09CB-46FB-AED9-1AFF799BD13D}"/>
                </a:ext>
              </a:extLst>
            </p:cNvPr>
            <p:cNvSpPr/>
            <p:nvPr/>
          </p:nvSpPr>
          <p:spPr>
            <a:xfrm>
              <a:off x="1289752" y="3771855"/>
              <a:ext cx="125667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75000"/>
                      <a:lumOff val="25000"/>
                    </a:schemeClr>
                  </a:solidFill>
                  <a:effectLst/>
                  <a:uLnTx/>
                  <a:uFillTx/>
                  <a:cs typeface="+mn-ea"/>
                  <a:sym typeface="+mn-lt"/>
                </a:rPr>
                <a:t>DevOps</a:t>
              </a:r>
              <a:endParaRPr kumimoji="0" lang="zh-CN" altLang="en-US" sz="16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5" name="图形 74" descr="聊天">
              <a:extLst>
                <a:ext uri="{FF2B5EF4-FFF2-40B4-BE49-F238E27FC236}">
                  <a16:creationId xmlns:a16="http://schemas.microsoft.com/office/drawing/2014/main" id="{AED68C63-F68E-446E-AAEA-F93BED60D9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3830" y="2989901"/>
              <a:ext cx="840878" cy="840878"/>
            </a:xfrm>
            <a:prstGeom prst="rect">
              <a:avLst/>
            </a:prstGeom>
          </p:spPr>
        </p:pic>
      </p:grpSp>
      <p:grpSp>
        <p:nvGrpSpPr>
          <p:cNvPr id="27" name="组合 26">
            <a:extLst>
              <a:ext uri="{FF2B5EF4-FFF2-40B4-BE49-F238E27FC236}">
                <a16:creationId xmlns:a16="http://schemas.microsoft.com/office/drawing/2014/main" id="{5535212E-AE56-47EC-A419-F7BA821757C6}"/>
              </a:ext>
            </a:extLst>
          </p:cNvPr>
          <p:cNvGrpSpPr/>
          <p:nvPr/>
        </p:nvGrpSpPr>
        <p:grpSpPr>
          <a:xfrm>
            <a:off x="-781050" y="-662111"/>
            <a:ext cx="5873910" cy="1611914"/>
            <a:chOff x="-781050" y="-662111"/>
            <a:chExt cx="5873910" cy="1611914"/>
          </a:xfrm>
        </p:grpSpPr>
        <p:sp>
          <p:nvSpPr>
            <p:cNvPr id="28" name="任意多边形: 形状 27">
              <a:extLst>
                <a:ext uri="{FF2B5EF4-FFF2-40B4-BE49-F238E27FC236}">
                  <a16:creationId xmlns:a16="http://schemas.microsoft.com/office/drawing/2014/main" id="{0ABAE51B-F564-437E-8675-F309D5E3ACC8}"/>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E4370A42-DACA-40A4-AE72-555C593A8F5C}"/>
                </a:ext>
              </a:extLst>
            </p:cNvPr>
            <p:cNvSpPr txBox="1"/>
            <p:nvPr/>
          </p:nvSpPr>
          <p:spPr>
            <a:xfrm flipH="1">
              <a:off x="803274" y="365028"/>
              <a:ext cx="4289586"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开发运维一体化自动化</a:t>
              </a:r>
            </a:p>
          </p:txBody>
        </p:sp>
      </p:grpSp>
      <p:grpSp>
        <p:nvGrpSpPr>
          <p:cNvPr id="35" name="组合 34">
            <a:extLst>
              <a:ext uri="{FF2B5EF4-FFF2-40B4-BE49-F238E27FC236}">
                <a16:creationId xmlns:a16="http://schemas.microsoft.com/office/drawing/2014/main" id="{46A34224-082B-46FB-9C61-F9EB6DEB3B51}"/>
              </a:ext>
            </a:extLst>
          </p:cNvPr>
          <p:cNvGrpSpPr/>
          <p:nvPr/>
        </p:nvGrpSpPr>
        <p:grpSpPr>
          <a:xfrm>
            <a:off x="3997306" y="4678582"/>
            <a:ext cx="2030155" cy="644132"/>
            <a:chOff x="5856006" y="5479474"/>
            <a:chExt cx="2030155" cy="644132"/>
          </a:xfrm>
        </p:grpSpPr>
        <p:sp>
          <p:nvSpPr>
            <p:cNvPr id="36" name="椭圆 35">
              <a:extLst>
                <a:ext uri="{FF2B5EF4-FFF2-40B4-BE49-F238E27FC236}">
                  <a16:creationId xmlns:a16="http://schemas.microsoft.com/office/drawing/2014/main" id="{87236695-3BC7-47C5-B917-94A9E58C22B7}"/>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37" name="文本框 36">
              <a:extLst>
                <a:ext uri="{FF2B5EF4-FFF2-40B4-BE49-F238E27FC236}">
                  <a16:creationId xmlns:a16="http://schemas.microsoft.com/office/drawing/2014/main" id="{A171DE4F-D159-4137-8CD5-9AF1C88A4031}"/>
                </a:ext>
              </a:extLst>
            </p:cNvPr>
            <p:cNvSpPr txBox="1"/>
            <p:nvPr/>
          </p:nvSpPr>
          <p:spPr>
            <a:xfrm>
              <a:off x="5856006" y="5735304"/>
              <a:ext cx="133882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分布式部署</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38" name="图形 37" descr="聊天">
              <a:extLst>
                <a:ext uri="{FF2B5EF4-FFF2-40B4-BE49-F238E27FC236}">
                  <a16:creationId xmlns:a16="http://schemas.microsoft.com/office/drawing/2014/main" id="{F6BFC4A4-8D67-4229-A500-6038B76817A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39" name="组合 38">
            <a:extLst>
              <a:ext uri="{FF2B5EF4-FFF2-40B4-BE49-F238E27FC236}">
                <a16:creationId xmlns:a16="http://schemas.microsoft.com/office/drawing/2014/main" id="{B0A3C6BB-036C-4471-B65C-DEC643AF4F43}"/>
              </a:ext>
            </a:extLst>
          </p:cNvPr>
          <p:cNvGrpSpPr/>
          <p:nvPr/>
        </p:nvGrpSpPr>
        <p:grpSpPr>
          <a:xfrm>
            <a:off x="4589362" y="1767811"/>
            <a:ext cx="1727317" cy="644132"/>
            <a:chOff x="6158844" y="5479474"/>
            <a:chExt cx="1727317" cy="644132"/>
          </a:xfrm>
        </p:grpSpPr>
        <p:sp>
          <p:nvSpPr>
            <p:cNvPr id="40" name="椭圆 39">
              <a:extLst>
                <a:ext uri="{FF2B5EF4-FFF2-40B4-BE49-F238E27FC236}">
                  <a16:creationId xmlns:a16="http://schemas.microsoft.com/office/drawing/2014/main" id="{D9C72116-9769-4663-BBEB-966608D61CE2}"/>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1" name="文本框 40">
              <a:extLst>
                <a:ext uri="{FF2B5EF4-FFF2-40B4-BE49-F238E27FC236}">
                  <a16:creationId xmlns:a16="http://schemas.microsoft.com/office/drawing/2014/main" id="{5324F64F-F79C-46E2-8C05-8195A869D104}"/>
                </a:ext>
              </a:extLst>
            </p:cNvPr>
            <p:cNvSpPr txBox="1"/>
            <p:nvPr/>
          </p:nvSpPr>
          <p:spPr>
            <a:xfrm>
              <a:off x="6158844" y="5620125"/>
              <a:ext cx="104001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lumMod val="75000"/>
                      <a:lumOff val="25000"/>
                    </a:schemeClr>
                  </a:solidFill>
                  <a:cs typeface="+mn-ea"/>
                  <a:sym typeface="+mn-lt"/>
                </a:rPr>
                <a:t>CI/CD</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47" name="图形 46" descr="聊天">
              <a:extLst>
                <a:ext uri="{FF2B5EF4-FFF2-40B4-BE49-F238E27FC236}">
                  <a16:creationId xmlns:a16="http://schemas.microsoft.com/office/drawing/2014/main" id="{9AD9D4A2-2BC4-4265-A5F3-C4A9F7E062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spTree>
    <p:custDataLst>
      <p:tags r:id="rId1"/>
    </p:custDataLst>
    <p:extLst>
      <p:ext uri="{BB962C8B-B14F-4D97-AF65-F5344CB8AC3E}">
        <p14:creationId xmlns:p14="http://schemas.microsoft.com/office/powerpoint/2010/main" val="3684867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additive="base">
                                        <p:cTn id="56" dur="500" fill="hold"/>
                                        <p:tgtEl>
                                          <p:spTgt spid="39"/>
                                        </p:tgtEl>
                                        <p:attrNameLst>
                                          <p:attrName>ppt_x</p:attrName>
                                        </p:attrNameLst>
                                      </p:cBhvr>
                                      <p:tavLst>
                                        <p:tav tm="0">
                                          <p:val>
                                            <p:strVal val="#ppt_x"/>
                                          </p:val>
                                        </p:tav>
                                        <p:tav tm="100000">
                                          <p:val>
                                            <p:strVal val="#ppt_x"/>
                                          </p:val>
                                        </p:tav>
                                      </p:tavLst>
                                    </p:anim>
                                    <p:anim calcmode="lin" valueType="num">
                                      <p:cBhvr additive="base">
                                        <p:cTn id="5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6913D8-4EA0-4549-809C-ADA8B62D461C}"/>
              </a:ext>
            </a:extLst>
          </p:cNvPr>
          <p:cNvGrpSpPr/>
          <p:nvPr/>
        </p:nvGrpSpPr>
        <p:grpSpPr>
          <a:xfrm>
            <a:off x="5411647" y="1487752"/>
            <a:ext cx="4308449" cy="4308450"/>
            <a:chOff x="5411647" y="1487752"/>
            <a:chExt cx="4308449" cy="4308450"/>
          </a:xfrm>
        </p:grpSpPr>
        <p:sp>
          <p:nvSpPr>
            <p:cNvPr id="42" name="椭圆 41">
              <a:extLst>
                <a:ext uri="{FF2B5EF4-FFF2-40B4-BE49-F238E27FC236}">
                  <a16:creationId xmlns:a16="http://schemas.microsoft.com/office/drawing/2014/main" id="{2F37132C-0B79-4B99-92EB-467047BBC80A}"/>
                </a:ext>
              </a:extLst>
            </p:cNvPr>
            <p:cNvSpPr/>
            <p:nvPr/>
          </p:nvSpPr>
          <p:spPr>
            <a:xfrm>
              <a:off x="6092554" y="2168658"/>
              <a:ext cx="2946637" cy="294663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3" name="椭圆 42">
              <a:extLst>
                <a:ext uri="{FF2B5EF4-FFF2-40B4-BE49-F238E27FC236}">
                  <a16:creationId xmlns:a16="http://schemas.microsoft.com/office/drawing/2014/main" id="{5ED700BC-123E-487E-B32F-BDDC3DF8C24C}"/>
                </a:ext>
              </a:extLst>
            </p:cNvPr>
            <p:cNvSpPr/>
            <p:nvPr/>
          </p:nvSpPr>
          <p:spPr>
            <a:xfrm>
              <a:off x="5411647" y="1487752"/>
              <a:ext cx="4308449" cy="4308450"/>
            </a:xfrm>
            <a:prstGeom prst="ellips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文本框 63">
              <a:extLst>
                <a:ext uri="{FF2B5EF4-FFF2-40B4-BE49-F238E27FC236}">
                  <a16:creationId xmlns:a16="http://schemas.microsoft.com/office/drawing/2014/main" id="{16E7381D-F8C6-46DD-9572-94E8504B787F}"/>
                </a:ext>
              </a:extLst>
            </p:cNvPr>
            <p:cNvSpPr txBox="1"/>
            <p:nvPr/>
          </p:nvSpPr>
          <p:spPr>
            <a:xfrm>
              <a:off x="6661136" y="2869646"/>
              <a:ext cx="1850186"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3C5CE8"/>
                  </a:solidFill>
                  <a:effectLst/>
                  <a:uLnTx/>
                  <a:uFillTx/>
                  <a:cs typeface="+mn-ea"/>
                  <a:sym typeface="+mn-lt"/>
                </a:rPr>
                <a:t>80%</a:t>
              </a:r>
              <a:endParaRPr kumimoji="0" lang="zh-CN" altLang="en-US" sz="6000" b="1" i="0" u="none" strike="noStrike" kern="1200" cap="none" spc="0" normalizeH="0" baseline="0" noProof="0" dirty="0">
                <a:ln>
                  <a:noFill/>
                </a:ln>
                <a:solidFill>
                  <a:srgbClr val="3C5CE8"/>
                </a:solidFill>
                <a:effectLst/>
                <a:uLnTx/>
                <a:uFillTx/>
                <a:cs typeface="+mn-ea"/>
                <a:sym typeface="+mn-lt"/>
              </a:endParaRPr>
            </a:p>
          </p:txBody>
        </p:sp>
        <p:sp>
          <p:nvSpPr>
            <p:cNvPr id="65" name="矩形 64">
              <a:extLst>
                <a:ext uri="{FF2B5EF4-FFF2-40B4-BE49-F238E27FC236}">
                  <a16:creationId xmlns:a16="http://schemas.microsoft.com/office/drawing/2014/main" id="{5E60D163-BFF4-40AA-92B7-C34FFC6F8FFD}"/>
                </a:ext>
              </a:extLst>
            </p:cNvPr>
            <p:cNvSpPr/>
            <p:nvPr/>
          </p:nvSpPr>
          <p:spPr>
            <a:xfrm>
              <a:off x="6878344" y="3957147"/>
              <a:ext cx="14157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lumMod val="75000"/>
                      <a:lumOff val="25000"/>
                    </a:schemeClr>
                  </a:solidFill>
                  <a:cs typeface="+mn-ea"/>
                  <a:sym typeface="+mn-lt"/>
                </a:rPr>
                <a:t>速度</a:t>
              </a: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提升</a:t>
              </a:r>
            </a:p>
          </p:txBody>
        </p:sp>
      </p:grpSp>
      <p:grpSp>
        <p:nvGrpSpPr>
          <p:cNvPr id="7" name="组合 6">
            <a:extLst>
              <a:ext uri="{FF2B5EF4-FFF2-40B4-BE49-F238E27FC236}">
                <a16:creationId xmlns:a16="http://schemas.microsoft.com/office/drawing/2014/main" id="{FF297AA1-91EE-4A80-B204-F2D7ACDE72A2}"/>
              </a:ext>
            </a:extLst>
          </p:cNvPr>
          <p:cNvGrpSpPr/>
          <p:nvPr/>
        </p:nvGrpSpPr>
        <p:grpSpPr>
          <a:xfrm>
            <a:off x="9379643" y="3153837"/>
            <a:ext cx="2117659" cy="644132"/>
            <a:chOff x="9379643" y="3153837"/>
            <a:chExt cx="2117659" cy="644132"/>
          </a:xfrm>
        </p:grpSpPr>
        <p:sp>
          <p:nvSpPr>
            <p:cNvPr id="49" name="椭圆 48">
              <a:extLst>
                <a:ext uri="{FF2B5EF4-FFF2-40B4-BE49-F238E27FC236}">
                  <a16:creationId xmlns:a16="http://schemas.microsoft.com/office/drawing/2014/main" id="{096DD748-F17D-4908-A710-1C3F5F04B5EB}"/>
                </a:ext>
              </a:extLst>
            </p:cNvPr>
            <p:cNvSpPr/>
            <p:nvPr/>
          </p:nvSpPr>
          <p:spPr>
            <a:xfrm>
              <a:off x="9379643" y="3153837"/>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9" name="文本框 58">
              <a:extLst>
                <a:ext uri="{FF2B5EF4-FFF2-40B4-BE49-F238E27FC236}">
                  <a16:creationId xmlns:a16="http://schemas.microsoft.com/office/drawing/2014/main" id="{BA23CCC4-DECC-4A60-B637-F1EDBFDA1ECA}"/>
                </a:ext>
              </a:extLst>
            </p:cNvPr>
            <p:cNvSpPr txBox="1"/>
            <p:nvPr/>
          </p:nvSpPr>
          <p:spPr>
            <a:xfrm>
              <a:off x="9885258" y="3303415"/>
              <a:ext cx="161204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    </a:t>
              </a: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TypeScript</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66" name="图形 65" descr="聊天">
              <a:extLst>
                <a:ext uri="{FF2B5EF4-FFF2-40B4-BE49-F238E27FC236}">
                  <a16:creationId xmlns:a16="http://schemas.microsoft.com/office/drawing/2014/main" id="{7F97E918-D491-42CC-9F10-BFC32ACB5B1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19505" y="3273678"/>
              <a:ext cx="427049" cy="427049"/>
            </a:xfrm>
            <a:prstGeom prst="rect">
              <a:avLst/>
            </a:prstGeom>
          </p:spPr>
        </p:pic>
      </p:grpSp>
      <p:grpSp>
        <p:nvGrpSpPr>
          <p:cNvPr id="6" name="组合 5">
            <a:extLst>
              <a:ext uri="{FF2B5EF4-FFF2-40B4-BE49-F238E27FC236}">
                <a16:creationId xmlns:a16="http://schemas.microsoft.com/office/drawing/2014/main" id="{A4766006-0A82-4690-8BC5-2EB86A3409B3}"/>
              </a:ext>
            </a:extLst>
          </p:cNvPr>
          <p:cNvGrpSpPr/>
          <p:nvPr/>
        </p:nvGrpSpPr>
        <p:grpSpPr>
          <a:xfrm>
            <a:off x="8735511" y="1742204"/>
            <a:ext cx="2569063" cy="644132"/>
            <a:chOff x="8735511" y="1742204"/>
            <a:chExt cx="2569063" cy="644132"/>
          </a:xfrm>
        </p:grpSpPr>
        <p:sp>
          <p:nvSpPr>
            <p:cNvPr id="46" name="椭圆 45">
              <a:extLst>
                <a:ext uri="{FF2B5EF4-FFF2-40B4-BE49-F238E27FC236}">
                  <a16:creationId xmlns:a16="http://schemas.microsoft.com/office/drawing/2014/main" id="{39470E90-770B-43E0-96C5-0BD979B787F3}"/>
                </a:ext>
              </a:extLst>
            </p:cNvPr>
            <p:cNvSpPr/>
            <p:nvPr/>
          </p:nvSpPr>
          <p:spPr>
            <a:xfrm>
              <a:off x="8735511" y="174220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8" name="文本框 57">
              <a:extLst>
                <a:ext uri="{FF2B5EF4-FFF2-40B4-BE49-F238E27FC236}">
                  <a16:creationId xmlns:a16="http://schemas.microsoft.com/office/drawing/2014/main" id="{C6AAEEDB-9053-48D4-B38E-F6342AB840F1}"/>
                </a:ext>
              </a:extLst>
            </p:cNvPr>
            <p:cNvSpPr txBox="1"/>
            <p:nvPr/>
          </p:nvSpPr>
          <p:spPr>
            <a:xfrm>
              <a:off x="9459198" y="1891782"/>
              <a:ext cx="184537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ESLint  Prettier</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1" name="图形 70" descr="聊天">
              <a:extLst>
                <a:ext uri="{FF2B5EF4-FFF2-40B4-BE49-F238E27FC236}">
                  <a16:creationId xmlns:a16="http://schemas.microsoft.com/office/drawing/2014/main" id="{5B467F55-3E46-451A-8C26-ABEB342EED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2299" y="1850745"/>
              <a:ext cx="427049" cy="427049"/>
            </a:xfrm>
            <a:prstGeom prst="rect">
              <a:avLst/>
            </a:prstGeom>
          </p:spPr>
        </p:pic>
      </p:grpSp>
      <p:grpSp>
        <p:nvGrpSpPr>
          <p:cNvPr id="4" name="组合 3">
            <a:extLst>
              <a:ext uri="{FF2B5EF4-FFF2-40B4-BE49-F238E27FC236}">
                <a16:creationId xmlns:a16="http://schemas.microsoft.com/office/drawing/2014/main" id="{B8C7EBB5-07DC-4F3E-9434-0AC395BF9C00}"/>
              </a:ext>
            </a:extLst>
          </p:cNvPr>
          <p:cNvGrpSpPr/>
          <p:nvPr/>
        </p:nvGrpSpPr>
        <p:grpSpPr>
          <a:xfrm>
            <a:off x="6811492" y="777240"/>
            <a:ext cx="1505220" cy="1064013"/>
            <a:chOff x="6811492" y="777240"/>
            <a:chExt cx="1505220" cy="1064013"/>
          </a:xfrm>
        </p:grpSpPr>
        <p:sp>
          <p:nvSpPr>
            <p:cNvPr id="45" name="椭圆 44">
              <a:extLst>
                <a:ext uri="{FF2B5EF4-FFF2-40B4-BE49-F238E27FC236}">
                  <a16:creationId xmlns:a16="http://schemas.microsoft.com/office/drawing/2014/main" id="{19516D99-9275-4E46-BAEA-0DD9F6D2EA12}"/>
                </a:ext>
              </a:extLst>
            </p:cNvPr>
            <p:cNvSpPr/>
            <p:nvPr/>
          </p:nvSpPr>
          <p:spPr>
            <a:xfrm>
              <a:off x="7242029" y="1197121"/>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55" name="文本框 54">
              <a:extLst>
                <a:ext uri="{FF2B5EF4-FFF2-40B4-BE49-F238E27FC236}">
                  <a16:creationId xmlns:a16="http://schemas.microsoft.com/office/drawing/2014/main" id="{F0AC0045-B8C7-4709-905F-252BE750D4A5}"/>
                </a:ext>
              </a:extLst>
            </p:cNvPr>
            <p:cNvSpPr txBox="1"/>
            <p:nvPr/>
          </p:nvSpPr>
          <p:spPr>
            <a:xfrm>
              <a:off x="6811492" y="777240"/>
              <a:ext cx="150522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Vite ESbuild</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2" name="图形 71" descr="聊天">
              <a:extLst>
                <a:ext uri="{FF2B5EF4-FFF2-40B4-BE49-F238E27FC236}">
                  <a16:creationId xmlns:a16="http://schemas.microsoft.com/office/drawing/2014/main" id="{86D2FD0B-C48F-46B8-94BA-F32DDF4505C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7513" y="1312296"/>
              <a:ext cx="427049" cy="427049"/>
            </a:xfrm>
            <a:prstGeom prst="rect">
              <a:avLst/>
            </a:prstGeom>
          </p:spPr>
        </p:pic>
      </p:grpSp>
      <p:grpSp>
        <p:nvGrpSpPr>
          <p:cNvPr id="8" name="组合 7">
            <a:extLst>
              <a:ext uri="{FF2B5EF4-FFF2-40B4-BE49-F238E27FC236}">
                <a16:creationId xmlns:a16="http://schemas.microsoft.com/office/drawing/2014/main" id="{3FF548C2-4026-4CD5-9937-B96B29A4707F}"/>
              </a:ext>
            </a:extLst>
          </p:cNvPr>
          <p:cNvGrpSpPr/>
          <p:nvPr/>
        </p:nvGrpSpPr>
        <p:grpSpPr>
          <a:xfrm>
            <a:off x="8735511" y="4897618"/>
            <a:ext cx="2569063" cy="644132"/>
            <a:chOff x="8735511" y="4897618"/>
            <a:chExt cx="2569063" cy="644132"/>
          </a:xfrm>
        </p:grpSpPr>
        <p:sp>
          <p:nvSpPr>
            <p:cNvPr id="50" name="椭圆 49">
              <a:extLst>
                <a:ext uri="{FF2B5EF4-FFF2-40B4-BE49-F238E27FC236}">
                  <a16:creationId xmlns:a16="http://schemas.microsoft.com/office/drawing/2014/main" id="{98B26168-4014-4BF5-BB6F-385CC800C8EF}"/>
                </a:ext>
              </a:extLst>
            </p:cNvPr>
            <p:cNvSpPr/>
            <p:nvPr/>
          </p:nvSpPr>
          <p:spPr>
            <a:xfrm>
              <a:off x="8735511" y="4897618"/>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2" name="文本框 61">
              <a:extLst>
                <a:ext uri="{FF2B5EF4-FFF2-40B4-BE49-F238E27FC236}">
                  <a16:creationId xmlns:a16="http://schemas.microsoft.com/office/drawing/2014/main" id="{42561FB2-5B11-4D7A-9BF3-1C6A3EA0391D}"/>
                </a:ext>
              </a:extLst>
            </p:cNvPr>
            <p:cNvSpPr txBox="1"/>
            <p:nvPr/>
          </p:nvSpPr>
          <p:spPr>
            <a:xfrm>
              <a:off x="9497730" y="5119078"/>
              <a:ext cx="180684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代码质量扫描</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3" name="图形 72" descr="聊天">
              <a:extLst>
                <a:ext uri="{FF2B5EF4-FFF2-40B4-BE49-F238E27FC236}">
                  <a16:creationId xmlns:a16="http://schemas.microsoft.com/office/drawing/2014/main" id="{ACCAA278-C6E1-47EB-8744-C02BA3EF07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3598" y="5015652"/>
              <a:ext cx="427049" cy="427049"/>
            </a:xfrm>
            <a:prstGeom prst="rect">
              <a:avLst/>
            </a:prstGeom>
          </p:spPr>
        </p:pic>
      </p:grpSp>
      <p:grpSp>
        <p:nvGrpSpPr>
          <p:cNvPr id="9" name="组合 8">
            <a:extLst>
              <a:ext uri="{FF2B5EF4-FFF2-40B4-BE49-F238E27FC236}">
                <a16:creationId xmlns:a16="http://schemas.microsoft.com/office/drawing/2014/main" id="{63DED5C4-1A07-4E53-8ACF-C5F59ED4822D}"/>
              </a:ext>
            </a:extLst>
          </p:cNvPr>
          <p:cNvGrpSpPr/>
          <p:nvPr/>
        </p:nvGrpSpPr>
        <p:grpSpPr>
          <a:xfrm>
            <a:off x="6779267" y="5479474"/>
            <a:ext cx="1569661" cy="1082204"/>
            <a:chOff x="6779267" y="5479474"/>
            <a:chExt cx="1569661" cy="1082204"/>
          </a:xfrm>
        </p:grpSpPr>
        <p:sp>
          <p:nvSpPr>
            <p:cNvPr id="51" name="椭圆 50">
              <a:extLst>
                <a:ext uri="{FF2B5EF4-FFF2-40B4-BE49-F238E27FC236}">
                  <a16:creationId xmlns:a16="http://schemas.microsoft.com/office/drawing/2014/main" id="{68379FA3-D97D-437B-92D0-160CA6941A54}"/>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63" name="文本框 62">
              <a:extLst>
                <a:ext uri="{FF2B5EF4-FFF2-40B4-BE49-F238E27FC236}">
                  <a16:creationId xmlns:a16="http://schemas.microsoft.com/office/drawing/2014/main" id="{9B109CE3-9993-422C-85D1-B3B747C3E817}"/>
                </a:ext>
              </a:extLst>
            </p:cNvPr>
            <p:cNvSpPr txBox="1"/>
            <p:nvPr/>
          </p:nvSpPr>
          <p:spPr>
            <a:xfrm>
              <a:off x="6779267" y="6192346"/>
              <a:ext cx="15696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样板代码生成</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4" name="图形 73" descr="聊天">
              <a:extLst>
                <a:ext uri="{FF2B5EF4-FFF2-40B4-BE49-F238E27FC236}">
                  <a16:creationId xmlns:a16="http://schemas.microsoft.com/office/drawing/2014/main" id="{F17A3994-3D75-416D-AAD1-619DE861CC4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10" name="组合 9">
            <a:extLst>
              <a:ext uri="{FF2B5EF4-FFF2-40B4-BE49-F238E27FC236}">
                <a16:creationId xmlns:a16="http://schemas.microsoft.com/office/drawing/2014/main" id="{6B60EB07-C699-42CD-9B8C-667E356D6841}"/>
              </a:ext>
            </a:extLst>
          </p:cNvPr>
          <p:cNvGrpSpPr/>
          <p:nvPr/>
        </p:nvGrpSpPr>
        <p:grpSpPr>
          <a:xfrm>
            <a:off x="1066799" y="2832100"/>
            <a:ext cx="4344848" cy="1615440"/>
            <a:chOff x="1066799" y="2832100"/>
            <a:chExt cx="4344848" cy="1615440"/>
          </a:xfrm>
        </p:grpSpPr>
        <p:cxnSp>
          <p:nvCxnSpPr>
            <p:cNvPr id="44" name="直接连接符 43">
              <a:extLst>
                <a:ext uri="{FF2B5EF4-FFF2-40B4-BE49-F238E27FC236}">
                  <a16:creationId xmlns:a16="http://schemas.microsoft.com/office/drawing/2014/main" id="{0B53A94E-20C1-4510-B88E-FC765C102899}"/>
                </a:ext>
              </a:extLst>
            </p:cNvPr>
            <p:cNvCxnSpPr>
              <a:cxnSpLocks/>
              <a:endCxn id="43" idx="2"/>
            </p:cNvCxnSpPr>
            <p:nvPr/>
          </p:nvCxnSpPr>
          <p:spPr>
            <a:xfrm>
              <a:off x="2036287" y="3639820"/>
              <a:ext cx="3375360" cy="2157"/>
            </a:xfrm>
            <a:prstGeom prst="line">
              <a:avLst/>
            </a:prstGeom>
            <a:noFill/>
            <a:ln w="9525">
              <a:solidFill>
                <a:srgbClr val="3C5CE8"/>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898823CD-F03F-408E-8809-C4884A8D60D7}"/>
                </a:ext>
              </a:extLst>
            </p:cNvPr>
            <p:cNvSpPr/>
            <p:nvPr/>
          </p:nvSpPr>
          <p:spPr>
            <a:xfrm>
              <a:off x="1066799" y="2832100"/>
              <a:ext cx="1615442" cy="1615440"/>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53" name="矩形 52">
              <a:extLst>
                <a:ext uri="{FF2B5EF4-FFF2-40B4-BE49-F238E27FC236}">
                  <a16:creationId xmlns:a16="http://schemas.microsoft.com/office/drawing/2014/main" id="{AE243F4D-09CB-46FB-AED9-1AFF799BD13D}"/>
                </a:ext>
              </a:extLst>
            </p:cNvPr>
            <p:cNvSpPr/>
            <p:nvPr/>
          </p:nvSpPr>
          <p:spPr>
            <a:xfrm>
              <a:off x="1289752" y="3771855"/>
              <a:ext cx="125667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75000"/>
                      <a:lumOff val="25000"/>
                    </a:schemeClr>
                  </a:solidFill>
                  <a:cs typeface="+mn-ea"/>
                  <a:sym typeface="+mn-lt"/>
                </a:rPr>
                <a:t>工程化</a:t>
              </a:r>
              <a:endParaRPr kumimoji="0" lang="zh-CN" altLang="en-US" sz="16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75" name="图形 74" descr="聊天">
              <a:extLst>
                <a:ext uri="{FF2B5EF4-FFF2-40B4-BE49-F238E27FC236}">
                  <a16:creationId xmlns:a16="http://schemas.microsoft.com/office/drawing/2014/main" id="{AED68C63-F68E-446E-AAEA-F93BED60D9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3830" y="2989901"/>
              <a:ext cx="840878" cy="840878"/>
            </a:xfrm>
            <a:prstGeom prst="rect">
              <a:avLst/>
            </a:prstGeom>
          </p:spPr>
        </p:pic>
      </p:grpSp>
      <p:grpSp>
        <p:nvGrpSpPr>
          <p:cNvPr id="27" name="组合 26">
            <a:extLst>
              <a:ext uri="{FF2B5EF4-FFF2-40B4-BE49-F238E27FC236}">
                <a16:creationId xmlns:a16="http://schemas.microsoft.com/office/drawing/2014/main" id="{5535212E-AE56-47EC-A419-F7BA821757C6}"/>
              </a:ext>
            </a:extLst>
          </p:cNvPr>
          <p:cNvGrpSpPr/>
          <p:nvPr/>
        </p:nvGrpSpPr>
        <p:grpSpPr>
          <a:xfrm>
            <a:off x="-781050" y="-662111"/>
            <a:ext cx="5873910" cy="1611914"/>
            <a:chOff x="-781050" y="-662111"/>
            <a:chExt cx="5873910" cy="1611914"/>
          </a:xfrm>
        </p:grpSpPr>
        <p:sp>
          <p:nvSpPr>
            <p:cNvPr id="28" name="任意多边形: 形状 27">
              <a:extLst>
                <a:ext uri="{FF2B5EF4-FFF2-40B4-BE49-F238E27FC236}">
                  <a16:creationId xmlns:a16="http://schemas.microsoft.com/office/drawing/2014/main" id="{0ABAE51B-F564-437E-8675-F309D5E3ACC8}"/>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E4370A42-DACA-40A4-AE72-555C593A8F5C}"/>
                </a:ext>
              </a:extLst>
            </p:cNvPr>
            <p:cNvSpPr txBox="1"/>
            <p:nvPr/>
          </p:nvSpPr>
          <p:spPr>
            <a:xfrm flipH="1">
              <a:off x="803274" y="365028"/>
              <a:ext cx="4289586"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工程化规范化</a:t>
              </a:r>
            </a:p>
          </p:txBody>
        </p:sp>
      </p:grpSp>
      <p:grpSp>
        <p:nvGrpSpPr>
          <p:cNvPr id="35" name="组合 34">
            <a:extLst>
              <a:ext uri="{FF2B5EF4-FFF2-40B4-BE49-F238E27FC236}">
                <a16:creationId xmlns:a16="http://schemas.microsoft.com/office/drawing/2014/main" id="{46A34224-082B-46FB-9C61-F9EB6DEB3B51}"/>
              </a:ext>
            </a:extLst>
          </p:cNvPr>
          <p:cNvGrpSpPr/>
          <p:nvPr/>
        </p:nvGrpSpPr>
        <p:grpSpPr>
          <a:xfrm>
            <a:off x="3997306" y="4678582"/>
            <a:ext cx="2030155" cy="644132"/>
            <a:chOff x="5856006" y="5479474"/>
            <a:chExt cx="2030155" cy="644132"/>
          </a:xfrm>
        </p:grpSpPr>
        <p:sp>
          <p:nvSpPr>
            <p:cNvPr id="36" name="椭圆 35">
              <a:extLst>
                <a:ext uri="{FF2B5EF4-FFF2-40B4-BE49-F238E27FC236}">
                  <a16:creationId xmlns:a16="http://schemas.microsoft.com/office/drawing/2014/main" id="{87236695-3BC7-47C5-B917-94A9E58C22B7}"/>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37" name="文本框 36">
              <a:extLst>
                <a:ext uri="{FF2B5EF4-FFF2-40B4-BE49-F238E27FC236}">
                  <a16:creationId xmlns:a16="http://schemas.microsoft.com/office/drawing/2014/main" id="{A171DE4F-D159-4137-8CD5-9AF1C88A4031}"/>
                </a:ext>
              </a:extLst>
            </p:cNvPr>
            <p:cNvSpPr txBox="1"/>
            <p:nvPr/>
          </p:nvSpPr>
          <p:spPr>
            <a:xfrm>
              <a:off x="5856006" y="5735304"/>
              <a:ext cx="133882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脚手架</a:t>
              </a:r>
            </a:p>
          </p:txBody>
        </p:sp>
        <p:pic>
          <p:nvPicPr>
            <p:cNvPr id="38" name="图形 37" descr="聊天">
              <a:extLst>
                <a:ext uri="{FF2B5EF4-FFF2-40B4-BE49-F238E27FC236}">
                  <a16:creationId xmlns:a16="http://schemas.microsoft.com/office/drawing/2014/main" id="{F6BFC4A4-8D67-4229-A500-6038B76817A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grpSp>
        <p:nvGrpSpPr>
          <p:cNvPr id="39" name="组合 38">
            <a:extLst>
              <a:ext uri="{FF2B5EF4-FFF2-40B4-BE49-F238E27FC236}">
                <a16:creationId xmlns:a16="http://schemas.microsoft.com/office/drawing/2014/main" id="{B0A3C6BB-036C-4471-B65C-DEC643AF4F43}"/>
              </a:ext>
            </a:extLst>
          </p:cNvPr>
          <p:cNvGrpSpPr/>
          <p:nvPr/>
        </p:nvGrpSpPr>
        <p:grpSpPr>
          <a:xfrm>
            <a:off x="4589362" y="1767811"/>
            <a:ext cx="1727317" cy="786982"/>
            <a:chOff x="6158844" y="5479474"/>
            <a:chExt cx="1727317" cy="786982"/>
          </a:xfrm>
        </p:grpSpPr>
        <p:sp>
          <p:nvSpPr>
            <p:cNvPr id="40" name="椭圆 39">
              <a:extLst>
                <a:ext uri="{FF2B5EF4-FFF2-40B4-BE49-F238E27FC236}">
                  <a16:creationId xmlns:a16="http://schemas.microsoft.com/office/drawing/2014/main" id="{D9C72116-9769-4663-BBEB-966608D61CE2}"/>
                </a:ext>
              </a:extLst>
            </p:cNvPr>
            <p:cNvSpPr/>
            <p:nvPr/>
          </p:nvSpPr>
          <p:spPr>
            <a:xfrm>
              <a:off x="7242029" y="5479474"/>
              <a:ext cx="644132" cy="644132"/>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1" name="文本框 40">
              <a:extLst>
                <a:ext uri="{FF2B5EF4-FFF2-40B4-BE49-F238E27FC236}">
                  <a16:creationId xmlns:a16="http://schemas.microsoft.com/office/drawing/2014/main" id="{5324F64F-F79C-46E2-8C05-8195A869D104}"/>
                </a:ext>
              </a:extLst>
            </p:cNvPr>
            <p:cNvSpPr txBox="1"/>
            <p:nvPr/>
          </p:nvSpPr>
          <p:spPr>
            <a:xfrm>
              <a:off x="6158844" y="5620125"/>
              <a:ext cx="104001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lumMod val="75000"/>
                      <a:lumOff val="25000"/>
                    </a:schemeClr>
                  </a:solidFill>
                  <a:cs typeface="+mn-ea"/>
                  <a:sym typeface="+mn-lt"/>
                </a:rPr>
                <a:t>Lerna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lumMod val="75000"/>
                      <a:lumOff val="25000"/>
                    </a:schemeClr>
                  </a:solidFill>
                  <a:cs typeface="+mn-ea"/>
                  <a:sym typeface="+mn-lt"/>
                </a:rPr>
                <a:t>Pnpm</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47" name="图形 46" descr="聊天">
              <a:extLst>
                <a:ext uri="{FF2B5EF4-FFF2-40B4-BE49-F238E27FC236}">
                  <a16:creationId xmlns:a16="http://schemas.microsoft.com/office/drawing/2014/main" id="{9AD9D4A2-2BC4-4265-A5F3-C4A9F7E062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569" y="5602758"/>
              <a:ext cx="427049" cy="427049"/>
            </a:xfrm>
            <a:prstGeom prst="rect">
              <a:avLst/>
            </a:prstGeom>
          </p:spPr>
        </p:pic>
      </p:grpSp>
    </p:spTree>
    <p:custDataLst>
      <p:tags r:id="rId1"/>
    </p:custDataLst>
    <p:extLst>
      <p:ext uri="{BB962C8B-B14F-4D97-AF65-F5344CB8AC3E}">
        <p14:creationId xmlns:p14="http://schemas.microsoft.com/office/powerpoint/2010/main" val="188100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additive="base">
                                        <p:cTn id="56" dur="500" fill="hold"/>
                                        <p:tgtEl>
                                          <p:spTgt spid="39"/>
                                        </p:tgtEl>
                                        <p:attrNameLst>
                                          <p:attrName>ppt_x</p:attrName>
                                        </p:attrNameLst>
                                      </p:cBhvr>
                                      <p:tavLst>
                                        <p:tav tm="0">
                                          <p:val>
                                            <p:strVal val="#ppt_x"/>
                                          </p:val>
                                        </p:tav>
                                        <p:tav tm="100000">
                                          <p:val>
                                            <p:strVal val="#ppt_x"/>
                                          </p:val>
                                        </p:tav>
                                      </p:tavLst>
                                    </p:anim>
                                    <p:anim calcmode="lin" valueType="num">
                                      <p:cBhvr additive="base">
                                        <p:cTn id="5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1523D4D-7212-486A-907A-A1334DB61B07}"/>
              </a:ext>
            </a:extLst>
          </p:cNvPr>
          <p:cNvGrpSpPr/>
          <p:nvPr/>
        </p:nvGrpSpPr>
        <p:grpSpPr>
          <a:xfrm>
            <a:off x="145873" y="1644343"/>
            <a:ext cx="5462447" cy="1418897"/>
            <a:chOff x="145873" y="1644343"/>
            <a:chExt cx="5462447" cy="1418897"/>
          </a:xfrm>
        </p:grpSpPr>
        <p:sp>
          <p:nvSpPr>
            <p:cNvPr id="2" name="六边形 1">
              <a:extLst>
                <a:ext uri="{FF2B5EF4-FFF2-40B4-BE49-F238E27FC236}">
                  <a16:creationId xmlns:a16="http://schemas.microsoft.com/office/drawing/2014/main" id="{CB78A2AC-DE31-422F-9067-9EB941976D62}"/>
                </a:ext>
              </a:extLst>
            </p:cNvPr>
            <p:cNvSpPr/>
            <p:nvPr/>
          </p:nvSpPr>
          <p:spPr>
            <a:xfrm>
              <a:off x="3962400" y="1644343"/>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11" name="组合 10">
              <a:extLst>
                <a:ext uri="{FF2B5EF4-FFF2-40B4-BE49-F238E27FC236}">
                  <a16:creationId xmlns:a16="http://schemas.microsoft.com/office/drawing/2014/main" id="{A12F10D8-1883-484A-942F-2C4BA7BAEF24}"/>
                </a:ext>
              </a:extLst>
            </p:cNvPr>
            <p:cNvGrpSpPr/>
            <p:nvPr/>
          </p:nvGrpSpPr>
          <p:grpSpPr>
            <a:xfrm>
              <a:off x="145873" y="1898897"/>
              <a:ext cx="3679367" cy="663567"/>
              <a:chOff x="-204647" y="1898897"/>
              <a:chExt cx="3679367" cy="663567"/>
            </a:xfrm>
          </p:grpSpPr>
          <p:cxnSp>
            <p:nvCxnSpPr>
              <p:cNvPr id="7" name="直接连接符 6">
                <a:extLst>
                  <a:ext uri="{FF2B5EF4-FFF2-40B4-BE49-F238E27FC236}">
                    <a16:creationId xmlns:a16="http://schemas.microsoft.com/office/drawing/2014/main" id="{3C078AE8-023C-4A44-B79E-407C874B6648}"/>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5E47C102-2808-4E4C-9CAA-C19C9E0FCD21}"/>
                  </a:ext>
                </a:extLst>
              </p:cNvPr>
              <p:cNvGrpSpPr/>
              <p:nvPr/>
            </p:nvGrpSpPr>
            <p:grpSpPr>
              <a:xfrm>
                <a:off x="-204647" y="1898897"/>
                <a:ext cx="2551607" cy="663567"/>
                <a:chOff x="1157468" y="3244334"/>
                <a:chExt cx="2551607" cy="663567"/>
              </a:xfrm>
            </p:grpSpPr>
            <p:sp>
              <p:nvSpPr>
                <p:cNvPr id="8" name="文本框 7">
                  <a:extLst>
                    <a:ext uri="{FF2B5EF4-FFF2-40B4-BE49-F238E27FC236}">
                      <a16:creationId xmlns:a16="http://schemas.microsoft.com/office/drawing/2014/main" id="{558BF02C-3EC2-4F8E-A340-F8834646B373}"/>
                    </a:ext>
                  </a:extLst>
                </p:cNvPr>
                <p:cNvSpPr txBox="1"/>
                <p:nvPr/>
              </p:nvSpPr>
              <p:spPr>
                <a:xfrm>
                  <a:off x="2601078" y="3244334"/>
                  <a:ext cx="1107997"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技术选型</a:t>
                  </a:r>
                </a:p>
              </p:txBody>
            </p:sp>
            <p:sp>
              <p:nvSpPr>
                <p:cNvPr id="9" name="文本框 8">
                  <a:extLst>
                    <a:ext uri="{FF2B5EF4-FFF2-40B4-BE49-F238E27FC236}">
                      <a16:creationId xmlns:a16="http://schemas.microsoft.com/office/drawing/2014/main" id="{5001AEDF-A212-4037-9B6B-502B15EB1143}"/>
                    </a:ext>
                  </a:extLst>
                </p:cNvPr>
                <p:cNvSpPr txBox="1"/>
                <p:nvPr/>
              </p:nvSpPr>
              <p:spPr>
                <a:xfrm>
                  <a:off x="1157468" y="3569347"/>
                  <a:ext cx="2551607" cy="338554"/>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Technology</a:t>
                  </a:r>
                </a:p>
              </p:txBody>
            </p:sp>
          </p:grpSp>
        </p:grpSp>
        <p:sp>
          <p:nvSpPr>
            <p:cNvPr id="14" name="iconfont-1191-866883">
              <a:extLst>
                <a:ext uri="{FF2B5EF4-FFF2-40B4-BE49-F238E27FC236}">
                  <a16:creationId xmlns:a16="http://schemas.microsoft.com/office/drawing/2014/main" id="{17338B01-CB83-4CC4-9F17-A40BB173A62B}"/>
                </a:ext>
              </a:extLst>
            </p:cNvPr>
            <p:cNvSpPr>
              <a:spLocks noChangeAspect="1"/>
            </p:cNvSpPr>
            <p:nvPr/>
          </p:nvSpPr>
          <p:spPr bwMode="auto">
            <a:xfrm flipH="1">
              <a:off x="4580857" y="2116979"/>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3" name="组合 12">
            <a:extLst>
              <a:ext uri="{FF2B5EF4-FFF2-40B4-BE49-F238E27FC236}">
                <a16:creationId xmlns:a16="http://schemas.microsoft.com/office/drawing/2014/main" id="{0349F6AC-80F2-48D3-A974-7B1AFA622956}"/>
              </a:ext>
            </a:extLst>
          </p:cNvPr>
          <p:cNvGrpSpPr/>
          <p:nvPr/>
        </p:nvGrpSpPr>
        <p:grpSpPr>
          <a:xfrm>
            <a:off x="5273040" y="2401418"/>
            <a:ext cx="5470950" cy="1418897"/>
            <a:chOff x="5273040" y="2401418"/>
            <a:chExt cx="5470950" cy="1418897"/>
          </a:xfrm>
        </p:grpSpPr>
        <p:grpSp>
          <p:nvGrpSpPr>
            <p:cNvPr id="12" name="组合 11">
              <a:extLst>
                <a:ext uri="{FF2B5EF4-FFF2-40B4-BE49-F238E27FC236}">
                  <a16:creationId xmlns:a16="http://schemas.microsoft.com/office/drawing/2014/main" id="{EC993584-D1BC-4748-AA25-906DF97BB5DF}"/>
                </a:ext>
              </a:extLst>
            </p:cNvPr>
            <p:cNvGrpSpPr/>
            <p:nvPr/>
          </p:nvGrpSpPr>
          <p:grpSpPr>
            <a:xfrm>
              <a:off x="5273040" y="2401418"/>
              <a:ext cx="5470950" cy="1418897"/>
              <a:chOff x="5273040" y="2401418"/>
              <a:chExt cx="5470950" cy="1418897"/>
            </a:xfrm>
          </p:grpSpPr>
          <p:sp>
            <p:nvSpPr>
              <p:cNvPr id="15" name="六边形 14">
                <a:extLst>
                  <a:ext uri="{FF2B5EF4-FFF2-40B4-BE49-F238E27FC236}">
                    <a16:creationId xmlns:a16="http://schemas.microsoft.com/office/drawing/2014/main" id="{77BFB71F-D5B6-4BD7-87D1-A413277FC5AC}"/>
                  </a:ext>
                </a:extLst>
              </p:cNvPr>
              <p:cNvSpPr/>
              <p:nvPr/>
            </p:nvSpPr>
            <p:spPr>
              <a:xfrm>
                <a:off x="5273040" y="2401418"/>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43" name="组合 42">
                <a:extLst>
                  <a:ext uri="{FF2B5EF4-FFF2-40B4-BE49-F238E27FC236}">
                    <a16:creationId xmlns:a16="http://schemas.microsoft.com/office/drawing/2014/main" id="{FAB2827E-115D-4A8B-89EF-40CDF476AA75}"/>
                  </a:ext>
                </a:extLst>
              </p:cNvPr>
              <p:cNvGrpSpPr/>
              <p:nvPr/>
            </p:nvGrpSpPr>
            <p:grpSpPr>
              <a:xfrm flipH="1">
                <a:off x="7018323" y="2655972"/>
                <a:ext cx="3725667" cy="663567"/>
                <a:chOff x="-250947" y="1898897"/>
                <a:chExt cx="3725667" cy="663567"/>
              </a:xfrm>
            </p:grpSpPr>
            <p:cxnSp>
              <p:nvCxnSpPr>
                <p:cNvPr id="44" name="直接连接符 43">
                  <a:extLst>
                    <a:ext uri="{FF2B5EF4-FFF2-40B4-BE49-F238E27FC236}">
                      <a16:creationId xmlns:a16="http://schemas.microsoft.com/office/drawing/2014/main" id="{734705E5-E9D4-4F88-B0B8-F3BABD35D1F5}"/>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D55CCA85-32EF-4F0B-AC49-42F7C24E4B01}"/>
                    </a:ext>
                  </a:extLst>
                </p:cNvPr>
                <p:cNvGrpSpPr/>
                <p:nvPr/>
              </p:nvGrpSpPr>
              <p:grpSpPr>
                <a:xfrm>
                  <a:off x="-250947" y="1898897"/>
                  <a:ext cx="2551607" cy="663567"/>
                  <a:chOff x="1111168" y="3244334"/>
                  <a:chExt cx="2551607" cy="663567"/>
                </a:xfrm>
              </p:grpSpPr>
              <p:sp>
                <p:nvSpPr>
                  <p:cNvPr id="46" name="文本框 45">
                    <a:extLst>
                      <a:ext uri="{FF2B5EF4-FFF2-40B4-BE49-F238E27FC236}">
                        <a16:creationId xmlns:a16="http://schemas.microsoft.com/office/drawing/2014/main" id="{57A19CDA-E55C-45B3-9B6E-F23135432871}"/>
                      </a:ext>
                    </a:extLst>
                  </p:cNvPr>
                  <p:cNvSpPr txBox="1"/>
                  <p:nvPr/>
                </p:nvSpPr>
                <p:spPr>
                  <a:xfrm>
                    <a:off x="2554779" y="3244334"/>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代码组织</a:t>
                    </a:r>
                  </a:p>
                </p:txBody>
              </p:sp>
              <p:sp>
                <p:nvSpPr>
                  <p:cNvPr id="47" name="文本框 46">
                    <a:extLst>
                      <a:ext uri="{FF2B5EF4-FFF2-40B4-BE49-F238E27FC236}">
                        <a16:creationId xmlns:a16="http://schemas.microsoft.com/office/drawing/2014/main" id="{AA4A327B-4045-45BB-AC2C-1EB88763EDCA}"/>
                      </a:ext>
                    </a:extLst>
                  </p:cNvPr>
                  <p:cNvSpPr txBox="1"/>
                  <p:nvPr/>
                </p:nvSpPr>
                <p:spPr>
                  <a:xfrm>
                    <a:off x="1111168" y="3569347"/>
                    <a:ext cx="2551607"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Code</a:t>
                    </a:r>
                  </a:p>
                </p:txBody>
              </p:sp>
            </p:grpSp>
          </p:grpSp>
        </p:grpSp>
        <p:sp>
          <p:nvSpPr>
            <p:cNvPr id="64" name="iconfont-1191-866883">
              <a:extLst>
                <a:ext uri="{FF2B5EF4-FFF2-40B4-BE49-F238E27FC236}">
                  <a16:creationId xmlns:a16="http://schemas.microsoft.com/office/drawing/2014/main" id="{2388CC1F-A75D-40B8-BF0F-01D6F1486DA9}"/>
                </a:ext>
              </a:extLst>
            </p:cNvPr>
            <p:cNvSpPr>
              <a:spLocks noChangeAspect="1"/>
            </p:cNvSpPr>
            <p:nvPr/>
          </p:nvSpPr>
          <p:spPr bwMode="auto">
            <a:xfrm flipH="1">
              <a:off x="5854634" y="2874054"/>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8" name="组合 17">
            <a:extLst>
              <a:ext uri="{FF2B5EF4-FFF2-40B4-BE49-F238E27FC236}">
                <a16:creationId xmlns:a16="http://schemas.microsoft.com/office/drawing/2014/main" id="{4D5D9DCB-1953-469C-8508-4A9FF80A5BB3}"/>
              </a:ext>
            </a:extLst>
          </p:cNvPr>
          <p:cNvGrpSpPr/>
          <p:nvPr/>
        </p:nvGrpSpPr>
        <p:grpSpPr>
          <a:xfrm>
            <a:off x="1470963" y="3852701"/>
            <a:ext cx="5447997" cy="1418897"/>
            <a:chOff x="1470963" y="3852701"/>
            <a:chExt cx="5447997" cy="1418897"/>
          </a:xfrm>
        </p:grpSpPr>
        <p:sp>
          <p:nvSpPr>
            <p:cNvPr id="16" name="六边形 15">
              <a:extLst>
                <a:ext uri="{FF2B5EF4-FFF2-40B4-BE49-F238E27FC236}">
                  <a16:creationId xmlns:a16="http://schemas.microsoft.com/office/drawing/2014/main" id="{CD7B09FB-B0A3-4F9C-BB05-0F9A7B6AB024}"/>
                </a:ext>
              </a:extLst>
            </p:cNvPr>
            <p:cNvSpPr/>
            <p:nvPr/>
          </p:nvSpPr>
          <p:spPr>
            <a:xfrm>
              <a:off x="5273040" y="3852701"/>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38" name="组合 37">
              <a:extLst>
                <a:ext uri="{FF2B5EF4-FFF2-40B4-BE49-F238E27FC236}">
                  <a16:creationId xmlns:a16="http://schemas.microsoft.com/office/drawing/2014/main" id="{58821BE8-802B-4B6B-ACF3-F9E95EEA70D1}"/>
                </a:ext>
              </a:extLst>
            </p:cNvPr>
            <p:cNvGrpSpPr/>
            <p:nvPr/>
          </p:nvGrpSpPr>
          <p:grpSpPr>
            <a:xfrm>
              <a:off x="1470963" y="4107255"/>
              <a:ext cx="3679367" cy="663567"/>
              <a:chOff x="-204647" y="1898897"/>
              <a:chExt cx="3679367" cy="663567"/>
            </a:xfrm>
          </p:grpSpPr>
          <p:cxnSp>
            <p:nvCxnSpPr>
              <p:cNvPr id="39" name="直接连接符 38">
                <a:extLst>
                  <a:ext uri="{FF2B5EF4-FFF2-40B4-BE49-F238E27FC236}">
                    <a16:creationId xmlns:a16="http://schemas.microsoft.com/office/drawing/2014/main" id="{C9C344C2-B042-41F0-8BBB-2A5EF5BB7DCD}"/>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BF7F22C9-0E46-49B6-8CBA-17C380DA8408}"/>
                  </a:ext>
                </a:extLst>
              </p:cNvPr>
              <p:cNvGrpSpPr/>
              <p:nvPr/>
            </p:nvGrpSpPr>
            <p:grpSpPr>
              <a:xfrm>
                <a:off x="-204647" y="1898897"/>
                <a:ext cx="2551607" cy="663567"/>
                <a:chOff x="1157468" y="3244334"/>
                <a:chExt cx="2551607" cy="663567"/>
              </a:xfrm>
            </p:grpSpPr>
            <p:sp>
              <p:nvSpPr>
                <p:cNvPr id="41" name="文本框 40">
                  <a:extLst>
                    <a:ext uri="{FF2B5EF4-FFF2-40B4-BE49-F238E27FC236}">
                      <a16:creationId xmlns:a16="http://schemas.microsoft.com/office/drawing/2014/main" id="{42FC1AE3-B5D0-45CA-BE38-71527ECB95D5}"/>
                    </a:ext>
                  </a:extLst>
                </p:cNvPr>
                <p:cNvSpPr txBox="1"/>
                <p:nvPr/>
              </p:nvSpPr>
              <p:spPr>
                <a:xfrm>
                  <a:off x="2601078" y="3244334"/>
                  <a:ext cx="1107997"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部署方式</a:t>
                  </a:r>
                </a:p>
              </p:txBody>
            </p:sp>
            <p:sp>
              <p:nvSpPr>
                <p:cNvPr id="42" name="文本框 41">
                  <a:extLst>
                    <a:ext uri="{FF2B5EF4-FFF2-40B4-BE49-F238E27FC236}">
                      <a16:creationId xmlns:a16="http://schemas.microsoft.com/office/drawing/2014/main" id="{CDA27D4D-7C72-43AB-8257-E041029F253E}"/>
                    </a:ext>
                  </a:extLst>
                </p:cNvPr>
                <p:cNvSpPr txBox="1"/>
                <p:nvPr/>
              </p:nvSpPr>
              <p:spPr>
                <a:xfrm>
                  <a:off x="1157468" y="3569347"/>
                  <a:ext cx="2551607" cy="338554"/>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Deploy</a:t>
                  </a:r>
                </a:p>
              </p:txBody>
            </p:sp>
          </p:grpSp>
        </p:grpSp>
        <p:sp>
          <p:nvSpPr>
            <p:cNvPr id="65" name="iconfont-1191-866883">
              <a:extLst>
                <a:ext uri="{FF2B5EF4-FFF2-40B4-BE49-F238E27FC236}">
                  <a16:creationId xmlns:a16="http://schemas.microsoft.com/office/drawing/2014/main" id="{E556D062-34B7-4481-9F22-6E1690767366}"/>
                </a:ext>
              </a:extLst>
            </p:cNvPr>
            <p:cNvSpPr>
              <a:spLocks noChangeAspect="1"/>
            </p:cNvSpPr>
            <p:nvPr/>
          </p:nvSpPr>
          <p:spPr bwMode="auto">
            <a:xfrm flipH="1">
              <a:off x="5854634" y="4383086"/>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19" name="组合 18">
            <a:extLst>
              <a:ext uri="{FF2B5EF4-FFF2-40B4-BE49-F238E27FC236}">
                <a16:creationId xmlns:a16="http://schemas.microsoft.com/office/drawing/2014/main" id="{13F007EF-5F0B-479F-91C8-7FD6941B2A75}"/>
              </a:ext>
            </a:extLst>
          </p:cNvPr>
          <p:cNvGrpSpPr/>
          <p:nvPr/>
        </p:nvGrpSpPr>
        <p:grpSpPr>
          <a:xfrm>
            <a:off x="6583680" y="4602155"/>
            <a:ext cx="5486190" cy="1418897"/>
            <a:chOff x="6583680" y="4602155"/>
            <a:chExt cx="5486190" cy="1418897"/>
          </a:xfrm>
        </p:grpSpPr>
        <p:sp>
          <p:nvSpPr>
            <p:cNvPr id="17" name="六边形 16">
              <a:extLst>
                <a:ext uri="{FF2B5EF4-FFF2-40B4-BE49-F238E27FC236}">
                  <a16:creationId xmlns:a16="http://schemas.microsoft.com/office/drawing/2014/main" id="{B423F29C-1369-45FD-82AB-B174FD9B87CF}"/>
                </a:ext>
              </a:extLst>
            </p:cNvPr>
            <p:cNvSpPr/>
            <p:nvPr/>
          </p:nvSpPr>
          <p:spPr>
            <a:xfrm>
              <a:off x="6583680" y="4602155"/>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rgbClr val="3C5CE8"/>
                </a:solidFill>
                <a:cs typeface="+mn-ea"/>
                <a:sym typeface="+mn-lt"/>
              </a:endParaRPr>
            </a:p>
          </p:txBody>
        </p:sp>
        <p:grpSp>
          <p:nvGrpSpPr>
            <p:cNvPr id="48" name="组合 47">
              <a:extLst>
                <a:ext uri="{FF2B5EF4-FFF2-40B4-BE49-F238E27FC236}">
                  <a16:creationId xmlns:a16="http://schemas.microsoft.com/office/drawing/2014/main" id="{247AEE8D-7B5C-45F1-9F21-0495FDDC4DE7}"/>
                </a:ext>
              </a:extLst>
            </p:cNvPr>
            <p:cNvGrpSpPr/>
            <p:nvPr/>
          </p:nvGrpSpPr>
          <p:grpSpPr>
            <a:xfrm flipH="1">
              <a:off x="8344203" y="4856709"/>
              <a:ext cx="3725667" cy="663567"/>
              <a:chOff x="-250947" y="1898897"/>
              <a:chExt cx="3725667" cy="663567"/>
            </a:xfrm>
          </p:grpSpPr>
          <p:cxnSp>
            <p:nvCxnSpPr>
              <p:cNvPr id="49" name="直接连接符 48">
                <a:extLst>
                  <a:ext uri="{FF2B5EF4-FFF2-40B4-BE49-F238E27FC236}">
                    <a16:creationId xmlns:a16="http://schemas.microsoft.com/office/drawing/2014/main" id="{B5A2ABAC-C02D-4A89-895B-7067CA05572C}"/>
                  </a:ext>
                </a:extLst>
              </p:cNvPr>
              <p:cNvCxnSpPr>
                <a:cxnSpLocks/>
              </p:cNvCxnSpPr>
              <p:nvPr/>
            </p:nvCxnSpPr>
            <p:spPr>
              <a:xfrm>
                <a:off x="2484120" y="2353791"/>
                <a:ext cx="990600"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A2F70214-CD48-45A7-8A7F-25695F93C5D6}"/>
                  </a:ext>
                </a:extLst>
              </p:cNvPr>
              <p:cNvGrpSpPr/>
              <p:nvPr/>
            </p:nvGrpSpPr>
            <p:grpSpPr>
              <a:xfrm>
                <a:off x="-250947" y="1898897"/>
                <a:ext cx="2551607" cy="663567"/>
                <a:chOff x="1111168" y="3244334"/>
                <a:chExt cx="2551607" cy="663567"/>
              </a:xfrm>
            </p:grpSpPr>
            <p:sp>
              <p:nvSpPr>
                <p:cNvPr id="51" name="文本框 50">
                  <a:extLst>
                    <a:ext uri="{FF2B5EF4-FFF2-40B4-BE49-F238E27FC236}">
                      <a16:creationId xmlns:a16="http://schemas.microsoft.com/office/drawing/2014/main" id="{45A51345-FC26-49E7-A4BF-9198F4A0A910}"/>
                    </a:ext>
                  </a:extLst>
                </p:cNvPr>
                <p:cNvSpPr txBox="1"/>
                <p:nvPr/>
              </p:nvSpPr>
              <p:spPr>
                <a:xfrm>
                  <a:off x="2554779" y="3244334"/>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a:solidFill>
                        <a:srgbClr val="3C5CE8"/>
                      </a:solidFill>
                      <a:cs typeface="+mn-ea"/>
                      <a:sym typeface="+mn-lt"/>
                    </a:rPr>
                    <a:t>架构设计</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52" name="文本框 51">
                  <a:extLst>
                    <a:ext uri="{FF2B5EF4-FFF2-40B4-BE49-F238E27FC236}">
                      <a16:creationId xmlns:a16="http://schemas.microsoft.com/office/drawing/2014/main" id="{B072A3AB-11E0-472A-A2A2-B4B3AB9F828F}"/>
                    </a:ext>
                  </a:extLst>
                </p:cNvPr>
                <p:cNvSpPr txBox="1"/>
                <p:nvPr/>
              </p:nvSpPr>
              <p:spPr>
                <a:xfrm>
                  <a:off x="1111168" y="3569347"/>
                  <a:ext cx="2551607"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Architecture Design</a:t>
                  </a:r>
                </a:p>
              </p:txBody>
            </p:sp>
          </p:grpSp>
        </p:grpSp>
        <p:sp>
          <p:nvSpPr>
            <p:cNvPr id="66" name="iconfont-1191-866883">
              <a:extLst>
                <a:ext uri="{FF2B5EF4-FFF2-40B4-BE49-F238E27FC236}">
                  <a16:creationId xmlns:a16="http://schemas.microsoft.com/office/drawing/2014/main" id="{B6834AB5-793B-492F-9089-67B96AFAA2FF}"/>
                </a:ext>
              </a:extLst>
            </p:cNvPr>
            <p:cNvSpPr>
              <a:spLocks noChangeAspect="1"/>
            </p:cNvSpPr>
            <p:nvPr/>
          </p:nvSpPr>
          <p:spPr bwMode="auto">
            <a:xfrm flipH="1">
              <a:off x="7154285" y="5074791"/>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技术与架构升级</a:t>
              </a:r>
            </a:p>
          </p:txBody>
        </p:sp>
      </p:grpSp>
    </p:spTree>
    <p:custDataLst>
      <p:tags r:id="rId1"/>
    </p:custDataLst>
    <p:extLst>
      <p:ext uri="{BB962C8B-B14F-4D97-AF65-F5344CB8AC3E}">
        <p14:creationId xmlns:p14="http://schemas.microsoft.com/office/powerpoint/2010/main" val="103135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ppt_x"/>
                                          </p:val>
                                        </p:tav>
                                        <p:tav tm="100000">
                                          <p:val>
                                            <p:strVal val="#ppt_x"/>
                                          </p:val>
                                        </p:tav>
                                      </p:tavLst>
                                    </p:anim>
                                    <p:anim calcmode="lin" valueType="num">
                                      <p:cBhvr additive="base">
                                        <p:cTn id="15" dur="75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750" fill="hold"/>
                                        <p:tgtEl>
                                          <p:spTgt spid="18"/>
                                        </p:tgtEl>
                                        <p:attrNameLst>
                                          <p:attrName>ppt_x</p:attrName>
                                        </p:attrNameLst>
                                      </p:cBhvr>
                                      <p:tavLst>
                                        <p:tav tm="0">
                                          <p:val>
                                            <p:strVal val="#ppt_x"/>
                                          </p:val>
                                        </p:tav>
                                        <p:tav tm="100000">
                                          <p:val>
                                            <p:strVal val="#ppt_x"/>
                                          </p:val>
                                        </p:tav>
                                      </p:tavLst>
                                    </p:anim>
                                    <p:anim calcmode="lin" valueType="num">
                                      <p:cBhvr additive="base">
                                        <p:cTn id="25" dur="75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3250"/>
                            </p:stCondLst>
                            <p:childTnLst>
                              <p:par>
                                <p:cTn id="27" presetID="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750" fill="hold"/>
                                        <p:tgtEl>
                                          <p:spTgt spid="19"/>
                                        </p:tgtEl>
                                        <p:attrNameLst>
                                          <p:attrName>ppt_x</p:attrName>
                                        </p:attrNameLst>
                                      </p:cBhvr>
                                      <p:tavLst>
                                        <p:tav tm="0">
                                          <p:val>
                                            <p:strVal val="#ppt_x"/>
                                          </p:val>
                                        </p:tav>
                                        <p:tav tm="100000">
                                          <p:val>
                                            <p:strVal val="#ppt_x"/>
                                          </p:val>
                                        </p:tav>
                                      </p:tavLst>
                                    </p:anim>
                                    <p:anim calcmode="lin" valueType="num">
                                      <p:cBhvr additive="base">
                                        <p:cTn id="30"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10.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1.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2.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9.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5400</TotalTime>
  <Words>1841</Words>
  <Application>Microsoft Office PowerPoint</Application>
  <PresentationFormat>宽屏</PresentationFormat>
  <Paragraphs>207</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-apple-system</vt:lpstr>
      <vt:lpstr>system-ui</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https:/www.ypppt.com</cp:keywords>
  <dc:description/>
  <cp:lastModifiedBy>潘 维吉</cp:lastModifiedBy>
  <cp:revision>640</cp:revision>
  <dcterms:created xsi:type="dcterms:W3CDTF">2020-06-19T05:51:40Z</dcterms:created>
  <dcterms:modified xsi:type="dcterms:W3CDTF">2021-11-24T04:33:20Z</dcterms:modified>
</cp:coreProperties>
</file>