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DB66D-469A-4E41-A27F-A1C4CF168AC8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B3761-B697-49A0-8494-20EB13F93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934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3761-B697-49A0-8494-20EB13F9349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35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3761-B697-49A0-8494-20EB13F9349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222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80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6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03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69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3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14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56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81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15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10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1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83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47501" y="2091164"/>
            <a:ext cx="253497" cy="33407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00998" y="2091163"/>
            <a:ext cx="253497" cy="334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63548" y="2091163"/>
            <a:ext cx="253497" cy="3340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17045" y="2091162"/>
            <a:ext cx="253497" cy="3340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155132" y="244504"/>
            <a:ext cx="44612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Convolution1D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57635" y="1731441"/>
            <a:ext cx="5070505" cy="4161871"/>
            <a:chOff x="348559" y="797568"/>
            <a:chExt cx="5070505" cy="4161871"/>
          </a:xfrm>
        </p:grpSpPr>
        <p:sp>
          <p:nvSpPr>
            <p:cNvPr id="10" name="文本框 9"/>
            <p:cNvSpPr txBox="1"/>
            <p:nvPr/>
          </p:nvSpPr>
          <p:spPr>
            <a:xfrm>
              <a:off x="1249379" y="797568"/>
              <a:ext cx="1176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feature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48559" y="2370271"/>
              <a:ext cx="99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Steps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584357" y="1167834"/>
              <a:ext cx="253497" cy="33407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070980" y="1198917"/>
              <a:ext cx="262550" cy="54180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右箭头 16"/>
            <p:cNvSpPr/>
            <p:nvPr/>
          </p:nvSpPr>
          <p:spPr>
            <a:xfrm>
              <a:off x="3205493" y="2547743"/>
              <a:ext cx="497940" cy="2832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2202255" y="1836118"/>
              <a:ext cx="0" cy="597528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2775453" y="1126412"/>
              <a:ext cx="7853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Kernel</a:t>
              </a:r>
            </a:p>
            <a:p>
              <a:r>
                <a:rPr lang="en-US" altLang="zh-CN" dirty="0" smtClean="0"/>
                <a:t>Size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499323" y="1198916"/>
              <a:ext cx="262550" cy="54180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2333813" y="1198915"/>
              <a:ext cx="165510" cy="54180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…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387536" y="1378980"/>
              <a:ext cx="253497" cy="310068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113984" y="829581"/>
              <a:ext cx="716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filters</a:t>
              </a: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4002763" y="1378980"/>
              <a:ext cx="253497" cy="3100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256260" y="1378980"/>
              <a:ext cx="122223" cy="310068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723079" y="2366207"/>
              <a:ext cx="6959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New</a:t>
              </a:r>
            </a:p>
            <a:p>
              <a:r>
                <a:rPr lang="en-US" altLang="zh-CN" dirty="0" smtClean="0"/>
                <a:t>Steps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876580" y="4590107"/>
              <a:ext cx="1021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Nb_filter</a:t>
              </a:r>
              <a:endParaRPr lang="zh-CN" altLang="en-US" dirty="0"/>
            </a:p>
          </p:txBody>
        </p:sp>
      </p:grpSp>
      <p:cxnSp>
        <p:nvCxnSpPr>
          <p:cNvPr id="39" name="直接连接符 38"/>
          <p:cNvCxnSpPr>
            <a:stCxn id="13" idx="2"/>
          </p:cNvCxnSpPr>
          <p:nvPr/>
        </p:nvCxnSpPr>
        <p:spPr>
          <a:xfrm>
            <a:off x="5385775" y="1167834"/>
            <a:ext cx="10090" cy="5269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0" y="1167834"/>
            <a:ext cx="121769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3104" y="1218203"/>
            <a:ext cx="1837853" cy="321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 dim = 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5467538" y="1281640"/>
            <a:ext cx="1962244" cy="321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 dim = None</a:t>
            </a:r>
            <a:endParaRPr lang="zh-CN" alt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7153251" y="2082187"/>
            <a:ext cx="1049562" cy="544119"/>
            <a:chOff x="7153251" y="2082187"/>
            <a:chExt cx="1049562" cy="544119"/>
          </a:xfrm>
        </p:grpSpPr>
        <p:sp>
          <p:nvSpPr>
            <p:cNvPr id="49" name="矩形 48"/>
            <p:cNvSpPr/>
            <p:nvPr/>
          </p:nvSpPr>
          <p:spPr>
            <a:xfrm>
              <a:off x="7153251" y="2082187"/>
              <a:ext cx="262550" cy="5418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7413372" y="2082189"/>
              <a:ext cx="262550" cy="5418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7682571" y="2082188"/>
              <a:ext cx="262550" cy="54180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7940263" y="2084497"/>
              <a:ext cx="262550" cy="5418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9" name="矩形 58"/>
          <p:cNvSpPr/>
          <p:nvPr/>
        </p:nvSpPr>
        <p:spPr>
          <a:xfrm>
            <a:off x="8202813" y="2082187"/>
            <a:ext cx="479460" cy="5418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….</a:t>
            </a:r>
            <a:endParaRPr lang="zh-CN" altLang="en-US" dirty="0"/>
          </a:p>
        </p:txBody>
      </p:sp>
      <p:sp>
        <p:nvSpPr>
          <p:cNvPr id="60" name="右箭头 59"/>
          <p:cNvSpPr/>
          <p:nvPr/>
        </p:nvSpPr>
        <p:spPr>
          <a:xfrm>
            <a:off x="8885740" y="3488810"/>
            <a:ext cx="497940" cy="28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0093908" y="2221728"/>
            <a:ext cx="253497" cy="31006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9709135" y="2221728"/>
            <a:ext cx="253497" cy="3100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9962632" y="2221728"/>
            <a:ext cx="122223" cy="31006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5890106" y="1731441"/>
            <a:ext cx="11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7095601" y="2045935"/>
            <a:ext cx="1138857" cy="614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闪电形 66"/>
          <p:cNvSpPr/>
          <p:nvPr/>
        </p:nvSpPr>
        <p:spPr>
          <a:xfrm>
            <a:off x="7153251" y="4336610"/>
            <a:ext cx="632729" cy="72427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7727779" y="4691555"/>
            <a:ext cx="95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Equal to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7410358" y="5322415"/>
            <a:ext cx="244444" cy="15355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663854" y="5322415"/>
            <a:ext cx="262550" cy="1535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7926404" y="5322415"/>
            <a:ext cx="253497" cy="15355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8179901" y="5322413"/>
            <a:ext cx="253497" cy="15355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7337929" y="5279000"/>
            <a:ext cx="1138857" cy="614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8588647" y="5401490"/>
            <a:ext cx="310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Con2d with no stride in feature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85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2345100" y="1244686"/>
            <a:ext cx="8319882" cy="4721548"/>
            <a:chOff x="792746" y="298388"/>
            <a:chExt cx="6465401" cy="4112657"/>
          </a:xfrm>
        </p:grpSpPr>
        <p:sp>
          <p:nvSpPr>
            <p:cNvPr id="28" name="文本框 27"/>
            <p:cNvSpPr txBox="1"/>
            <p:nvPr/>
          </p:nvSpPr>
          <p:spPr>
            <a:xfrm>
              <a:off x="792746" y="2137546"/>
              <a:ext cx="704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Input</a:t>
              </a:r>
              <a:endParaRPr lang="zh-CN" altLang="en-US" dirty="0"/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1557196" y="298388"/>
              <a:ext cx="5700951" cy="4112657"/>
              <a:chOff x="1557196" y="298388"/>
              <a:chExt cx="5700951" cy="4112657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557196" y="1061833"/>
                <a:ext cx="217283" cy="269736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2303702" y="1213162"/>
                <a:ext cx="220423" cy="221809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712666" y="877167"/>
                <a:ext cx="1372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Convolution </a:t>
                </a:r>
                <a:endParaRPr lang="zh-CN" altLang="en-US" dirty="0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553452" y="1336361"/>
                <a:ext cx="14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Max pooling</a:t>
                </a:r>
                <a:endParaRPr lang="zh-CN" altLang="en-US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916173" y="1521027"/>
                <a:ext cx="218703" cy="17789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148260" y="1763380"/>
                <a:ext cx="216821" cy="107283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3469826" y="1028496"/>
                <a:ext cx="1372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Convolution </a:t>
                </a:r>
                <a:endParaRPr lang="zh-CN" altLang="en-US" dirty="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791071" y="667720"/>
                <a:ext cx="176909" cy="3743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512611" y="298388"/>
                <a:ext cx="837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Flatten</a:t>
                </a:r>
                <a:endParaRPr lang="zh-CN" altLang="en-US" dirty="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449423" y="1336361"/>
                <a:ext cx="183919" cy="225456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5185817" y="967029"/>
                <a:ext cx="769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Dense</a:t>
                </a:r>
                <a:endParaRPr lang="zh-CN" altLang="en-US" dirty="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198455" y="2131232"/>
                <a:ext cx="181274" cy="5491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6401822" y="2221125"/>
                <a:ext cx="856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Output</a:t>
                </a:r>
                <a:endParaRPr lang="zh-CN" altLang="en-US" dirty="0"/>
              </a:p>
            </p:txBody>
          </p:sp>
          <p:sp>
            <p:nvSpPr>
              <p:cNvPr id="41" name="燕尾形 40"/>
              <p:cNvSpPr/>
              <p:nvPr/>
            </p:nvSpPr>
            <p:spPr>
              <a:xfrm>
                <a:off x="4339431" y="2089199"/>
                <a:ext cx="257175" cy="221432"/>
              </a:xfrm>
              <a:prstGeom prst="chevro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609725" y="1336361"/>
                <a:ext cx="102941" cy="5781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348234" y="1428657"/>
                <a:ext cx="139047" cy="307673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" name="直接连接符 44"/>
              <p:cNvCxnSpPr>
                <a:endCxn id="43" idx="0"/>
              </p:cNvCxnSpPr>
              <p:nvPr/>
            </p:nvCxnSpPr>
            <p:spPr>
              <a:xfrm>
                <a:off x="1712666" y="1336361"/>
                <a:ext cx="705092" cy="92296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endCxn id="43" idx="2"/>
              </p:cNvCxnSpPr>
              <p:nvPr/>
            </p:nvCxnSpPr>
            <p:spPr>
              <a:xfrm flipV="1">
                <a:off x="1712666" y="1736330"/>
                <a:ext cx="705092" cy="178195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3215158" y="1821156"/>
                <a:ext cx="102941" cy="5781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953667" y="1913452"/>
                <a:ext cx="139047" cy="307673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2" name="直接连接符 51"/>
              <p:cNvCxnSpPr>
                <a:endCxn id="51" idx="0"/>
              </p:cNvCxnSpPr>
              <p:nvPr/>
            </p:nvCxnSpPr>
            <p:spPr>
              <a:xfrm>
                <a:off x="3318099" y="1821156"/>
                <a:ext cx="705092" cy="92296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>
                <a:endCxn id="51" idx="2"/>
              </p:cNvCxnSpPr>
              <p:nvPr/>
            </p:nvCxnSpPr>
            <p:spPr>
              <a:xfrm flipV="1">
                <a:off x="3318099" y="2221125"/>
                <a:ext cx="705092" cy="178195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/>
              <p:nvPr/>
            </p:nvCxnSpPr>
            <p:spPr>
              <a:xfrm>
                <a:off x="5611289" y="1772612"/>
                <a:ext cx="587166" cy="5113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 flipV="1">
                <a:off x="5629552" y="2403561"/>
                <a:ext cx="581386" cy="6493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/>
              <p:nvPr/>
            </p:nvCxnSpPr>
            <p:spPr>
              <a:xfrm>
                <a:off x="4985742" y="1517160"/>
                <a:ext cx="491688" cy="4924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/>
              <p:cNvCxnSpPr/>
              <p:nvPr/>
            </p:nvCxnSpPr>
            <p:spPr>
              <a:xfrm flipV="1">
                <a:off x="4962795" y="2836220"/>
                <a:ext cx="498523" cy="5950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77" name="矩形 76"/>
          <p:cNvSpPr/>
          <p:nvPr/>
        </p:nvSpPr>
        <p:spPr>
          <a:xfrm>
            <a:off x="2914763" y="776936"/>
            <a:ext cx="31007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CNN 1D</a:t>
            </a:r>
            <a:endParaRPr lang="zh-CN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098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398019" y="244467"/>
            <a:ext cx="11107248" cy="349357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组合 99"/>
          <p:cNvGrpSpPr/>
          <p:nvPr/>
        </p:nvGrpSpPr>
        <p:grpSpPr>
          <a:xfrm>
            <a:off x="563891" y="244467"/>
            <a:ext cx="7678963" cy="3104214"/>
            <a:chOff x="383536" y="748733"/>
            <a:chExt cx="7678963" cy="3104214"/>
          </a:xfrm>
        </p:grpSpPr>
        <p:sp>
          <p:nvSpPr>
            <p:cNvPr id="2" name="流程图: 手动操作 1"/>
            <p:cNvSpPr/>
            <p:nvPr/>
          </p:nvSpPr>
          <p:spPr>
            <a:xfrm rot="5400000">
              <a:off x="2483022" y="1457610"/>
              <a:ext cx="1231269" cy="669953"/>
            </a:xfrm>
            <a:prstGeom prst="flowChartManualOperat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流程图: 过程 3"/>
            <p:cNvSpPr/>
            <p:nvPr/>
          </p:nvSpPr>
          <p:spPr>
            <a:xfrm>
              <a:off x="800151" y="1384372"/>
              <a:ext cx="1417515" cy="816428"/>
            </a:xfrm>
            <a:prstGeom prst="flowChartProcess">
              <a:avLst/>
            </a:prstGeom>
            <a:blipFill>
              <a:blip r:embed="rId3"/>
              <a:stretch>
                <a:fillRect/>
              </a:stretch>
            </a:blip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4" idx="3"/>
              <a:endCxn id="2" idx="2"/>
            </p:cNvCxnSpPr>
            <p:nvPr/>
          </p:nvCxnSpPr>
          <p:spPr>
            <a:xfrm>
              <a:off x="2217666" y="1792586"/>
              <a:ext cx="546014" cy="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903029" y="1305479"/>
              <a:ext cx="1311423" cy="974213"/>
            </a:xfrm>
            <a:prstGeom prst="rect">
              <a:avLst/>
            </a:prstGeom>
            <a:blipFill dpi="0" rotWithShape="1">
              <a:blip r:embed="rId4">
                <a:alphaModFix amt="83000"/>
              </a:blip>
              <a:srcRect/>
              <a:stretch>
                <a:fillRect/>
              </a:stretch>
            </a:blipFill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>
              <a:stCxn id="2" idx="0"/>
              <a:endCxn id="7" idx="1"/>
            </p:cNvCxnSpPr>
            <p:nvPr/>
          </p:nvCxnSpPr>
          <p:spPr>
            <a:xfrm flipV="1">
              <a:off x="3433633" y="1792586"/>
              <a:ext cx="469396" cy="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流程图: 过程 29"/>
            <p:cNvSpPr/>
            <p:nvPr/>
          </p:nvSpPr>
          <p:spPr>
            <a:xfrm>
              <a:off x="3916378" y="2895326"/>
              <a:ext cx="1311423" cy="957621"/>
            </a:xfrm>
            <a:prstGeom prst="flowChartProcess">
              <a:avLst/>
            </a:prstGeom>
            <a:blipFill dpi="0" rotWithShape="1">
              <a:blip r:embed="rId4">
                <a:alphaModFix amt="83000"/>
              </a:blip>
              <a:srcRect/>
              <a:stretch>
                <a:fillRect/>
              </a:stretch>
            </a:blip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流程图: 手动操作 30"/>
            <p:cNvSpPr/>
            <p:nvPr/>
          </p:nvSpPr>
          <p:spPr>
            <a:xfrm rot="16200000">
              <a:off x="6496336" y="2315300"/>
              <a:ext cx="1249105" cy="577726"/>
            </a:xfrm>
            <a:prstGeom prst="flowChartManualOperat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肘形连接符 34"/>
            <p:cNvCxnSpPr>
              <a:stCxn id="7" idx="3"/>
              <a:endCxn id="31" idx="0"/>
            </p:cNvCxnSpPr>
            <p:nvPr/>
          </p:nvCxnSpPr>
          <p:spPr>
            <a:xfrm>
              <a:off x="5214452" y="1792586"/>
              <a:ext cx="1617574" cy="811577"/>
            </a:xfrm>
            <a:prstGeom prst="bentConnector3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>
              <a:stCxn id="30" idx="3"/>
              <a:endCxn id="31" idx="0"/>
            </p:cNvCxnSpPr>
            <p:nvPr/>
          </p:nvCxnSpPr>
          <p:spPr>
            <a:xfrm flipV="1">
              <a:off x="5227801" y="2604163"/>
              <a:ext cx="1604225" cy="76997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383536" y="1034481"/>
              <a:ext cx="2715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Uniform Distribution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581207" y="748733"/>
              <a:ext cx="1397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Generator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直接箭头连接符 55"/>
            <p:cNvCxnSpPr>
              <a:stCxn id="31" idx="2"/>
            </p:cNvCxnSpPr>
            <p:nvPr/>
          </p:nvCxnSpPr>
          <p:spPr>
            <a:xfrm>
              <a:off x="7409752" y="2604163"/>
              <a:ext cx="652747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7441816" y="2198374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Loss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394801" y="138625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5394801" y="2985555"/>
              <a:ext cx="61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427478" y="1500800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Discriminator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583922"/>
              </p:ext>
            </p:extLst>
          </p:nvPr>
        </p:nvGraphicFramePr>
        <p:xfrm>
          <a:off x="6112991" y="4029827"/>
          <a:ext cx="4529820" cy="228074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32455"/>
                <a:gridCol w="1132455"/>
                <a:gridCol w="906891"/>
                <a:gridCol w="1358019"/>
              </a:tblGrid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Layer</a:t>
                      </a:r>
                      <a:r>
                        <a:rPr lang="zh-CN" altLang="en-US" sz="1200" dirty="0" smtClean="0"/>
                        <a:t>（</a:t>
                      </a:r>
                      <a:r>
                        <a:rPr lang="en-US" altLang="zh-CN" sz="1200" dirty="0" smtClean="0"/>
                        <a:t>type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Output</a:t>
                      </a:r>
                      <a:r>
                        <a:rPr lang="en-US" altLang="zh-CN" sz="1200" baseline="0" dirty="0" smtClean="0"/>
                        <a:t> Shape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Activation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Parameter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(None,1868,64)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(64,3), same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MaxPooling1D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(None,934,64)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baseline="0" dirty="0" smtClean="0"/>
                        <a:t> = 2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(None,934,32)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r>
                        <a:rPr lang="en-US" altLang="zh-CN" sz="1200" dirty="0" smtClean="0"/>
                        <a:t>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(32,3),</a:t>
                      </a:r>
                      <a:r>
                        <a:rPr lang="en-US" altLang="zh-CN" sz="1200" baseline="0" dirty="0" smtClean="0"/>
                        <a:t> same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MaxPooling1D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(None,467,32)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dirty="0" smtClean="0"/>
                        <a:t> =2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Flatten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(None,14944)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(None,1024)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</a:t>
                      </a:r>
                      <a:r>
                        <a:rPr lang="en-US" altLang="zh-CN" sz="1200" baseline="0" dirty="0" smtClean="0"/>
                        <a:t> initial</a:t>
                      </a:r>
                      <a:endParaRPr lang="zh-CN" altLang="en-US" sz="1200" dirty="0"/>
                    </a:p>
                  </a:txBody>
                  <a:tcPr/>
                </a:tc>
              </a:tr>
              <a:tr h="25722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Sigmoid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 initial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376176"/>
              </p:ext>
            </p:extLst>
          </p:nvPr>
        </p:nvGraphicFramePr>
        <p:xfrm>
          <a:off x="1061113" y="4047407"/>
          <a:ext cx="4435796" cy="226741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08949"/>
                <a:gridCol w="1108949"/>
                <a:gridCol w="941357"/>
                <a:gridCol w="1276541"/>
              </a:tblGrid>
              <a:tr h="28065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Layer</a:t>
                      </a:r>
                      <a:r>
                        <a:rPr lang="zh-CN" altLang="en-US" sz="1200" dirty="0" smtClean="0"/>
                        <a:t>（</a:t>
                      </a:r>
                      <a:r>
                        <a:rPr lang="en-US" altLang="zh-CN" sz="1200" dirty="0" smtClean="0"/>
                        <a:t>type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Output</a:t>
                      </a:r>
                      <a:r>
                        <a:rPr lang="en-US" altLang="zh-CN" sz="1200" baseline="0" dirty="0" smtClean="0"/>
                        <a:t> Shape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Activation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Parameter</a:t>
                      </a:r>
                      <a:endParaRPr lang="zh-CN" altLang="en-US" sz="1200" dirty="0"/>
                    </a:p>
                  </a:txBody>
                  <a:tcPr/>
                </a:tc>
              </a:tr>
              <a:tr h="23754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(None,1024)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 initial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(None,14944)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rgbClr val="FF0000"/>
                          </a:solidFill>
                        </a:rPr>
                        <a:t>BN</a:t>
                      </a:r>
                      <a:r>
                        <a:rPr lang="en-US" altLang="zh-CN" sz="1200" dirty="0" err="1" smtClean="0"/>
                        <a:t>+Tanh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</a:t>
                      </a:r>
                      <a:r>
                        <a:rPr lang="en-US" altLang="zh-CN" sz="1200" baseline="0" dirty="0" smtClean="0"/>
                        <a:t> initial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Reshape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(None,467,32)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</a:tr>
              <a:tr h="30758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UpSampli</a:t>
                      </a:r>
                      <a:r>
                        <a:rPr lang="en-US" altLang="zh-CN" sz="1200" baseline="0" dirty="0" smtClean="0"/>
                        <a:t>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(None,934,32)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dirty="0" smtClean="0"/>
                        <a:t> = 2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(None,934,64)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(64,3) ,same</a:t>
                      </a:r>
                      <a:endParaRPr lang="zh-CN" altLang="en-US" sz="1200" dirty="0"/>
                    </a:p>
                  </a:txBody>
                  <a:tcPr/>
                </a:tc>
              </a:tr>
              <a:tr h="30758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UpSampling1D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(None,1868,64)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baseline="0" dirty="0" smtClean="0"/>
                        <a:t> = 2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(None,1868,1)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(1,3),same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8644372" y="350203"/>
            <a:ext cx="2860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GAN</a:t>
            </a:r>
            <a:r>
              <a:rPr lang="en-US" altLang="zh-CN" sz="2800" dirty="0" err="1" smtClean="0">
                <a:latin typeface="Gungsuh" panose="02030600000101010101" pitchFamily="18" charset="-127"/>
                <a:ea typeface="Gungsuh" panose="02030600000101010101" pitchFamily="18" charset="-127"/>
              </a:rPr>
              <a:t>|Design</a:t>
            </a:r>
            <a:endParaRPr lang="en-US" altLang="zh-CN" sz="2800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r>
              <a:rPr lang="en-US" altLang="zh-CN" sz="2800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Structure</a:t>
            </a:r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cxnSp>
        <p:nvCxnSpPr>
          <p:cNvPr id="16" name="直接箭头连接符 15"/>
          <p:cNvCxnSpPr>
            <a:stCxn id="2" idx="3"/>
            <a:endCxn id="26" idx="0"/>
          </p:cNvCxnSpPr>
          <p:nvPr/>
        </p:nvCxnSpPr>
        <p:spPr>
          <a:xfrm>
            <a:off x="3279011" y="1780828"/>
            <a:ext cx="0" cy="226657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1" idx="1"/>
          </p:cNvCxnSpPr>
          <p:nvPr/>
        </p:nvCxnSpPr>
        <p:spPr>
          <a:xfrm>
            <a:off x="7301244" y="2599539"/>
            <a:ext cx="0" cy="1430288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71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矩形 203"/>
          <p:cNvSpPr/>
          <p:nvPr/>
        </p:nvSpPr>
        <p:spPr>
          <a:xfrm>
            <a:off x="4240659" y="201091"/>
            <a:ext cx="6287851" cy="6656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202"/>
          <p:cNvSpPr/>
          <p:nvPr/>
        </p:nvSpPr>
        <p:spPr>
          <a:xfrm>
            <a:off x="4403594" y="943601"/>
            <a:ext cx="5374562" cy="56774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/>
          <p:cNvSpPr/>
          <p:nvPr/>
        </p:nvSpPr>
        <p:spPr>
          <a:xfrm>
            <a:off x="4623172" y="3701454"/>
            <a:ext cx="4493668" cy="24321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/>
          <p:cNvSpPr/>
          <p:nvPr/>
        </p:nvSpPr>
        <p:spPr>
          <a:xfrm>
            <a:off x="4626350" y="1628327"/>
            <a:ext cx="4490490" cy="19879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/>
          <p:cNvSpPr/>
          <p:nvPr/>
        </p:nvSpPr>
        <p:spPr>
          <a:xfrm>
            <a:off x="372044" y="204135"/>
            <a:ext cx="3766242" cy="35781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1515407" y="2841496"/>
            <a:ext cx="1744824" cy="4945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Import data</a:t>
            </a:r>
            <a:endParaRPr lang="zh-CN" altLang="en-US" dirty="0"/>
          </a:p>
        </p:txBody>
      </p:sp>
      <p:grpSp>
        <p:nvGrpSpPr>
          <p:cNvPr id="137" name="组合 136"/>
          <p:cNvGrpSpPr/>
          <p:nvPr/>
        </p:nvGrpSpPr>
        <p:grpSpPr>
          <a:xfrm>
            <a:off x="866929" y="1085363"/>
            <a:ext cx="3079101" cy="343615"/>
            <a:chOff x="849087" y="4274977"/>
            <a:chExt cx="3088431" cy="444758"/>
          </a:xfrm>
        </p:grpSpPr>
        <p:sp>
          <p:nvSpPr>
            <p:cNvPr id="138" name="矩形 137"/>
            <p:cNvSpPr/>
            <p:nvPr/>
          </p:nvSpPr>
          <p:spPr>
            <a:xfrm>
              <a:off x="849087" y="4274977"/>
              <a:ext cx="1029477" cy="444758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Gen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1878564" y="4274977"/>
              <a:ext cx="1029477" cy="444758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Dcm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2908041" y="4274977"/>
              <a:ext cx="1029477" cy="444758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 on 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4837922" y="1099577"/>
            <a:ext cx="4376057" cy="401216"/>
            <a:chOff x="5155164" y="2178698"/>
            <a:chExt cx="4376057" cy="401216"/>
          </a:xfrm>
        </p:grpSpPr>
        <p:grpSp>
          <p:nvGrpSpPr>
            <p:cNvPr id="142" name="组合 141"/>
            <p:cNvGrpSpPr/>
            <p:nvPr/>
          </p:nvGrpSpPr>
          <p:grpSpPr>
            <a:xfrm>
              <a:off x="5155164" y="2178698"/>
              <a:ext cx="4376057" cy="401216"/>
              <a:chOff x="4665306" y="1296955"/>
              <a:chExt cx="4376057" cy="401216"/>
            </a:xfrm>
          </p:grpSpPr>
          <p:sp>
            <p:nvSpPr>
              <p:cNvPr id="144" name="矩形 143"/>
              <p:cNvSpPr/>
              <p:nvPr/>
            </p:nvSpPr>
            <p:spPr>
              <a:xfrm>
                <a:off x="5915608" y="1296955"/>
                <a:ext cx="3125755" cy="40121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……………………………..</a:t>
                </a:r>
                <a:endParaRPr lang="zh-CN" altLang="en-US" dirty="0"/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4665306" y="1296955"/>
                <a:ext cx="1250302" cy="4012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Batch Size</a:t>
                </a:r>
                <a:endParaRPr lang="zh-CN" altLang="en-US" dirty="0"/>
              </a:p>
            </p:txBody>
          </p:sp>
        </p:grpSp>
        <p:sp>
          <p:nvSpPr>
            <p:cNvPr id="143" name="矩形 142"/>
            <p:cNvSpPr/>
            <p:nvPr/>
          </p:nvSpPr>
          <p:spPr>
            <a:xfrm>
              <a:off x="8280919" y="2178698"/>
              <a:ext cx="1250302" cy="4012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Batch Size</a:t>
              </a:r>
              <a:endParaRPr lang="zh-CN" altLang="en-US" dirty="0"/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4837922" y="340688"/>
            <a:ext cx="5551716" cy="401216"/>
            <a:chOff x="5080518" y="1309395"/>
            <a:chExt cx="5551716" cy="401216"/>
          </a:xfrm>
        </p:grpSpPr>
        <p:grpSp>
          <p:nvGrpSpPr>
            <p:cNvPr id="147" name="组合 146"/>
            <p:cNvGrpSpPr/>
            <p:nvPr/>
          </p:nvGrpSpPr>
          <p:grpSpPr>
            <a:xfrm>
              <a:off x="5080518" y="1309395"/>
              <a:ext cx="5551716" cy="401216"/>
              <a:chOff x="5113176" y="1296955"/>
              <a:chExt cx="5551716" cy="401216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5775651" y="1296955"/>
                <a:ext cx="4889241" cy="40121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………………………………………………………………….</a:t>
                </a:r>
                <a:endParaRPr lang="zh-CN" altLang="en-US" dirty="0"/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5113176" y="1296955"/>
                <a:ext cx="802432" cy="4012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epoch</a:t>
                </a:r>
                <a:endParaRPr lang="zh-CN" altLang="en-US" dirty="0"/>
              </a:p>
            </p:txBody>
          </p:sp>
        </p:grpSp>
        <p:sp>
          <p:nvSpPr>
            <p:cNvPr id="148" name="矩形 147"/>
            <p:cNvSpPr/>
            <p:nvPr/>
          </p:nvSpPr>
          <p:spPr>
            <a:xfrm>
              <a:off x="9829802" y="1309395"/>
              <a:ext cx="802432" cy="401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epoch</a:t>
              </a:r>
              <a:endParaRPr lang="zh-CN" altLang="en-US" dirty="0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4837921" y="2028973"/>
            <a:ext cx="3256184" cy="740106"/>
            <a:chOff x="5080517" y="2841172"/>
            <a:chExt cx="3256183" cy="922175"/>
          </a:xfrm>
        </p:grpSpPr>
        <p:grpSp>
          <p:nvGrpSpPr>
            <p:cNvPr id="152" name="组合 151"/>
            <p:cNvGrpSpPr/>
            <p:nvPr/>
          </p:nvGrpSpPr>
          <p:grpSpPr>
            <a:xfrm>
              <a:off x="5080517" y="2841172"/>
              <a:ext cx="1602534" cy="922175"/>
              <a:chOff x="5080517" y="2841172"/>
              <a:chExt cx="1602534" cy="922175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5080518" y="2841172"/>
                <a:ext cx="891074" cy="461865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Noise</a:t>
                </a:r>
                <a:endParaRPr lang="zh-CN" altLang="en-US" dirty="0"/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5971592" y="2841172"/>
                <a:ext cx="711459" cy="461865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Gen</a:t>
                </a:r>
                <a:endParaRPr lang="zh-CN" altLang="en-US" dirty="0"/>
              </a:p>
            </p:txBody>
          </p:sp>
          <p:sp>
            <p:nvSpPr>
              <p:cNvPr id="157" name="右箭头 156"/>
              <p:cNvSpPr/>
              <p:nvPr/>
            </p:nvSpPr>
            <p:spPr>
              <a:xfrm>
                <a:off x="5840963" y="2956637"/>
                <a:ext cx="228601" cy="230933"/>
              </a:xfrm>
              <a:prstGeom prst="rightArrow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5080517" y="3301482"/>
                <a:ext cx="1602533" cy="461865"/>
              </a:xfrm>
              <a:prstGeom prst="rect">
                <a:avLst/>
              </a:prstGeom>
              <a:ln w="28575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[0]</a:t>
                </a:r>
                <a:endParaRPr lang="zh-CN" altLang="en-US" dirty="0"/>
              </a:p>
            </p:txBody>
          </p:sp>
        </p:grpSp>
        <p:sp>
          <p:nvSpPr>
            <p:cNvPr id="153" name="矩形 152"/>
            <p:cNvSpPr/>
            <p:nvPr/>
          </p:nvSpPr>
          <p:spPr>
            <a:xfrm>
              <a:off x="6683049" y="2849725"/>
              <a:ext cx="1653651" cy="46186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True </a:t>
              </a:r>
              <a:r>
                <a:rPr lang="en-US" altLang="zh-CN" dirty="0" err="1" smtClean="0"/>
                <a:t>Specturm</a:t>
              </a:r>
              <a:endParaRPr lang="zh-CN" altLang="en-US" dirty="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6683049" y="3301483"/>
              <a:ext cx="1653651" cy="452536"/>
            </a:xfrm>
            <a:prstGeom prst="rect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[1]</a:t>
              </a:r>
              <a:endParaRPr lang="zh-CN" altLang="en-US" dirty="0"/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4807597" y="3138508"/>
            <a:ext cx="3055777" cy="392499"/>
            <a:chOff x="4837921" y="3130932"/>
            <a:chExt cx="3279712" cy="461865"/>
          </a:xfrm>
        </p:grpSpPr>
        <p:grpSp>
          <p:nvGrpSpPr>
            <p:cNvPr id="160" name="组合 159"/>
            <p:cNvGrpSpPr/>
            <p:nvPr/>
          </p:nvGrpSpPr>
          <p:grpSpPr>
            <a:xfrm>
              <a:off x="4837921" y="3130932"/>
              <a:ext cx="3279712" cy="461865"/>
              <a:chOff x="5080517" y="4099639"/>
              <a:chExt cx="3279712" cy="461865"/>
            </a:xfrm>
          </p:grpSpPr>
          <p:sp>
            <p:nvSpPr>
              <p:cNvPr id="162" name="矩形 161"/>
              <p:cNvSpPr/>
              <p:nvPr/>
            </p:nvSpPr>
            <p:spPr>
              <a:xfrm>
                <a:off x="5080517" y="4099639"/>
                <a:ext cx="891075" cy="4618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DCM</a:t>
                </a:r>
                <a:endParaRPr lang="zh-CN" altLang="en-US" dirty="0"/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5971592" y="4099639"/>
                <a:ext cx="2388637" cy="4618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TRAINING </a:t>
                </a:r>
                <a:endParaRPr lang="zh-CN" altLang="en-US" dirty="0"/>
              </a:p>
            </p:txBody>
          </p:sp>
        </p:grpSp>
        <p:sp>
          <p:nvSpPr>
            <p:cNvPr id="161" name="矩形 160"/>
            <p:cNvSpPr/>
            <p:nvPr/>
          </p:nvSpPr>
          <p:spPr>
            <a:xfrm>
              <a:off x="7226558" y="3130932"/>
              <a:ext cx="891075" cy="4618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LOSS</a:t>
              </a:r>
              <a:endParaRPr lang="zh-CN" altLang="en-US" dirty="0"/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4807597" y="3922218"/>
            <a:ext cx="1497569" cy="587701"/>
            <a:chOff x="5080515" y="4887691"/>
            <a:chExt cx="1602533" cy="922175"/>
          </a:xfrm>
        </p:grpSpPr>
        <p:sp>
          <p:nvSpPr>
            <p:cNvPr id="165" name="矩形 164"/>
            <p:cNvSpPr/>
            <p:nvPr/>
          </p:nvSpPr>
          <p:spPr>
            <a:xfrm>
              <a:off x="5080516" y="4887691"/>
              <a:ext cx="1602532" cy="46186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Noise</a:t>
              </a:r>
              <a:endParaRPr lang="zh-CN" altLang="en-US" dirty="0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5080515" y="5348001"/>
              <a:ext cx="1602533" cy="461865"/>
            </a:xfrm>
            <a:prstGeom prst="rect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[1]</a:t>
              </a:r>
              <a:endParaRPr lang="zh-CN" altLang="en-US" dirty="0"/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4807597" y="5195223"/>
            <a:ext cx="3055778" cy="392500"/>
            <a:chOff x="4837920" y="3130931"/>
            <a:chExt cx="3279713" cy="461866"/>
          </a:xfrm>
        </p:grpSpPr>
        <p:grpSp>
          <p:nvGrpSpPr>
            <p:cNvPr id="168" name="组合 167"/>
            <p:cNvGrpSpPr/>
            <p:nvPr/>
          </p:nvGrpSpPr>
          <p:grpSpPr>
            <a:xfrm>
              <a:off x="4837920" y="3130931"/>
              <a:ext cx="3279713" cy="461866"/>
              <a:chOff x="5080516" y="4099638"/>
              <a:chExt cx="3279713" cy="461866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5080516" y="4099638"/>
                <a:ext cx="891074" cy="4618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DGEN</a:t>
                </a:r>
                <a:endParaRPr lang="zh-CN" altLang="en-US" dirty="0"/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5971592" y="4099639"/>
                <a:ext cx="2388637" cy="4618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TRAINING </a:t>
                </a:r>
                <a:endParaRPr lang="zh-CN" altLang="en-US" dirty="0"/>
              </a:p>
            </p:txBody>
          </p:sp>
        </p:grpSp>
        <p:sp>
          <p:nvSpPr>
            <p:cNvPr id="169" name="矩形 168"/>
            <p:cNvSpPr/>
            <p:nvPr/>
          </p:nvSpPr>
          <p:spPr>
            <a:xfrm>
              <a:off x="7226558" y="3130932"/>
              <a:ext cx="891075" cy="4618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LOSS</a:t>
              </a:r>
              <a:endParaRPr lang="zh-CN" altLang="en-US" dirty="0"/>
            </a:p>
          </p:txBody>
        </p:sp>
      </p:grpSp>
      <p:sp>
        <p:nvSpPr>
          <p:cNvPr id="172" name="矩形 171"/>
          <p:cNvSpPr/>
          <p:nvPr/>
        </p:nvSpPr>
        <p:spPr>
          <a:xfrm>
            <a:off x="5409331" y="4715635"/>
            <a:ext cx="1497568" cy="29434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SHUT D</a:t>
            </a:r>
            <a:endParaRPr lang="zh-CN" altLang="en-US" dirty="0"/>
          </a:p>
        </p:txBody>
      </p:sp>
      <p:sp>
        <p:nvSpPr>
          <p:cNvPr id="173" name="矩形 172"/>
          <p:cNvSpPr/>
          <p:nvPr/>
        </p:nvSpPr>
        <p:spPr>
          <a:xfrm>
            <a:off x="5432749" y="5772964"/>
            <a:ext cx="1497568" cy="29434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OPEN D</a:t>
            </a:r>
            <a:endParaRPr lang="zh-CN" altLang="en-US" dirty="0"/>
          </a:p>
        </p:txBody>
      </p:sp>
      <p:sp>
        <p:nvSpPr>
          <p:cNvPr id="174" name="矩形 173"/>
          <p:cNvSpPr/>
          <p:nvPr/>
        </p:nvSpPr>
        <p:spPr>
          <a:xfrm>
            <a:off x="4777273" y="6261186"/>
            <a:ext cx="1497568" cy="29434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SAVE WEIGHT</a:t>
            </a:r>
            <a:endParaRPr lang="zh-CN" altLang="en-US" dirty="0"/>
          </a:p>
        </p:txBody>
      </p:sp>
      <p:grpSp>
        <p:nvGrpSpPr>
          <p:cNvPr id="175" name="组合 174"/>
          <p:cNvGrpSpPr/>
          <p:nvPr/>
        </p:nvGrpSpPr>
        <p:grpSpPr>
          <a:xfrm>
            <a:off x="1573959" y="1772437"/>
            <a:ext cx="1610311" cy="725756"/>
            <a:chOff x="1832298" y="4982105"/>
            <a:chExt cx="1610311" cy="725756"/>
          </a:xfrm>
        </p:grpSpPr>
        <p:sp>
          <p:nvSpPr>
            <p:cNvPr id="176" name="矩形 175"/>
            <p:cNvSpPr/>
            <p:nvPr/>
          </p:nvSpPr>
          <p:spPr>
            <a:xfrm>
              <a:off x="1832298" y="4982105"/>
              <a:ext cx="1610311" cy="37067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Transform</a:t>
              </a:r>
              <a:endParaRPr lang="zh-CN" altLang="en-US" dirty="0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1832298" y="5344671"/>
              <a:ext cx="1610311" cy="363190"/>
            </a:xfrm>
            <a:prstGeom prst="rect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Preprocessing</a:t>
              </a:r>
              <a:endParaRPr lang="zh-CN" altLang="en-US" dirty="0"/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746257" y="349405"/>
            <a:ext cx="3265713" cy="392499"/>
            <a:chOff x="4612600" y="3130932"/>
            <a:chExt cx="3505033" cy="461865"/>
          </a:xfrm>
        </p:grpSpPr>
        <p:grpSp>
          <p:nvGrpSpPr>
            <p:cNvPr id="179" name="组合 178"/>
            <p:cNvGrpSpPr/>
            <p:nvPr/>
          </p:nvGrpSpPr>
          <p:grpSpPr>
            <a:xfrm>
              <a:off x="4612600" y="3130932"/>
              <a:ext cx="3505033" cy="461865"/>
              <a:chOff x="4855196" y="4099639"/>
              <a:chExt cx="3505033" cy="461865"/>
            </a:xfrm>
          </p:grpSpPr>
          <p:sp>
            <p:nvSpPr>
              <p:cNvPr id="181" name="矩形 180"/>
              <p:cNvSpPr/>
              <p:nvPr/>
            </p:nvSpPr>
            <p:spPr>
              <a:xfrm>
                <a:off x="4855196" y="4099639"/>
                <a:ext cx="1116396" cy="461865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Compile</a:t>
                </a:r>
                <a:endParaRPr lang="zh-CN" altLang="en-US" dirty="0"/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5971592" y="4099639"/>
                <a:ext cx="2388637" cy="461865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Optimizer </a:t>
                </a:r>
                <a:endParaRPr lang="zh-CN" altLang="en-US" dirty="0"/>
              </a:p>
            </p:txBody>
          </p:sp>
        </p:grpSp>
        <p:sp>
          <p:nvSpPr>
            <p:cNvPr id="180" name="矩形 179"/>
            <p:cNvSpPr/>
            <p:nvPr/>
          </p:nvSpPr>
          <p:spPr>
            <a:xfrm>
              <a:off x="7226558" y="3130932"/>
              <a:ext cx="891075" cy="461865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LOSS</a:t>
              </a:r>
              <a:endParaRPr lang="zh-CN" altLang="en-US" dirty="0"/>
            </a:p>
          </p:txBody>
        </p:sp>
      </p:grpSp>
      <p:sp>
        <p:nvSpPr>
          <p:cNvPr id="183" name="上箭头 182"/>
          <p:cNvSpPr/>
          <p:nvPr/>
        </p:nvSpPr>
        <p:spPr>
          <a:xfrm>
            <a:off x="2275852" y="2526962"/>
            <a:ext cx="223934" cy="314534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上箭头 183"/>
          <p:cNvSpPr/>
          <p:nvPr/>
        </p:nvSpPr>
        <p:spPr>
          <a:xfrm>
            <a:off x="2275852" y="1417356"/>
            <a:ext cx="234314" cy="343039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上箭头 184"/>
          <p:cNvSpPr/>
          <p:nvPr/>
        </p:nvSpPr>
        <p:spPr>
          <a:xfrm>
            <a:off x="2270662" y="730282"/>
            <a:ext cx="234314" cy="343039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虚尾箭头 185"/>
          <p:cNvSpPr/>
          <p:nvPr/>
        </p:nvSpPr>
        <p:spPr>
          <a:xfrm>
            <a:off x="4011970" y="367981"/>
            <a:ext cx="825951" cy="346629"/>
          </a:xfrm>
          <a:prstGeom prst="strip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下箭头 186"/>
          <p:cNvSpPr/>
          <p:nvPr/>
        </p:nvSpPr>
        <p:spPr>
          <a:xfrm>
            <a:off x="5079209" y="1511751"/>
            <a:ext cx="239611" cy="48824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下箭头 187"/>
          <p:cNvSpPr/>
          <p:nvPr/>
        </p:nvSpPr>
        <p:spPr>
          <a:xfrm>
            <a:off x="5079209" y="770363"/>
            <a:ext cx="236255" cy="31475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下箭头 188"/>
          <p:cNvSpPr/>
          <p:nvPr/>
        </p:nvSpPr>
        <p:spPr>
          <a:xfrm>
            <a:off x="5081262" y="2774293"/>
            <a:ext cx="239611" cy="37732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下箭头 189"/>
          <p:cNvSpPr/>
          <p:nvPr/>
        </p:nvSpPr>
        <p:spPr>
          <a:xfrm>
            <a:off x="5102907" y="3537451"/>
            <a:ext cx="212557" cy="38377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下箭头 190"/>
          <p:cNvSpPr/>
          <p:nvPr/>
        </p:nvSpPr>
        <p:spPr>
          <a:xfrm>
            <a:off x="5098524" y="4505392"/>
            <a:ext cx="196132" cy="68251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下箭头 191"/>
          <p:cNvSpPr/>
          <p:nvPr/>
        </p:nvSpPr>
        <p:spPr>
          <a:xfrm>
            <a:off x="5110748" y="5578668"/>
            <a:ext cx="196132" cy="68251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左箭头 192"/>
          <p:cNvSpPr/>
          <p:nvPr/>
        </p:nvSpPr>
        <p:spPr>
          <a:xfrm>
            <a:off x="5208814" y="4789222"/>
            <a:ext cx="223935" cy="147173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左箭头 193"/>
          <p:cNvSpPr/>
          <p:nvPr/>
        </p:nvSpPr>
        <p:spPr>
          <a:xfrm>
            <a:off x="5202189" y="5846550"/>
            <a:ext cx="223935" cy="147173"/>
          </a:xfrm>
          <a:prstGeom prst="lef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384805" y="4452449"/>
            <a:ext cx="3331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GAN</a:t>
            </a:r>
            <a:r>
              <a:rPr lang="en-US" altLang="zh-CN" sz="2800" dirty="0" err="1" smtClean="0">
                <a:latin typeface="Gungsuh" panose="02030600000101010101" pitchFamily="18" charset="-127"/>
                <a:ea typeface="Gungsuh" panose="02030600000101010101" pitchFamily="18" charset="-127"/>
              </a:rPr>
              <a:t>|Algorithm</a:t>
            </a:r>
            <a:endParaRPr lang="en-US" altLang="zh-CN" sz="2800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7505323" y="3699869"/>
            <a:ext cx="161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GENERATOR</a:t>
            </a:r>
          </a:p>
          <a:p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7200899" y="1608505"/>
            <a:ext cx="19649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DISCRIMINATOR</a:t>
            </a:r>
            <a:endParaRPr lang="en-US" altLang="zh-CN" sz="1400" dirty="0" smtClean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269671" y="3365886"/>
            <a:ext cx="161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PREFERENCE</a:t>
            </a:r>
          </a:p>
          <a:p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108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623785" y="2039401"/>
            <a:ext cx="10987487" cy="33871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290442" y="2592222"/>
            <a:ext cx="4490490" cy="21831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1502013" y="2992869"/>
            <a:ext cx="3256184" cy="740106"/>
            <a:chOff x="5080517" y="2841172"/>
            <a:chExt cx="3256183" cy="922175"/>
          </a:xfrm>
        </p:grpSpPr>
        <p:grpSp>
          <p:nvGrpSpPr>
            <p:cNvPr id="49" name="组合 48"/>
            <p:cNvGrpSpPr/>
            <p:nvPr/>
          </p:nvGrpSpPr>
          <p:grpSpPr>
            <a:xfrm>
              <a:off x="5080517" y="2841172"/>
              <a:ext cx="1602534" cy="922175"/>
              <a:chOff x="5080517" y="2841172"/>
              <a:chExt cx="1602534" cy="922175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5080518" y="2841172"/>
                <a:ext cx="891074" cy="461865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Noise</a:t>
                </a:r>
                <a:endParaRPr lang="zh-CN" altLang="en-US" dirty="0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971592" y="2841172"/>
                <a:ext cx="711459" cy="461865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Gen</a:t>
                </a:r>
                <a:endParaRPr lang="zh-CN" altLang="en-US" dirty="0"/>
              </a:p>
            </p:txBody>
          </p:sp>
          <p:sp>
            <p:nvSpPr>
              <p:cNvPr id="54" name="右箭头 53"/>
              <p:cNvSpPr/>
              <p:nvPr/>
            </p:nvSpPr>
            <p:spPr>
              <a:xfrm>
                <a:off x="5840963" y="2956637"/>
                <a:ext cx="228601" cy="230933"/>
              </a:xfrm>
              <a:prstGeom prst="rightArrow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080517" y="3301482"/>
                <a:ext cx="1602533" cy="461865"/>
              </a:xfrm>
              <a:prstGeom prst="rect">
                <a:avLst/>
              </a:prstGeom>
              <a:ln w="28575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[0]</a:t>
                </a:r>
                <a:endParaRPr lang="zh-CN" altLang="en-US" dirty="0"/>
              </a:p>
            </p:txBody>
          </p:sp>
        </p:grpSp>
        <p:sp>
          <p:nvSpPr>
            <p:cNvPr id="50" name="矩形 49"/>
            <p:cNvSpPr/>
            <p:nvPr/>
          </p:nvSpPr>
          <p:spPr>
            <a:xfrm>
              <a:off x="6683049" y="2849725"/>
              <a:ext cx="1653651" cy="46186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True </a:t>
              </a:r>
              <a:r>
                <a:rPr lang="en-US" altLang="zh-CN" dirty="0" err="1" smtClean="0"/>
                <a:t>Specturm</a:t>
              </a:r>
              <a:endParaRPr lang="zh-CN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6683049" y="3301483"/>
              <a:ext cx="1653651" cy="452536"/>
            </a:xfrm>
            <a:prstGeom prst="rect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[1]</a:t>
              </a:r>
              <a:endParaRPr lang="zh-CN" altLang="en-US" dirty="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471689" y="4102404"/>
            <a:ext cx="3055777" cy="392499"/>
            <a:chOff x="4837921" y="3130932"/>
            <a:chExt cx="3279712" cy="461865"/>
          </a:xfrm>
        </p:grpSpPr>
        <p:grpSp>
          <p:nvGrpSpPr>
            <p:cNvPr id="57" name="组合 56"/>
            <p:cNvGrpSpPr/>
            <p:nvPr/>
          </p:nvGrpSpPr>
          <p:grpSpPr>
            <a:xfrm>
              <a:off x="4837921" y="3130932"/>
              <a:ext cx="3279712" cy="461865"/>
              <a:chOff x="5080517" y="4099639"/>
              <a:chExt cx="3279712" cy="461865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5080517" y="4099639"/>
                <a:ext cx="891075" cy="4618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DCM</a:t>
                </a:r>
                <a:endParaRPr lang="zh-CN" altLang="en-US" dirty="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971592" y="4099639"/>
                <a:ext cx="2388637" cy="4618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TRAINING </a:t>
                </a:r>
                <a:endParaRPr lang="zh-CN" altLang="en-US" dirty="0"/>
              </a:p>
            </p:txBody>
          </p:sp>
        </p:grpSp>
        <p:sp>
          <p:nvSpPr>
            <p:cNvPr id="58" name="矩形 57"/>
            <p:cNvSpPr/>
            <p:nvPr/>
          </p:nvSpPr>
          <p:spPr>
            <a:xfrm>
              <a:off x="7226558" y="3130932"/>
              <a:ext cx="891075" cy="4618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LOSS</a:t>
              </a:r>
              <a:endParaRPr lang="zh-CN" altLang="en-US" dirty="0"/>
            </a:p>
          </p:txBody>
        </p:sp>
      </p:grpSp>
      <p:sp>
        <p:nvSpPr>
          <p:cNvPr id="61" name="下箭头 60"/>
          <p:cNvSpPr/>
          <p:nvPr/>
        </p:nvSpPr>
        <p:spPr>
          <a:xfrm>
            <a:off x="1745354" y="3738189"/>
            <a:ext cx="239611" cy="37732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3864991" y="2572401"/>
            <a:ext cx="19649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DISCRIMINATOR</a:t>
            </a:r>
            <a:endParaRPr lang="en-US" altLang="zh-CN" sz="1400" dirty="0" smtClean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63" name="燕尾形箭头 62"/>
          <p:cNvSpPr/>
          <p:nvPr/>
        </p:nvSpPr>
        <p:spPr>
          <a:xfrm>
            <a:off x="6025624" y="3479193"/>
            <a:ext cx="492945" cy="40474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6713436" y="2581870"/>
            <a:ext cx="4490490" cy="21831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6898090" y="2907998"/>
            <a:ext cx="1653652" cy="725756"/>
            <a:chOff x="6683049" y="2849725"/>
            <a:chExt cx="1653651" cy="904294"/>
          </a:xfrm>
        </p:grpSpPr>
        <p:sp>
          <p:nvSpPr>
            <p:cNvPr id="67" name="矩形 66"/>
            <p:cNvSpPr/>
            <p:nvPr/>
          </p:nvSpPr>
          <p:spPr>
            <a:xfrm>
              <a:off x="6683049" y="2849725"/>
              <a:ext cx="1653651" cy="46186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True </a:t>
              </a:r>
              <a:r>
                <a:rPr lang="en-US" altLang="zh-CN" dirty="0" err="1" smtClean="0"/>
                <a:t>Specturm</a:t>
              </a:r>
              <a:endParaRPr lang="zh-CN" altLang="en-US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6683049" y="3301483"/>
              <a:ext cx="1653651" cy="452536"/>
            </a:xfrm>
            <a:prstGeom prst="rect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Label</a:t>
              </a:r>
              <a:endParaRPr lang="zh-CN" altLang="en-US" dirty="0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894683" y="4092052"/>
            <a:ext cx="3055777" cy="392499"/>
            <a:chOff x="4837921" y="3130932"/>
            <a:chExt cx="3279712" cy="461865"/>
          </a:xfrm>
        </p:grpSpPr>
        <p:grpSp>
          <p:nvGrpSpPr>
            <p:cNvPr id="74" name="组合 73"/>
            <p:cNvGrpSpPr/>
            <p:nvPr/>
          </p:nvGrpSpPr>
          <p:grpSpPr>
            <a:xfrm>
              <a:off x="4837921" y="3130932"/>
              <a:ext cx="3279712" cy="461865"/>
              <a:chOff x="5080517" y="4099639"/>
              <a:chExt cx="3279712" cy="461865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5080517" y="4099639"/>
                <a:ext cx="891075" cy="4618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DCM</a:t>
                </a:r>
                <a:endParaRPr lang="zh-CN" altLang="en-US" dirty="0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5971592" y="4099639"/>
                <a:ext cx="2388637" cy="4618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TRAINING </a:t>
                </a:r>
                <a:endParaRPr lang="zh-CN" altLang="en-US" dirty="0"/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7226558" y="3130932"/>
              <a:ext cx="891075" cy="4618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LOSS</a:t>
              </a:r>
              <a:endParaRPr lang="zh-CN" altLang="en-US" dirty="0"/>
            </a:p>
          </p:txBody>
        </p:sp>
      </p:grpSp>
      <p:sp>
        <p:nvSpPr>
          <p:cNvPr id="78" name="下箭头 77"/>
          <p:cNvSpPr/>
          <p:nvPr/>
        </p:nvSpPr>
        <p:spPr>
          <a:xfrm>
            <a:off x="7168348" y="3727837"/>
            <a:ext cx="239611" cy="37732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9287985" y="2562049"/>
            <a:ext cx="19649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REGRESSOR</a:t>
            </a:r>
            <a:endParaRPr lang="en-US" altLang="zh-CN" sz="1400" dirty="0" smtClean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319357" y="2254518"/>
            <a:ext cx="19649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WEIGHT SHARE</a:t>
            </a:r>
            <a:endParaRPr lang="en-US" altLang="zh-CN" sz="1400" dirty="0" smtClean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61903" y="885282"/>
            <a:ext cx="33285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GAN</a:t>
            </a:r>
            <a:r>
              <a:rPr lang="en-US" altLang="zh-CN" sz="2800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|</a:t>
            </a:r>
            <a:r>
              <a:rPr lang="en-US" altLang="zh-CN" sz="2800" dirty="0">
                <a:latin typeface="Gungsuh" panose="02030600000101010101" pitchFamily="18" charset="-127"/>
                <a:ea typeface="Gungsuh" panose="02030600000101010101" pitchFamily="18" charset="-127"/>
              </a:rPr>
              <a:t> Design </a:t>
            </a:r>
            <a:r>
              <a:rPr lang="en-US" altLang="zh-CN" sz="2800" dirty="0" err="1" smtClean="0">
                <a:latin typeface="Gungsuh" panose="02030600000101010101" pitchFamily="18" charset="-127"/>
                <a:ea typeface="Gungsuh" panose="02030600000101010101" pitchFamily="18" charset="-127"/>
              </a:rPr>
              <a:t>Regressor</a:t>
            </a:r>
            <a:endParaRPr lang="en-US" altLang="zh-CN" sz="2800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r>
              <a:rPr lang="en-US" altLang="zh-CN" sz="2800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 </a:t>
            </a:r>
          </a:p>
          <a:p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730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398019" y="244467"/>
            <a:ext cx="11107248" cy="349357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组合 99"/>
          <p:cNvGrpSpPr/>
          <p:nvPr/>
        </p:nvGrpSpPr>
        <p:grpSpPr>
          <a:xfrm>
            <a:off x="563891" y="244467"/>
            <a:ext cx="7678963" cy="3104214"/>
            <a:chOff x="383536" y="748733"/>
            <a:chExt cx="7678963" cy="3104214"/>
          </a:xfrm>
        </p:grpSpPr>
        <p:sp>
          <p:nvSpPr>
            <p:cNvPr id="2" name="流程图: 手动操作 1"/>
            <p:cNvSpPr/>
            <p:nvPr/>
          </p:nvSpPr>
          <p:spPr>
            <a:xfrm rot="5400000">
              <a:off x="2483022" y="1457610"/>
              <a:ext cx="1231269" cy="669953"/>
            </a:xfrm>
            <a:prstGeom prst="flowChartManualOperat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流程图: 过程 3"/>
            <p:cNvSpPr/>
            <p:nvPr/>
          </p:nvSpPr>
          <p:spPr>
            <a:xfrm>
              <a:off x="800151" y="1384372"/>
              <a:ext cx="1417515" cy="816428"/>
            </a:xfrm>
            <a:prstGeom prst="flowChartProcess">
              <a:avLst/>
            </a:prstGeom>
            <a:blipFill>
              <a:blip r:embed="rId3"/>
              <a:stretch>
                <a:fillRect/>
              </a:stretch>
            </a:blip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4" idx="3"/>
              <a:endCxn id="2" idx="2"/>
            </p:cNvCxnSpPr>
            <p:nvPr/>
          </p:nvCxnSpPr>
          <p:spPr>
            <a:xfrm>
              <a:off x="2217666" y="1792586"/>
              <a:ext cx="546014" cy="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903029" y="1305479"/>
              <a:ext cx="1311423" cy="974213"/>
            </a:xfrm>
            <a:prstGeom prst="rect">
              <a:avLst/>
            </a:prstGeom>
            <a:blipFill dpi="0" rotWithShape="1">
              <a:blip r:embed="rId4">
                <a:alphaModFix amt="83000"/>
              </a:blip>
              <a:srcRect/>
              <a:stretch>
                <a:fillRect/>
              </a:stretch>
            </a:blipFill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>
              <a:stCxn id="2" idx="0"/>
              <a:endCxn id="7" idx="1"/>
            </p:cNvCxnSpPr>
            <p:nvPr/>
          </p:nvCxnSpPr>
          <p:spPr>
            <a:xfrm flipV="1">
              <a:off x="3433633" y="1792586"/>
              <a:ext cx="469396" cy="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流程图: 过程 29"/>
            <p:cNvSpPr/>
            <p:nvPr/>
          </p:nvSpPr>
          <p:spPr>
            <a:xfrm>
              <a:off x="3916378" y="2895326"/>
              <a:ext cx="1311423" cy="957621"/>
            </a:xfrm>
            <a:prstGeom prst="flowChartProcess">
              <a:avLst/>
            </a:prstGeom>
            <a:blipFill dpi="0" rotWithShape="1">
              <a:blip r:embed="rId4">
                <a:alphaModFix amt="83000"/>
              </a:blip>
              <a:srcRect/>
              <a:stretch>
                <a:fillRect/>
              </a:stretch>
            </a:blip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流程图: 手动操作 30"/>
            <p:cNvSpPr/>
            <p:nvPr/>
          </p:nvSpPr>
          <p:spPr>
            <a:xfrm rot="16200000">
              <a:off x="6496336" y="2315300"/>
              <a:ext cx="1249105" cy="577726"/>
            </a:xfrm>
            <a:prstGeom prst="flowChartManualOperat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肘形连接符 34"/>
            <p:cNvCxnSpPr>
              <a:stCxn id="7" idx="3"/>
              <a:endCxn id="31" idx="0"/>
            </p:cNvCxnSpPr>
            <p:nvPr/>
          </p:nvCxnSpPr>
          <p:spPr>
            <a:xfrm>
              <a:off x="5214452" y="1792586"/>
              <a:ext cx="1617574" cy="811577"/>
            </a:xfrm>
            <a:prstGeom prst="bentConnector3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>
              <a:stCxn id="30" idx="3"/>
              <a:endCxn id="31" idx="0"/>
            </p:cNvCxnSpPr>
            <p:nvPr/>
          </p:nvCxnSpPr>
          <p:spPr>
            <a:xfrm flipV="1">
              <a:off x="5227801" y="2604163"/>
              <a:ext cx="1604225" cy="76997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383536" y="1034481"/>
              <a:ext cx="2715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Uniform Distribution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581207" y="748733"/>
              <a:ext cx="1397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Generator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直接箭头连接符 55"/>
            <p:cNvCxnSpPr>
              <a:stCxn id="31" idx="2"/>
            </p:cNvCxnSpPr>
            <p:nvPr/>
          </p:nvCxnSpPr>
          <p:spPr>
            <a:xfrm>
              <a:off x="7409752" y="2604163"/>
              <a:ext cx="652747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7441816" y="2198374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Loss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394801" y="138625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5394801" y="2985555"/>
              <a:ext cx="61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427478" y="1500800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Discriminator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290644"/>
              </p:ext>
            </p:extLst>
          </p:nvPr>
        </p:nvGraphicFramePr>
        <p:xfrm>
          <a:off x="6112991" y="4029827"/>
          <a:ext cx="4529820" cy="228074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32455"/>
                <a:gridCol w="1132455"/>
                <a:gridCol w="906891"/>
                <a:gridCol w="1358019"/>
              </a:tblGrid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Layer</a:t>
                      </a:r>
                      <a:r>
                        <a:rPr lang="zh-CN" altLang="en-US" sz="1200" dirty="0" smtClean="0"/>
                        <a:t>（</a:t>
                      </a:r>
                      <a:r>
                        <a:rPr lang="en-US" altLang="zh-CN" sz="1200" dirty="0" smtClean="0"/>
                        <a:t>type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Output</a:t>
                      </a:r>
                      <a:r>
                        <a:rPr lang="en-US" altLang="zh-CN" sz="1200" baseline="0" dirty="0" smtClean="0"/>
                        <a:t> Shape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Activation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Parameter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(None,700,64)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(64,3), same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MaxPooling1D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(None,350,64)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baseline="0" dirty="0" smtClean="0"/>
                        <a:t> = 2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(None,350,32)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r>
                        <a:rPr lang="en-US" altLang="zh-CN" sz="1200" dirty="0" smtClean="0"/>
                        <a:t>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(32,3),</a:t>
                      </a:r>
                      <a:r>
                        <a:rPr lang="en-US" altLang="zh-CN" sz="1200" baseline="0" dirty="0" smtClean="0"/>
                        <a:t> same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MaxPooling1D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(None,175,32)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dirty="0" smtClean="0"/>
                        <a:t> =2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Flatten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(None,5600)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(None,1024)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</a:t>
                      </a:r>
                      <a:r>
                        <a:rPr lang="en-US" altLang="zh-CN" sz="1200" baseline="0" dirty="0" smtClean="0"/>
                        <a:t> initial</a:t>
                      </a:r>
                      <a:endParaRPr lang="zh-CN" altLang="en-US" sz="1200" dirty="0"/>
                    </a:p>
                  </a:txBody>
                  <a:tcPr/>
                </a:tc>
              </a:tr>
              <a:tr h="25722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Sigmoid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 initial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11142"/>
              </p:ext>
            </p:extLst>
          </p:nvPr>
        </p:nvGraphicFramePr>
        <p:xfrm>
          <a:off x="1061113" y="4047407"/>
          <a:ext cx="4435796" cy="226741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08949"/>
                <a:gridCol w="1108949"/>
                <a:gridCol w="941357"/>
                <a:gridCol w="1276541"/>
              </a:tblGrid>
              <a:tr h="28065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Layer</a:t>
                      </a:r>
                      <a:r>
                        <a:rPr lang="zh-CN" altLang="en-US" sz="1200" dirty="0" smtClean="0"/>
                        <a:t>（</a:t>
                      </a:r>
                      <a:r>
                        <a:rPr lang="en-US" altLang="zh-CN" sz="1200" dirty="0" smtClean="0"/>
                        <a:t>type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Output</a:t>
                      </a:r>
                      <a:r>
                        <a:rPr lang="en-US" altLang="zh-CN" sz="1200" baseline="0" dirty="0" smtClean="0"/>
                        <a:t> Shape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Activation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Parameter</a:t>
                      </a:r>
                      <a:endParaRPr lang="zh-CN" altLang="en-US" sz="1200" dirty="0"/>
                    </a:p>
                  </a:txBody>
                  <a:tcPr/>
                </a:tc>
              </a:tr>
              <a:tr h="23754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(None,1024)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 initial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(None,5600)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rgbClr val="FF0000"/>
                          </a:solidFill>
                        </a:rPr>
                        <a:t>BN</a:t>
                      </a:r>
                      <a:r>
                        <a:rPr lang="en-US" altLang="zh-CN" sz="1200" dirty="0" err="1" smtClean="0"/>
                        <a:t>+Tanh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</a:t>
                      </a:r>
                      <a:r>
                        <a:rPr lang="en-US" altLang="zh-CN" sz="1200" baseline="0" dirty="0" smtClean="0"/>
                        <a:t> initial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Reshape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(None,175,32)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</a:tr>
              <a:tr h="30758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UpSampli</a:t>
                      </a:r>
                      <a:r>
                        <a:rPr lang="en-US" altLang="zh-CN" sz="1200" baseline="0" dirty="0" smtClean="0"/>
                        <a:t>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(None,350,32)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dirty="0" smtClean="0"/>
                        <a:t> = 2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(None,350,64)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(64,3) ,same</a:t>
                      </a:r>
                      <a:endParaRPr lang="zh-CN" altLang="en-US" sz="1200" dirty="0"/>
                    </a:p>
                  </a:txBody>
                  <a:tcPr/>
                </a:tc>
              </a:tr>
              <a:tr h="30758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UpSampling1D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(None,700,64)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baseline="0" dirty="0" smtClean="0"/>
                        <a:t> = 2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(None,700,1)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(1,3),same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8644372" y="350203"/>
            <a:ext cx="2860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GAN</a:t>
            </a:r>
            <a:r>
              <a:rPr lang="en-US" altLang="zh-CN" sz="2800" dirty="0" err="1" smtClean="0">
                <a:latin typeface="Gungsuh" panose="02030600000101010101" pitchFamily="18" charset="-127"/>
                <a:ea typeface="Gungsuh" panose="02030600000101010101" pitchFamily="18" charset="-127"/>
              </a:rPr>
              <a:t>|Design</a:t>
            </a:r>
            <a:endParaRPr lang="en-US" altLang="zh-CN" sz="2800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r>
              <a:rPr lang="en-US" altLang="zh-CN" sz="2800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Structure</a:t>
            </a:r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cxnSp>
        <p:nvCxnSpPr>
          <p:cNvPr id="16" name="直接箭头连接符 15"/>
          <p:cNvCxnSpPr>
            <a:stCxn id="2" idx="3"/>
            <a:endCxn id="26" idx="0"/>
          </p:cNvCxnSpPr>
          <p:nvPr/>
        </p:nvCxnSpPr>
        <p:spPr>
          <a:xfrm>
            <a:off x="3279011" y="1780828"/>
            <a:ext cx="0" cy="226657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1" idx="1"/>
          </p:cNvCxnSpPr>
          <p:nvPr/>
        </p:nvCxnSpPr>
        <p:spPr>
          <a:xfrm>
            <a:off x="7301244" y="2599539"/>
            <a:ext cx="0" cy="1430288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764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787285" y="2244754"/>
            <a:ext cx="673399" cy="6156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FLSE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87285" y="4313467"/>
            <a:ext cx="760490" cy="5432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TRUE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524277" y="3149547"/>
            <a:ext cx="760490" cy="54320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LOSS</a:t>
            </a:r>
            <a:endParaRPr lang="zh-CN" altLang="en-US" dirty="0"/>
          </a:p>
        </p:txBody>
      </p:sp>
      <p:sp>
        <p:nvSpPr>
          <p:cNvPr id="18" name="流程图: 直接访问存储器 17"/>
          <p:cNvSpPr/>
          <p:nvPr/>
        </p:nvSpPr>
        <p:spPr>
          <a:xfrm>
            <a:off x="814102" y="1326090"/>
            <a:ext cx="1215049" cy="75143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2560618" y="864105"/>
            <a:ext cx="438714" cy="163414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2553641" y="2787963"/>
            <a:ext cx="438714" cy="1403287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3616003" y="1629117"/>
            <a:ext cx="588670" cy="1964601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4679225" y="1819240"/>
            <a:ext cx="525101" cy="153909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7130734" y="1855458"/>
            <a:ext cx="438714" cy="163414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立方体 24"/>
          <p:cNvSpPr/>
          <p:nvPr/>
        </p:nvSpPr>
        <p:spPr>
          <a:xfrm>
            <a:off x="7148273" y="3901538"/>
            <a:ext cx="438714" cy="1403287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立方体 25"/>
          <p:cNvSpPr/>
          <p:nvPr/>
        </p:nvSpPr>
        <p:spPr>
          <a:xfrm>
            <a:off x="8239498" y="2507305"/>
            <a:ext cx="588670" cy="1964601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>
            <a:endCxn id="19" idx="2"/>
          </p:cNvCxnSpPr>
          <p:nvPr/>
        </p:nvCxnSpPr>
        <p:spPr>
          <a:xfrm>
            <a:off x="2010623" y="1728708"/>
            <a:ext cx="549995" cy="73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2010622" y="3464189"/>
            <a:ext cx="549995" cy="73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2999332" y="916162"/>
            <a:ext cx="645534" cy="819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915970" y="2498253"/>
            <a:ext cx="700033" cy="10954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2992355" y="936530"/>
            <a:ext cx="613187" cy="2613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2894515" y="1756386"/>
            <a:ext cx="750351" cy="6810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2945953" y="1756386"/>
            <a:ext cx="715769" cy="11040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2935783" y="2893821"/>
            <a:ext cx="687197" cy="6998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2980925" y="1788075"/>
            <a:ext cx="663941" cy="23216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3036866" y="3570566"/>
            <a:ext cx="525619" cy="5210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4204673" y="1728708"/>
            <a:ext cx="549151" cy="1901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4215134" y="1728708"/>
            <a:ext cx="464091" cy="16296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V="1">
            <a:off x="4100436" y="1918832"/>
            <a:ext cx="578789" cy="16313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V="1">
            <a:off x="4148493" y="3249691"/>
            <a:ext cx="530732" cy="2399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直接访问存储器 94"/>
          <p:cNvSpPr/>
          <p:nvPr/>
        </p:nvSpPr>
        <p:spPr>
          <a:xfrm>
            <a:off x="852437" y="3197113"/>
            <a:ext cx="1148280" cy="534152"/>
          </a:xfrm>
          <a:prstGeom prst="flowChartMagneticDru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直接箭头连接符 96"/>
          <p:cNvCxnSpPr/>
          <p:nvPr/>
        </p:nvCxnSpPr>
        <p:spPr>
          <a:xfrm flipV="1">
            <a:off x="5195378" y="2548313"/>
            <a:ext cx="593546" cy="425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7569448" y="1855458"/>
            <a:ext cx="670050" cy="26164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7569448" y="1855458"/>
            <a:ext cx="670050" cy="7967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V="1">
            <a:off x="7569448" y="2670269"/>
            <a:ext cx="670050" cy="6880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>
            <a:off x="7569448" y="3358330"/>
            <a:ext cx="670050" cy="11135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V="1">
            <a:off x="7569448" y="2670269"/>
            <a:ext cx="670050" cy="12946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V="1">
            <a:off x="7569448" y="2670269"/>
            <a:ext cx="670050" cy="25621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7569448" y="3964915"/>
            <a:ext cx="670050" cy="5069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7569448" y="4471906"/>
            <a:ext cx="670050" cy="7786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8748447" y="3434243"/>
            <a:ext cx="775830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10" idx="3"/>
          </p:cNvCxnSpPr>
          <p:nvPr/>
        </p:nvCxnSpPr>
        <p:spPr>
          <a:xfrm flipV="1">
            <a:off x="6460684" y="2552571"/>
            <a:ext cx="687589" cy="1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1" idx="3"/>
          </p:cNvCxnSpPr>
          <p:nvPr/>
        </p:nvCxnSpPr>
        <p:spPr>
          <a:xfrm>
            <a:off x="6547775" y="4585071"/>
            <a:ext cx="582959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/>
          <p:cNvSpPr/>
          <p:nvPr/>
        </p:nvSpPr>
        <p:spPr>
          <a:xfrm>
            <a:off x="2292196" y="739618"/>
            <a:ext cx="3073296" cy="360780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6839254" y="1629118"/>
            <a:ext cx="2289438" cy="3883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直接连接符 142"/>
          <p:cNvCxnSpPr/>
          <p:nvPr/>
        </p:nvCxnSpPr>
        <p:spPr>
          <a:xfrm>
            <a:off x="2155479" y="3464189"/>
            <a:ext cx="0" cy="22933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2155479" y="5757501"/>
            <a:ext cx="5828494" cy="90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flipV="1">
            <a:off x="7983973" y="4471906"/>
            <a:ext cx="0" cy="12946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>
            <a:off x="7983973" y="4471906"/>
            <a:ext cx="2555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/>
          <p:cNvSpPr txBox="1"/>
          <p:nvPr/>
        </p:nvSpPr>
        <p:spPr>
          <a:xfrm>
            <a:off x="4165056" y="377744"/>
            <a:ext cx="13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GENERATOR</a:t>
            </a:r>
            <a:endParaRPr lang="zh-CN" altLang="en-US" dirty="0"/>
          </a:p>
        </p:txBody>
      </p:sp>
      <p:sp>
        <p:nvSpPr>
          <p:cNvPr id="176" name="文本框 175"/>
          <p:cNvSpPr txBox="1"/>
          <p:nvPr/>
        </p:nvSpPr>
        <p:spPr>
          <a:xfrm>
            <a:off x="7428194" y="1257433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DISCRIMINATOR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45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0983" y="1584356"/>
            <a:ext cx="633742" cy="32320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87643" y="1923860"/>
            <a:ext cx="923453" cy="25530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879818" y="1923860"/>
            <a:ext cx="923453" cy="25530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925902" y="1957404"/>
            <a:ext cx="923453" cy="25195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2326736" y="3041964"/>
            <a:ext cx="516047" cy="298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4065005" y="3046489"/>
            <a:ext cx="606581" cy="3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6111092" y="3041964"/>
            <a:ext cx="660901" cy="298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13243" y="117695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ea typeface="华文琥珀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椭圆形标注 12"/>
          <p:cNvSpPr/>
          <p:nvPr/>
        </p:nvSpPr>
        <p:spPr>
          <a:xfrm>
            <a:off x="1652260" y="731471"/>
            <a:ext cx="1190523" cy="44547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267149" y="1546282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Y</a:t>
            </a:r>
            <a:endParaRPr lang="zh-CN" altLang="en-US" dirty="0">
              <a:latin typeface="Times New Roman" panose="02020603050405020304" pitchFamily="18" charset="0"/>
              <a:ea typeface="华文琥珀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椭圆形标注 14"/>
          <p:cNvSpPr/>
          <p:nvPr/>
        </p:nvSpPr>
        <p:spPr>
          <a:xfrm>
            <a:off x="3237930" y="995879"/>
            <a:ext cx="1130365" cy="40740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LOGIT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086033" y="1546282"/>
            <a:ext cx="62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S(Y)</a:t>
            </a:r>
            <a:endParaRPr lang="zh-CN" altLang="en-US" dirty="0">
              <a:latin typeface="Times New Roman" panose="02020603050405020304" pitchFamily="18" charset="0"/>
              <a:ea typeface="华文琥珀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59770" y="1267079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L</a:t>
            </a:r>
            <a:endParaRPr lang="zh-CN" altLang="en-US" dirty="0">
              <a:latin typeface="Times New Roman" panose="02020603050405020304" pitchFamily="18" charset="0"/>
              <a:ea typeface="华文琥珀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形标注 17"/>
          <p:cNvSpPr/>
          <p:nvPr/>
        </p:nvSpPr>
        <p:spPr>
          <a:xfrm>
            <a:off x="4896858" y="923454"/>
            <a:ext cx="1562794" cy="47983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SOFTMAX</a:t>
            </a:r>
            <a:endParaRPr lang="zh-CN" altLang="en-US" dirty="0"/>
          </a:p>
        </p:txBody>
      </p:sp>
      <p:sp>
        <p:nvSpPr>
          <p:cNvPr id="19" name="椭圆形标注 18"/>
          <p:cNvSpPr/>
          <p:nvPr/>
        </p:nvSpPr>
        <p:spPr>
          <a:xfrm>
            <a:off x="6925902" y="719751"/>
            <a:ext cx="1562794" cy="47983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ONE HOT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211836" y="2589291"/>
            <a:ext cx="74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WX+b</a:t>
            </a:r>
            <a:endParaRPr lang="zh-CN" altLang="en-US" dirty="0"/>
          </a:p>
        </p:txBody>
      </p:sp>
      <p:sp>
        <p:nvSpPr>
          <p:cNvPr id="21" name="椭圆形标注 20"/>
          <p:cNvSpPr/>
          <p:nvPr/>
        </p:nvSpPr>
        <p:spPr>
          <a:xfrm>
            <a:off x="2135459" y="1755444"/>
            <a:ext cx="1234117" cy="7505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LINEAR NODEL</a:t>
            </a:r>
            <a:endParaRPr lang="zh-CN" altLang="en-US" dirty="0"/>
          </a:p>
        </p:txBody>
      </p:sp>
      <p:sp>
        <p:nvSpPr>
          <p:cNvPr id="22" name="椭圆形标注 21"/>
          <p:cNvSpPr/>
          <p:nvPr/>
        </p:nvSpPr>
        <p:spPr>
          <a:xfrm>
            <a:off x="5691785" y="1867275"/>
            <a:ext cx="1630288" cy="8260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CROSS</a:t>
            </a:r>
          </a:p>
          <a:p>
            <a:pPr algn="ctr"/>
            <a:r>
              <a:rPr lang="en-US" altLang="zh-CN" dirty="0" smtClean="0"/>
              <a:t>ENTROPY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005994" y="3361500"/>
            <a:ext cx="62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S(Y)</a:t>
            </a:r>
            <a:endParaRPr lang="zh-CN" altLang="en-US" dirty="0">
              <a:latin typeface="Times New Roman" panose="02020603050405020304" pitchFamily="18" charset="0"/>
              <a:ea typeface="华文琥珀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052078" y="3400443"/>
            <a:ext cx="80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(S,L)</a:t>
            </a:r>
            <a:endParaRPr lang="zh-CN" altLang="en-US" dirty="0">
              <a:latin typeface="Times New Roman" panose="02020603050405020304" pitchFamily="18" charset="0"/>
              <a:ea typeface="华文琥珀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35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2809</TotalTime>
  <Words>412</Words>
  <Application>Microsoft Office PowerPoint</Application>
  <PresentationFormat>宽屏</PresentationFormat>
  <Paragraphs>244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Gungsuh</vt:lpstr>
      <vt:lpstr>华文琥珀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Aramis</dc:creator>
  <cp:lastModifiedBy>CYD</cp:lastModifiedBy>
  <cp:revision>49</cp:revision>
  <dcterms:created xsi:type="dcterms:W3CDTF">2017-05-28T10:42:33Z</dcterms:created>
  <dcterms:modified xsi:type="dcterms:W3CDTF">2017-06-25T01:27:57Z</dcterms:modified>
</cp:coreProperties>
</file>