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1" r:id="rId3"/>
    <p:sldId id="277" r:id="rId4"/>
    <p:sldId id="278" r:id="rId5"/>
    <p:sldId id="257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9" r:id="rId17"/>
    <p:sldId id="272" r:id="rId18"/>
    <p:sldId id="273" r:id="rId19"/>
    <p:sldId id="274" r:id="rId20"/>
    <p:sldId id="275" r:id="rId21"/>
    <p:sldId id="265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9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39"/>
          <p:cNvSpPr/>
          <p:nvPr/>
        </p:nvSpPr>
        <p:spPr>
          <a:xfrm>
            <a:off x="1915887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7703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47703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01736" y="1236618"/>
            <a:ext cx="707720" cy="1889759"/>
            <a:chOff x="2849731" y="1236618"/>
            <a:chExt cx="707720" cy="188975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838993" y="1245330"/>
            <a:ext cx="707720" cy="1889759"/>
            <a:chOff x="2849731" y="1236618"/>
            <a:chExt cx="707720" cy="1889759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 flipV="1">
            <a:off x="4108416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678640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97300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63968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56411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856410" y="2137961"/>
            <a:ext cx="701040" cy="975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>
            <a:off x="6499574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431390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431390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692103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262327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80987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47655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440098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440097" y="2137961"/>
            <a:ext cx="701040" cy="9753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177750" y="95516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12293" y="98959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Ɵ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45279" y="1596329"/>
            <a:ext cx="739156" cy="1525697"/>
            <a:chOff x="7408083" y="1561493"/>
            <a:chExt cx="739156" cy="1525697"/>
          </a:xfrm>
        </p:grpSpPr>
        <p:cxnSp>
          <p:nvCxnSpPr>
            <p:cNvPr id="84" name="直接连接符 83"/>
            <p:cNvCxnSpPr/>
            <p:nvPr/>
          </p:nvCxnSpPr>
          <p:spPr>
            <a:xfrm flipV="1">
              <a:off x="7408083" y="1561493"/>
              <a:ext cx="739156" cy="102777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8137731" y="1578909"/>
              <a:ext cx="0" cy="55904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7671670" y="2229395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8930031" y="13785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420653" y="1550129"/>
            <a:ext cx="749431" cy="1525697"/>
            <a:chOff x="7415226" y="1561493"/>
            <a:chExt cx="749431" cy="1525697"/>
          </a:xfrm>
        </p:grpSpPr>
        <p:cxnSp>
          <p:nvCxnSpPr>
            <p:cNvPr id="102" name="直接连接符 101"/>
            <p:cNvCxnSpPr/>
            <p:nvPr/>
          </p:nvCxnSpPr>
          <p:spPr>
            <a:xfrm flipV="1">
              <a:off x="7415226" y="1561493"/>
              <a:ext cx="749431" cy="104206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 flipV="1">
              <a:off x="8161837" y="1572795"/>
              <a:ext cx="2021" cy="539034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 flipV="1">
              <a:off x="7662961" y="2255522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507717" y="5147436"/>
            <a:ext cx="7607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Regression:</a:t>
            </a:r>
            <a:r>
              <a:rPr lang="en-US" altLang="zh-CN" smtClean="0"/>
              <a:t> output a scalar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Classification: </a:t>
            </a:r>
            <a:r>
              <a:rPr lang="en-US" altLang="zh-CN" smtClean="0"/>
              <a:t>output a class(one hot vector)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/>
              <a:t>Structure </a:t>
            </a:r>
            <a:r>
              <a:rPr lang="en-US" altLang="zh-CN" b="1" smtClean="0"/>
              <a:t>Learning/Prediction:</a:t>
            </a:r>
            <a:r>
              <a:rPr lang="en-US" altLang="zh-CN" smtClean="0"/>
              <a:t>output a sequence,a matrix, a graph, a tree,…</a:t>
            </a:r>
            <a:endParaRPr lang="en-US" altLang="zh-CN" b="1"/>
          </a:p>
        </p:txBody>
      </p:sp>
      <p:sp>
        <p:nvSpPr>
          <p:cNvPr id="48" name="文本框 47"/>
          <p:cNvSpPr txBox="1"/>
          <p:nvPr/>
        </p:nvSpPr>
        <p:spPr>
          <a:xfrm>
            <a:off x="1456775" y="4131434"/>
            <a:ext cx="385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Machine Learning is to find a function 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3785" y="2039401"/>
            <a:ext cx="10987487" cy="3387147"/>
            <a:chOff x="623785" y="2039401"/>
            <a:chExt cx="10987487" cy="3387147"/>
          </a:xfrm>
        </p:grpSpPr>
        <p:sp>
          <p:nvSpPr>
            <p:cNvPr id="80" name="矩形 79"/>
            <p:cNvSpPr/>
            <p:nvPr/>
          </p:nvSpPr>
          <p:spPr>
            <a:xfrm>
              <a:off x="623785" y="2039401"/>
              <a:ext cx="10987487" cy="338714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90442" y="2592222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02013" y="2992869"/>
              <a:ext cx="3256185" cy="740106"/>
              <a:chOff x="5080517" y="2841172"/>
              <a:chExt cx="3256184" cy="92217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080517" y="2841172"/>
                <a:ext cx="1602534" cy="922175"/>
                <a:chOff x="5080517" y="2841172"/>
                <a:chExt cx="1602534" cy="92217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080518" y="2841172"/>
                  <a:ext cx="891074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Noise</a:t>
                  </a:r>
                  <a:endParaRPr lang="zh-CN" altLang="en-US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971592" y="2841172"/>
                  <a:ext cx="711459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Gen</a:t>
                  </a:r>
                  <a:endParaRPr lang="zh-CN" altLang="en-US" dirty="0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>
                  <a:off x="5840963" y="2956637"/>
                  <a:ext cx="228601" cy="230933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080517" y="3301482"/>
                  <a:ext cx="1602533" cy="461865"/>
                </a:xfrm>
                <a:prstGeom prst="rect">
                  <a:avLst/>
                </a:prstGeom>
                <a:ln w="285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[0]</a:t>
                  </a:r>
                  <a:endParaRPr lang="zh-CN" altLang="en-US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83049" y="3301482"/>
                <a:ext cx="1653652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[1]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71689" y="4102404"/>
              <a:ext cx="3055777" cy="392499"/>
              <a:chOff x="4837921" y="3130932"/>
              <a:chExt cx="3279712" cy="461865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61" name="下箭头 60"/>
            <p:cNvSpPr/>
            <p:nvPr/>
          </p:nvSpPr>
          <p:spPr>
            <a:xfrm>
              <a:off x="1745354" y="3738189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864991" y="2572401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DISCRIMINATOR</a:t>
              </a:r>
              <a:endParaRPr lang="en-US" altLang="zh-CN" sz="1400" dirty="0" smtClean="0">
                <a:latin typeface="Gungsuh" panose="02030600000101010101" pitchFamily="18" charset="-127"/>
                <a:ea typeface="Gungsuh" panose="02030600000101010101" pitchFamily="18" charset="-127"/>
              </a:endParaRP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6025624" y="3479193"/>
              <a:ext cx="492945" cy="40474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713436" y="2581870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898090" y="2907998"/>
              <a:ext cx="1653652" cy="725756"/>
              <a:chOff x="6683049" y="2849725"/>
              <a:chExt cx="1653651" cy="90429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83049" y="3301483"/>
                <a:ext cx="1653651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Label</a:t>
                </a:r>
                <a:endParaRPr lang="zh-CN" altLang="en-US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894683" y="4092052"/>
              <a:ext cx="3055777" cy="392499"/>
              <a:chOff x="4837921" y="3130932"/>
              <a:chExt cx="3279712" cy="46186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75" name="矩形 74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78" name="下箭头 77"/>
            <p:cNvSpPr/>
            <p:nvPr/>
          </p:nvSpPr>
          <p:spPr>
            <a:xfrm>
              <a:off x="7168348" y="3727837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287985" y="256204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REGRESSOR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56535" y="206497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WEIGHT SHARE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14102" y="377744"/>
            <a:ext cx="9470665" cy="5388810"/>
            <a:chOff x="814102" y="377744"/>
            <a:chExt cx="9470665" cy="5388810"/>
          </a:xfrm>
        </p:grpSpPr>
        <p:sp>
          <p:nvSpPr>
            <p:cNvPr id="10" name="矩形 9"/>
            <p:cNvSpPr/>
            <p:nvPr/>
          </p:nvSpPr>
          <p:spPr>
            <a:xfrm>
              <a:off x="5787285" y="2244754"/>
              <a:ext cx="673399" cy="6156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FLSE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87285" y="4313467"/>
              <a:ext cx="760490" cy="543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24277" y="3149547"/>
              <a:ext cx="760490" cy="5432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8" name="流程图: 直接访问存储器 17"/>
            <p:cNvSpPr/>
            <p:nvPr/>
          </p:nvSpPr>
          <p:spPr>
            <a:xfrm>
              <a:off x="814102" y="1326090"/>
              <a:ext cx="1215049" cy="75143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560618" y="864105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2553641" y="2787963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16003" y="1629117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679225" y="1819240"/>
              <a:ext cx="525101" cy="153909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130734" y="1855458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7148273" y="3901538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8239498" y="2507305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endCxn id="19" idx="2"/>
            </p:cNvCxnSpPr>
            <p:nvPr/>
          </p:nvCxnSpPr>
          <p:spPr>
            <a:xfrm>
              <a:off x="2010623" y="1728708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010622" y="3464189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99332" y="916162"/>
              <a:ext cx="645534" cy="819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915970" y="2498253"/>
              <a:ext cx="700033" cy="10954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2992355" y="936530"/>
              <a:ext cx="613187" cy="2613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2894515" y="1756386"/>
              <a:ext cx="750351" cy="681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45953" y="1756386"/>
              <a:ext cx="715769" cy="11040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935783" y="2893821"/>
              <a:ext cx="687197" cy="6998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980925" y="1788075"/>
              <a:ext cx="663941" cy="2321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3036866" y="3570566"/>
              <a:ext cx="525619" cy="5210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204673" y="1728708"/>
              <a:ext cx="549151" cy="190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4215134" y="1728708"/>
              <a:ext cx="464091" cy="16296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4100436" y="1918832"/>
              <a:ext cx="578789" cy="1631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4148493" y="3249691"/>
              <a:ext cx="530732" cy="239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直接访问存储器 94"/>
            <p:cNvSpPr/>
            <p:nvPr/>
          </p:nvSpPr>
          <p:spPr>
            <a:xfrm>
              <a:off x="852437" y="3197113"/>
              <a:ext cx="1148280" cy="534152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V="1">
              <a:off x="5195378" y="2548313"/>
              <a:ext cx="593546" cy="4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69448" y="1855458"/>
              <a:ext cx="670050" cy="26164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7569448" y="1855458"/>
              <a:ext cx="670050" cy="796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7569448" y="2670269"/>
              <a:ext cx="670050" cy="6880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7569448" y="3358330"/>
              <a:ext cx="670050" cy="11135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7569448" y="2670269"/>
              <a:ext cx="670050" cy="12946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7569448" y="2670269"/>
              <a:ext cx="670050" cy="25621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7569448" y="3964915"/>
              <a:ext cx="670050" cy="5069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569448" y="4471906"/>
              <a:ext cx="670050" cy="778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8748447" y="3434243"/>
              <a:ext cx="77583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0" idx="3"/>
            </p:cNvCxnSpPr>
            <p:nvPr/>
          </p:nvCxnSpPr>
          <p:spPr>
            <a:xfrm flipV="1">
              <a:off x="6460684" y="2552571"/>
              <a:ext cx="68758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" idx="3"/>
            </p:cNvCxnSpPr>
            <p:nvPr/>
          </p:nvCxnSpPr>
          <p:spPr>
            <a:xfrm>
              <a:off x="6547775" y="4585071"/>
              <a:ext cx="58295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2292196" y="739618"/>
              <a:ext cx="3073296" cy="36078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39254" y="1629118"/>
              <a:ext cx="2289438" cy="38839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2155479" y="3464189"/>
              <a:ext cx="0" cy="229331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55479" y="5757501"/>
              <a:ext cx="5828494" cy="905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7983973" y="4471906"/>
              <a:ext cx="0" cy="129464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7983973" y="4471906"/>
              <a:ext cx="25552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165056" y="377744"/>
              <a:ext cx="13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428194" y="1257433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DISCRIMINATOR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22591" y="98977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Noise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6798" y="2893821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4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39500" y="1152619"/>
            <a:ext cx="7233719" cy="3668355"/>
            <a:chOff x="1439501" y="1152619"/>
            <a:chExt cx="6730492" cy="3668355"/>
          </a:xfrm>
        </p:grpSpPr>
        <p:sp>
          <p:nvSpPr>
            <p:cNvPr id="52" name="矩形 51"/>
            <p:cNvSpPr/>
            <p:nvPr/>
          </p:nvSpPr>
          <p:spPr>
            <a:xfrm>
              <a:off x="1439501" y="1910281"/>
              <a:ext cx="497941" cy="4798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39501" y="3603280"/>
              <a:ext cx="497941" cy="4798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54" name="梯形 53"/>
            <p:cNvSpPr/>
            <p:nvPr/>
          </p:nvSpPr>
          <p:spPr>
            <a:xfrm rot="16200000">
              <a:off x="2344848" y="1869540"/>
              <a:ext cx="1557194" cy="561314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051424" y="1910281"/>
              <a:ext cx="497941" cy="4798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58" name="等腰三角形 57"/>
            <p:cNvSpPr/>
            <p:nvPr/>
          </p:nvSpPr>
          <p:spPr>
            <a:xfrm rot="5400000">
              <a:off x="5359651" y="3395053"/>
              <a:ext cx="1982709" cy="86913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23852" y="4169122"/>
              <a:ext cx="497941" cy="4798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>
              <a:stCxn id="52" idx="3"/>
              <a:endCxn id="54" idx="0"/>
            </p:cNvCxnSpPr>
            <p:nvPr/>
          </p:nvCxnSpPr>
          <p:spPr>
            <a:xfrm flipV="1">
              <a:off x="1937442" y="2150197"/>
              <a:ext cx="90534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4" idx="2"/>
              <a:endCxn id="55" idx="1"/>
            </p:cNvCxnSpPr>
            <p:nvPr/>
          </p:nvCxnSpPr>
          <p:spPr>
            <a:xfrm>
              <a:off x="3404102" y="2150197"/>
              <a:ext cx="64732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55" idx="3"/>
              <a:endCxn id="113" idx="2"/>
            </p:cNvCxnSpPr>
            <p:nvPr/>
          </p:nvCxnSpPr>
          <p:spPr>
            <a:xfrm flipV="1">
              <a:off x="4549365" y="1910281"/>
              <a:ext cx="1367073" cy="239917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232902" y="3195874"/>
              <a:ext cx="68353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53" idx="3"/>
            </p:cNvCxnSpPr>
            <p:nvPr/>
          </p:nvCxnSpPr>
          <p:spPr>
            <a:xfrm>
              <a:off x="1937442" y="3843197"/>
              <a:ext cx="397899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59" idx="3"/>
            </p:cNvCxnSpPr>
            <p:nvPr/>
          </p:nvCxnSpPr>
          <p:spPr>
            <a:xfrm flipV="1">
              <a:off x="4621793" y="4409034"/>
              <a:ext cx="1294645" cy="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113" idx="0"/>
              <a:endCxn id="85" idx="1"/>
            </p:cNvCxnSpPr>
            <p:nvPr/>
          </p:nvCxnSpPr>
          <p:spPr>
            <a:xfrm>
              <a:off x="6477752" y="1910281"/>
              <a:ext cx="66467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58" idx="0"/>
              <a:endCxn id="88" idx="1"/>
            </p:cNvCxnSpPr>
            <p:nvPr/>
          </p:nvCxnSpPr>
          <p:spPr>
            <a:xfrm flipV="1">
              <a:off x="6785573" y="3829620"/>
              <a:ext cx="320637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2425" y="1726383"/>
              <a:ext cx="991354" cy="36779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MSE LOSS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106210" y="3589703"/>
              <a:ext cx="1063783" cy="479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TRUE/FALSE LOSS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V="1">
              <a:off x="2263366" y="2471596"/>
              <a:ext cx="0" cy="137160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263366" y="2471596"/>
              <a:ext cx="574895" cy="90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梯形 112"/>
            <p:cNvSpPr/>
            <p:nvPr/>
          </p:nvSpPr>
          <p:spPr>
            <a:xfrm rot="5400000">
              <a:off x="5439433" y="1629624"/>
              <a:ext cx="1515324" cy="561314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5232901" y="2150196"/>
              <a:ext cx="0" cy="104567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2867682" y="1662440"/>
              <a:ext cx="5613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5880211" y="3502887"/>
              <a:ext cx="8409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917446" y="1520177"/>
              <a:ext cx="5692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252394" y="6533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AC-WGAN</a:t>
            </a:r>
            <a:r>
              <a:rPr lang="en-US" altLang="zh-CN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|STRUCTURE</a:t>
            </a:r>
            <a:endParaRPr lang="en-US" altLang="zh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7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018903"/>
            <a:ext cx="7890316" cy="41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2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3" y="1715589"/>
            <a:ext cx="8145507" cy="3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2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533288" y="888081"/>
            <a:ext cx="7488796" cy="2717270"/>
            <a:chOff x="1376530" y="1027416"/>
            <a:chExt cx="8010313" cy="2917861"/>
          </a:xfrm>
        </p:grpSpPr>
        <p:sp>
          <p:nvSpPr>
            <p:cNvPr id="2" name="矩形 1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Agent</a:t>
              </a:r>
              <a:r>
                <a:rPr lang="en-US" altLang="zh-CN" smtClean="0"/>
                <a:t>t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（</a:t>
              </a:r>
              <a:r>
                <a:rPr lang="en-US" altLang="zh-CN" smtClean="0">
                  <a:solidFill>
                    <a:schemeClr val="tx1"/>
                  </a:solidFill>
                </a:rPr>
                <a:t>world</a:t>
              </a:r>
              <a:r>
                <a:rPr lang="zh-CN" altLang="en-US" smtClean="0">
                  <a:solidFill>
                    <a:schemeClr val="tx1"/>
                  </a:solidFill>
                </a:rPr>
                <a:t>）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肘形连接符 6"/>
            <p:cNvCxnSpPr>
              <a:stCxn id="2" idx="3"/>
              <a:endCxn id="3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" idx="1"/>
              <a:endCxn id="2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0"/>
              <a:endCxn id="2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98723" y="1981016"/>
              <a:ext cx="13086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Cost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05328" y="1981016"/>
              <a:ext cx="10815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Action</a:t>
              </a:r>
            </a:p>
            <a:p>
              <a:r>
                <a:rPr lang="en-US" altLang="zh-CN" smtClean="0"/>
                <a:t>Response</a:t>
              </a:r>
            </a:p>
            <a:p>
              <a:r>
                <a:rPr lang="en-US" altLang="zh-CN" smtClean="0"/>
                <a:t>Control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76530" y="1958571"/>
              <a:ext cx="10241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mtClean="0"/>
                <a:t>State</a:t>
              </a:r>
            </a:p>
            <a:p>
              <a:pPr algn="r"/>
              <a:r>
                <a:rPr lang="en-US" altLang="zh-CN" smtClean="0"/>
                <a:t>Stimulus</a:t>
              </a:r>
            </a:p>
            <a:p>
              <a:pPr algn="r"/>
              <a:r>
                <a:rPr lang="en-US" altLang="zh-CN" smtClean="0"/>
                <a:t>Situation</a:t>
              </a:r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91244" y="4258339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Reinforcement Learning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991244" y="4699049"/>
            <a:ext cx="79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Agent-orient learing- learning by interacting with an environment to achieve a goal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33000" y="5748348"/>
            <a:ext cx="61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mtClean="0"/>
              <a:t>Seeking to maximize  its cumulative reward in the long run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8220" y="5120035"/>
            <a:ext cx="763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Learning by try and error, with only delayed by evaluation feedback(reward)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Agent learning a policy mapping states to actions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2195" y="66423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DL</a:t>
            </a:r>
            <a:r>
              <a:rPr lang="zh-CN" altLang="en-US" smtClean="0"/>
              <a:t>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3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0159" y="1642527"/>
            <a:ext cx="9265447" cy="2352344"/>
            <a:chOff x="666948" y="390376"/>
            <a:chExt cx="9265447" cy="2352344"/>
          </a:xfrm>
        </p:grpSpPr>
        <p:sp>
          <p:nvSpPr>
            <p:cNvPr id="3" name="矩形 2"/>
            <p:cNvSpPr/>
            <p:nvPr/>
          </p:nvSpPr>
          <p:spPr>
            <a:xfrm>
              <a:off x="5408108" y="510012"/>
              <a:ext cx="1910282" cy="1665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11650" y="1019765"/>
              <a:ext cx="1906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判别器</a:t>
              </a:r>
              <a:endParaRPr lang="en-US" altLang="zh-CN" dirty="0" smtClean="0"/>
            </a:p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Discriminator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751324" y="872150"/>
              <a:ext cx="16567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742271" y="1840871"/>
              <a:ext cx="16658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03182" y="1469679"/>
              <a:ext cx="1539089" cy="742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12236" y="1529519"/>
              <a:ext cx="1530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生成器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Generator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24" idx="3"/>
              <a:endCxn id="7" idx="1"/>
            </p:cNvCxnSpPr>
            <p:nvPr/>
          </p:nvCxnSpPr>
          <p:spPr>
            <a:xfrm flipV="1">
              <a:off x="1458752" y="1840871"/>
              <a:ext cx="744430" cy="1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844105" y="1455203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G(z)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45010" y="49400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" idx="3"/>
              <a:endCxn id="16" idx="1"/>
            </p:cNvCxnSpPr>
            <p:nvPr/>
          </p:nvCxnSpPr>
          <p:spPr>
            <a:xfrm flipV="1">
              <a:off x="7318390" y="1339332"/>
              <a:ext cx="880625" cy="3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2"/>
            </p:cNvCxnSpPr>
            <p:nvPr/>
          </p:nvCxnSpPr>
          <p:spPr>
            <a:xfrm rot="10800000" flipV="1">
              <a:off x="2972728" y="1341131"/>
              <a:ext cx="5866855" cy="870932"/>
            </a:xfrm>
            <a:prstGeom prst="bentConnector4">
              <a:avLst>
                <a:gd name="adj1" fmla="val 12"/>
                <a:gd name="adj2" fmla="val 161638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柱形 13"/>
            <p:cNvSpPr/>
            <p:nvPr/>
          </p:nvSpPr>
          <p:spPr>
            <a:xfrm>
              <a:off x="2413206" y="390376"/>
              <a:ext cx="1338118" cy="87179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50895" y="588217"/>
              <a:ext cx="116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真实世界数据集</a:t>
              </a:r>
              <a:endParaRPr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99015" y="891785"/>
              <a:ext cx="400509" cy="895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284394" y="1019765"/>
              <a:ext cx="229750" cy="24240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8284394" y="1419272"/>
              <a:ext cx="229750" cy="24240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25556" y="54930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True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99074" y="1825522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False</a:t>
              </a:r>
              <a:endParaRPr lang="zh-CN" altLang="en-US"/>
            </a:p>
          </p:txBody>
        </p:sp>
        <p:cxnSp>
          <p:nvCxnSpPr>
            <p:cNvPr id="21" name="直接箭头连接符 20"/>
            <p:cNvCxnSpPr>
              <a:stCxn id="16" idx="3"/>
              <a:endCxn id="22" idx="1"/>
            </p:cNvCxnSpPr>
            <p:nvPr/>
          </p:nvCxnSpPr>
          <p:spPr>
            <a:xfrm flipV="1">
              <a:off x="8599524" y="1339331"/>
              <a:ext cx="48011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079640" y="1095255"/>
              <a:ext cx="852755" cy="488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228848" y="1140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Loss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80236" y="1365380"/>
              <a:ext cx="278516" cy="974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1217210" y="145031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1217210" y="173518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1216491" y="2016716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6948" y="2373388"/>
              <a:ext cx="13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Latent space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78151" y="15103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z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3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7977" y="261257"/>
            <a:ext cx="11216640" cy="6244046"/>
            <a:chOff x="687977" y="261257"/>
            <a:chExt cx="11216640" cy="6244046"/>
          </a:xfrm>
        </p:grpSpPr>
        <p:sp>
          <p:nvSpPr>
            <p:cNvPr id="2" name="矩形 1"/>
            <p:cNvSpPr/>
            <p:nvPr/>
          </p:nvSpPr>
          <p:spPr>
            <a:xfrm>
              <a:off x="687977" y="261257"/>
              <a:ext cx="11216640" cy="62440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98651" y="482351"/>
              <a:ext cx="347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The Land scape Landscape of GANs</a:t>
              </a:r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720037" y="1072252"/>
              <a:ext cx="3039164" cy="2847702"/>
              <a:chOff x="4404115" y="1554328"/>
              <a:chExt cx="3039164" cy="284770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6543392" y="2337472"/>
                <a:ext cx="0" cy="248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组合 37"/>
              <p:cNvGrpSpPr/>
              <p:nvPr/>
            </p:nvGrpSpPr>
            <p:grpSpPr>
              <a:xfrm>
                <a:off x="4404115" y="1554328"/>
                <a:ext cx="3039164" cy="2847702"/>
                <a:chOff x="4404115" y="1554328"/>
                <a:chExt cx="3039164" cy="284770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4404115" y="1554328"/>
                  <a:ext cx="3039164" cy="2847702"/>
                  <a:chOff x="4404115" y="1554328"/>
                  <a:chExt cx="3039164" cy="2847702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404115" y="1554328"/>
                    <a:ext cx="3039164" cy="2847702"/>
                    <a:chOff x="4404115" y="1554328"/>
                    <a:chExt cx="3039164" cy="284770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4404115" y="1554328"/>
                      <a:ext cx="3039164" cy="2847702"/>
                      <a:chOff x="4404115" y="1554328"/>
                      <a:chExt cx="3039164" cy="284770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文本框 19"/>
                          <p:cNvSpPr txBox="1"/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" name="文本框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l="-3279" b="-1111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4404115" y="1554328"/>
                        <a:ext cx="3039164" cy="2847702"/>
                        <a:chOff x="4404115" y="1554328"/>
                        <a:chExt cx="3039164" cy="2847702"/>
                      </a:xfrm>
                    </p:grpSpPr>
                    <p:sp>
                      <p:nvSpPr>
                        <p:cNvPr id="4" name="椭圆 3"/>
                        <p:cNvSpPr/>
                        <p:nvPr/>
                      </p:nvSpPr>
                      <p:spPr>
                        <a:xfrm>
                          <a:off x="4404115" y="1554328"/>
                          <a:ext cx="3039164" cy="284770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" name="椭圆 4"/>
                        <p:cNvSpPr/>
                        <p:nvPr/>
                      </p:nvSpPr>
                      <p:spPr>
                        <a:xfrm>
                          <a:off x="4752623" y="1957641"/>
                          <a:ext cx="2342147" cy="138645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5161824" y="3723922"/>
                          <a:ext cx="1879894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GANs with Regularized Modeling Ability</a:t>
                          </a:r>
                          <a:endParaRPr lang="zh-CN" altLang="en-US" sz="1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" name="左箭头 13"/>
                        <p:cNvSpPr/>
                        <p:nvPr/>
                      </p:nvSpPr>
                      <p:spPr>
                        <a:xfrm>
                          <a:off x="5254576" y="2178111"/>
                          <a:ext cx="1288816" cy="231631"/>
                        </a:xfrm>
                        <a:prstGeom prst="leftArrow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8" name="直接箭头连接符 17"/>
                        <p:cNvCxnSpPr/>
                        <p:nvPr/>
                      </p:nvCxnSpPr>
                      <p:spPr>
                        <a:xfrm>
                          <a:off x="6008912" y="233747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直接箭头连接符 18"/>
                        <p:cNvCxnSpPr/>
                        <p:nvPr/>
                      </p:nvCxnSpPr>
                      <p:spPr>
                        <a:xfrm>
                          <a:off x="5577848" y="234182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" name="文本框 21"/>
                            <p:cNvSpPr txBox="1"/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文本框 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b="-1428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5161824" y="2586448"/>
                          <a:ext cx="63658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L1 Cost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5733639" y="25730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LSGAN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30" name="文本框 29"/>
                        <p:cNvSpPr txBox="1"/>
                        <p:nvPr/>
                      </p:nvSpPr>
                      <p:spPr>
                        <a:xfrm>
                          <a:off x="6276019" y="25596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WGAN</a:t>
                          </a:r>
                          <a:endParaRPr lang="zh-CN" altLang="en-US" sz="1200"/>
                        </a:p>
                      </p:txBody>
                    </p:sp>
                  </p:grpSp>
                </p:grpSp>
              </p:grp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5629688" y="1995045"/>
                    <a:ext cx="6463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smtClean="0"/>
                      <a:t>Slope C</a:t>
                    </a:r>
                    <a:endParaRPr lang="zh-CN" altLang="en-US" sz="1200"/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5480116" y="2970779"/>
                  <a:ext cx="10374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mtClean="0">
                      <a:latin typeface="+mj-lt"/>
                    </a:rPr>
                    <a:t>GLS-GAN(C)</a:t>
                  </a:r>
                  <a:endParaRPr lang="zh-CN" altLang="en-US" sz="1400">
                    <a:latin typeface="+mj-lt"/>
                  </a:endParaRPr>
                </a:p>
              </p:txBody>
            </p:sp>
          </p:grpSp>
        </p:grpSp>
        <p:grpSp>
          <p:nvGrpSpPr>
            <p:cNvPr id="92" name="组合 91"/>
            <p:cNvGrpSpPr/>
            <p:nvPr/>
          </p:nvGrpSpPr>
          <p:grpSpPr>
            <a:xfrm>
              <a:off x="1320480" y="975175"/>
              <a:ext cx="3474792" cy="3043961"/>
              <a:chOff x="1470545" y="1506395"/>
              <a:chExt cx="3474792" cy="304396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470545" y="1506395"/>
                <a:ext cx="3474792" cy="304396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840319" y="1971522"/>
                <a:ext cx="1662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GAN(</a:t>
                </a:r>
                <a:r>
                  <a:rPr lang="en-US" altLang="zh-CN" sz="1600" smtClean="0">
                    <a:latin typeface="+mj-lt"/>
                  </a:rPr>
                  <a:t>Goodfollow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916205" y="2302782"/>
                <a:ext cx="175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CGAN(</a:t>
                </a:r>
                <a:r>
                  <a:rPr lang="en-US" altLang="zh-CN" sz="1600" smtClean="0">
                    <a:latin typeface="+mj-lt"/>
                  </a:rPr>
                  <a:t>Conditional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48821" y="2641336"/>
                <a:ext cx="1643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DCGAN(</a:t>
                </a:r>
                <a:r>
                  <a:rPr lang="en-US" altLang="zh-CN" sz="1600" smtClean="0">
                    <a:latin typeface="+mj-lt"/>
                  </a:rPr>
                  <a:t>ConvNet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920432" y="3023215"/>
                <a:ext cx="2003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InfoGAN(</a:t>
                </a:r>
                <a:r>
                  <a:rPr lang="en-US" altLang="zh-CN" sz="1600" smtClean="0">
                    <a:latin typeface="+mj-lt"/>
                  </a:rPr>
                  <a:t>Information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58695" y="3325013"/>
                <a:ext cx="1965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SRGAN(</a:t>
                </a:r>
                <a:r>
                  <a:rPr lang="en-US" altLang="zh-CN" sz="1600">
                    <a:latin typeface="+mj-lt"/>
                  </a:rPr>
                  <a:t>Content Loss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535525" y="3802512"/>
                <a:ext cx="15131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conbined </a:t>
                </a:r>
              </a:p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other theory</a:t>
                </a:r>
                <a:endParaRPr lang="zh-CN" altLang="en-US" sz="1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143780" y="1022114"/>
              <a:ext cx="3376652" cy="2939762"/>
              <a:chOff x="857720" y="1508298"/>
              <a:chExt cx="3376652" cy="293976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57720" y="1508298"/>
                <a:ext cx="3376652" cy="2939762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278665" y="1924719"/>
                <a:ext cx="1524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Classic GANs(</a:t>
                </a:r>
                <a:r>
                  <a:rPr lang="en-US" altLang="zh-CN" sz="1600" smtClean="0">
                    <a:latin typeface="+mj-lt"/>
                  </a:rPr>
                  <a:t>JS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072621" y="2333738"/>
                <a:ext cx="1915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f GANs(</a:t>
                </a:r>
                <a:r>
                  <a:rPr lang="en-US" altLang="zh-CN" sz="1600">
                    <a:latin typeface="+mj-lt"/>
                  </a:rPr>
                  <a:t>f-divergence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23059" y="2781536"/>
                <a:ext cx="21816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EBGANs(</a:t>
                </a:r>
                <a:r>
                  <a:rPr lang="en-US" altLang="zh-CN" sz="1600">
                    <a:latin typeface="+mj-lt"/>
                  </a:rPr>
                  <a:t>Total Variation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/>
                      <a:t>Least Square GANs(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zh-CN" sz="1600" smtClean="0"/>
                      <a:t>)</a:t>
                    </a:r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54" t="-3571" r="-292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1965608" y="3746016"/>
                <a:ext cx="1879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with infine Modeling Ability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508630" y="4606166"/>
              <a:ext cx="3456035" cy="1373267"/>
              <a:chOff x="2570584" y="4722733"/>
              <a:chExt cx="3456035" cy="1373267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703986" y="4913206"/>
                <a:ext cx="2745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DiscoGAN(</a:t>
                </a:r>
                <a:r>
                  <a:rPr lang="en-US" altLang="zh-CN" sz="1600">
                    <a:latin typeface="+mj-lt"/>
                  </a:rPr>
                  <a:t>Parallel Connection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474767" y="5260597"/>
                <a:ext cx="2551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LAPGAN(</a:t>
                </a:r>
                <a:r>
                  <a:rPr lang="en-US" altLang="zh-CN" sz="1600">
                    <a:latin typeface="+mj-lt"/>
                  </a:rPr>
                  <a:t>Laplacian pyramid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703938" y="5590110"/>
                <a:ext cx="2674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StackGAN(</a:t>
                </a:r>
                <a:r>
                  <a:rPr lang="en-US" altLang="zh-CN" sz="1600">
                    <a:latin typeface="+mj-lt"/>
                  </a:rPr>
                  <a:t>Series Connection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2570584" y="4722733"/>
                <a:ext cx="3373616" cy="1373267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417856" y="4868515"/>
              <a:ext cx="235391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VAE/GAN(</a:t>
              </a:r>
              <a:r>
                <a:rPr lang="en-US" altLang="zh-CN" sz="1600">
                  <a:latin typeface="+mj-lt"/>
                </a:rPr>
                <a:t>Reconstruction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613651" y="5153341"/>
              <a:ext cx="2146742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AAE(</a:t>
              </a:r>
              <a:r>
                <a:rPr lang="en-US" altLang="zh-CN" sz="1600">
                  <a:latin typeface="+mj-lt"/>
                </a:rPr>
                <a:t>Series Connection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302766" y="4673147"/>
              <a:ext cx="3441402" cy="88561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8967565" y="4681444"/>
              <a:ext cx="2342066" cy="130628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062689" y="4802929"/>
              <a:ext cx="141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SeqGAN(</a:t>
              </a:r>
              <a:r>
                <a:rPr lang="en-US" altLang="zh-CN" sz="1600">
                  <a:latin typeface="+mj-lt"/>
                </a:rPr>
                <a:t>RL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615176" y="5144030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ORGAN(</a:t>
              </a:r>
              <a:r>
                <a:rPr lang="en-US" altLang="zh-CN" sz="1600">
                  <a:latin typeface="+mj-lt"/>
                </a:rPr>
                <a:t>RL&amp;RNN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054433" y="5450263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AGAN(</a:t>
              </a:r>
              <a:r>
                <a:rPr lang="en-US" altLang="zh-CN" sz="1600">
                  <a:latin typeface="+mj-lt"/>
                </a:rPr>
                <a:t>RBM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805825" y="4450333"/>
              <a:ext cx="16360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 Variants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624227" y="4503725"/>
              <a:ext cx="19788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Variational Autoencoder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240064" y="4511938"/>
              <a:ext cx="14037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RL&amp;RNN&amp;RBM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254625" y="4233947"/>
              <a:ext cx="10453816" cy="203474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9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7630" y="755557"/>
            <a:ext cx="4024437" cy="3425013"/>
            <a:chOff x="713026" y="615764"/>
            <a:chExt cx="5050238" cy="4785068"/>
          </a:xfrm>
        </p:grpSpPr>
        <p:sp>
          <p:nvSpPr>
            <p:cNvPr id="2" name="椭圆 1"/>
            <p:cNvSpPr/>
            <p:nvPr/>
          </p:nvSpPr>
          <p:spPr>
            <a:xfrm>
              <a:off x="713026" y="615764"/>
              <a:ext cx="2873829" cy="2838994"/>
            </a:xfrm>
            <a:prstGeom prst="ellipse">
              <a:avLst/>
            </a:prstGeom>
            <a:solidFill>
              <a:srgbClr val="7030A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对抗生成约束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2889435" y="994197"/>
              <a:ext cx="2873829" cy="2838994"/>
            </a:xfrm>
            <a:prstGeom prst="ellipse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</a:rPr>
                <a:t>结构化约束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52520" y="2561838"/>
              <a:ext cx="2873829" cy="2838994"/>
            </a:xfrm>
            <a:prstGeom prst="ellipse">
              <a:avLst/>
            </a:prstGeom>
            <a:solidFill>
              <a:schemeClr val="accent6">
                <a:alpha val="56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规范化约束</a:t>
              </a:r>
            </a:p>
          </p:txBody>
        </p:sp>
      </p:grpSp>
      <p:grpSp>
        <p:nvGrpSpPr>
          <p:cNvPr id="8" name="组合 58"/>
          <p:cNvGrpSpPr>
            <a:grpSpLocks/>
          </p:cNvGrpSpPr>
          <p:nvPr/>
        </p:nvGrpSpPr>
        <p:grpSpPr bwMode="auto">
          <a:xfrm>
            <a:off x="4184823" y="2504476"/>
            <a:ext cx="7483004" cy="2852290"/>
            <a:chOff x="1069756" y="1434399"/>
            <a:chExt cx="12124854" cy="491154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560079" y="1979443"/>
              <a:ext cx="0" cy="359869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4298004" y="1241518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3721993" y="3056112"/>
              <a:ext cx="0" cy="147585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4298004" y="4843263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069756" y="2674785"/>
              <a:ext cx="2195151" cy="21958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800" noProof="1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966943" y="1604324"/>
              <a:ext cx="2855913" cy="773112"/>
              <a:chOff x="3952875" y="1970088"/>
              <a:chExt cx="2855913" cy="773112"/>
            </a:xfrm>
            <a:solidFill>
              <a:srgbClr val="3E4150"/>
            </a:solidFill>
          </p:grpSpPr>
          <p:sp>
            <p:nvSpPr>
              <p:cNvPr id="25" name="圆角矩形 24"/>
              <p:cNvSpPr/>
              <p:nvPr/>
            </p:nvSpPr>
            <p:spPr>
              <a:xfrm>
                <a:off x="3952875" y="1970088"/>
                <a:ext cx="2855913" cy="77311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455265" y="2065191"/>
                <a:ext cx="2335561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生成式对抗网络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66943" y="3385499"/>
              <a:ext cx="2855913" cy="774700"/>
              <a:chOff x="3952875" y="3751263"/>
              <a:chExt cx="2855913" cy="774700"/>
            </a:xfrm>
            <a:solidFill>
              <a:srgbClr val="3E4150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3952875" y="3751263"/>
                <a:ext cx="2855913" cy="7747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55265" y="3828189"/>
                <a:ext cx="2044655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递归神经网络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966943" y="5166674"/>
              <a:ext cx="2855913" cy="774700"/>
              <a:chOff x="3952875" y="5532438"/>
              <a:chExt cx="2855913" cy="774700"/>
            </a:xfrm>
            <a:solidFill>
              <a:srgbClr val="3E4150"/>
            </a:solidFill>
          </p:grpSpPr>
          <p:sp>
            <p:nvSpPr>
              <p:cNvPr id="21" name="圆角矩形 20"/>
              <p:cNvSpPr/>
              <p:nvPr/>
            </p:nvSpPr>
            <p:spPr>
              <a:xfrm>
                <a:off x="3952875" y="5532438"/>
                <a:ext cx="2855913" cy="7747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467829" y="5652800"/>
                <a:ext cx="2044655" cy="529982"/>
              </a:xfrm>
              <a:prstGeom prst="rect">
                <a:avLst/>
              </a:prstGeom>
              <a:grp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深度强化学习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" name="文本框 54"/>
            <p:cNvSpPr txBox="1">
              <a:spLocks noChangeArrowheads="1"/>
            </p:cNvSpPr>
            <p:nvPr/>
          </p:nvSpPr>
          <p:spPr bwMode="auto">
            <a:xfrm>
              <a:off x="6990580" y="1434399"/>
              <a:ext cx="6029740" cy="111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</a:rPr>
                <a:t>GAN</a:t>
              </a:r>
              <a:r>
                <a:rPr lang="zh-CN" altLang="en-US" sz="1200">
                  <a:latin typeface="微软雅黑" panose="020B0503020204020204" pitchFamily="34" charset="-122"/>
                </a:rPr>
                <a:t>（</a:t>
              </a:r>
              <a:r>
                <a:rPr lang="en-US" altLang="zh-CN" sz="1200"/>
                <a:t>Generative Adversarial Nets</a:t>
              </a:r>
              <a:r>
                <a:rPr lang="zh-CN" altLang="en-US" sz="1200"/>
                <a:t>）</a:t>
              </a:r>
              <a:r>
                <a:rPr lang="zh-CN" altLang="zh-CN" sz="1200"/>
                <a:t>于</a:t>
              </a:r>
              <a:r>
                <a:rPr lang="en-US" altLang="zh-CN" sz="1200"/>
                <a:t>2014</a:t>
              </a:r>
              <a:r>
                <a:rPr lang="zh-CN" altLang="zh-CN" sz="1200"/>
                <a:t>年提出</a:t>
              </a:r>
              <a:r>
                <a:rPr lang="en-US" altLang="zh-CN" sz="1200" baseline="30000"/>
                <a:t>[14]</a:t>
              </a:r>
              <a:r>
                <a:rPr lang="zh-CN" altLang="zh-CN" sz="1200"/>
                <a:t>，引起了从学术界到工业界的普遍关注。主要用于框架结构的搭建</a:t>
              </a:r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 55"/>
            <p:cNvSpPr txBox="1">
              <a:spLocks noChangeArrowheads="1"/>
            </p:cNvSpPr>
            <p:nvPr/>
          </p:nvSpPr>
          <p:spPr bwMode="auto">
            <a:xfrm>
              <a:off x="7164870" y="3141541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RNN</a:t>
              </a:r>
              <a:r>
                <a:rPr lang="zh-CN" altLang="zh-CN" sz="1200"/>
                <a:t>（</a:t>
              </a:r>
              <a:r>
                <a:rPr lang="en-US" altLang="zh-CN" sz="1200"/>
                <a:t>Recurrent Neural Networks</a:t>
              </a:r>
              <a:r>
                <a:rPr lang="zh-CN" altLang="zh-CN" sz="1200"/>
                <a:t>）将状态在自身网络中循环传递，因此主要应用于处理更广泛的时间序列结构输入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56"/>
            <p:cNvSpPr txBox="1">
              <a:spLocks noChangeArrowheads="1"/>
            </p:cNvSpPr>
            <p:nvPr/>
          </p:nvSpPr>
          <p:spPr bwMode="auto">
            <a:xfrm>
              <a:off x="7164868" y="4914998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</a:rPr>
                <a:t>将深度学习与强化学习的结合，设计适用于工业过程指标决策过程的</a:t>
              </a:r>
              <a:r>
                <a:rPr lang="en-US" altLang="zh-CN" sz="1200">
                  <a:latin typeface="微软雅黑" panose="020B0503020204020204" pitchFamily="34" charset="-122"/>
                </a:rPr>
                <a:t>DRL</a:t>
              </a:r>
              <a:r>
                <a:rPr lang="zh-CN" altLang="en-US" sz="1200">
                  <a:latin typeface="微软雅黑" panose="020B0503020204020204" pitchFamily="34" charset="-122"/>
                </a:rPr>
                <a:t>结构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57"/>
            <p:cNvSpPr txBox="1">
              <a:spLocks noChangeArrowheads="1"/>
            </p:cNvSpPr>
            <p:nvPr/>
          </p:nvSpPr>
          <p:spPr bwMode="auto">
            <a:xfrm>
              <a:off x="1567303" y="3091788"/>
              <a:ext cx="1135573" cy="121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深度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学习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9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9093" y="790832"/>
            <a:ext cx="10607251" cy="4707017"/>
            <a:chOff x="749093" y="790832"/>
            <a:chExt cx="10607251" cy="4707017"/>
          </a:xfrm>
        </p:grpSpPr>
        <p:grpSp>
          <p:nvGrpSpPr>
            <p:cNvPr id="6" name="组合 5"/>
            <p:cNvGrpSpPr/>
            <p:nvPr/>
          </p:nvGrpSpPr>
          <p:grpSpPr>
            <a:xfrm>
              <a:off x="930876" y="790832"/>
              <a:ext cx="3522171" cy="1079157"/>
              <a:chOff x="5165123" y="2891481"/>
              <a:chExt cx="3522171" cy="10791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165123" y="2891481"/>
                <a:ext cx="3418703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65123" y="2960817"/>
                <a:ext cx="1967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Variation Inference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75553" y="3408580"/>
                <a:ext cx="2611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 Denmark    Berkeley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Amesterdam        Carnegie Mellon</a:t>
                </a:r>
                <a:endParaRPr lang="zh-CN" altLang="en-US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500138" y="807308"/>
              <a:ext cx="4856206" cy="1079157"/>
              <a:chOff x="5165123" y="2891481"/>
              <a:chExt cx="4856206" cy="10791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65123" y="2891481"/>
                <a:ext cx="4856206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165123" y="2960817"/>
                <a:ext cx="2385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Reinforcement learning</a:t>
                </a:r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83806" y="3408581"/>
                <a:ext cx="33493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          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California </a:t>
                </a:r>
                <a:r>
                  <a:rPr lang="en-US" altLang="zh-CN" sz="12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Berkeley</a:t>
                </a:r>
                <a:endParaRPr lang="en-US" altLang="zh-CN" sz="1200" b="1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London college     Shanghai Jiao Tong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Mircrosoft</a:t>
                </a:r>
                <a:endParaRPr lang="zh-CN" alt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053019" y="2496065"/>
              <a:ext cx="3909402" cy="1441621"/>
              <a:chOff x="5165124" y="2891481"/>
              <a:chExt cx="4062361" cy="144162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65124" y="2891481"/>
                <a:ext cx="4062361" cy="14416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269400" y="299187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GAN</a:t>
                </a:r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986344" y="3307498"/>
                <a:ext cx="30410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Brain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 Mircrosoft AI</a:t>
                </a:r>
              </a:p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Mentreal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New York        Twitter</a:t>
                </a:r>
              </a:p>
              <a:p>
                <a:r>
                  <a:rPr lang="en-US" altLang="zh-CN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Mitsubishi electric research 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三菱电气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Freiburg(Germany)      360(china)    OpenAI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49093" y="4270885"/>
              <a:ext cx="2829840" cy="1069380"/>
              <a:chOff x="406617" y="4458209"/>
              <a:chExt cx="2829840" cy="106938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11892" y="4458209"/>
                <a:ext cx="2819290" cy="10693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06617" y="4490474"/>
                <a:ext cx="1971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Information theory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812862" y="4989638"/>
                <a:ext cx="1423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 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OpenAI    Berkeley 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28241" y="4701163"/>
              <a:ext cx="1888109" cy="796686"/>
              <a:chOff x="5019900" y="4463180"/>
              <a:chExt cx="1888109" cy="79668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19900" y="4474685"/>
                <a:ext cx="1851037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056972" y="4463180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RBM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22886" y="4869504"/>
                <a:ext cx="1385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980884" y="4698365"/>
              <a:ext cx="2136051" cy="785181"/>
              <a:chOff x="8278876" y="4437608"/>
              <a:chExt cx="2136051" cy="78518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78877" y="4437608"/>
                <a:ext cx="2050230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278876" y="4463180"/>
                <a:ext cx="8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Energy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775889" y="4889151"/>
                <a:ext cx="1639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Newyork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983476" y="2833547"/>
              <a:ext cx="1011880" cy="785181"/>
              <a:chOff x="8665145" y="2306595"/>
              <a:chExt cx="1011880" cy="7851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65146" y="2306595"/>
                <a:ext cx="1011879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65145" y="233216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RNN</a:t>
                </a:r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969074" y="2694792"/>
                <a:ext cx="707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接箭头连接符 44"/>
            <p:cNvCxnSpPr>
              <a:stCxn id="7" idx="2"/>
            </p:cNvCxnSpPr>
            <p:nvPr/>
          </p:nvCxnSpPr>
          <p:spPr>
            <a:xfrm>
              <a:off x="2640228" y="1869989"/>
              <a:ext cx="1412791" cy="62607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343668" y="2061204"/>
              <a:ext cx="1173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Optimize </a:t>
              </a:r>
            </a:p>
            <a:p>
              <a:r>
                <a:rPr lang="en-US" altLang="zh-CN" sz="1200" smtClean="0">
                  <a:latin typeface="+mj-lt"/>
                </a:rPr>
                <a:t>Latent spcace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48" name="直接箭头连接符 47"/>
            <p:cNvCxnSpPr>
              <a:stCxn id="12" idx="2"/>
            </p:cNvCxnSpPr>
            <p:nvPr/>
          </p:nvCxnSpPr>
          <p:spPr>
            <a:xfrm flipH="1">
              <a:off x="7385706" y="1886465"/>
              <a:ext cx="1542535" cy="62607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765526" y="2077428"/>
              <a:ext cx="243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Objective reward from discriminator</a:t>
              </a:r>
            </a:p>
            <a:p>
              <a:r>
                <a:rPr lang="en-US" altLang="zh-CN" sz="1200" smtClean="0">
                  <a:latin typeface="+mj-lt"/>
                </a:rPr>
                <a:t>Plocy gradient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3" name="直接箭头连接符 52"/>
            <p:cNvCxnSpPr>
              <a:stCxn id="37" idx="1"/>
              <a:endCxn id="16" idx="3"/>
            </p:cNvCxnSpPr>
            <p:nvPr/>
          </p:nvCxnSpPr>
          <p:spPr>
            <a:xfrm flipH="1" flipV="1">
              <a:off x="7962421" y="3216876"/>
              <a:ext cx="2021056" cy="926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033742" y="4072317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</a:t>
              </a:r>
            </a:p>
            <a:p>
              <a:r>
                <a:rPr lang="en-US" altLang="zh-CN" sz="1200" smtClean="0">
                  <a:latin typeface="+mj-lt"/>
                </a:rPr>
                <a:t>Explaination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6" name="直接箭头连接符 55"/>
            <p:cNvCxnSpPr>
              <a:stCxn id="21" idx="0"/>
            </p:cNvCxnSpPr>
            <p:nvPr/>
          </p:nvCxnSpPr>
          <p:spPr>
            <a:xfrm flipV="1">
              <a:off x="2164013" y="3937686"/>
              <a:ext cx="1889006" cy="33319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3" idx="0"/>
              <a:endCxn id="16" idx="2"/>
            </p:cNvCxnSpPr>
            <p:nvPr/>
          </p:nvCxnSpPr>
          <p:spPr>
            <a:xfrm flipV="1">
              <a:off x="6006000" y="3937686"/>
              <a:ext cx="1720" cy="7606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7962421" y="3937686"/>
              <a:ext cx="965820" cy="77498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275121" y="3507081"/>
              <a:ext cx="1790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guarantee Training </a:t>
              </a:r>
              <a:r>
                <a:rPr lang="en-US" altLang="zh-CN" sz="1200">
                  <a:latin typeface="+mj-lt"/>
                </a:rPr>
                <a:t>complexity and </a:t>
              </a:r>
              <a:r>
                <a:rPr lang="en-US" altLang="zh-CN" sz="1200" smtClean="0">
                  <a:latin typeface="+mj-lt"/>
                </a:rPr>
                <a:t>The </a:t>
              </a:r>
              <a:r>
                <a:rPr lang="en-US" altLang="zh-CN" sz="1200">
                  <a:latin typeface="+mj-lt"/>
                </a:rPr>
                <a:t>quality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073768" y="2699483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 generator </a:t>
              </a:r>
            </a:p>
            <a:p>
              <a:r>
                <a:rPr lang="en-US" altLang="zh-CN" sz="1200" smtClean="0">
                  <a:latin typeface="+mj-lt"/>
                </a:rPr>
                <a:t>Generate sequence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530132" y="3857422"/>
              <a:ext cx="1463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Associate memory</a:t>
              </a:r>
            </a:p>
            <a:p>
              <a:r>
                <a:rPr lang="en-US" altLang="zh-CN" sz="1200" smtClean="0">
                  <a:latin typeface="+mj-lt"/>
                </a:rPr>
                <a:t>Connection between G and D</a:t>
              </a:r>
              <a:endParaRPr lang="zh-CN" altLang="en-US"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9057" y="29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技术路线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0657" y="3643916"/>
            <a:ext cx="7032791" cy="1765336"/>
            <a:chOff x="1080657" y="3643916"/>
            <a:chExt cx="7032791" cy="1765336"/>
          </a:xfrm>
        </p:grpSpPr>
        <p:sp>
          <p:nvSpPr>
            <p:cNvPr id="55" name="文本框 54"/>
            <p:cNvSpPr txBox="1"/>
            <p:nvPr/>
          </p:nvSpPr>
          <p:spPr>
            <a:xfrm>
              <a:off x="1281219" y="3730879"/>
              <a:ext cx="1411732" cy="30777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图像（</a:t>
              </a:r>
              <a:r>
                <a:rPr lang="zh-CN" altLang="en-US"/>
                <a:t>二维）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360920" y="3730879"/>
              <a:ext cx="1383252" cy="307777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谱图（一维）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330588" y="3730879"/>
              <a:ext cx="1454450" cy="307777"/>
            </a:xfrm>
            <a:prstGeom prst="rec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运行</a:t>
              </a:r>
              <a:r>
                <a:rPr lang="zh-CN" altLang="en-US"/>
                <a:t>指标（离散）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80397" y="4201141"/>
              <a:ext cx="520168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GAN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741096" y="4192747"/>
              <a:ext cx="622900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GAN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59092" y="5101475"/>
              <a:ext cx="747761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CGAN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26188" y="5092790"/>
              <a:ext cx="703807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WGAN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24349" y="5087253"/>
              <a:ext cx="689099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/>
                <a:t>LSGAN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55" idx="3"/>
              <a:endCxn id="56" idx="1"/>
            </p:cNvCxnSpPr>
            <p:nvPr/>
          </p:nvCxnSpPr>
          <p:spPr>
            <a:xfrm>
              <a:off x="2692951" y="3884768"/>
              <a:ext cx="66796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6" idx="3"/>
              <a:endCxn id="57" idx="1"/>
            </p:cNvCxnSpPr>
            <p:nvPr/>
          </p:nvCxnSpPr>
          <p:spPr>
            <a:xfrm>
              <a:off x="4744172" y="3884768"/>
              <a:ext cx="58641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8" idx="3"/>
              <a:endCxn id="59" idx="1"/>
            </p:cNvCxnSpPr>
            <p:nvPr/>
          </p:nvCxnSpPr>
          <p:spPr>
            <a:xfrm flipV="1">
              <a:off x="2400565" y="4346636"/>
              <a:ext cx="1340531" cy="839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9" idx="2"/>
              <a:endCxn id="60" idx="0"/>
            </p:cNvCxnSpPr>
            <p:nvPr/>
          </p:nvCxnSpPr>
          <p:spPr>
            <a:xfrm>
              <a:off x="4052546" y="4500524"/>
              <a:ext cx="1380427" cy="6009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7" idx="2"/>
              <a:endCxn id="60" idx="0"/>
            </p:cNvCxnSpPr>
            <p:nvPr/>
          </p:nvCxnSpPr>
          <p:spPr>
            <a:xfrm flipH="1">
              <a:off x="5432973" y="4038656"/>
              <a:ext cx="624840" cy="10628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0" idx="3"/>
              <a:endCxn id="61" idx="1"/>
            </p:cNvCxnSpPr>
            <p:nvPr/>
          </p:nvCxnSpPr>
          <p:spPr>
            <a:xfrm flipV="1">
              <a:off x="5806853" y="5246679"/>
              <a:ext cx="519335" cy="86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1" idx="3"/>
              <a:endCxn id="62" idx="1"/>
            </p:cNvCxnSpPr>
            <p:nvPr/>
          </p:nvCxnSpPr>
          <p:spPr>
            <a:xfrm flipV="1">
              <a:off x="7029995" y="5241142"/>
              <a:ext cx="394354" cy="5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080657" y="3643916"/>
              <a:ext cx="4094206" cy="1008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`</a:t>
              </a:r>
              <a:endParaRPr lang="zh-CN" altLang="en-US" sz="1400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6" y="874345"/>
            <a:ext cx="5756787" cy="2210977"/>
          </a:xfrm>
          <a:prstGeom prst="rect">
            <a:avLst/>
          </a:prstGeom>
        </p:spPr>
      </p:pic>
      <p:grpSp>
        <p:nvGrpSpPr>
          <p:cNvPr id="100" name="组合 99"/>
          <p:cNvGrpSpPr/>
          <p:nvPr/>
        </p:nvGrpSpPr>
        <p:grpSpPr>
          <a:xfrm>
            <a:off x="6425514" y="1298044"/>
            <a:ext cx="4297714" cy="1595319"/>
            <a:chOff x="1680168" y="1027416"/>
            <a:chExt cx="7385087" cy="2917861"/>
          </a:xfrm>
        </p:grpSpPr>
        <p:sp>
          <p:nvSpPr>
            <p:cNvPr id="101" name="矩形 100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Agent</a:t>
              </a:r>
              <a:r>
                <a:rPr lang="en-US" altLang="zh-CN" sz="1050" smtClean="0"/>
                <a:t>t</a:t>
              </a:r>
              <a:endParaRPr lang="zh-CN" altLang="en-US" sz="105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z="105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050" smtClean="0">
                  <a:solidFill>
                    <a:schemeClr val="tx1"/>
                  </a:solidFill>
                </a:rPr>
                <a:t>world</a:t>
              </a:r>
              <a:r>
                <a:rPr lang="zh-CN" altLang="en-US" sz="1050" smtClean="0">
                  <a:solidFill>
                    <a:schemeClr val="tx1"/>
                  </a:solidFill>
                </a:rPr>
                <a:t>）</a:t>
              </a:r>
              <a:endParaRPr lang="zh-CN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03" name="肘形连接符 102"/>
            <p:cNvCxnSpPr>
              <a:stCxn id="101" idx="3"/>
              <a:endCxn id="102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>
              <a:stCxn id="102" idx="1"/>
              <a:endCxn id="101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2" idx="0"/>
              <a:endCxn id="101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198723" y="1981016"/>
              <a:ext cx="905671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Cost</a:t>
              </a:r>
              <a:endParaRPr lang="zh-CN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305328" y="1981016"/>
              <a:ext cx="759927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Action</a:t>
              </a:r>
            </a:p>
            <a:p>
              <a:r>
                <a:rPr lang="en-US" altLang="zh-CN" sz="1050" smtClean="0"/>
                <a:t>Response</a:t>
              </a:r>
            </a:p>
            <a:p>
              <a:r>
                <a:rPr lang="en-US" altLang="zh-CN" sz="1050" smtClean="0"/>
                <a:t>Control</a:t>
              </a:r>
              <a:endParaRPr lang="zh-CN" altLang="en-US" sz="105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680168" y="1958571"/>
              <a:ext cx="720489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50" smtClean="0"/>
                <a:t>State</a:t>
              </a:r>
            </a:p>
            <a:p>
              <a:pPr algn="r"/>
              <a:r>
                <a:rPr lang="en-US" altLang="zh-CN" sz="1050" smtClean="0"/>
                <a:t>Stimulus</a:t>
              </a:r>
            </a:p>
            <a:p>
              <a:pPr algn="r"/>
              <a:r>
                <a:rPr lang="en-US" altLang="zh-CN" sz="1050" smtClean="0"/>
                <a:t>Situation</a:t>
              </a:r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452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-32716" y="1408671"/>
            <a:ext cx="12224716" cy="4232877"/>
            <a:chOff x="-32716" y="1408671"/>
            <a:chExt cx="12224716" cy="4232877"/>
          </a:xfrm>
        </p:grpSpPr>
        <p:sp>
          <p:nvSpPr>
            <p:cNvPr id="74" name="文本框 73"/>
            <p:cNvSpPr txBox="1"/>
            <p:nvPr/>
          </p:nvSpPr>
          <p:spPr>
            <a:xfrm>
              <a:off x="11075861" y="2968520"/>
              <a:ext cx="1116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Membership</a:t>
              </a:r>
            </a:p>
            <a:p>
              <a:r>
                <a:rPr lang="en-US" altLang="zh-CN" sz="1400" smtClean="0"/>
                <a:t>Score</a:t>
              </a:r>
              <a:endParaRPr lang="zh-CN" altLang="en-US" sz="140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-32716" y="1408671"/>
              <a:ext cx="11815610" cy="4232877"/>
              <a:chOff x="-32716" y="1408671"/>
              <a:chExt cx="11815610" cy="423287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037464" y="1408671"/>
                <a:ext cx="1790855" cy="351755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7324477" y="1408671"/>
                <a:ext cx="1771134" cy="351755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剪去单角的矩形 14"/>
                  <p:cNvSpPr/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剪去单角的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流程图: 卡片 15"/>
                  <p:cNvSpPr/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流程图: 卡片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右箭头标注 16"/>
                  <p:cNvSpPr/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右箭头标注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blipFill rotWithShape="0">
                    <a:blip r:embed="rId4"/>
                    <a:stretch>
                      <a:fillRect l="-2288"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左箭头标注 17"/>
                  <p:cNvSpPr/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左箭头标注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blipFill rotWithShape="0">
                    <a:blip r:embed="rId5"/>
                    <a:stretch>
                      <a:fillRect r="-1961"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637" y="2454532"/>
                <a:ext cx="667853" cy="659708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244" y="2839903"/>
                <a:ext cx="684000" cy="67980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7851" y="1584019"/>
                <a:ext cx="668402" cy="680780"/>
              </a:xfrm>
              <a:prstGeom prst="rect">
                <a:avLst/>
              </a:prstGeom>
            </p:spPr>
          </p:pic>
          <p:cxnSp>
            <p:nvCxnSpPr>
              <p:cNvPr id="24" name="直接箭头连接符 23"/>
              <p:cNvCxnSpPr>
                <a:stCxn id="20" idx="3"/>
              </p:cNvCxnSpPr>
              <p:nvPr/>
            </p:nvCxnSpPr>
            <p:spPr>
              <a:xfrm>
                <a:off x="3901490" y="2784386"/>
                <a:ext cx="1064305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017016" y="2784386"/>
                <a:ext cx="677125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/>
              <p:nvPr/>
            </p:nvCxnSpPr>
            <p:spPr>
              <a:xfrm rot="5400000">
                <a:off x="6947806" y="2853599"/>
                <a:ext cx="815548" cy="677123"/>
              </a:xfrm>
              <a:prstGeom prst="bentConnector3">
                <a:avLst>
                  <a:gd name="adj1" fmla="val 99495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45" idx="3"/>
              </p:cNvCxnSpPr>
              <p:nvPr/>
            </p:nvCxnSpPr>
            <p:spPr>
              <a:xfrm flipH="1">
                <a:off x="3912160" y="3612967"/>
                <a:ext cx="105363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7" y="3283113"/>
                <a:ext cx="667853" cy="659708"/>
              </a:xfrm>
              <a:prstGeom prst="rect">
                <a:avLst/>
              </a:prstGeom>
            </p:spPr>
          </p:pic>
          <p:cxnSp>
            <p:nvCxnSpPr>
              <p:cNvPr id="51" name="直接箭头连接符 50"/>
              <p:cNvCxnSpPr/>
              <p:nvPr/>
            </p:nvCxnSpPr>
            <p:spPr>
              <a:xfrm>
                <a:off x="7017016" y="2306595"/>
                <a:ext cx="8582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8778" y="3769736"/>
                <a:ext cx="669600" cy="669600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508" y="1923003"/>
                <a:ext cx="669600" cy="669600"/>
              </a:xfrm>
              <a:prstGeom prst="rect">
                <a:avLst/>
              </a:prstGeom>
            </p:spPr>
          </p:pic>
          <p:cxnSp>
            <p:nvCxnSpPr>
              <p:cNvPr id="57" name="直接箭头连接符 56"/>
              <p:cNvCxnSpPr/>
              <p:nvPr/>
            </p:nvCxnSpPr>
            <p:spPr>
              <a:xfrm flipH="1">
                <a:off x="7017016" y="4054675"/>
                <a:ext cx="8726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4374292" y="4054675"/>
                <a:ext cx="59150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rot="5400000" flipH="1" flipV="1">
                <a:off x="3769307" y="2858190"/>
                <a:ext cx="1801471" cy="591501"/>
              </a:xfrm>
              <a:prstGeom prst="bentConnector3">
                <a:avLst>
                  <a:gd name="adj1" fmla="val 99844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右箭头 69"/>
              <p:cNvSpPr/>
              <p:nvPr/>
            </p:nvSpPr>
            <p:spPr>
              <a:xfrm>
                <a:off x="8732108" y="3076830"/>
                <a:ext cx="636550" cy="3066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8732108" y="3901374"/>
                <a:ext cx="636550" cy="306601"/>
              </a:xfrm>
              <a:prstGeom prst="righ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2" name="左箭头 71"/>
              <p:cNvSpPr/>
              <p:nvPr/>
            </p:nvSpPr>
            <p:spPr>
              <a:xfrm>
                <a:off x="2628106" y="1931091"/>
                <a:ext cx="729183" cy="340390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3" name="左箭头 72"/>
              <p:cNvSpPr/>
              <p:nvPr/>
            </p:nvSpPr>
            <p:spPr>
              <a:xfrm>
                <a:off x="2650967" y="2723467"/>
                <a:ext cx="568015" cy="353363"/>
              </a:xfrm>
              <a:prstGeom prst="lef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-32716" y="1931091"/>
                <a:ext cx="1116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Membership</a:t>
                </a:r>
              </a:p>
              <a:p>
                <a:r>
                  <a:rPr lang="en-US" altLang="zh-CN" sz="1400" smtClean="0"/>
                  <a:t>Score</a:t>
                </a:r>
                <a:endParaRPr lang="zh-CN" altLang="en-US" sz="14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628106" y="5272216"/>
                <a:ext cx="631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Architechture and dataflow chart of the dual learning mechanism</a:t>
                </a:r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>
                <a:off x="2560208" y="3073712"/>
                <a:ext cx="658775" cy="475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H="1">
                <a:off x="2674276" y="3719875"/>
                <a:ext cx="544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467498" y="3395689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Reconstruction error</a:t>
                </a:r>
                <a:endParaRPr lang="zh-CN" alt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08929" r="-14773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文本框 84"/>
              <p:cNvSpPr txBox="1"/>
              <p:nvPr/>
            </p:nvSpPr>
            <p:spPr>
              <a:xfrm>
                <a:off x="3421301" y="4593636"/>
                <a:ext cx="8579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U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875244" y="4589643"/>
                <a:ext cx="854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V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01961" r="-44853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矩形 87"/>
                  <p:cNvSpPr/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>
              <p:sp>
                <p:nvSpPr>
                  <p:cNvPr id="88" name="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101961" r="-26316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矩形 88"/>
                  <p:cNvSpPr/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89" name="矩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01961" r="-42069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104000" r="-26432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/>
              <p:cNvCxnSpPr/>
              <p:nvPr/>
            </p:nvCxnSpPr>
            <p:spPr>
              <a:xfrm flipV="1">
                <a:off x="8578378" y="2306595"/>
                <a:ext cx="1101081" cy="166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8603581" y="2161182"/>
                <a:ext cx="998460" cy="31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9650226" y="1785543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Reconstruction error</a:t>
                </a:r>
                <a:endParaRPr lang="zh-CN" alt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矩形 96"/>
                  <p:cNvSpPr/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>
              <p:sp>
                <p:nvSpPr>
                  <p:cNvPr id="97" name="矩形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8929" r="-13966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507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0" y="589520"/>
            <a:ext cx="6601469" cy="53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5125" y="1117600"/>
            <a:ext cx="6931025" cy="3998913"/>
            <a:chOff x="1635125" y="1117600"/>
            <a:chExt cx="6931025" cy="3998913"/>
          </a:xfrm>
        </p:grpSpPr>
        <p:pic>
          <p:nvPicPr>
            <p:cNvPr id="3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1149350"/>
              <a:ext cx="5680075" cy="195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733550" y="3246438"/>
              <a:ext cx="4572000" cy="12223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     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DCGAN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GAN-T2I   </a:t>
              </a:r>
              <a:b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AAE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VAE/GAN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81250" y="3246438"/>
              <a:ext cx="6184900" cy="18700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Unsupervised Representation Learning with Deep Convolutional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Conditional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Text to Image Synthesis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: Interpretable Representation Learning by Information Maximizing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Adversarial 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Autoencoders</a:t>
              </a:r>
              <a:endParaRPr lang="en-US" altLang="zh-CN" sz="1050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Autoencoding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beyond pixels using a learned similarity metric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en-US" sz="1050"/>
            </a:p>
          </p:txBody>
        </p:sp>
        <p:sp>
          <p:nvSpPr>
            <p:cNvPr id="6" name="矩形 5"/>
            <p:cNvSpPr/>
            <p:nvPr/>
          </p:nvSpPr>
          <p:spPr>
            <a:xfrm>
              <a:off x="3263900" y="1117600"/>
              <a:ext cx="1111250" cy="12827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18075" y="1727200"/>
              <a:ext cx="1111250" cy="6731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00800" y="1758950"/>
              <a:ext cx="111125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35125" y="2501900"/>
              <a:ext cx="439420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0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86032" y="502508"/>
            <a:ext cx="10074876" cy="4703805"/>
            <a:chOff x="1074866" y="867119"/>
            <a:chExt cx="8213725" cy="3686175"/>
          </a:xfrm>
        </p:grpSpPr>
        <p:sp>
          <p:nvSpPr>
            <p:cNvPr id="2" name="矩形 1"/>
            <p:cNvSpPr/>
            <p:nvPr/>
          </p:nvSpPr>
          <p:spPr>
            <a:xfrm>
              <a:off x="1074866" y="867119"/>
              <a:ext cx="2091265" cy="36178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生成对抗模型</a:t>
              </a:r>
              <a:r>
                <a:rPr lang="en-US" altLang="zh-CN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改进工作</a:t>
              </a:r>
              <a:endParaRPr lang="zh-CN" altLang="en-US" sz="2000"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36866" y="1505294"/>
              <a:ext cx="7451725" cy="3048000"/>
              <a:chOff x="831850" y="1670050"/>
              <a:chExt cx="7451725" cy="3048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185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831850" y="1670050"/>
                <a:ext cx="2288716" cy="332625"/>
                <a:chOff x="1211888" y="2035313"/>
                <a:chExt cx="4394433" cy="707887"/>
              </a:xfrm>
              <a:solidFill>
                <a:srgbClr val="3E4150"/>
              </a:solidFill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544129" y="2132867"/>
                  <a:ext cx="3822106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理论框架层面扩展与改进</a:t>
                  </a: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1004888" y="2333625"/>
                <a:ext cx="1890712" cy="88637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>
                    <a:latin typeface="+mj-ea"/>
                    <a:ea typeface="+mj-ea"/>
                  </a:rPr>
                  <a:t>f-GAN </a:t>
                </a:r>
                <a:r>
                  <a:rPr lang="zh-CN" altLang="en-US" sz="1200">
                    <a:latin typeface="+mj-ea"/>
                    <a:ea typeface="+mj-ea"/>
                  </a:rPr>
                  <a:t>证明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zh-CN" sz="1200">
                    <a:latin typeface="+mj-ea"/>
                    <a:ea typeface="+mj-ea"/>
                  </a:rPr>
                  <a:t>只是在</a:t>
                </a:r>
                <a:r>
                  <a:rPr lang="en-US" altLang="zh-CN" sz="1200">
                    <a:latin typeface="+mj-ea"/>
                    <a:ea typeface="+mj-ea"/>
                  </a:rPr>
                  <a:t>f-divergence</a:t>
                </a:r>
                <a:r>
                  <a:rPr lang="zh-CN" altLang="zh-CN" sz="1200">
                    <a:latin typeface="+mj-ea"/>
                    <a:ea typeface="+mj-ea"/>
                  </a:rPr>
                  <a:t>取某种特定度量时的特殊情况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EBGAN</a:t>
                </a:r>
                <a:r>
                  <a:rPr lang="zh-CN" altLang="zh-CN" sz="1200"/>
                  <a:t>中给予</a:t>
                </a:r>
                <a:r>
                  <a:rPr lang="en-US" altLang="zh-CN" sz="1200"/>
                  <a:t>GAN</a:t>
                </a:r>
                <a:r>
                  <a:rPr lang="zh-CN" altLang="zh-CN" sz="1200"/>
                  <a:t>一种能量模型的解释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7" name="文本框 48"/>
              <p:cNvSpPr txBox="1">
                <a:spLocks noChangeArrowheads="1"/>
              </p:cNvSpPr>
              <p:nvPr/>
            </p:nvSpPr>
            <p:spPr bwMode="auto">
              <a:xfrm>
                <a:off x="831850" y="2136775"/>
                <a:ext cx="18161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从原理的角度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文本框 49"/>
              <p:cNvSpPr txBox="1">
                <a:spLocks noChangeArrowheads="1"/>
              </p:cNvSpPr>
              <p:nvPr/>
            </p:nvSpPr>
            <p:spPr bwMode="auto">
              <a:xfrm>
                <a:off x="831850" y="3427413"/>
                <a:ext cx="21590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</a:t>
                </a:r>
                <a:r>
                  <a:rPr lang="en-US" altLang="zh-CN" sz="1200" b="1">
                    <a:latin typeface="微软雅黑" panose="020B0503020204020204" pitchFamily="34" charset="-122"/>
                  </a:rPr>
                  <a:t>GAN</a:t>
                </a:r>
                <a:r>
                  <a:rPr lang="zh-CN" altLang="en-US" sz="1200" b="1">
                    <a:latin typeface="微软雅黑" panose="020B0503020204020204" pitchFamily="34" charset="-122"/>
                  </a:rPr>
                  <a:t>模型框架的稳定性角度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30288" y="3700463"/>
                <a:ext cx="1890712" cy="74166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 err="1"/>
                  <a:t>InfoGAN</a:t>
                </a:r>
                <a:r>
                  <a:rPr lang="zh-CN" altLang="zh-CN" sz="1200"/>
                  <a:t>引入潜变量与观测值的最大化互信息</a:t>
                </a:r>
                <a:endParaRPr lang="en-US" altLang="zh-CN" sz="1200"/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WGAN</a:t>
                </a:r>
                <a:r>
                  <a:rPr lang="zh-CN" altLang="zh-CN" sz="1200"/>
                  <a:t>指出</a:t>
                </a:r>
                <a:r>
                  <a:rPr lang="en-US" altLang="zh-CN" sz="1200" err="1"/>
                  <a:t>Wassertein</a:t>
                </a:r>
                <a:r>
                  <a:rPr lang="zh-CN" altLang="zh-CN" sz="1200"/>
                  <a:t>距离可以很好表征整个学习过程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417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41700" y="1670050"/>
                <a:ext cx="2288716" cy="332625"/>
                <a:chOff x="1211888" y="2035313"/>
                <a:chExt cx="4394433" cy="707887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2108411" y="2113358"/>
                  <a:ext cx="2953901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模型应用层面改进 </a:t>
                  </a: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3614738" y="2159000"/>
                <a:ext cx="1989137" cy="160995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CGAN</a:t>
                </a:r>
                <a:r>
                  <a:rPr lang="zh-CN" altLang="en-US" sz="1200">
                    <a:latin typeface="+mj-ea"/>
                    <a:ea typeface="+mj-ea"/>
                  </a:rPr>
                  <a:t>主要是贡献在于尝试将标签信息与图像综合在一起，输入到产生模型</a:t>
                </a:r>
                <a:r>
                  <a:rPr lang="en-US" altLang="zh-CN" sz="1200">
                    <a:latin typeface="+mj-ea"/>
                    <a:ea typeface="+mj-ea"/>
                  </a:rPr>
                  <a:t>G</a:t>
                </a:r>
                <a:r>
                  <a:rPr lang="zh-CN" altLang="en-US" sz="1200">
                    <a:latin typeface="+mj-ea"/>
                    <a:ea typeface="+mj-ea"/>
                  </a:rPr>
                  <a:t>中，而辨别模型</a:t>
                </a:r>
                <a:r>
                  <a:rPr lang="en-US" altLang="zh-CN" sz="1200">
                    <a:latin typeface="+mj-ea"/>
                    <a:ea typeface="+mj-ea"/>
                  </a:rPr>
                  <a:t>D</a:t>
                </a:r>
                <a:r>
                  <a:rPr lang="zh-CN" altLang="en-US" sz="1200">
                    <a:latin typeface="+mj-ea"/>
                    <a:ea typeface="+mj-ea"/>
                  </a:rPr>
                  <a:t>不只是判断图像信息是否是类似与真实图片，还要根据额外信息是否匹配来确定真假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Perceptual similarity</a:t>
                </a:r>
                <a:r>
                  <a:rPr lang="zh-CN" altLang="en-US" sz="1200"/>
                  <a:t>：</a:t>
                </a:r>
                <a:r>
                  <a:rPr lang="zh-CN" altLang="zh-CN" sz="1200"/>
                  <a:t>该度量改变了以往的按照图像像素级差异来衡量损失的情况，使模型更加鲁棒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944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994400" y="1670050"/>
                <a:ext cx="2288716" cy="332625"/>
                <a:chOff x="1211888" y="2035313"/>
                <a:chExt cx="4394433" cy="707887"/>
              </a:xfrm>
              <a:solidFill>
                <a:srgbClr val="00B0F0"/>
              </a:solidFill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108411" y="2113358"/>
                  <a:ext cx="2858549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模型训练技巧方面</a:t>
                  </a:r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6167438" y="2159000"/>
                <a:ext cx="1989137" cy="117580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DCGAN</a:t>
                </a:r>
                <a:r>
                  <a:rPr lang="zh-CN" altLang="en-US" sz="1200">
                    <a:latin typeface="+mj-ea"/>
                    <a:ea typeface="+mj-ea"/>
                  </a:rPr>
                  <a:t>主要贡献是将卷积神经网络</a:t>
                </a:r>
                <a:r>
                  <a:rPr lang="en-US" altLang="zh-CN" sz="1200">
                    <a:latin typeface="+mj-ea"/>
                    <a:ea typeface="+mj-ea"/>
                  </a:rPr>
                  <a:t>CNN</a:t>
                </a:r>
                <a:r>
                  <a:rPr lang="zh-CN" altLang="en-US" sz="1200">
                    <a:latin typeface="+mj-ea"/>
                    <a:ea typeface="+mj-ea"/>
                  </a:rPr>
                  <a:t>引入到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en-US" sz="1200">
                    <a:latin typeface="+mj-ea"/>
                    <a:ea typeface="+mj-ea"/>
                  </a:rPr>
                  <a:t>模型中</a:t>
                </a:r>
                <a:r>
                  <a:rPr lang="en-US" altLang="zh-CN" sz="1200">
                    <a:latin typeface="+mj-ea"/>
                    <a:ea typeface="+mj-ea"/>
                  </a:rPr>
                  <a:t>,</a:t>
                </a:r>
                <a:r>
                  <a:rPr lang="zh-CN" altLang="en-US" sz="1200">
                    <a:latin typeface="+mj-ea"/>
                    <a:ea typeface="+mj-ea"/>
                  </a:rPr>
                  <a:t>并对具体的参数设置和网络结构设计做了详细阐述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Improved GAN</a:t>
                </a:r>
                <a:r>
                  <a:rPr lang="zh-CN" altLang="en-US" sz="1200"/>
                  <a:t>提出一系列结构特征和训练步骤应用于</a:t>
                </a:r>
                <a:r>
                  <a:rPr lang="en-US" altLang="zh-CN" sz="1200"/>
                  <a:t>GAN</a:t>
                </a:r>
                <a:r>
                  <a:rPr lang="zh-CN" altLang="en-US" sz="1200"/>
                  <a:t>以提高模型精度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9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/>
          <p:cNvGrpSpPr/>
          <p:nvPr/>
        </p:nvGrpSpPr>
        <p:grpSpPr>
          <a:xfrm>
            <a:off x="732446" y="735565"/>
            <a:ext cx="9957888" cy="3772371"/>
            <a:chOff x="732446" y="735565"/>
            <a:chExt cx="9957888" cy="3772371"/>
          </a:xfrm>
        </p:grpSpPr>
        <p:sp>
          <p:nvSpPr>
            <p:cNvPr id="173" name="文本框 172"/>
            <p:cNvSpPr txBox="1"/>
            <p:nvPr/>
          </p:nvSpPr>
          <p:spPr>
            <a:xfrm>
              <a:off x="732446" y="2942880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4" name="立方体 3"/>
            <p:cNvSpPr/>
            <p:nvPr/>
          </p:nvSpPr>
          <p:spPr>
            <a:xfrm>
              <a:off x="4031692" y="2325934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21415879">
              <a:off x="4032931" y="2581322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27144" y="2702550"/>
              <a:ext cx="243840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2004266" y="2805949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5826223" y="2020271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8944301" y="1048631"/>
              <a:ext cx="1338184" cy="340504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429317" y="1665681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2" idx="3"/>
            </p:cNvCxnSpPr>
            <p:nvPr/>
          </p:nvCxnSpPr>
          <p:spPr>
            <a:xfrm flipV="1">
              <a:off x="1570984" y="3077200"/>
              <a:ext cx="463551" cy="32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5039240" y="258061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1415879">
              <a:off x="3420585" y="3016707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1415879">
              <a:off x="5068016" y="2956335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21415879">
              <a:off x="4052787" y="295766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149462" y="298729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4140270" y="3191761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211042" y="3117633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211042" y="292251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519199" y="2922515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484028" y="3134803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477574" y="2987297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21415879">
              <a:off x="6544332" y="2438479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21415879">
              <a:off x="5803280" y="2436995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V="1">
              <a:off x="5155750" y="2494431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240958" y="2380085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154350" y="2878053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051368" y="238315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948670" y="249667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948670" y="286994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053331" y="276719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 rot="21415879">
              <a:off x="5813295" y="29669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21415879">
              <a:off x="6555338" y="296353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4221478" y="2536130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144793" y="263115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135270" y="287881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240037" y="2788315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6011158" y="291943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5920672" y="301468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5930181" y="32671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6015911" y="3176619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 rot="21415879">
              <a:off x="7469782" y="291843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V="1">
              <a:off x="6760180" y="2876318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6669694" y="2983679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679203" y="3270183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 rot="21415879">
              <a:off x="8002335" y="292488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727768" y="28763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13468" y="29842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613468" y="33462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715068" y="32509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 rot="21415879">
              <a:off x="8035945" y="2373816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503391" y="2373815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608344" y="24268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621044" y="26681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697244" y="23252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709944" y="258556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 rot="21415879">
              <a:off x="9436128" y="2116791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21415879">
              <a:off x="9253245" y="2104965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9658168" y="20202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9486718" y="22107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9486718" y="27886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9658168" y="26235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8253548" y="2020271"/>
              <a:ext cx="1417320" cy="30494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8151948" y="2228477"/>
              <a:ext cx="1332396" cy="1851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151948" y="2677112"/>
              <a:ext cx="1334770" cy="1250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>
            <a:xfrm rot="21415879">
              <a:off x="1977653" y="3035366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2081828" y="299536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036574" y="3135855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2034198" y="3040603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左大括号 171"/>
            <p:cNvSpPr/>
            <p:nvPr/>
          </p:nvSpPr>
          <p:spPr>
            <a:xfrm>
              <a:off x="1163563" y="2702550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左大括号 173"/>
            <p:cNvSpPr/>
            <p:nvPr/>
          </p:nvSpPr>
          <p:spPr>
            <a:xfrm rot="5400000">
              <a:off x="2800359" y="1942580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627059" y="236534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513068" y="28087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418046" y="323440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253434" y="3522040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417105" y="361038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5147448" y="372502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6725755" y="3926888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8028841" y="424632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184" name="左大括号 183"/>
            <p:cNvSpPr/>
            <p:nvPr/>
          </p:nvSpPr>
          <p:spPr>
            <a:xfrm rot="5400000">
              <a:off x="4805239" y="1680553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4628899" y="1865329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186" name="左大括号 185"/>
            <p:cNvSpPr/>
            <p:nvPr/>
          </p:nvSpPr>
          <p:spPr>
            <a:xfrm rot="5400000">
              <a:off x="6492655" y="1528651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6314130" y="16126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188" name="左大括号 187"/>
            <p:cNvSpPr/>
            <p:nvPr/>
          </p:nvSpPr>
          <p:spPr>
            <a:xfrm rot="5400000">
              <a:off x="8232877" y="1318068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8068827" y="1266410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190" name="左大括号 189"/>
            <p:cNvSpPr/>
            <p:nvPr/>
          </p:nvSpPr>
          <p:spPr>
            <a:xfrm rot="5400000">
              <a:off x="10128168" y="865718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0019570" y="73556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3511822" y="28094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340268" y="26269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183532" y="320261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950304" y="249614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757931" y="326320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71138" y="239953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275426" y="33940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0361398" y="196899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9820058" y="392688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721251" y="422592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6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2247738" y="290398"/>
            <a:ext cx="7008803" cy="3490357"/>
            <a:chOff x="2247738" y="290398"/>
            <a:chExt cx="7008803" cy="3490357"/>
          </a:xfrm>
        </p:grpSpPr>
        <p:sp>
          <p:nvSpPr>
            <p:cNvPr id="4" name="立方体 3"/>
            <p:cNvSpPr/>
            <p:nvPr/>
          </p:nvSpPr>
          <p:spPr>
            <a:xfrm>
              <a:off x="5546984" y="1677820"/>
              <a:ext cx="1336424" cy="1042956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1415879">
              <a:off x="5548197" y="1935918"/>
              <a:ext cx="323890" cy="275020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2436" y="2055440"/>
              <a:ext cx="243840" cy="758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3519558" y="2159727"/>
              <a:ext cx="1558834" cy="506886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 flipV="1">
              <a:off x="3086276" y="2432767"/>
              <a:ext cx="463551" cy="193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 rot="21415879">
              <a:off x="6554506" y="1935213"/>
              <a:ext cx="323890" cy="275020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1415879">
              <a:off x="4935868" y="2371923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1415879">
              <a:off x="6583289" y="2311178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5568060" y="2312505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5664754" y="23428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55562" y="25473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726334" y="24732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726334" y="22780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034491" y="2278081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99320" y="2490369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992866" y="23428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36770" y="1891696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60085" y="198671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650562" y="223437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55329" y="2143881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21415879">
              <a:off x="3492936" y="2390582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597120" y="2350926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3551866" y="2491421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3549490" y="2396169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>
              <a:off x="2678855" y="2055410"/>
              <a:ext cx="89871" cy="766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247738" y="229844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72" name="左大括号 71"/>
            <p:cNvSpPr/>
            <p:nvPr/>
          </p:nvSpPr>
          <p:spPr>
            <a:xfrm rot="5400000">
              <a:off x="4315569" y="1298065"/>
              <a:ext cx="45881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42351" y="172090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68016" y="25374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68726" y="2877606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932397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756250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" name="左大括号 80"/>
            <p:cNvSpPr/>
            <p:nvPr/>
          </p:nvSpPr>
          <p:spPr>
            <a:xfrm rot="5400000">
              <a:off x="6320405" y="1035994"/>
              <a:ext cx="71204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4191" y="122089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036723" y="21745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855560" y="198251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98824" y="255818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945794" y="2758037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STRIDE 2</a:t>
              </a:r>
              <a:endParaRPr lang="zh-CN" altLang="en-US" sz="1100" dirty="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7510508" y="603465"/>
              <a:ext cx="1338184" cy="3177290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21415879">
              <a:off x="8002335" y="1671624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819452" y="1659798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8224375" y="15751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8052925" y="17656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52925" y="23434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24375" y="21783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大括号 139"/>
            <p:cNvSpPr/>
            <p:nvPr/>
          </p:nvSpPr>
          <p:spPr>
            <a:xfrm rot="5400000">
              <a:off x="8694375" y="420551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585777" y="290398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927605" y="152382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388298" y="31237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244204" y="35191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6756250" y="1605341"/>
              <a:ext cx="1468125" cy="28508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671042" y="1788684"/>
              <a:ext cx="1381883" cy="2048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669642" y="2246817"/>
              <a:ext cx="1383283" cy="9064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1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1262</Words>
  <Application>Microsoft Office PowerPoint</Application>
  <PresentationFormat>宽屏</PresentationFormat>
  <Paragraphs>480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Gungsuh</vt:lpstr>
      <vt:lpstr>宋体</vt:lpstr>
      <vt:lpstr>微软雅黑</vt:lpstr>
      <vt:lpstr>微软雅黑</vt:lpstr>
      <vt:lpstr>新宋体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Aramis</cp:lastModifiedBy>
  <cp:revision>144</cp:revision>
  <dcterms:created xsi:type="dcterms:W3CDTF">2017-05-28T10:42:33Z</dcterms:created>
  <dcterms:modified xsi:type="dcterms:W3CDTF">2017-07-21T08:55:57Z</dcterms:modified>
</cp:coreProperties>
</file>