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0" r:id="rId2"/>
    <p:sldId id="271" r:id="rId3"/>
    <p:sldId id="277" r:id="rId4"/>
    <p:sldId id="278" r:id="rId5"/>
    <p:sldId id="257" r:id="rId6"/>
    <p:sldId id="258" r:id="rId7"/>
    <p:sldId id="266" r:id="rId8"/>
    <p:sldId id="267" r:id="rId9"/>
    <p:sldId id="259" r:id="rId10"/>
    <p:sldId id="260" r:id="rId11"/>
    <p:sldId id="261" r:id="rId12"/>
    <p:sldId id="262" r:id="rId13"/>
    <p:sldId id="263" r:id="rId14"/>
    <p:sldId id="268" r:id="rId15"/>
    <p:sldId id="293" r:id="rId16"/>
    <p:sldId id="272" r:id="rId17"/>
    <p:sldId id="273" r:id="rId18"/>
    <p:sldId id="274" r:id="rId19"/>
    <p:sldId id="275" r:id="rId20"/>
    <p:sldId id="265" r:id="rId21"/>
    <p:sldId id="279" r:id="rId22"/>
    <p:sldId id="280" r:id="rId23"/>
    <p:sldId id="281" r:id="rId24"/>
    <p:sldId id="282" r:id="rId25"/>
    <p:sldId id="264" r:id="rId26"/>
    <p:sldId id="283" r:id="rId27"/>
    <p:sldId id="288" r:id="rId28"/>
    <p:sldId id="286" r:id="rId29"/>
    <p:sldId id="284" r:id="rId30"/>
    <p:sldId id="285" r:id="rId31"/>
    <p:sldId id="287" r:id="rId32"/>
    <p:sldId id="289" r:id="rId33"/>
    <p:sldId id="292" r:id="rId34"/>
    <p:sldId id="29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429" autoAdjust="0"/>
  </p:normalViewPr>
  <p:slideViewPr>
    <p:cSldViewPr snapToGrid="0">
      <p:cViewPr varScale="1">
        <p:scale>
          <a:sx n="107" d="100"/>
          <a:sy n="107" d="100"/>
        </p:scale>
        <p:origin x="108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DB66D-469A-4E41-A27F-A1C4CF168AC8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3761-B697-49A0-8494-20EB13F93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3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5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9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2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4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3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6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5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0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1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8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9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平行四边形 39"/>
          <p:cNvSpPr/>
          <p:nvPr/>
        </p:nvSpPr>
        <p:spPr>
          <a:xfrm>
            <a:off x="1915887" y="1872343"/>
            <a:ext cx="3820968" cy="1623366"/>
          </a:xfrm>
          <a:prstGeom prst="parallelogram">
            <a:avLst>
              <a:gd name="adj" fmla="val 743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847703" y="670560"/>
            <a:ext cx="8708" cy="24558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847703" y="3126377"/>
            <a:ext cx="323958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01736" y="1236618"/>
            <a:ext cx="707720" cy="1889759"/>
            <a:chOff x="2849731" y="1236618"/>
            <a:chExt cx="707720" cy="1889759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3117669" y="1872343"/>
              <a:ext cx="0" cy="905691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348445" y="1563189"/>
              <a:ext cx="0" cy="905691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3557451" y="1236618"/>
              <a:ext cx="0" cy="905691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849731" y="1262746"/>
              <a:ext cx="707720" cy="984066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2856411" y="2220686"/>
              <a:ext cx="0" cy="905691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2838993" y="1245330"/>
            <a:ext cx="707720" cy="1889759"/>
            <a:chOff x="2849731" y="1236618"/>
            <a:chExt cx="707720" cy="1889759"/>
          </a:xfrm>
        </p:grpSpPr>
        <p:cxnSp>
          <p:nvCxnSpPr>
            <p:cNvPr id="27" name="直接箭头连接符 26"/>
            <p:cNvCxnSpPr/>
            <p:nvPr/>
          </p:nvCxnSpPr>
          <p:spPr>
            <a:xfrm flipV="1">
              <a:off x="3117669" y="1872343"/>
              <a:ext cx="0" cy="905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3348445" y="1563189"/>
              <a:ext cx="0" cy="905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3557451" y="1236618"/>
              <a:ext cx="0" cy="905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2849731" y="1262746"/>
              <a:ext cx="707720" cy="9840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2856411" y="2220686"/>
              <a:ext cx="0" cy="905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 flipV="1">
            <a:off x="4108416" y="2151021"/>
            <a:ext cx="701040" cy="9753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678640" y="3126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797300" y="11651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363968" y="717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856411" y="1349829"/>
            <a:ext cx="1286859" cy="17765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856410" y="2137961"/>
            <a:ext cx="701040" cy="9753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平行四边形 43"/>
          <p:cNvSpPr/>
          <p:nvPr/>
        </p:nvSpPr>
        <p:spPr>
          <a:xfrm>
            <a:off x="6499574" y="1872343"/>
            <a:ext cx="3820968" cy="1623366"/>
          </a:xfrm>
          <a:prstGeom prst="parallelogram">
            <a:avLst>
              <a:gd name="adj" fmla="val 743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7431390" y="670560"/>
            <a:ext cx="8708" cy="24558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431390" y="3126377"/>
            <a:ext cx="323958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8692103" y="2151021"/>
            <a:ext cx="701040" cy="9753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262327" y="3126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380987" y="11651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947655" y="717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7440098" y="1349829"/>
            <a:ext cx="1286859" cy="17765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7440097" y="2137961"/>
            <a:ext cx="701040" cy="97535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177750" y="95516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12293" y="98959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smtClean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Ɵ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645279" y="1596329"/>
            <a:ext cx="739156" cy="1525697"/>
            <a:chOff x="7408083" y="1561493"/>
            <a:chExt cx="739156" cy="1525697"/>
          </a:xfrm>
        </p:grpSpPr>
        <p:cxnSp>
          <p:nvCxnSpPr>
            <p:cNvPr id="84" name="直接连接符 83"/>
            <p:cNvCxnSpPr/>
            <p:nvPr/>
          </p:nvCxnSpPr>
          <p:spPr>
            <a:xfrm flipV="1">
              <a:off x="7408083" y="1561493"/>
              <a:ext cx="739156" cy="102777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 flipV="1">
              <a:off x="7426455" y="2569920"/>
              <a:ext cx="2" cy="51727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8137731" y="1578909"/>
              <a:ext cx="0" cy="559047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H="1" flipV="1">
              <a:off x="7671670" y="2229395"/>
              <a:ext cx="1317" cy="531227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V="1">
              <a:off x="7912685" y="1889761"/>
              <a:ext cx="0" cy="57041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90"/>
          <p:cNvSpPr txBox="1"/>
          <p:nvPr/>
        </p:nvSpPr>
        <p:spPr>
          <a:xfrm>
            <a:off x="8930031" y="13785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M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420653" y="1550129"/>
            <a:ext cx="749431" cy="1525697"/>
            <a:chOff x="7415226" y="1561493"/>
            <a:chExt cx="749431" cy="1525697"/>
          </a:xfrm>
        </p:grpSpPr>
        <p:cxnSp>
          <p:nvCxnSpPr>
            <p:cNvPr id="102" name="直接连接符 101"/>
            <p:cNvCxnSpPr/>
            <p:nvPr/>
          </p:nvCxnSpPr>
          <p:spPr>
            <a:xfrm flipV="1">
              <a:off x="7415226" y="1561493"/>
              <a:ext cx="749431" cy="104206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flipH="1" flipV="1">
              <a:off x="7426455" y="2569920"/>
              <a:ext cx="2" cy="51727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H="1" flipV="1">
              <a:off x="8161837" y="1572795"/>
              <a:ext cx="2021" cy="539034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 flipV="1">
              <a:off x="7662961" y="2255522"/>
              <a:ext cx="1317" cy="531227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7912685" y="1889761"/>
              <a:ext cx="0" cy="57041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1507717" y="5147436"/>
            <a:ext cx="7607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smtClean="0"/>
              <a:t>Regression:</a:t>
            </a:r>
            <a:r>
              <a:rPr lang="en-US" altLang="zh-CN" smtClean="0"/>
              <a:t> output a scalar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smtClean="0"/>
              <a:t>Classification: </a:t>
            </a:r>
            <a:r>
              <a:rPr lang="en-US" altLang="zh-CN" smtClean="0"/>
              <a:t>output a class(one hot vector)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/>
              <a:t>Structure </a:t>
            </a:r>
            <a:r>
              <a:rPr lang="en-US" altLang="zh-CN" b="1" smtClean="0"/>
              <a:t>Learning/Prediction:</a:t>
            </a:r>
            <a:r>
              <a:rPr lang="en-US" altLang="zh-CN" smtClean="0"/>
              <a:t>output a sequence,a matrix, a graph, a tree,…</a:t>
            </a:r>
            <a:endParaRPr lang="en-US" altLang="zh-CN" b="1"/>
          </a:p>
        </p:txBody>
      </p:sp>
      <p:sp>
        <p:nvSpPr>
          <p:cNvPr id="48" name="文本框 47"/>
          <p:cNvSpPr txBox="1"/>
          <p:nvPr/>
        </p:nvSpPr>
        <p:spPr>
          <a:xfrm>
            <a:off x="1456775" y="4131434"/>
            <a:ext cx="385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Machine Learning is to find a function 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689206" y="4778104"/>
                <a:ext cx="1092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06" y="4778104"/>
                <a:ext cx="109235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91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矩形 203"/>
          <p:cNvSpPr/>
          <p:nvPr/>
        </p:nvSpPr>
        <p:spPr>
          <a:xfrm>
            <a:off x="4240659" y="201091"/>
            <a:ext cx="6287851" cy="66569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4403594" y="943601"/>
            <a:ext cx="5374562" cy="567742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4623172" y="3701454"/>
            <a:ext cx="4493668" cy="24321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4626350" y="1628327"/>
            <a:ext cx="4490490" cy="1987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72044" y="204135"/>
            <a:ext cx="3766242" cy="357818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515407" y="2841496"/>
            <a:ext cx="1744824" cy="494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Import data</a:t>
            </a:r>
            <a:endParaRPr lang="zh-CN" altLang="en-US" dirty="0"/>
          </a:p>
        </p:txBody>
      </p:sp>
      <p:grpSp>
        <p:nvGrpSpPr>
          <p:cNvPr id="137" name="组合 136"/>
          <p:cNvGrpSpPr/>
          <p:nvPr/>
        </p:nvGrpSpPr>
        <p:grpSpPr>
          <a:xfrm>
            <a:off x="866929" y="1085363"/>
            <a:ext cx="3079101" cy="343615"/>
            <a:chOff x="849087" y="4274977"/>
            <a:chExt cx="3088431" cy="444758"/>
          </a:xfrm>
        </p:grpSpPr>
        <p:sp>
          <p:nvSpPr>
            <p:cNvPr id="138" name="矩形 137"/>
            <p:cNvSpPr/>
            <p:nvPr/>
          </p:nvSpPr>
          <p:spPr>
            <a:xfrm>
              <a:off x="849087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Gen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878564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Dcm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908041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 on 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837922" y="1099577"/>
            <a:ext cx="4376057" cy="401216"/>
            <a:chOff x="5155164" y="2178698"/>
            <a:chExt cx="4376057" cy="401216"/>
          </a:xfrm>
        </p:grpSpPr>
        <p:grpSp>
          <p:nvGrpSpPr>
            <p:cNvPr id="142" name="组合 141"/>
            <p:cNvGrpSpPr/>
            <p:nvPr/>
          </p:nvGrpSpPr>
          <p:grpSpPr>
            <a:xfrm>
              <a:off x="5155164" y="2178698"/>
              <a:ext cx="4376057" cy="401216"/>
              <a:chOff x="4665306" y="1296955"/>
              <a:chExt cx="4376057" cy="401216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915608" y="1296955"/>
                <a:ext cx="3125755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……………………………..</a:t>
                </a:r>
                <a:endParaRPr lang="zh-CN" altLang="en-US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665306" y="1296955"/>
                <a:ext cx="1250302" cy="4012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Batch Size</a:t>
                </a:r>
                <a:endParaRPr lang="zh-CN" altLang="en-US" dirty="0"/>
              </a:p>
            </p:txBody>
          </p:sp>
        </p:grpSp>
        <p:sp>
          <p:nvSpPr>
            <p:cNvPr id="143" name="矩形 142"/>
            <p:cNvSpPr/>
            <p:nvPr/>
          </p:nvSpPr>
          <p:spPr>
            <a:xfrm>
              <a:off x="8280919" y="2178698"/>
              <a:ext cx="1250302" cy="4012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Batch Size</a:t>
              </a:r>
              <a:endParaRPr lang="zh-CN" altLang="en-US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837922" y="340688"/>
            <a:ext cx="5551716" cy="401216"/>
            <a:chOff x="5080518" y="1309395"/>
            <a:chExt cx="5551716" cy="40121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5080518" y="1309395"/>
              <a:ext cx="5551716" cy="401216"/>
              <a:chOff x="5113176" y="1296955"/>
              <a:chExt cx="5551716" cy="401216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5775651" y="1296955"/>
                <a:ext cx="4889241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………………………………………………………………….</a:t>
                </a:r>
                <a:endParaRPr lang="zh-CN" altLang="en-US" dirty="0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113176" y="1296955"/>
                <a:ext cx="802432" cy="401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epoch</a:t>
                </a:r>
                <a:endParaRPr lang="zh-CN" altLang="en-US" dirty="0"/>
              </a:p>
            </p:txBody>
          </p:sp>
        </p:grpSp>
        <p:sp>
          <p:nvSpPr>
            <p:cNvPr id="148" name="矩形 147"/>
            <p:cNvSpPr/>
            <p:nvPr/>
          </p:nvSpPr>
          <p:spPr>
            <a:xfrm>
              <a:off x="9829802" y="1309395"/>
              <a:ext cx="802432" cy="401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epoch</a:t>
              </a:r>
              <a:endParaRPr lang="zh-CN" altLang="en-US" dirty="0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4837921" y="2028973"/>
            <a:ext cx="3256184" cy="740106"/>
            <a:chOff x="5080517" y="2841172"/>
            <a:chExt cx="3256183" cy="922175"/>
          </a:xfrm>
        </p:grpSpPr>
        <p:grpSp>
          <p:nvGrpSpPr>
            <p:cNvPr id="152" name="组合 151"/>
            <p:cNvGrpSpPr/>
            <p:nvPr/>
          </p:nvGrpSpPr>
          <p:grpSpPr>
            <a:xfrm>
              <a:off x="5080517" y="2841172"/>
              <a:ext cx="1602534" cy="922175"/>
              <a:chOff x="5080517" y="2841172"/>
              <a:chExt cx="1602534" cy="922175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080518" y="2841172"/>
                <a:ext cx="891074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Noise</a:t>
                </a:r>
                <a:endParaRPr lang="zh-CN" altLang="en-US" dirty="0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971592" y="2841172"/>
                <a:ext cx="711459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Gen</a:t>
                </a:r>
                <a:endParaRPr lang="zh-CN" altLang="en-US" dirty="0"/>
              </a:p>
            </p:txBody>
          </p:sp>
          <p:sp>
            <p:nvSpPr>
              <p:cNvPr id="157" name="右箭头 156"/>
              <p:cNvSpPr/>
              <p:nvPr/>
            </p:nvSpPr>
            <p:spPr>
              <a:xfrm>
                <a:off x="5840963" y="2956637"/>
                <a:ext cx="228601" cy="230933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5080517" y="3301482"/>
                <a:ext cx="1602533" cy="461865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[0]</a:t>
                </a:r>
                <a:endParaRPr lang="zh-CN" altLang="en-US" dirty="0"/>
              </a:p>
            </p:txBody>
          </p:sp>
        </p:grpSp>
        <p:sp>
          <p:nvSpPr>
            <p:cNvPr id="153" name="矩形 152"/>
            <p:cNvSpPr/>
            <p:nvPr/>
          </p:nvSpPr>
          <p:spPr>
            <a:xfrm>
              <a:off x="6683049" y="2849725"/>
              <a:ext cx="1653651" cy="46186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True </a:t>
              </a:r>
              <a:r>
                <a:rPr lang="en-US" altLang="zh-CN" dirty="0" err="1" smtClean="0"/>
                <a:t>Specturm</a:t>
              </a:r>
              <a:endParaRPr lang="zh-CN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6683049" y="3301483"/>
              <a:ext cx="1653651" cy="452536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807597" y="3138508"/>
            <a:ext cx="3055777" cy="392499"/>
            <a:chOff x="4837921" y="3130932"/>
            <a:chExt cx="3279712" cy="461865"/>
          </a:xfrm>
        </p:grpSpPr>
        <p:grpSp>
          <p:nvGrpSpPr>
            <p:cNvPr id="160" name="组合 159"/>
            <p:cNvGrpSpPr/>
            <p:nvPr/>
          </p:nvGrpSpPr>
          <p:grpSpPr>
            <a:xfrm>
              <a:off x="4837921" y="3130932"/>
              <a:ext cx="3279712" cy="461865"/>
              <a:chOff x="5080517" y="4099639"/>
              <a:chExt cx="3279712" cy="461865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5080517" y="4099639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DCM</a:t>
                </a:r>
                <a:endParaRPr lang="zh-CN" altLang="en-US" dirty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161" name="矩形 160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4807597" y="3922218"/>
            <a:ext cx="1497569" cy="587701"/>
            <a:chOff x="5080515" y="4887691"/>
            <a:chExt cx="1602533" cy="922175"/>
          </a:xfrm>
        </p:grpSpPr>
        <p:sp>
          <p:nvSpPr>
            <p:cNvPr id="165" name="矩形 164"/>
            <p:cNvSpPr/>
            <p:nvPr/>
          </p:nvSpPr>
          <p:spPr>
            <a:xfrm>
              <a:off x="5080516" y="4887691"/>
              <a:ext cx="1602532" cy="46186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Noise</a:t>
              </a:r>
              <a:endParaRPr lang="zh-CN" altLang="en-US" dirty="0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5080515" y="5348001"/>
              <a:ext cx="1602533" cy="461865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4807597" y="5195223"/>
            <a:ext cx="3055778" cy="392500"/>
            <a:chOff x="4837920" y="3130931"/>
            <a:chExt cx="3279713" cy="461866"/>
          </a:xfrm>
        </p:grpSpPr>
        <p:grpSp>
          <p:nvGrpSpPr>
            <p:cNvPr id="168" name="组合 167"/>
            <p:cNvGrpSpPr/>
            <p:nvPr/>
          </p:nvGrpSpPr>
          <p:grpSpPr>
            <a:xfrm>
              <a:off x="4837920" y="3130931"/>
              <a:ext cx="3279713" cy="461866"/>
              <a:chOff x="5080516" y="4099638"/>
              <a:chExt cx="3279713" cy="461866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5080516" y="4099638"/>
                <a:ext cx="891074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DGEN</a:t>
                </a:r>
                <a:endParaRPr lang="zh-CN" altLang="en-US" dirty="0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169" name="矩形 168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172" name="矩形 171"/>
          <p:cNvSpPr/>
          <p:nvPr/>
        </p:nvSpPr>
        <p:spPr>
          <a:xfrm>
            <a:off x="5409331" y="4715635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SHUT D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5432749" y="5772964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 D</a:t>
            </a:r>
            <a:endParaRPr lang="zh-CN" altLang="en-US" dirty="0"/>
          </a:p>
        </p:txBody>
      </p:sp>
      <p:sp>
        <p:nvSpPr>
          <p:cNvPr id="174" name="矩形 173"/>
          <p:cNvSpPr/>
          <p:nvPr/>
        </p:nvSpPr>
        <p:spPr>
          <a:xfrm>
            <a:off x="4777273" y="6261186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 WEIGHT</a:t>
            </a:r>
            <a:endParaRPr lang="zh-CN" altLang="en-US" dirty="0"/>
          </a:p>
        </p:txBody>
      </p:sp>
      <p:grpSp>
        <p:nvGrpSpPr>
          <p:cNvPr id="175" name="组合 174"/>
          <p:cNvGrpSpPr/>
          <p:nvPr/>
        </p:nvGrpSpPr>
        <p:grpSpPr>
          <a:xfrm>
            <a:off x="1573959" y="1772437"/>
            <a:ext cx="1610311" cy="725756"/>
            <a:chOff x="1832298" y="4982105"/>
            <a:chExt cx="1610311" cy="725756"/>
          </a:xfrm>
        </p:grpSpPr>
        <p:sp>
          <p:nvSpPr>
            <p:cNvPr id="176" name="矩形 175"/>
            <p:cNvSpPr/>
            <p:nvPr/>
          </p:nvSpPr>
          <p:spPr>
            <a:xfrm>
              <a:off x="1832298" y="4982105"/>
              <a:ext cx="1610311" cy="37067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Transform</a:t>
              </a:r>
              <a:endParaRPr lang="zh-CN" altLang="en-US" dirty="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832298" y="5344671"/>
              <a:ext cx="1610311" cy="363190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746257" y="349405"/>
            <a:ext cx="3265713" cy="392499"/>
            <a:chOff x="4612600" y="3130932"/>
            <a:chExt cx="3505033" cy="461865"/>
          </a:xfrm>
        </p:grpSpPr>
        <p:grpSp>
          <p:nvGrpSpPr>
            <p:cNvPr id="179" name="组合 178"/>
            <p:cNvGrpSpPr/>
            <p:nvPr/>
          </p:nvGrpSpPr>
          <p:grpSpPr>
            <a:xfrm>
              <a:off x="4612600" y="3130932"/>
              <a:ext cx="3505033" cy="461865"/>
              <a:chOff x="4855196" y="4099639"/>
              <a:chExt cx="3505033" cy="461865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855196" y="4099639"/>
                <a:ext cx="1116396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Compile</a:t>
                </a:r>
                <a:endParaRPr lang="zh-CN" altLang="en-US" dirty="0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Optimizer </a:t>
                </a:r>
                <a:endParaRPr lang="zh-CN" altLang="en-US" dirty="0"/>
              </a:p>
            </p:txBody>
          </p:sp>
        </p:grpSp>
        <p:sp>
          <p:nvSpPr>
            <p:cNvPr id="180" name="矩形 179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183" name="上箭头 182"/>
          <p:cNvSpPr/>
          <p:nvPr/>
        </p:nvSpPr>
        <p:spPr>
          <a:xfrm>
            <a:off x="2275852" y="2526962"/>
            <a:ext cx="223934" cy="314534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上箭头 183"/>
          <p:cNvSpPr/>
          <p:nvPr/>
        </p:nvSpPr>
        <p:spPr>
          <a:xfrm>
            <a:off x="2275852" y="1417356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上箭头 184"/>
          <p:cNvSpPr/>
          <p:nvPr/>
        </p:nvSpPr>
        <p:spPr>
          <a:xfrm>
            <a:off x="2270662" y="730282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虚尾箭头 185"/>
          <p:cNvSpPr/>
          <p:nvPr/>
        </p:nvSpPr>
        <p:spPr>
          <a:xfrm>
            <a:off x="4011970" y="367981"/>
            <a:ext cx="825951" cy="346629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下箭头 186"/>
          <p:cNvSpPr/>
          <p:nvPr/>
        </p:nvSpPr>
        <p:spPr>
          <a:xfrm>
            <a:off x="5079209" y="1511751"/>
            <a:ext cx="239611" cy="48824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下箭头 187"/>
          <p:cNvSpPr/>
          <p:nvPr/>
        </p:nvSpPr>
        <p:spPr>
          <a:xfrm>
            <a:off x="5079209" y="770363"/>
            <a:ext cx="236255" cy="31475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下箭头 188"/>
          <p:cNvSpPr/>
          <p:nvPr/>
        </p:nvSpPr>
        <p:spPr>
          <a:xfrm>
            <a:off x="5081262" y="2774293"/>
            <a:ext cx="239611" cy="37732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下箭头 189"/>
          <p:cNvSpPr/>
          <p:nvPr/>
        </p:nvSpPr>
        <p:spPr>
          <a:xfrm>
            <a:off x="5102907" y="3537451"/>
            <a:ext cx="212557" cy="38377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下箭头 190"/>
          <p:cNvSpPr/>
          <p:nvPr/>
        </p:nvSpPr>
        <p:spPr>
          <a:xfrm>
            <a:off x="5098524" y="4505392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下箭头 191"/>
          <p:cNvSpPr/>
          <p:nvPr/>
        </p:nvSpPr>
        <p:spPr>
          <a:xfrm>
            <a:off x="5110748" y="5578668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左箭头 192"/>
          <p:cNvSpPr/>
          <p:nvPr/>
        </p:nvSpPr>
        <p:spPr>
          <a:xfrm>
            <a:off x="5208814" y="4789222"/>
            <a:ext cx="223935" cy="14717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左箭头 193"/>
          <p:cNvSpPr/>
          <p:nvPr/>
        </p:nvSpPr>
        <p:spPr>
          <a:xfrm>
            <a:off x="5202189" y="5846550"/>
            <a:ext cx="223935" cy="147173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384805" y="4452449"/>
            <a:ext cx="333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|Algorithm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7505323" y="3699869"/>
            <a:ext cx="161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latin typeface="Gungsuh" panose="02030600000101010101" pitchFamily="18" charset="-127"/>
                <a:ea typeface="Gungsuh" panose="02030600000101010101" pitchFamily="18" charset="-127"/>
              </a:rPr>
              <a:t>GENERATOR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7200899" y="1608505"/>
            <a:ext cx="19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DISCRIMINATOR</a:t>
            </a:r>
            <a:endParaRPr lang="en-US" altLang="zh-CN" sz="14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269671" y="3365886"/>
            <a:ext cx="161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PREFERENCE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08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3785" y="2039401"/>
            <a:ext cx="10987487" cy="3387147"/>
            <a:chOff x="623785" y="2039401"/>
            <a:chExt cx="10987487" cy="3387147"/>
          </a:xfrm>
        </p:grpSpPr>
        <p:sp>
          <p:nvSpPr>
            <p:cNvPr id="80" name="矩形 79"/>
            <p:cNvSpPr/>
            <p:nvPr/>
          </p:nvSpPr>
          <p:spPr>
            <a:xfrm>
              <a:off x="623785" y="2039401"/>
              <a:ext cx="10987487" cy="3387147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90442" y="2592222"/>
              <a:ext cx="4490490" cy="218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502013" y="2992869"/>
              <a:ext cx="3256185" cy="740106"/>
              <a:chOff x="5080517" y="2841172"/>
              <a:chExt cx="3256184" cy="922175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5080517" y="2841172"/>
                <a:ext cx="1602534" cy="922175"/>
                <a:chOff x="5080517" y="2841172"/>
                <a:chExt cx="1602534" cy="922175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080518" y="2841172"/>
                  <a:ext cx="891074" cy="461865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Noise</a:t>
                  </a:r>
                  <a:endParaRPr lang="zh-CN" altLang="en-US" dirty="0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971592" y="2841172"/>
                  <a:ext cx="711459" cy="461865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Gen</a:t>
                  </a:r>
                  <a:endParaRPr lang="zh-CN" altLang="en-US" dirty="0"/>
                </a:p>
              </p:txBody>
            </p:sp>
            <p:sp>
              <p:nvSpPr>
                <p:cNvPr id="54" name="右箭头 53"/>
                <p:cNvSpPr/>
                <p:nvPr/>
              </p:nvSpPr>
              <p:spPr>
                <a:xfrm>
                  <a:off x="5840963" y="2956637"/>
                  <a:ext cx="228601" cy="230933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080517" y="3301482"/>
                  <a:ext cx="1602533" cy="461865"/>
                </a:xfrm>
                <a:prstGeom prst="rect">
                  <a:avLst/>
                </a:prstGeom>
                <a:ln w="2857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[0]</a:t>
                  </a:r>
                  <a:endParaRPr lang="zh-CN" altLang="en-US" dirty="0"/>
                </a:p>
              </p:txBody>
            </p:sp>
          </p:grpSp>
          <p:sp>
            <p:nvSpPr>
              <p:cNvPr id="50" name="矩形 49"/>
              <p:cNvSpPr/>
              <p:nvPr/>
            </p:nvSpPr>
            <p:spPr>
              <a:xfrm>
                <a:off x="6683049" y="2849725"/>
                <a:ext cx="1653651" cy="46186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True </a:t>
                </a:r>
                <a:r>
                  <a:rPr lang="en-US" altLang="zh-CN" dirty="0" smtClean="0"/>
                  <a:t>Data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683049" y="3301482"/>
                <a:ext cx="1653652" cy="452536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[1]</a:t>
                </a:r>
                <a:endParaRPr lang="zh-CN" altLang="en-US" dirty="0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471689" y="4102404"/>
              <a:ext cx="3055777" cy="392499"/>
              <a:chOff x="4837921" y="3130932"/>
              <a:chExt cx="3279712" cy="461865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4837921" y="3130932"/>
                <a:ext cx="3279712" cy="461865"/>
                <a:chOff x="5080517" y="4099639"/>
                <a:chExt cx="3279712" cy="461865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080517" y="4099639"/>
                  <a:ext cx="891075" cy="4618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DCM</a:t>
                  </a:r>
                  <a:endParaRPr lang="zh-CN" altLang="en-US" dirty="0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5971592" y="4099639"/>
                  <a:ext cx="2388637" cy="46186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 smtClean="0"/>
                    <a:t>TRAINING </a:t>
                  </a:r>
                  <a:endParaRPr lang="zh-CN" altLang="en-US" dirty="0"/>
                </a:p>
              </p:txBody>
            </p:sp>
          </p:grpSp>
          <p:sp>
            <p:nvSpPr>
              <p:cNvPr id="58" name="矩形 57"/>
              <p:cNvSpPr/>
              <p:nvPr/>
            </p:nvSpPr>
            <p:spPr>
              <a:xfrm>
                <a:off x="7226558" y="3130932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LOSS</a:t>
                </a:r>
                <a:endParaRPr lang="zh-CN" altLang="en-US" dirty="0"/>
              </a:p>
            </p:txBody>
          </p:sp>
        </p:grpSp>
        <p:sp>
          <p:nvSpPr>
            <p:cNvPr id="61" name="下箭头 60"/>
            <p:cNvSpPr/>
            <p:nvPr/>
          </p:nvSpPr>
          <p:spPr>
            <a:xfrm>
              <a:off x="1745354" y="3738189"/>
              <a:ext cx="239611" cy="37732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864991" y="2572401"/>
              <a:ext cx="19649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DISCRIMINATOR</a:t>
              </a:r>
              <a:endParaRPr lang="en-US" altLang="zh-CN" sz="1400" dirty="0" smtClean="0">
                <a:latin typeface="Gungsuh" panose="02030600000101010101" pitchFamily="18" charset="-127"/>
                <a:ea typeface="Gungsuh" panose="02030600000101010101" pitchFamily="18" charset="-127"/>
              </a:endParaRPr>
            </a:p>
            <a:p>
              <a:endParaRPr lang="zh-CN" altLang="en-US" sz="2800" dirty="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燕尾形箭头 62"/>
            <p:cNvSpPr/>
            <p:nvPr/>
          </p:nvSpPr>
          <p:spPr>
            <a:xfrm>
              <a:off x="6025624" y="3479193"/>
              <a:ext cx="492945" cy="404744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713436" y="2581870"/>
              <a:ext cx="4490490" cy="218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898090" y="2907998"/>
              <a:ext cx="1653652" cy="725756"/>
              <a:chOff x="6683049" y="2849725"/>
              <a:chExt cx="1653651" cy="90429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683049" y="2849725"/>
                <a:ext cx="1653651" cy="46186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True </a:t>
                </a:r>
                <a:r>
                  <a:rPr lang="en-US" altLang="zh-CN" dirty="0" smtClean="0"/>
                  <a:t>Data</a:t>
                </a:r>
                <a:endParaRPr lang="zh-CN" altLang="en-US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683049" y="3301483"/>
                <a:ext cx="1653651" cy="452536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Label</a:t>
                </a:r>
                <a:endParaRPr lang="zh-CN" altLang="en-US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6894683" y="4092052"/>
              <a:ext cx="3055777" cy="392499"/>
              <a:chOff x="4837921" y="3130932"/>
              <a:chExt cx="3279712" cy="461865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4837921" y="3130932"/>
                <a:ext cx="3279712" cy="461865"/>
                <a:chOff x="5080517" y="4099639"/>
                <a:chExt cx="3279712" cy="461865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5080517" y="4099639"/>
                  <a:ext cx="891075" cy="4618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DCM</a:t>
                  </a:r>
                  <a:endParaRPr lang="zh-CN" altLang="en-US" dirty="0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971592" y="4099639"/>
                  <a:ext cx="2388637" cy="46186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 smtClean="0"/>
                    <a:t>TRAINING </a:t>
                  </a:r>
                  <a:endParaRPr lang="zh-CN" altLang="en-US" dirty="0"/>
                </a:p>
              </p:txBody>
            </p:sp>
          </p:grpSp>
          <p:sp>
            <p:nvSpPr>
              <p:cNvPr id="75" name="矩形 74"/>
              <p:cNvSpPr/>
              <p:nvPr/>
            </p:nvSpPr>
            <p:spPr>
              <a:xfrm>
                <a:off x="7226558" y="3130932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LOSS</a:t>
                </a:r>
                <a:endParaRPr lang="zh-CN" altLang="en-US" dirty="0"/>
              </a:p>
            </p:txBody>
          </p:sp>
        </p:grpSp>
        <p:sp>
          <p:nvSpPr>
            <p:cNvPr id="78" name="下箭头 77"/>
            <p:cNvSpPr/>
            <p:nvPr/>
          </p:nvSpPr>
          <p:spPr>
            <a:xfrm>
              <a:off x="7168348" y="3727837"/>
              <a:ext cx="239611" cy="37732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287985" y="2562049"/>
              <a:ext cx="19649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latin typeface="Gungsuh" panose="02030600000101010101" pitchFamily="18" charset="-127"/>
                  <a:ea typeface="Gungsuh" panose="02030600000101010101" pitchFamily="18" charset="-127"/>
                </a:rPr>
                <a:t>REGRESSOR</a:t>
              </a:r>
            </a:p>
            <a:p>
              <a:endParaRPr lang="zh-CN" altLang="en-US" sz="2800" dirty="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56535" y="2064979"/>
              <a:ext cx="19649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latin typeface="Gungsuh" panose="02030600000101010101" pitchFamily="18" charset="-127"/>
                  <a:ea typeface="Gungsuh" panose="02030600000101010101" pitchFamily="18" charset="-127"/>
                </a:rPr>
                <a:t>WEIGHT SHARE</a:t>
              </a:r>
            </a:p>
            <a:p>
              <a:endParaRPr lang="zh-CN" altLang="en-US" sz="2800" dirty="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561903" y="885282"/>
            <a:ext cx="33285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|</a:t>
            </a:r>
            <a:r>
              <a:rPr lang="en-US" altLang="zh-CN" sz="2800" dirty="0">
                <a:latin typeface="Gungsuh" panose="02030600000101010101" pitchFamily="18" charset="-127"/>
                <a:ea typeface="Gungsuh" panose="02030600000101010101" pitchFamily="18" charset="-127"/>
              </a:rPr>
              <a:t> Design 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Regressor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30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563891" y="244467"/>
            <a:ext cx="7678963" cy="3104214"/>
            <a:chOff x="383536" y="748733"/>
            <a:chExt cx="7678963" cy="3104214"/>
          </a:xfrm>
        </p:grpSpPr>
        <p:sp>
          <p:nvSpPr>
            <p:cNvPr id="2" name="流程图: 手动操作 1"/>
            <p:cNvSpPr/>
            <p:nvPr/>
          </p:nvSpPr>
          <p:spPr>
            <a:xfrm rot="5400000">
              <a:off x="2483022" y="1457610"/>
              <a:ext cx="1231269" cy="669953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0151" y="1384372"/>
              <a:ext cx="1417515" cy="816428"/>
            </a:xfrm>
            <a:prstGeom prst="flowChartProcess">
              <a:avLst/>
            </a:prstGeom>
            <a:blipFill>
              <a:blip r:embed="rId3"/>
              <a:stretch>
                <a:fillRect/>
              </a:stretch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  <a:endCxn id="2" idx="2"/>
            </p:cNvCxnSpPr>
            <p:nvPr/>
          </p:nvCxnSpPr>
          <p:spPr>
            <a:xfrm>
              <a:off x="2217666" y="1792586"/>
              <a:ext cx="546014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903029" y="1305479"/>
              <a:ext cx="1311423" cy="974213"/>
            </a:xfrm>
            <a:prstGeom prst="rect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2" idx="0"/>
              <a:endCxn id="7" idx="1"/>
            </p:cNvCxnSpPr>
            <p:nvPr/>
          </p:nvCxnSpPr>
          <p:spPr>
            <a:xfrm flipV="1">
              <a:off x="3433633" y="1792586"/>
              <a:ext cx="469396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过程 29"/>
            <p:cNvSpPr/>
            <p:nvPr/>
          </p:nvSpPr>
          <p:spPr>
            <a:xfrm>
              <a:off x="3916378" y="2895326"/>
              <a:ext cx="1311423" cy="957621"/>
            </a:xfrm>
            <a:prstGeom prst="flowChartProcess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手动操作 30"/>
            <p:cNvSpPr/>
            <p:nvPr/>
          </p:nvSpPr>
          <p:spPr>
            <a:xfrm rot="16200000">
              <a:off x="6496336" y="2315300"/>
              <a:ext cx="1249105" cy="577726"/>
            </a:xfrm>
            <a:prstGeom prst="flowChartManualOpe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>
              <a:stCxn id="7" idx="3"/>
              <a:endCxn id="31" idx="0"/>
            </p:cNvCxnSpPr>
            <p:nvPr/>
          </p:nvCxnSpPr>
          <p:spPr>
            <a:xfrm>
              <a:off x="5214452" y="1792586"/>
              <a:ext cx="1617574" cy="811577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31" idx="0"/>
            </p:cNvCxnSpPr>
            <p:nvPr/>
          </p:nvCxnSpPr>
          <p:spPr>
            <a:xfrm flipV="1">
              <a:off x="5227801" y="2604163"/>
              <a:ext cx="1604225" cy="7699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83536" y="1034481"/>
              <a:ext cx="27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Uniform Distribution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81207" y="748733"/>
              <a:ext cx="139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/>
            <p:cNvCxnSpPr>
              <a:stCxn id="31" idx="2"/>
            </p:cNvCxnSpPr>
            <p:nvPr/>
          </p:nvCxnSpPr>
          <p:spPr>
            <a:xfrm>
              <a:off x="7409752" y="2604163"/>
              <a:ext cx="65274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441816" y="219837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394801" y="138625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394801" y="2985555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427478" y="1500800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90644"/>
              </p:ext>
            </p:extLst>
          </p:nvPr>
        </p:nvGraphicFramePr>
        <p:xfrm>
          <a:off x="6112991" y="4029827"/>
          <a:ext cx="4529820" cy="22807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32455"/>
                <a:gridCol w="1132455"/>
                <a:gridCol w="906891"/>
                <a:gridCol w="1358019"/>
              </a:tblGrid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(64,3),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(32,3),</a:t>
                      </a:r>
                      <a:r>
                        <a:rPr lang="en-US" altLang="zh-CN" sz="1200" baseline="0" dirty="0" smtClean="0"/>
                        <a:t>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(None,175,32)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Flatten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(None,5600)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5722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Sigmoid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11142"/>
              </p:ext>
            </p:extLst>
          </p:nvPr>
        </p:nvGraphicFramePr>
        <p:xfrm>
          <a:off x="1061113" y="4047407"/>
          <a:ext cx="4435796" cy="22674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8949"/>
                <a:gridCol w="1108949"/>
                <a:gridCol w="941357"/>
                <a:gridCol w="1276541"/>
              </a:tblGrid>
              <a:tr h="2806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375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(None,5600)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altLang="zh-CN" sz="1200" dirty="0" err="1" smtClean="0"/>
                        <a:t>+Tanh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(None,175,32)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</a:t>
                      </a:r>
                      <a:r>
                        <a:rPr lang="en-US" altLang="zh-CN" sz="1200" baseline="0" dirty="0" smtClean="0"/>
                        <a:t>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 ,same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(1,3),same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644372" y="350203"/>
            <a:ext cx="28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|Design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Structure</a:t>
            </a:r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6" name="直接箭头连接符 15"/>
          <p:cNvCxnSpPr>
            <a:stCxn id="2" idx="3"/>
            <a:endCxn id="26" idx="0"/>
          </p:cNvCxnSpPr>
          <p:nvPr/>
        </p:nvCxnSpPr>
        <p:spPr>
          <a:xfrm>
            <a:off x="3279011" y="1780828"/>
            <a:ext cx="0" cy="22665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1"/>
          </p:cNvCxnSpPr>
          <p:nvPr/>
        </p:nvCxnSpPr>
        <p:spPr>
          <a:xfrm>
            <a:off x="7301244" y="2599539"/>
            <a:ext cx="0" cy="14302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6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14102" y="377744"/>
            <a:ext cx="9470665" cy="5388810"/>
            <a:chOff x="814102" y="377744"/>
            <a:chExt cx="9470665" cy="5388810"/>
          </a:xfrm>
        </p:grpSpPr>
        <p:sp>
          <p:nvSpPr>
            <p:cNvPr id="10" name="矩形 9"/>
            <p:cNvSpPr/>
            <p:nvPr/>
          </p:nvSpPr>
          <p:spPr>
            <a:xfrm>
              <a:off x="5787285" y="2244754"/>
              <a:ext cx="673399" cy="6156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FLSE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87285" y="4313467"/>
              <a:ext cx="760490" cy="5432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524277" y="3149547"/>
              <a:ext cx="760490" cy="54320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  <p:sp>
          <p:nvSpPr>
            <p:cNvPr id="18" name="流程图: 直接访问存储器 17"/>
            <p:cNvSpPr/>
            <p:nvPr/>
          </p:nvSpPr>
          <p:spPr>
            <a:xfrm>
              <a:off x="814102" y="1326090"/>
              <a:ext cx="1215049" cy="75143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2560618" y="864105"/>
              <a:ext cx="438714" cy="163414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/>
            <p:cNvSpPr/>
            <p:nvPr/>
          </p:nvSpPr>
          <p:spPr>
            <a:xfrm>
              <a:off x="2553641" y="2787963"/>
              <a:ext cx="438714" cy="140328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/>
            <p:cNvSpPr/>
            <p:nvPr/>
          </p:nvSpPr>
          <p:spPr>
            <a:xfrm>
              <a:off x="3616003" y="1629117"/>
              <a:ext cx="588670" cy="19646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4679225" y="1819240"/>
              <a:ext cx="525101" cy="153909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7130734" y="1855458"/>
              <a:ext cx="438714" cy="163414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立方体 24"/>
            <p:cNvSpPr/>
            <p:nvPr/>
          </p:nvSpPr>
          <p:spPr>
            <a:xfrm>
              <a:off x="7148273" y="3901538"/>
              <a:ext cx="438714" cy="140328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立方体 25"/>
            <p:cNvSpPr/>
            <p:nvPr/>
          </p:nvSpPr>
          <p:spPr>
            <a:xfrm>
              <a:off x="8239498" y="2507305"/>
              <a:ext cx="588670" cy="19646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endCxn id="19" idx="2"/>
            </p:cNvCxnSpPr>
            <p:nvPr/>
          </p:nvCxnSpPr>
          <p:spPr>
            <a:xfrm>
              <a:off x="2010623" y="1728708"/>
              <a:ext cx="549995" cy="731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2010622" y="3464189"/>
              <a:ext cx="549995" cy="731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2999332" y="916162"/>
              <a:ext cx="645534" cy="819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2915970" y="2498253"/>
              <a:ext cx="700033" cy="10954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2992355" y="936530"/>
              <a:ext cx="613187" cy="26136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2894515" y="1756386"/>
              <a:ext cx="750351" cy="6810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2945953" y="1756386"/>
              <a:ext cx="715769" cy="11040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2935783" y="2893821"/>
              <a:ext cx="687197" cy="6998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2980925" y="1788075"/>
              <a:ext cx="663941" cy="23216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V="1">
              <a:off x="3036866" y="3570566"/>
              <a:ext cx="525619" cy="5210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4204673" y="1728708"/>
              <a:ext cx="549151" cy="190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4215134" y="1728708"/>
              <a:ext cx="464091" cy="16296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V="1">
              <a:off x="4100436" y="1918832"/>
              <a:ext cx="578789" cy="16313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4148493" y="3249691"/>
              <a:ext cx="530732" cy="2399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流程图: 直接访问存储器 94"/>
            <p:cNvSpPr/>
            <p:nvPr/>
          </p:nvSpPr>
          <p:spPr>
            <a:xfrm>
              <a:off x="852437" y="3197113"/>
              <a:ext cx="1148280" cy="534152"/>
            </a:xfrm>
            <a:prstGeom prst="flowChartMagneticDru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直接箭头连接符 96"/>
            <p:cNvCxnSpPr/>
            <p:nvPr/>
          </p:nvCxnSpPr>
          <p:spPr>
            <a:xfrm flipV="1">
              <a:off x="5195378" y="2548313"/>
              <a:ext cx="593546" cy="425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7569448" y="1855458"/>
              <a:ext cx="670050" cy="26164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7569448" y="1855458"/>
              <a:ext cx="670050" cy="7967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7569448" y="2670269"/>
              <a:ext cx="670050" cy="6880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7569448" y="3358330"/>
              <a:ext cx="670050" cy="11135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V="1">
              <a:off x="7569448" y="2670269"/>
              <a:ext cx="670050" cy="12946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V="1">
              <a:off x="7569448" y="2670269"/>
              <a:ext cx="670050" cy="25621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>
              <a:off x="7569448" y="3964915"/>
              <a:ext cx="670050" cy="5069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7569448" y="4471906"/>
              <a:ext cx="670050" cy="7786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8748447" y="3434243"/>
              <a:ext cx="775830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0" idx="3"/>
            </p:cNvCxnSpPr>
            <p:nvPr/>
          </p:nvCxnSpPr>
          <p:spPr>
            <a:xfrm flipV="1">
              <a:off x="6460684" y="2552571"/>
              <a:ext cx="687589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1" idx="3"/>
            </p:cNvCxnSpPr>
            <p:nvPr/>
          </p:nvCxnSpPr>
          <p:spPr>
            <a:xfrm>
              <a:off x="6547775" y="4585071"/>
              <a:ext cx="582959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/>
            <p:cNvSpPr/>
            <p:nvPr/>
          </p:nvSpPr>
          <p:spPr>
            <a:xfrm>
              <a:off x="2292196" y="739618"/>
              <a:ext cx="3073296" cy="36078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839254" y="1629118"/>
              <a:ext cx="2289438" cy="38839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2155479" y="3464189"/>
              <a:ext cx="0" cy="229331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155479" y="5757501"/>
              <a:ext cx="5828494" cy="905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V="1">
              <a:off x="7983973" y="4471906"/>
              <a:ext cx="0" cy="129464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7983973" y="4471906"/>
              <a:ext cx="25552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4165056" y="377744"/>
              <a:ext cx="13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GENERATOR</a:t>
              </a:r>
              <a:endParaRPr lang="zh-CN" altLang="en-US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7428194" y="1257433"/>
              <a:ext cx="16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DISCRIMINATOR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22591" y="989778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Noise</a:t>
              </a:r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36798" y="2893821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LABEL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445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0103" y="1118844"/>
            <a:ext cx="10784458" cy="5669044"/>
            <a:chOff x="580103" y="1118844"/>
            <a:chExt cx="10784458" cy="5669044"/>
          </a:xfrm>
        </p:grpSpPr>
        <p:sp>
          <p:nvSpPr>
            <p:cNvPr id="4" name="圆角矩形 3"/>
            <p:cNvSpPr/>
            <p:nvPr/>
          </p:nvSpPr>
          <p:spPr>
            <a:xfrm>
              <a:off x="1833499" y="1297334"/>
              <a:ext cx="1590802" cy="19469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76759" y="1809135"/>
              <a:ext cx="17042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基于案例推理的运行指标预设定</a:t>
              </a:r>
              <a:endParaRPr lang="zh-CN" altLang="en-US" b="1" dirty="0"/>
            </a:p>
          </p:txBody>
        </p:sp>
        <p:cxnSp>
          <p:nvCxnSpPr>
            <p:cNvPr id="6" name="直接箭头连接符 5"/>
            <p:cNvCxnSpPr>
              <a:endCxn id="5" idx="1"/>
            </p:cNvCxnSpPr>
            <p:nvPr/>
          </p:nvCxnSpPr>
          <p:spPr>
            <a:xfrm>
              <a:off x="580103" y="2270800"/>
              <a:ext cx="11966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424301" y="1809135"/>
              <a:ext cx="22277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endCxn id="55" idx="2"/>
            </p:cNvCxnSpPr>
            <p:nvPr/>
          </p:nvCxnSpPr>
          <p:spPr>
            <a:xfrm flipV="1">
              <a:off x="3424301" y="2771793"/>
              <a:ext cx="66602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5" idx="6"/>
            </p:cNvCxnSpPr>
            <p:nvPr/>
          </p:nvCxnSpPr>
          <p:spPr>
            <a:xfrm>
              <a:off x="4336158" y="2771793"/>
              <a:ext cx="13158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5652019" y="1297334"/>
              <a:ext cx="1052052" cy="1946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446654" y="1297334"/>
              <a:ext cx="1052052" cy="1946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241289" y="1297334"/>
              <a:ext cx="1052052" cy="1946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>
              <a:stCxn id="10" idx="3"/>
              <a:endCxn id="11" idx="1"/>
            </p:cNvCxnSpPr>
            <p:nvPr/>
          </p:nvCxnSpPr>
          <p:spPr>
            <a:xfrm>
              <a:off x="6704071" y="2270800"/>
              <a:ext cx="7425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1" idx="3"/>
              <a:endCxn id="12" idx="1"/>
            </p:cNvCxnSpPr>
            <p:nvPr/>
          </p:nvCxnSpPr>
          <p:spPr>
            <a:xfrm>
              <a:off x="8498706" y="2270800"/>
              <a:ext cx="7425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2" idx="3"/>
            </p:cNvCxnSpPr>
            <p:nvPr/>
          </p:nvCxnSpPr>
          <p:spPr>
            <a:xfrm>
              <a:off x="10293341" y="2270800"/>
              <a:ext cx="1071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132014" y="3390564"/>
              <a:ext cx="423188" cy="3244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连接符 16"/>
            <p:cNvCxnSpPr>
              <a:endCxn id="16" idx="0"/>
            </p:cNvCxnSpPr>
            <p:nvPr/>
          </p:nvCxnSpPr>
          <p:spPr>
            <a:xfrm flipH="1">
              <a:off x="5343608" y="2771793"/>
              <a:ext cx="1226" cy="6187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3520859" y="1118844"/>
                  <a:ext cx="1552668" cy="6534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51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0859" y="1118844"/>
                  <a:ext cx="1552668" cy="65344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681701" y="1622737"/>
                  <a:ext cx="818429" cy="648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01" y="1622737"/>
                  <a:ext cx="818429" cy="6480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3371219" y="2141797"/>
                  <a:ext cx="753861" cy="9446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矩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219" y="2141797"/>
                  <a:ext cx="753861" cy="94468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4366834" y="2141684"/>
                  <a:ext cx="774506" cy="945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6834" y="2141684"/>
                  <a:ext cx="774506" cy="9454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组合 21"/>
            <p:cNvGrpSpPr/>
            <p:nvPr/>
          </p:nvGrpSpPr>
          <p:grpSpPr>
            <a:xfrm>
              <a:off x="4090326" y="2644826"/>
              <a:ext cx="245832" cy="253933"/>
              <a:chOff x="4280364" y="2614026"/>
              <a:chExt cx="345466" cy="315535"/>
            </a:xfrm>
          </p:grpSpPr>
          <p:sp>
            <p:nvSpPr>
              <p:cNvPr id="55" name="流程图: 联系 54"/>
              <p:cNvSpPr/>
              <p:nvPr/>
            </p:nvSpPr>
            <p:spPr>
              <a:xfrm>
                <a:off x="4280364" y="2614026"/>
                <a:ext cx="345466" cy="31553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>
                <a:stCxn id="55" idx="1"/>
                <a:endCxn id="55" idx="5"/>
              </p:cNvCxnSpPr>
              <p:nvPr/>
            </p:nvCxnSpPr>
            <p:spPr>
              <a:xfrm>
                <a:off x="4330956" y="2660235"/>
                <a:ext cx="244282" cy="2231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55" idx="7"/>
                <a:endCxn id="55" idx="3"/>
              </p:cNvCxnSpPr>
              <p:nvPr/>
            </p:nvCxnSpPr>
            <p:spPr>
              <a:xfrm flipH="1">
                <a:off x="4330956" y="2660235"/>
                <a:ext cx="244282" cy="2231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5883923" y="1940911"/>
              <a:ext cx="650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控制运行</a:t>
              </a:r>
              <a:endParaRPr lang="zh-CN" altLang="en-US" b="1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657150" y="1803277"/>
              <a:ext cx="6502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过程控制系统</a:t>
              </a:r>
              <a:endParaRPr lang="zh-CN" altLang="en-US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241289" y="1848462"/>
              <a:ext cx="1052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选矿</a:t>
              </a:r>
              <a:endParaRPr lang="en-US" altLang="zh-CN" b="1" dirty="0" smtClean="0"/>
            </a:p>
            <a:p>
              <a:pPr algn="ctr"/>
              <a:r>
                <a:rPr lang="zh-CN" altLang="en-US" b="1" dirty="0" smtClean="0"/>
                <a:t>过程</a:t>
              </a:r>
              <a:endParaRPr lang="en-US" altLang="zh-CN" b="1" dirty="0" smtClean="0"/>
            </a:p>
            <a:p>
              <a:pPr algn="ctr"/>
              <a:r>
                <a:rPr lang="zh-CN" altLang="en-US" b="1" dirty="0" smtClean="0"/>
                <a:t>全流程</a:t>
              </a:r>
              <a:endParaRPr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6871406" y="1848462"/>
                  <a:ext cx="4700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1406" y="1848462"/>
                  <a:ext cx="4700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8688517" y="1871935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8517" y="1871935"/>
                  <a:ext cx="37644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10619126" y="1871935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矩形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9126" y="1871935"/>
                  <a:ext cx="39978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组合 28"/>
            <p:cNvGrpSpPr/>
            <p:nvPr/>
          </p:nvGrpSpPr>
          <p:grpSpPr>
            <a:xfrm>
              <a:off x="7559040" y="4206240"/>
              <a:ext cx="597408" cy="536448"/>
              <a:chOff x="7559040" y="4206240"/>
              <a:chExt cx="597408" cy="536448"/>
            </a:xfrm>
          </p:grpSpPr>
          <p:sp>
            <p:nvSpPr>
              <p:cNvPr id="53" name="流程图: 联系 52"/>
              <p:cNvSpPr/>
              <p:nvPr/>
            </p:nvSpPr>
            <p:spPr>
              <a:xfrm>
                <a:off x="7559040" y="4206240"/>
                <a:ext cx="597408" cy="536448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7657150" y="4243631"/>
                <a:ext cx="417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G</a:t>
                </a:r>
                <a:endParaRPr lang="zh-CN" altLang="en-US" sz="2400" dirty="0"/>
              </a:p>
            </p:txBody>
          </p:sp>
        </p:grpSp>
        <p:cxnSp>
          <p:nvCxnSpPr>
            <p:cNvPr id="30" name="肘形连接符 29"/>
            <p:cNvCxnSpPr>
              <a:stCxn id="16" idx="2"/>
              <a:endCxn id="53" idx="0"/>
            </p:cNvCxnSpPr>
            <p:nvPr/>
          </p:nvCxnSpPr>
          <p:spPr>
            <a:xfrm rot="16200000" flipH="1">
              <a:off x="6355070" y="2703565"/>
              <a:ext cx="491213" cy="251413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53" idx="4"/>
            </p:cNvCxnSpPr>
            <p:nvPr/>
          </p:nvCxnSpPr>
          <p:spPr>
            <a:xfrm flipH="1" flipV="1">
              <a:off x="7857744" y="4742688"/>
              <a:ext cx="8145" cy="731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933803" y="4992123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3661912" y="3740604"/>
                  <a:ext cx="4894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7" name="矩形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912" y="3740604"/>
                  <a:ext cx="48949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5172200" y="3524504"/>
                  <a:ext cx="394639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1" name="矩形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200" y="3524504"/>
                  <a:ext cx="394639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组合 34"/>
            <p:cNvGrpSpPr/>
            <p:nvPr/>
          </p:nvGrpSpPr>
          <p:grpSpPr>
            <a:xfrm>
              <a:off x="10047509" y="6336891"/>
              <a:ext cx="245832" cy="253933"/>
              <a:chOff x="4280364" y="2614026"/>
              <a:chExt cx="345466" cy="315535"/>
            </a:xfrm>
          </p:grpSpPr>
          <p:sp>
            <p:nvSpPr>
              <p:cNvPr id="50" name="流程图: 联系 49"/>
              <p:cNvSpPr/>
              <p:nvPr/>
            </p:nvSpPr>
            <p:spPr>
              <a:xfrm>
                <a:off x="4280364" y="2614026"/>
                <a:ext cx="345466" cy="31553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>
                <a:stCxn id="50" idx="1"/>
                <a:endCxn id="50" idx="5"/>
              </p:cNvCxnSpPr>
              <p:nvPr/>
            </p:nvCxnSpPr>
            <p:spPr>
              <a:xfrm>
                <a:off x="4330956" y="2660235"/>
                <a:ext cx="244282" cy="2231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50" idx="7"/>
                <a:endCxn id="50" idx="3"/>
              </p:cNvCxnSpPr>
              <p:nvPr/>
            </p:nvCxnSpPr>
            <p:spPr>
              <a:xfrm flipH="1">
                <a:off x="4330956" y="2660235"/>
                <a:ext cx="244282" cy="2231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肘形连接符 35"/>
            <p:cNvCxnSpPr>
              <a:stCxn id="28" idx="2"/>
              <a:endCxn id="50" idx="6"/>
            </p:cNvCxnSpPr>
            <p:nvPr/>
          </p:nvCxnSpPr>
          <p:spPr>
            <a:xfrm rot="5400000">
              <a:off x="8444886" y="4089723"/>
              <a:ext cx="4222591" cy="525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9124719" y="4112490"/>
                  <a:ext cx="537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2" name="矩形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719" y="4112490"/>
                  <a:ext cx="53764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/>
            <p:cNvCxnSpPr>
              <a:stCxn id="55" idx="4"/>
              <a:endCxn id="48" idx="0"/>
            </p:cNvCxnSpPr>
            <p:nvPr/>
          </p:nvCxnSpPr>
          <p:spPr>
            <a:xfrm>
              <a:off x="4213242" y="2898759"/>
              <a:ext cx="26214" cy="1630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50" idx="2"/>
            </p:cNvCxnSpPr>
            <p:nvPr/>
          </p:nvCxnSpPr>
          <p:spPr>
            <a:xfrm>
              <a:off x="8876741" y="6463858"/>
              <a:ext cx="11707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8960783" y="6139825"/>
                  <a:ext cx="818429" cy="648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0783" y="6139825"/>
                  <a:ext cx="818429" cy="64806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/>
            <p:cNvGrpSpPr/>
            <p:nvPr/>
          </p:nvGrpSpPr>
          <p:grpSpPr>
            <a:xfrm>
              <a:off x="3940752" y="4528804"/>
              <a:ext cx="597408" cy="536448"/>
              <a:chOff x="7559040" y="4206240"/>
              <a:chExt cx="597408" cy="536448"/>
            </a:xfrm>
          </p:grpSpPr>
          <p:sp>
            <p:nvSpPr>
              <p:cNvPr id="48" name="流程图: 联系 47"/>
              <p:cNvSpPr/>
              <p:nvPr/>
            </p:nvSpPr>
            <p:spPr>
              <a:xfrm>
                <a:off x="7559040" y="4206240"/>
                <a:ext cx="597408" cy="536448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657150" y="4243631"/>
                <a:ext cx="417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D</a:t>
                </a:r>
                <a:endParaRPr lang="zh-CN" altLang="en-US" sz="2400" dirty="0"/>
              </a:p>
            </p:txBody>
          </p:sp>
        </p:grpSp>
        <p:cxnSp>
          <p:nvCxnSpPr>
            <p:cNvPr id="42" name="肘形连接符 41"/>
            <p:cNvCxnSpPr>
              <a:stCxn id="50" idx="0"/>
              <a:endCxn id="53" idx="6"/>
            </p:cNvCxnSpPr>
            <p:nvPr/>
          </p:nvCxnSpPr>
          <p:spPr>
            <a:xfrm rot="16200000" flipV="1">
              <a:off x="8232224" y="4398689"/>
              <a:ext cx="1862427" cy="20139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endCxn id="48" idx="4"/>
            </p:cNvCxnSpPr>
            <p:nvPr/>
          </p:nvCxnSpPr>
          <p:spPr>
            <a:xfrm rot="10800000">
              <a:off x="4239456" y="5065252"/>
              <a:ext cx="5930970" cy="76250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53" idx="2"/>
              <a:endCxn id="48" idx="6"/>
            </p:cNvCxnSpPr>
            <p:nvPr/>
          </p:nvCxnSpPr>
          <p:spPr>
            <a:xfrm rot="10800000" flipV="1">
              <a:off x="4538160" y="4474464"/>
              <a:ext cx="3020880" cy="322564"/>
            </a:xfrm>
            <a:prstGeom prst="bentConnector3">
              <a:avLst>
                <a:gd name="adj1" fmla="val 132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8" idx="2"/>
            </p:cNvCxnSpPr>
            <p:nvPr/>
          </p:nvCxnSpPr>
          <p:spPr>
            <a:xfrm flipH="1" flipV="1">
              <a:off x="2628900" y="4797027"/>
              <a:ext cx="131185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5327101" y="4383854"/>
                  <a:ext cx="13869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5" name="矩形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101" y="4383854"/>
                  <a:ext cx="1386918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文本框 46"/>
            <p:cNvSpPr txBox="1"/>
            <p:nvPr/>
          </p:nvSpPr>
          <p:spPr>
            <a:xfrm>
              <a:off x="2632722" y="4363134"/>
              <a:ext cx="115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True/False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52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80103" y="1118844"/>
            <a:ext cx="10784458" cy="4598963"/>
            <a:chOff x="580103" y="1118844"/>
            <a:chExt cx="10784458" cy="4598963"/>
          </a:xfrm>
        </p:grpSpPr>
        <p:sp>
          <p:nvSpPr>
            <p:cNvPr id="5" name="圆角矩形 4"/>
            <p:cNvSpPr/>
            <p:nvPr/>
          </p:nvSpPr>
          <p:spPr>
            <a:xfrm>
              <a:off x="1833499" y="1297334"/>
              <a:ext cx="1590802" cy="19469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76759" y="1809135"/>
              <a:ext cx="17042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基于案例推理的运行指标预设定</a:t>
              </a:r>
              <a:endParaRPr lang="zh-CN" altLang="en-US" b="1" dirty="0"/>
            </a:p>
          </p:txBody>
        </p:sp>
        <p:cxnSp>
          <p:nvCxnSpPr>
            <p:cNvPr id="7" name="直接箭头连接符 6"/>
            <p:cNvCxnSpPr>
              <a:endCxn id="6" idx="1"/>
            </p:cNvCxnSpPr>
            <p:nvPr/>
          </p:nvCxnSpPr>
          <p:spPr>
            <a:xfrm>
              <a:off x="580103" y="2270800"/>
              <a:ext cx="11966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424301" y="1809135"/>
              <a:ext cx="22277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endCxn id="46" idx="2"/>
            </p:cNvCxnSpPr>
            <p:nvPr/>
          </p:nvCxnSpPr>
          <p:spPr>
            <a:xfrm flipV="1">
              <a:off x="3424301" y="2771793"/>
              <a:ext cx="66602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46" idx="6"/>
            </p:cNvCxnSpPr>
            <p:nvPr/>
          </p:nvCxnSpPr>
          <p:spPr>
            <a:xfrm>
              <a:off x="4336158" y="2771793"/>
              <a:ext cx="13158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652019" y="1297334"/>
              <a:ext cx="1052052" cy="1946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446654" y="1297334"/>
              <a:ext cx="1052052" cy="1946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41289" y="1297334"/>
              <a:ext cx="1052052" cy="1946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1" idx="3"/>
              <a:endCxn id="12" idx="1"/>
            </p:cNvCxnSpPr>
            <p:nvPr/>
          </p:nvCxnSpPr>
          <p:spPr>
            <a:xfrm>
              <a:off x="6704071" y="2270800"/>
              <a:ext cx="7425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2" idx="3"/>
              <a:endCxn id="13" idx="1"/>
            </p:cNvCxnSpPr>
            <p:nvPr/>
          </p:nvCxnSpPr>
          <p:spPr>
            <a:xfrm>
              <a:off x="8498706" y="2270800"/>
              <a:ext cx="7425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3" idx="3"/>
            </p:cNvCxnSpPr>
            <p:nvPr/>
          </p:nvCxnSpPr>
          <p:spPr>
            <a:xfrm>
              <a:off x="10293341" y="2270800"/>
              <a:ext cx="1071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5132014" y="3390564"/>
              <a:ext cx="423188" cy="3244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>
              <a:endCxn id="17" idx="0"/>
            </p:cNvCxnSpPr>
            <p:nvPr/>
          </p:nvCxnSpPr>
          <p:spPr>
            <a:xfrm flipH="1">
              <a:off x="5343608" y="2771793"/>
              <a:ext cx="1226" cy="6187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3520859" y="1118844"/>
                  <a:ext cx="1552668" cy="6534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51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0859" y="1118844"/>
                  <a:ext cx="1552668" cy="65344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681701" y="1622737"/>
                  <a:ext cx="818429" cy="648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01" y="1622737"/>
                  <a:ext cx="818429" cy="6480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406210" y="2141797"/>
                  <a:ext cx="753861" cy="9446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210" y="2141797"/>
                  <a:ext cx="753861" cy="94468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4366834" y="2141684"/>
                  <a:ext cx="774506" cy="945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6834" y="2141684"/>
                  <a:ext cx="774506" cy="9454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2"/>
            <p:cNvGrpSpPr/>
            <p:nvPr/>
          </p:nvGrpSpPr>
          <p:grpSpPr>
            <a:xfrm>
              <a:off x="4090326" y="2644826"/>
              <a:ext cx="245832" cy="253933"/>
              <a:chOff x="4280364" y="2614026"/>
              <a:chExt cx="345466" cy="315535"/>
            </a:xfrm>
          </p:grpSpPr>
          <p:sp>
            <p:nvSpPr>
              <p:cNvPr id="46" name="流程图: 联系 45"/>
              <p:cNvSpPr/>
              <p:nvPr/>
            </p:nvSpPr>
            <p:spPr>
              <a:xfrm>
                <a:off x="4280364" y="2614026"/>
                <a:ext cx="345466" cy="31553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1"/>
                <a:endCxn id="46" idx="5"/>
              </p:cNvCxnSpPr>
              <p:nvPr/>
            </p:nvCxnSpPr>
            <p:spPr>
              <a:xfrm>
                <a:off x="4330956" y="2660235"/>
                <a:ext cx="244282" cy="2231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6" idx="7"/>
                <a:endCxn id="46" idx="3"/>
              </p:cNvCxnSpPr>
              <p:nvPr/>
            </p:nvCxnSpPr>
            <p:spPr>
              <a:xfrm flipH="1">
                <a:off x="4330956" y="2660235"/>
                <a:ext cx="244282" cy="2231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/>
            <p:cNvSpPr txBox="1"/>
            <p:nvPr/>
          </p:nvSpPr>
          <p:spPr>
            <a:xfrm>
              <a:off x="5883923" y="1940911"/>
              <a:ext cx="650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控制运行</a:t>
              </a:r>
              <a:endParaRPr lang="zh-CN" altLang="en-US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657150" y="1803277"/>
              <a:ext cx="6502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过程控制系统</a:t>
              </a:r>
              <a:endParaRPr lang="zh-CN" altLang="en-US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241289" y="1848462"/>
              <a:ext cx="1052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选矿</a:t>
              </a:r>
              <a:endParaRPr lang="en-US" altLang="zh-CN" b="1" dirty="0" smtClean="0"/>
            </a:p>
            <a:p>
              <a:pPr algn="ctr"/>
              <a:r>
                <a:rPr lang="zh-CN" altLang="en-US" b="1" dirty="0" smtClean="0"/>
                <a:t>过程</a:t>
              </a:r>
              <a:endParaRPr lang="en-US" altLang="zh-CN" b="1" dirty="0" smtClean="0"/>
            </a:p>
            <a:p>
              <a:pPr algn="ctr"/>
              <a:r>
                <a:rPr lang="zh-CN" altLang="en-US" b="1" dirty="0" smtClean="0"/>
                <a:t>全流程</a:t>
              </a:r>
              <a:endParaRPr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6871406" y="1848462"/>
                  <a:ext cx="4700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1406" y="1848462"/>
                  <a:ext cx="4700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8688517" y="1871935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8517" y="1871935"/>
                  <a:ext cx="37644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0619126" y="1871935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9126" y="1871935"/>
                  <a:ext cx="39978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>
              <a:endCxn id="46" idx="4"/>
            </p:cNvCxnSpPr>
            <p:nvPr/>
          </p:nvCxnSpPr>
          <p:spPr>
            <a:xfrm flipV="1">
              <a:off x="4213242" y="2898759"/>
              <a:ext cx="0" cy="157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流程图: 联系 30"/>
            <p:cNvSpPr/>
            <p:nvPr/>
          </p:nvSpPr>
          <p:spPr>
            <a:xfrm>
              <a:off x="7559040" y="4206240"/>
              <a:ext cx="597408" cy="536448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657150" y="4243631"/>
              <a:ext cx="41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G</a:t>
              </a:r>
              <a:endParaRPr lang="zh-CN" altLang="en-US" sz="2400" dirty="0"/>
            </a:p>
          </p:txBody>
        </p:sp>
        <p:cxnSp>
          <p:nvCxnSpPr>
            <p:cNvPr id="33" name="肘形连接符 32"/>
            <p:cNvCxnSpPr>
              <a:stCxn id="17" idx="2"/>
              <a:endCxn id="31" idx="0"/>
            </p:cNvCxnSpPr>
            <p:nvPr/>
          </p:nvCxnSpPr>
          <p:spPr>
            <a:xfrm rot="16200000" flipH="1">
              <a:off x="6355070" y="2703565"/>
              <a:ext cx="491213" cy="251413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1" idx="2"/>
            </p:cNvCxnSpPr>
            <p:nvPr/>
          </p:nvCxnSpPr>
          <p:spPr>
            <a:xfrm flipH="1" flipV="1">
              <a:off x="4213242" y="4474463"/>
              <a:ext cx="334579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31" idx="4"/>
            </p:cNvCxnSpPr>
            <p:nvPr/>
          </p:nvCxnSpPr>
          <p:spPr>
            <a:xfrm flipH="1" flipV="1">
              <a:off x="7857744" y="4742688"/>
              <a:ext cx="8145" cy="731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933803" y="4992123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3661912" y="3740604"/>
                  <a:ext cx="4894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912" y="3740604"/>
                  <a:ext cx="48949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5172200" y="3524504"/>
                  <a:ext cx="394639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200" y="3524504"/>
                  <a:ext cx="394639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组合 38"/>
            <p:cNvGrpSpPr/>
            <p:nvPr/>
          </p:nvGrpSpPr>
          <p:grpSpPr>
            <a:xfrm>
              <a:off x="10048612" y="5463874"/>
              <a:ext cx="245832" cy="253933"/>
              <a:chOff x="4280364" y="2614026"/>
              <a:chExt cx="345466" cy="315535"/>
            </a:xfrm>
          </p:grpSpPr>
          <p:sp>
            <p:nvSpPr>
              <p:cNvPr id="43" name="流程图: 联系 42"/>
              <p:cNvSpPr/>
              <p:nvPr/>
            </p:nvSpPr>
            <p:spPr>
              <a:xfrm>
                <a:off x="4280364" y="2614026"/>
                <a:ext cx="345466" cy="31553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>
                <a:stCxn id="43" idx="1"/>
                <a:endCxn id="43" idx="5"/>
              </p:cNvCxnSpPr>
              <p:nvPr/>
            </p:nvCxnSpPr>
            <p:spPr>
              <a:xfrm>
                <a:off x="4330956" y="2660235"/>
                <a:ext cx="244282" cy="2231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43" idx="7"/>
                <a:endCxn id="43" idx="3"/>
              </p:cNvCxnSpPr>
              <p:nvPr/>
            </p:nvCxnSpPr>
            <p:spPr>
              <a:xfrm flipH="1">
                <a:off x="4330956" y="2660235"/>
                <a:ext cx="244282" cy="2231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肘形连接符 39"/>
            <p:cNvCxnSpPr>
              <a:stCxn id="20" idx="2"/>
              <a:endCxn id="43" idx="2"/>
            </p:cNvCxnSpPr>
            <p:nvPr/>
          </p:nvCxnSpPr>
          <p:spPr>
            <a:xfrm rot="16200000" flipH="1">
              <a:off x="3909744" y="-548028"/>
              <a:ext cx="3320041" cy="895769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29" idx="2"/>
              <a:endCxn id="43" idx="6"/>
            </p:cNvCxnSpPr>
            <p:nvPr/>
          </p:nvCxnSpPr>
          <p:spPr>
            <a:xfrm rot="5400000">
              <a:off x="8881945" y="3653766"/>
              <a:ext cx="3349574" cy="5245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43" idx="0"/>
              <a:endCxn id="31" idx="6"/>
            </p:cNvCxnSpPr>
            <p:nvPr/>
          </p:nvCxnSpPr>
          <p:spPr>
            <a:xfrm rot="16200000" flipV="1">
              <a:off x="8669283" y="3961629"/>
              <a:ext cx="989410" cy="20150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36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533288" y="888081"/>
            <a:ext cx="7488796" cy="2717270"/>
            <a:chOff x="1376530" y="1027416"/>
            <a:chExt cx="8010313" cy="2917861"/>
          </a:xfrm>
        </p:grpSpPr>
        <p:sp>
          <p:nvSpPr>
            <p:cNvPr id="2" name="矩形 1"/>
            <p:cNvSpPr/>
            <p:nvPr/>
          </p:nvSpPr>
          <p:spPr>
            <a:xfrm>
              <a:off x="4191854" y="1027416"/>
              <a:ext cx="1797977" cy="729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Agent</a:t>
              </a:r>
              <a:r>
                <a:rPr lang="en-US" altLang="zh-CN" smtClean="0"/>
                <a:t>t</a:t>
              </a: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811711" y="3041151"/>
              <a:ext cx="2578813" cy="904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Environment</a:t>
              </a:r>
            </a:p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（</a:t>
              </a:r>
              <a:r>
                <a:rPr lang="en-US" altLang="zh-CN" smtClean="0">
                  <a:solidFill>
                    <a:schemeClr val="tx1"/>
                  </a:solidFill>
                </a:rPr>
                <a:t>world</a:t>
              </a:r>
              <a:r>
                <a:rPr lang="zh-CN" altLang="en-US" smtClean="0">
                  <a:solidFill>
                    <a:schemeClr val="tx1"/>
                  </a:solidFill>
                </a:rPr>
                <a:t>）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肘形连接符 6"/>
            <p:cNvCxnSpPr>
              <a:stCxn id="2" idx="3"/>
              <a:endCxn id="3" idx="3"/>
            </p:cNvCxnSpPr>
            <p:nvPr/>
          </p:nvCxnSpPr>
          <p:spPr>
            <a:xfrm>
              <a:off x="5989831" y="1392149"/>
              <a:ext cx="400693" cy="2101065"/>
            </a:xfrm>
            <a:prstGeom prst="bentConnector3">
              <a:avLst>
                <a:gd name="adj1" fmla="val 53653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3" idx="1"/>
              <a:endCxn id="2" idx="1"/>
            </p:cNvCxnSpPr>
            <p:nvPr/>
          </p:nvCxnSpPr>
          <p:spPr>
            <a:xfrm rot="10800000" flipH="1">
              <a:off x="3811710" y="1392150"/>
              <a:ext cx="380143" cy="2101065"/>
            </a:xfrm>
            <a:prstGeom prst="bentConnector3">
              <a:avLst>
                <a:gd name="adj1" fmla="val -365541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0"/>
              <a:endCxn id="2" idx="2"/>
            </p:cNvCxnSpPr>
            <p:nvPr/>
          </p:nvCxnSpPr>
          <p:spPr>
            <a:xfrm flipH="1" flipV="1">
              <a:off x="5090843" y="1756882"/>
              <a:ext cx="10275" cy="128426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198723" y="1981016"/>
              <a:ext cx="13086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Raward</a:t>
              </a:r>
            </a:p>
            <a:p>
              <a:r>
                <a:rPr lang="en-US" altLang="zh-CN" smtClean="0">
                  <a:solidFill>
                    <a:srgbClr val="FF0000"/>
                  </a:solidFill>
                </a:rPr>
                <a:t>Gain, Payoff</a:t>
              </a:r>
            </a:p>
            <a:p>
              <a:r>
                <a:rPr lang="en-US" altLang="zh-CN" smtClean="0">
                  <a:solidFill>
                    <a:srgbClr val="FF0000"/>
                  </a:solidFill>
                </a:rPr>
                <a:t>Cost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305328" y="1981016"/>
              <a:ext cx="10815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Action</a:t>
              </a:r>
            </a:p>
            <a:p>
              <a:r>
                <a:rPr lang="en-US" altLang="zh-CN" smtClean="0"/>
                <a:t>Response</a:t>
              </a:r>
            </a:p>
            <a:p>
              <a:r>
                <a:rPr lang="en-US" altLang="zh-CN" smtClean="0"/>
                <a:t>Control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76530" y="1958571"/>
              <a:ext cx="10241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mtClean="0"/>
                <a:t>State</a:t>
              </a:r>
            </a:p>
            <a:p>
              <a:pPr algn="r"/>
              <a:r>
                <a:rPr lang="en-US" altLang="zh-CN" smtClean="0"/>
                <a:t>Stimulus</a:t>
              </a:r>
            </a:p>
            <a:p>
              <a:pPr algn="r"/>
              <a:r>
                <a:rPr lang="en-US" altLang="zh-CN" smtClean="0"/>
                <a:t>Situation</a:t>
              </a:r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91244" y="4258339"/>
            <a:ext cx="317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Reinforcement Learning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991244" y="4699049"/>
            <a:ext cx="795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Agent-orient learing- learning by interacting with an environment to achieve a goal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333000" y="5748348"/>
            <a:ext cx="61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mtClean="0"/>
              <a:t>Seeking to maximize  its cumulative reward in the long run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8220" y="5120035"/>
            <a:ext cx="7637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Learning by try and error, with only delayed by evaluation feedback(reward)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Agent learning a policy mapping states to actions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2195" y="66423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DL</a:t>
            </a:r>
            <a:r>
              <a:rPr lang="zh-CN" altLang="en-US" smtClean="0"/>
              <a:t>模型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0159" y="1642527"/>
            <a:ext cx="9265447" cy="2352344"/>
            <a:chOff x="666948" y="390376"/>
            <a:chExt cx="9265447" cy="2352344"/>
          </a:xfrm>
        </p:grpSpPr>
        <p:sp>
          <p:nvSpPr>
            <p:cNvPr id="3" name="矩形 2"/>
            <p:cNvSpPr/>
            <p:nvPr/>
          </p:nvSpPr>
          <p:spPr>
            <a:xfrm>
              <a:off x="5408108" y="510012"/>
              <a:ext cx="1910282" cy="16658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11650" y="1019765"/>
              <a:ext cx="1906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判别器</a:t>
              </a:r>
              <a:endParaRPr lang="en-US" altLang="zh-CN" dirty="0" smtClean="0"/>
            </a:p>
            <a:p>
              <a:r>
                <a:rPr lang="zh-CN" altLang="en-US" dirty="0" smtClean="0"/>
                <a:t>（</a:t>
              </a:r>
              <a:r>
                <a:rPr lang="en-US" altLang="zh-CN" dirty="0" smtClean="0"/>
                <a:t>Discriminator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3751324" y="872150"/>
              <a:ext cx="16567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742271" y="1840871"/>
              <a:ext cx="16658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03182" y="1469679"/>
              <a:ext cx="1539089" cy="742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12236" y="1529519"/>
              <a:ext cx="1530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生成器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Generator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24" idx="3"/>
              <a:endCxn id="7" idx="1"/>
            </p:cNvCxnSpPr>
            <p:nvPr/>
          </p:nvCxnSpPr>
          <p:spPr>
            <a:xfrm flipV="1">
              <a:off x="1458752" y="1840871"/>
              <a:ext cx="744430" cy="11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844105" y="1455203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Sampling G(z)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945010" y="49400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Sampling 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stCxn id="3" idx="3"/>
              <a:endCxn id="16" idx="1"/>
            </p:cNvCxnSpPr>
            <p:nvPr/>
          </p:nvCxnSpPr>
          <p:spPr>
            <a:xfrm flipV="1">
              <a:off x="7318390" y="1339332"/>
              <a:ext cx="880625" cy="35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endCxn id="7" idx="2"/>
            </p:cNvCxnSpPr>
            <p:nvPr/>
          </p:nvCxnSpPr>
          <p:spPr>
            <a:xfrm rot="10800000" flipV="1">
              <a:off x="2972728" y="1341131"/>
              <a:ext cx="5866855" cy="870932"/>
            </a:xfrm>
            <a:prstGeom prst="bentConnector4">
              <a:avLst>
                <a:gd name="adj1" fmla="val 12"/>
                <a:gd name="adj2" fmla="val 161638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柱形 13"/>
            <p:cNvSpPr/>
            <p:nvPr/>
          </p:nvSpPr>
          <p:spPr>
            <a:xfrm>
              <a:off x="2413206" y="390376"/>
              <a:ext cx="1338118" cy="871798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450895" y="588217"/>
              <a:ext cx="116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/>
                <a:t>真实世界数据集</a:t>
              </a:r>
              <a:endParaRPr lang="zh-CN" altLang="en-US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99015" y="891785"/>
              <a:ext cx="400509" cy="895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8284394" y="1019765"/>
              <a:ext cx="229750" cy="24240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8284394" y="1419272"/>
              <a:ext cx="229750" cy="24240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25556" y="549308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True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099074" y="1825522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False</a:t>
              </a:r>
              <a:endParaRPr lang="zh-CN" altLang="en-US"/>
            </a:p>
          </p:txBody>
        </p:sp>
        <p:cxnSp>
          <p:nvCxnSpPr>
            <p:cNvPr id="21" name="直接箭头连接符 20"/>
            <p:cNvCxnSpPr>
              <a:stCxn id="16" idx="3"/>
              <a:endCxn id="22" idx="1"/>
            </p:cNvCxnSpPr>
            <p:nvPr/>
          </p:nvCxnSpPr>
          <p:spPr>
            <a:xfrm flipV="1">
              <a:off x="8599524" y="1339331"/>
              <a:ext cx="48011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9079640" y="1095255"/>
              <a:ext cx="852755" cy="488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228848" y="114096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Loss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80236" y="1365380"/>
              <a:ext cx="278516" cy="974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1217210" y="1450318"/>
              <a:ext cx="206007" cy="2113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1217210" y="1735188"/>
              <a:ext cx="206007" cy="2113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联系 26"/>
            <p:cNvSpPr/>
            <p:nvPr/>
          </p:nvSpPr>
          <p:spPr>
            <a:xfrm>
              <a:off x="1216491" y="2016716"/>
              <a:ext cx="206007" cy="2113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6948" y="2373388"/>
              <a:ext cx="136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Latent space</a:t>
              </a:r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78151" y="1510301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z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8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87977" y="261257"/>
            <a:ext cx="11216640" cy="6244046"/>
            <a:chOff x="687977" y="261257"/>
            <a:chExt cx="11216640" cy="6244046"/>
          </a:xfrm>
        </p:grpSpPr>
        <p:sp>
          <p:nvSpPr>
            <p:cNvPr id="2" name="矩形 1"/>
            <p:cNvSpPr/>
            <p:nvPr/>
          </p:nvSpPr>
          <p:spPr>
            <a:xfrm>
              <a:off x="687977" y="261257"/>
              <a:ext cx="11216640" cy="62440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98651" y="482351"/>
              <a:ext cx="3479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The Land scape Landscape of GANs</a:t>
              </a:r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720037" y="1072252"/>
              <a:ext cx="3039164" cy="2847702"/>
              <a:chOff x="4404115" y="1554328"/>
              <a:chExt cx="3039164" cy="2847702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6543392" y="2337472"/>
                <a:ext cx="0" cy="248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组合 37"/>
              <p:cNvGrpSpPr/>
              <p:nvPr/>
            </p:nvGrpSpPr>
            <p:grpSpPr>
              <a:xfrm>
                <a:off x="4404115" y="1554328"/>
                <a:ext cx="3039164" cy="2847702"/>
                <a:chOff x="4404115" y="1554328"/>
                <a:chExt cx="3039164" cy="284770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4404115" y="1554328"/>
                  <a:ext cx="3039164" cy="2847702"/>
                  <a:chOff x="4404115" y="1554328"/>
                  <a:chExt cx="3039164" cy="2847702"/>
                </a:xfrm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404115" y="1554328"/>
                    <a:ext cx="3039164" cy="2847702"/>
                    <a:chOff x="4404115" y="1554328"/>
                    <a:chExt cx="3039164" cy="284770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/>
                        <p:cNvSpPr txBox="1"/>
                        <p:nvPr/>
                      </p:nvSpPr>
                      <p:spPr>
                        <a:xfrm>
                          <a:off x="6065487" y="2374840"/>
                          <a:ext cx="296639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65487" y="2374840"/>
                          <a:ext cx="296639" cy="215444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35" name="组合 34"/>
                    <p:cNvGrpSpPr/>
                    <p:nvPr/>
                  </p:nvGrpSpPr>
                  <p:grpSpPr>
                    <a:xfrm>
                      <a:off x="4404115" y="1554328"/>
                      <a:ext cx="3039164" cy="2847702"/>
                      <a:chOff x="4404115" y="1554328"/>
                      <a:chExt cx="3039164" cy="284770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" name="文本框 19"/>
                          <p:cNvSpPr txBox="1"/>
                          <p:nvPr/>
                        </p:nvSpPr>
                        <p:spPr>
                          <a:xfrm>
                            <a:off x="5549841" y="2409742"/>
                            <a:ext cx="370112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" name="文本框 1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549841" y="2409742"/>
                            <a:ext cx="370112" cy="215444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 l="-3279" b="-11111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34" name="组合 33"/>
                      <p:cNvGrpSpPr/>
                      <p:nvPr/>
                    </p:nvGrpSpPr>
                    <p:grpSpPr>
                      <a:xfrm>
                        <a:off x="4404115" y="1554328"/>
                        <a:ext cx="3039164" cy="2847702"/>
                        <a:chOff x="4404115" y="1554328"/>
                        <a:chExt cx="3039164" cy="2847702"/>
                      </a:xfrm>
                    </p:grpSpPr>
                    <p:sp>
                      <p:nvSpPr>
                        <p:cNvPr id="4" name="椭圆 3"/>
                        <p:cNvSpPr/>
                        <p:nvPr/>
                      </p:nvSpPr>
                      <p:spPr>
                        <a:xfrm>
                          <a:off x="4404115" y="1554328"/>
                          <a:ext cx="3039164" cy="2847702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5" name="椭圆 4"/>
                        <p:cNvSpPr/>
                        <p:nvPr/>
                      </p:nvSpPr>
                      <p:spPr>
                        <a:xfrm>
                          <a:off x="4752623" y="1957641"/>
                          <a:ext cx="2342147" cy="1386450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5161824" y="3723922"/>
                          <a:ext cx="1879894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GANs with Regularized Modeling Ability</a:t>
                          </a:r>
                          <a:endParaRPr lang="zh-CN" altLang="en-US" sz="1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" name="左箭头 13"/>
                        <p:cNvSpPr/>
                        <p:nvPr/>
                      </p:nvSpPr>
                      <p:spPr>
                        <a:xfrm>
                          <a:off x="5254576" y="2178111"/>
                          <a:ext cx="1288816" cy="231631"/>
                        </a:xfrm>
                        <a:prstGeom prst="leftArrow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8" name="直接箭头连接符 17"/>
                        <p:cNvCxnSpPr/>
                        <p:nvPr/>
                      </p:nvCxnSpPr>
                      <p:spPr>
                        <a:xfrm>
                          <a:off x="6008912" y="2337472"/>
                          <a:ext cx="0" cy="24897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直接箭头连接符 18"/>
                        <p:cNvCxnSpPr/>
                        <p:nvPr/>
                      </p:nvCxnSpPr>
                      <p:spPr>
                        <a:xfrm>
                          <a:off x="5577848" y="2341822"/>
                          <a:ext cx="0" cy="24897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2" name="文本框 21"/>
                            <p:cNvSpPr txBox="1"/>
                            <p:nvPr/>
                          </p:nvSpPr>
                          <p:spPr>
                            <a:xfrm>
                              <a:off x="6496552" y="2388838"/>
                              <a:ext cx="370112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" name="文本框 2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496552" y="2388838"/>
                              <a:ext cx="370112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5"/>
                              <a:stretch>
                                <a:fillRect b="-1428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23" name="文本框 22"/>
                        <p:cNvSpPr txBox="1"/>
                        <p:nvPr/>
                      </p:nvSpPr>
                      <p:spPr>
                        <a:xfrm>
                          <a:off x="5161824" y="2586448"/>
                          <a:ext cx="63658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200" smtClean="0"/>
                            <a:t>L1 Cost</a:t>
                          </a:r>
                          <a:endParaRPr lang="zh-CN" altLang="en-US" sz="1200"/>
                        </a:p>
                      </p:txBody>
                    </p:sp>
                    <p:sp>
                      <p:nvSpPr>
                        <p:cNvPr id="28" name="文本框 27"/>
                        <p:cNvSpPr txBox="1"/>
                        <p:nvPr/>
                      </p:nvSpPr>
                      <p:spPr>
                        <a:xfrm>
                          <a:off x="5733639" y="2573046"/>
                          <a:ext cx="60625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200" smtClean="0"/>
                            <a:t>LSGAN</a:t>
                          </a:r>
                          <a:endParaRPr lang="zh-CN" altLang="en-US" sz="1200"/>
                        </a:p>
                      </p:txBody>
                    </p:sp>
                    <p:sp>
                      <p:nvSpPr>
                        <p:cNvPr id="30" name="文本框 29"/>
                        <p:cNvSpPr txBox="1"/>
                        <p:nvPr/>
                      </p:nvSpPr>
                      <p:spPr>
                        <a:xfrm>
                          <a:off x="6276019" y="2559646"/>
                          <a:ext cx="60625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200" smtClean="0"/>
                            <a:t>WGAN</a:t>
                          </a:r>
                          <a:endParaRPr lang="zh-CN" altLang="en-US" sz="1200"/>
                        </a:p>
                      </p:txBody>
                    </p:sp>
                  </p:grpSp>
                </p:grpSp>
              </p:grpSp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5629688" y="1995045"/>
                    <a:ext cx="6463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smtClean="0"/>
                      <a:t>Slope C</a:t>
                    </a:r>
                    <a:endParaRPr lang="zh-CN" altLang="en-US" sz="1200"/>
                  </a:p>
                </p:txBody>
              </p:sp>
            </p:grpSp>
            <p:sp>
              <p:nvSpPr>
                <p:cNvPr id="32" name="文本框 31"/>
                <p:cNvSpPr txBox="1"/>
                <p:nvPr/>
              </p:nvSpPr>
              <p:spPr>
                <a:xfrm>
                  <a:off x="5480116" y="2970779"/>
                  <a:ext cx="10374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mtClean="0">
                      <a:latin typeface="+mj-lt"/>
                    </a:rPr>
                    <a:t>GLS-GAN(C)</a:t>
                  </a:r>
                  <a:endParaRPr lang="zh-CN" altLang="en-US" sz="1400">
                    <a:latin typeface="+mj-lt"/>
                  </a:endParaRPr>
                </a:p>
              </p:txBody>
            </p:sp>
          </p:grpSp>
        </p:grpSp>
        <p:grpSp>
          <p:nvGrpSpPr>
            <p:cNvPr id="92" name="组合 91"/>
            <p:cNvGrpSpPr/>
            <p:nvPr/>
          </p:nvGrpSpPr>
          <p:grpSpPr>
            <a:xfrm>
              <a:off x="1320480" y="975175"/>
              <a:ext cx="3474792" cy="3043961"/>
              <a:chOff x="1470545" y="1506395"/>
              <a:chExt cx="3474792" cy="3043961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470545" y="1506395"/>
                <a:ext cx="3474792" cy="304396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840319" y="1971522"/>
                <a:ext cx="16623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GAN(</a:t>
                </a:r>
                <a:r>
                  <a:rPr lang="en-US" altLang="zh-CN" sz="1600" smtClean="0">
                    <a:latin typeface="+mj-lt"/>
                  </a:rPr>
                  <a:t>Goodfollow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916205" y="2302782"/>
                <a:ext cx="175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CGAN(</a:t>
                </a:r>
                <a:r>
                  <a:rPr lang="en-US" altLang="zh-CN" sz="1600" smtClean="0">
                    <a:latin typeface="+mj-lt"/>
                  </a:rPr>
                  <a:t>Conditional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748821" y="2641336"/>
                <a:ext cx="1643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DCGAN(</a:t>
                </a:r>
                <a:r>
                  <a:rPr lang="en-US" altLang="zh-CN" sz="1600" smtClean="0">
                    <a:latin typeface="+mj-lt"/>
                  </a:rPr>
                  <a:t>ConvNet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920432" y="3023215"/>
                <a:ext cx="20039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InfoGAN(</a:t>
                </a:r>
                <a:r>
                  <a:rPr lang="en-US" altLang="zh-CN" sz="1600" smtClean="0">
                    <a:latin typeface="+mj-lt"/>
                  </a:rPr>
                  <a:t>Information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658695" y="3325013"/>
                <a:ext cx="19656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SRGAN(</a:t>
                </a:r>
                <a:r>
                  <a:rPr lang="en-US" altLang="zh-CN" sz="1600">
                    <a:latin typeface="+mj-lt"/>
                  </a:rPr>
                  <a:t>Content Loss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535525" y="3802512"/>
                <a:ext cx="15131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1400" i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GANs conbined </a:t>
                </a:r>
              </a:p>
              <a:p>
                <a:pPr lvl="0"/>
                <a:r>
                  <a:rPr lang="en-US" altLang="zh-CN" sz="1400" i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other theory</a:t>
                </a:r>
                <a:endParaRPr lang="zh-CN" altLang="en-US" sz="1400" i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143780" y="1022114"/>
              <a:ext cx="3376652" cy="2939762"/>
              <a:chOff x="857720" y="1508298"/>
              <a:chExt cx="3376652" cy="293976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57720" y="1508298"/>
                <a:ext cx="3376652" cy="2939762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278665" y="1924719"/>
                <a:ext cx="1524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Classic GANs(</a:t>
                </a:r>
                <a:r>
                  <a:rPr lang="en-US" altLang="zh-CN" sz="1600" smtClean="0">
                    <a:latin typeface="+mj-lt"/>
                  </a:rPr>
                  <a:t>JS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072621" y="2333738"/>
                <a:ext cx="1915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f GANs(</a:t>
                </a:r>
                <a:r>
                  <a:rPr lang="en-US" altLang="zh-CN" sz="1600">
                    <a:latin typeface="+mj-lt"/>
                  </a:rPr>
                  <a:t>f-divergence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23059" y="2781536"/>
                <a:ext cx="21816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EBGANs(</a:t>
                </a:r>
                <a:r>
                  <a:rPr lang="en-US" altLang="zh-CN" sz="1600">
                    <a:latin typeface="+mj-lt"/>
                  </a:rPr>
                  <a:t>Total Variation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2041053" y="3204821"/>
                    <a:ext cx="2087751" cy="3441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smtClean="0"/>
                      <a:t>Least Square GANs(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altLang="zh-CN" sz="1600" smtClean="0"/>
                      <a:t>)</a:t>
                    </a:r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1053" y="3204821"/>
                    <a:ext cx="2087751" cy="34413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754" t="-3571" r="-292" b="-232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1965608" y="3746016"/>
                <a:ext cx="18798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GANs with infine Modeling Ability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1508630" y="4606166"/>
              <a:ext cx="3456035" cy="1373267"/>
              <a:chOff x="2570584" y="4722733"/>
              <a:chExt cx="3456035" cy="1373267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2703986" y="4913206"/>
                <a:ext cx="27454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DiscoGAN(</a:t>
                </a:r>
                <a:r>
                  <a:rPr lang="en-US" altLang="zh-CN" sz="1600">
                    <a:latin typeface="+mj-lt"/>
                  </a:rPr>
                  <a:t>Parallel Connection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3474767" y="5260597"/>
                <a:ext cx="2551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LAPGAN(</a:t>
                </a:r>
                <a:r>
                  <a:rPr lang="en-US" altLang="zh-CN" sz="1600">
                    <a:latin typeface="+mj-lt"/>
                  </a:rPr>
                  <a:t>Laplacian pyramid 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703938" y="5590110"/>
                <a:ext cx="2674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StackGAN(</a:t>
                </a:r>
                <a:r>
                  <a:rPr lang="en-US" altLang="zh-CN" sz="1600">
                    <a:latin typeface="+mj-lt"/>
                  </a:rPr>
                  <a:t>Series Connection 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2570584" y="4722733"/>
                <a:ext cx="3373616" cy="1373267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417856" y="4868515"/>
              <a:ext cx="2353914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VAE/GAN(</a:t>
              </a:r>
              <a:r>
                <a:rPr lang="en-US" altLang="zh-CN" sz="1600">
                  <a:latin typeface="+mj-lt"/>
                </a:rPr>
                <a:t>Reconstruction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613651" y="5153341"/>
              <a:ext cx="2146742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AAE(</a:t>
              </a:r>
              <a:r>
                <a:rPr lang="en-US" altLang="zh-CN" sz="1600">
                  <a:latin typeface="+mj-lt"/>
                </a:rPr>
                <a:t>Series Connection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302766" y="4673147"/>
              <a:ext cx="3441402" cy="885616"/>
            </a:xfrm>
            <a:prstGeom prst="round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8967565" y="4681444"/>
              <a:ext cx="2342066" cy="1306286"/>
            </a:xfrm>
            <a:prstGeom prst="round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062689" y="4802929"/>
              <a:ext cx="1419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SeqGAN(</a:t>
              </a:r>
              <a:r>
                <a:rPr lang="en-US" altLang="zh-CN" sz="1600">
                  <a:latin typeface="+mj-lt"/>
                </a:rPr>
                <a:t>RL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615176" y="5144030"/>
              <a:ext cx="1577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ORGAN(</a:t>
              </a:r>
              <a:r>
                <a:rPr lang="en-US" altLang="zh-CN" sz="1600">
                  <a:latin typeface="+mj-lt"/>
                </a:rPr>
                <a:t>RL&amp;RNN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9054433" y="5450263"/>
              <a:ext cx="1577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AGAN(</a:t>
              </a:r>
              <a:r>
                <a:rPr lang="en-US" altLang="zh-CN" sz="1600">
                  <a:latin typeface="+mj-lt"/>
                </a:rPr>
                <a:t>RBM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1805825" y="4450333"/>
              <a:ext cx="16360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400" i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 Variants</a:t>
              </a:r>
              <a:endParaRPr lang="zh-CN" altLang="en-US" sz="1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624227" y="4503725"/>
              <a:ext cx="19788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400" i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Variational Autoencoder</a:t>
              </a:r>
              <a:endParaRPr lang="zh-CN" altLang="en-US" sz="1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9240064" y="4511938"/>
              <a:ext cx="14037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400" i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RL&amp;RNN&amp;RBM</a:t>
              </a:r>
              <a:endParaRPr lang="zh-CN" altLang="en-US" sz="1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1254625" y="4233947"/>
              <a:ext cx="10453816" cy="2034746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9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9093" y="790832"/>
            <a:ext cx="10607251" cy="4707017"/>
            <a:chOff x="749093" y="790832"/>
            <a:chExt cx="10607251" cy="4707017"/>
          </a:xfrm>
        </p:grpSpPr>
        <p:grpSp>
          <p:nvGrpSpPr>
            <p:cNvPr id="6" name="组合 5"/>
            <p:cNvGrpSpPr/>
            <p:nvPr/>
          </p:nvGrpSpPr>
          <p:grpSpPr>
            <a:xfrm>
              <a:off x="930876" y="790832"/>
              <a:ext cx="3522171" cy="1079157"/>
              <a:chOff x="5165123" y="2891481"/>
              <a:chExt cx="3522171" cy="107915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165123" y="2891481"/>
                <a:ext cx="3418703" cy="10791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165123" y="2960817"/>
                <a:ext cx="1967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Variation Inference</a:t>
                </a:r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075553" y="3408580"/>
                <a:ext cx="26117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Technical Denmark    Berkeley</a:t>
                </a:r>
              </a:p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Van Amesterdam        Carnegie Mellon</a:t>
                </a:r>
                <a:endParaRPr lang="zh-CN" altLang="en-US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500138" y="807308"/>
              <a:ext cx="4856206" cy="1079157"/>
              <a:chOff x="5165123" y="2891481"/>
              <a:chExt cx="4856206" cy="107915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165123" y="2891481"/>
                <a:ext cx="4856206" cy="10791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165123" y="2960817"/>
                <a:ext cx="2385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Reinforcement learning</a:t>
                </a:r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583806" y="3408581"/>
                <a:ext cx="33493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Harvard               </a:t>
                </a:r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California </a:t>
                </a:r>
                <a:r>
                  <a:rPr lang="en-US" altLang="zh-CN" sz="12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Berkeley</a:t>
                </a:r>
                <a:endParaRPr lang="en-US" altLang="zh-CN" sz="1200" b="1" i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London college     Shanghai Jiao Tong   </a:t>
                </a:r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Mircrosoft</a:t>
                </a:r>
                <a:endParaRPr lang="zh-CN" altLang="en-US" sz="12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053019" y="2496065"/>
              <a:ext cx="3909402" cy="1441621"/>
              <a:chOff x="5165124" y="2891481"/>
              <a:chExt cx="4062361" cy="144162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165124" y="2891481"/>
                <a:ext cx="4062361" cy="14416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269400" y="299187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GAN</a:t>
                </a:r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986344" y="3307498"/>
                <a:ext cx="30410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Google Brain</a:t>
                </a:r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Facebook AI   Mircrosoft AI</a:t>
                </a:r>
              </a:p>
              <a:p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Mentreal</a:t>
                </a:r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New York        Twitter</a:t>
                </a:r>
              </a:p>
              <a:p>
                <a:r>
                  <a:rPr lang="en-US" altLang="zh-CN" sz="1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Mitsubishi electric research </a:t>
                </a:r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</a:t>
                </a:r>
                <a:r>
                  <a:rPr lang="en-US" altLang="zh-CN" sz="1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三菱电气</a:t>
                </a:r>
                <a:r>
                  <a:rPr lang="en-US" altLang="zh-CN" sz="1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Freiburg(Germany)      360(china)    OpenAI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749093" y="4270885"/>
              <a:ext cx="2829840" cy="1069380"/>
              <a:chOff x="406617" y="4458209"/>
              <a:chExt cx="2829840" cy="106938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11892" y="4458209"/>
                <a:ext cx="2819290" cy="10693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06617" y="4490474"/>
                <a:ext cx="1971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Information theory</a:t>
                </a:r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812862" y="4989638"/>
                <a:ext cx="1423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Microsoft Research </a:t>
                </a:r>
              </a:p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OpenAI    Berkeley 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28241" y="4701163"/>
              <a:ext cx="1888109" cy="796686"/>
              <a:chOff x="5019900" y="4463180"/>
              <a:chExt cx="1888109" cy="79668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019900" y="4474685"/>
                <a:ext cx="1851037" cy="785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056972" y="4463180"/>
                <a:ext cx="631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RBM</a:t>
                </a:r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522886" y="4869504"/>
                <a:ext cx="13851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Microsoft Research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980884" y="4698365"/>
              <a:ext cx="2136051" cy="785181"/>
              <a:chOff x="8278876" y="4437608"/>
              <a:chExt cx="2136051" cy="78518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8278877" y="4437608"/>
                <a:ext cx="2050230" cy="785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8278876" y="4463180"/>
                <a:ext cx="82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Energy</a:t>
                </a:r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775889" y="4889151"/>
                <a:ext cx="1639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Facebook AI  Newyork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9983476" y="2833547"/>
              <a:ext cx="1011880" cy="785181"/>
              <a:chOff x="8665145" y="2306595"/>
              <a:chExt cx="1011880" cy="785181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8665146" y="2306595"/>
                <a:ext cx="1011879" cy="785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8665145" y="233216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RNN</a:t>
                </a:r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969074" y="2694792"/>
                <a:ext cx="7079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Harvard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5" name="直接箭头连接符 44"/>
            <p:cNvCxnSpPr>
              <a:stCxn id="7" idx="2"/>
            </p:cNvCxnSpPr>
            <p:nvPr/>
          </p:nvCxnSpPr>
          <p:spPr>
            <a:xfrm>
              <a:off x="2640228" y="1869989"/>
              <a:ext cx="1412791" cy="626076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343668" y="2061204"/>
              <a:ext cx="1173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Optimize </a:t>
              </a:r>
            </a:p>
            <a:p>
              <a:r>
                <a:rPr lang="en-US" altLang="zh-CN" sz="1200" smtClean="0">
                  <a:latin typeface="+mj-lt"/>
                </a:rPr>
                <a:t>Latent spcace</a:t>
              </a:r>
              <a:endParaRPr lang="zh-CN" altLang="en-US" sz="1200">
                <a:latin typeface="+mj-lt"/>
              </a:endParaRPr>
            </a:p>
          </p:txBody>
        </p:sp>
        <p:cxnSp>
          <p:nvCxnSpPr>
            <p:cNvPr id="48" name="直接箭头连接符 47"/>
            <p:cNvCxnSpPr>
              <a:stCxn id="12" idx="2"/>
            </p:cNvCxnSpPr>
            <p:nvPr/>
          </p:nvCxnSpPr>
          <p:spPr>
            <a:xfrm flipH="1">
              <a:off x="7385706" y="1886465"/>
              <a:ext cx="1542535" cy="62607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765526" y="2077428"/>
              <a:ext cx="243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Objective reward from discriminator</a:t>
              </a:r>
            </a:p>
            <a:p>
              <a:r>
                <a:rPr lang="en-US" altLang="zh-CN" sz="1200" smtClean="0">
                  <a:latin typeface="+mj-lt"/>
                </a:rPr>
                <a:t>Plocy gradient</a:t>
              </a:r>
              <a:endParaRPr lang="zh-CN" altLang="en-US" sz="1200">
                <a:latin typeface="+mj-lt"/>
              </a:endParaRPr>
            </a:p>
          </p:txBody>
        </p:sp>
        <p:cxnSp>
          <p:nvCxnSpPr>
            <p:cNvPr id="53" name="直接箭头连接符 52"/>
            <p:cNvCxnSpPr>
              <a:stCxn id="37" idx="1"/>
              <a:endCxn id="16" idx="3"/>
            </p:cNvCxnSpPr>
            <p:nvPr/>
          </p:nvCxnSpPr>
          <p:spPr>
            <a:xfrm flipH="1" flipV="1">
              <a:off x="7962421" y="3216876"/>
              <a:ext cx="2021056" cy="9262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6033742" y="4072317"/>
              <a:ext cx="1463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Theoretically </a:t>
              </a:r>
            </a:p>
            <a:p>
              <a:r>
                <a:rPr lang="en-US" altLang="zh-CN" sz="1200" smtClean="0">
                  <a:latin typeface="+mj-lt"/>
                </a:rPr>
                <a:t>Explaination</a:t>
              </a:r>
              <a:endParaRPr lang="zh-CN" altLang="en-US" sz="1200">
                <a:latin typeface="+mj-lt"/>
              </a:endParaRPr>
            </a:p>
          </p:txBody>
        </p:sp>
        <p:cxnSp>
          <p:nvCxnSpPr>
            <p:cNvPr id="56" name="直接箭头连接符 55"/>
            <p:cNvCxnSpPr>
              <a:stCxn id="21" idx="0"/>
            </p:cNvCxnSpPr>
            <p:nvPr/>
          </p:nvCxnSpPr>
          <p:spPr>
            <a:xfrm flipV="1">
              <a:off x="2164013" y="3937686"/>
              <a:ext cx="1889006" cy="33319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3" idx="0"/>
              <a:endCxn id="16" idx="2"/>
            </p:cNvCxnSpPr>
            <p:nvPr/>
          </p:nvCxnSpPr>
          <p:spPr>
            <a:xfrm flipV="1">
              <a:off x="6006000" y="3937686"/>
              <a:ext cx="1720" cy="76067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 flipV="1">
              <a:off x="7962421" y="3937686"/>
              <a:ext cx="965820" cy="774982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2275121" y="3507081"/>
              <a:ext cx="1790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Theoretically guarantee Training </a:t>
              </a:r>
              <a:r>
                <a:rPr lang="en-US" altLang="zh-CN" sz="1200">
                  <a:latin typeface="+mj-lt"/>
                </a:rPr>
                <a:t>complexity and </a:t>
              </a:r>
              <a:r>
                <a:rPr lang="en-US" altLang="zh-CN" sz="1200" smtClean="0">
                  <a:latin typeface="+mj-lt"/>
                </a:rPr>
                <a:t>The </a:t>
              </a:r>
              <a:r>
                <a:rPr lang="en-US" altLang="zh-CN" sz="1200">
                  <a:latin typeface="+mj-lt"/>
                </a:rPr>
                <a:t>quality</a:t>
              </a:r>
              <a:endParaRPr lang="zh-CN" altLang="en-US" sz="1200">
                <a:latin typeface="+mj-lt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073768" y="2699483"/>
              <a:ext cx="1463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As generator </a:t>
              </a:r>
            </a:p>
            <a:p>
              <a:r>
                <a:rPr lang="en-US" altLang="zh-CN" sz="1200" smtClean="0">
                  <a:latin typeface="+mj-lt"/>
                </a:rPr>
                <a:t>Generate sequence</a:t>
              </a:r>
              <a:endParaRPr lang="zh-CN" altLang="en-US" sz="1200">
                <a:latin typeface="+mj-lt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530132" y="3857422"/>
              <a:ext cx="1463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Associate memory</a:t>
              </a:r>
            </a:p>
            <a:p>
              <a:r>
                <a:rPr lang="en-US" altLang="zh-CN" sz="1200" smtClean="0">
                  <a:latin typeface="+mj-lt"/>
                </a:rPr>
                <a:t>Connection between G and D</a:t>
              </a:r>
              <a:endParaRPr lang="zh-CN" altLang="en-US"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7630" y="755557"/>
            <a:ext cx="4024437" cy="3425013"/>
            <a:chOff x="713026" y="615764"/>
            <a:chExt cx="5050238" cy="4785068"/>
          </a:xfrm>
        </p:grpSpPr>
        <p:sp>
          <p:nvSpPr>
            <p:cNvPr id="2" name="椭圆 1"/>
            <p:cNvSpPr/>
            <p:nvPr/>
          </p:nvSpPr>
          <p:spPr>
            <a:xfrm>
              <a:off x="713026" y="615764"/>
              <a:ext cx="2873829" cy="2838994"/>
            </a:xfrm>
            <a:prstGeom prst="ellipse">
              <a:avLst/>
            </a:prstGeom>
            <a:solidFill>
              <a:srgbClr val="7030A0">
                <a:alpha val="56000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对抗生成约束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2889435" y="994197"/>
              <a:ext cx="2873829" cy="2838994"/>
            </a:xfrm>
            <a:prstGeom prst="ellipse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</a:rPr>
                <a:t>结构化约束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452520" y="2561838"/>
              <a:ext cx="2873829" cy="2838994"/>
            </a:xfrm>
            <a:prstGeom prst="ellipse">
              <a:avLst/>
            </a:prstGeom>
            <a:solidFill>
              <a:schemeClr val="accent6">
                <a:alpha val="56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规范化约束</a:t>
              </a:r>
            </a:p>
          </p:txBody>
        </p:sp>
      </p:grpSp>
      <p:grpSp>
        <p:nvGrpSpPr>
          <p:cNvPr id="8" name="组合 58"/>
          <p:cNvGrpSpPr>
            <a:grpSpLocks/>
          </p:cNvGrpSpPr>
          <p:nvPr/>
        </p:nvGrpSpPr>
        <p:grpSpPr bwMode="auto">
          <a:xfrm>
            <a:off x="4184823" y="2504476"/>
            <a:ext cx="7483004" cy="2852290"/>
            <a:chOff x="1069756" y="1434399"/>
            <a:chExt cx="12124854" cy="4911548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560079" y="1979443"/>
              <a:ext cx="0" cy="359869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4298004" y="1241518"/>
              <a:ext cx="0" cy="147585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3721993" y="3056112"/>
              <a:ext cx="0" cy="147585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4298004" y="4843263"/>
              <a:ext cx="0" cy="147585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069756" y="2674785"/>
              <a:ext cx="2195151" cy="219581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800" noProof="1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966943" y="1604324"/>
              <a:ext cx="2855913" cy="773112"/>
              <a:chOff x="3952875" y="1970088"/>
              <a:chExt cx="2855913" cy="773112"/>
            </a:xfrm>
            <a:solidFill>
              <a:srgbClr val="3E4150"/>
            </a:solidFill>
          </p:grpSpPr>
          <p:sp>
            <p:nvSpPr>
              <p:cNvPr id="25" name="圆角矩形 24"/>
              <p:cNvSpPr/>
              <p:nvPr/>
            </p:nvSpPr>
            <p:spPr>
              <a:xfrm>
                <a:off x="3952875" y="1970088"/>
                <a:ext cx="2855913" cy="77311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800" noProof="1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455265" y="2065191"/>
                <a:ext cx="2335561" cy="529982"/>
              </a:xfrm>
              <a:prstGeom prst="rect">
                <a:avLst/>
              </a:prstGeom>
              <a:noFill/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生成式对抗网络</a:t>
                </a:r>
                <a:endPara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966943" y="3385499"/>
              <a:ext cx="2855913" cy="774700"/>
              <a:chOff x="3952875" y="3751263"/>
              <a:chExt cx="2855913" cy="774700"/>
            </a:xfrm>
            <a:solidFill>
              <a:srgbClr val="3E4150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3952875" y="3751263"/>
                <a:ext cx="2855913" cy="7747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800" noProof="1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455265" y="3828189"/>
                <a:ext cx="2044655" cy="529982"/>
              </a:xfrm>
              <a:prstGeom prst="rect">
                <a:avLst/>
              </a:prstGeom>
              <a:noFill/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递归神经网络</a:t>
                </a:r>
                <a:endPara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966943" y="5166674"/>
              <a:ext cx="2855913" cy="774700"/>
              <a:chOff x="3952875" y="5532438"/>
              <a:chExt cx="2855913" cy="774700"/>
            </a:xfrm>
            <a:solidFill>
              <a:srgbClr val="3E4150"/>
            </a:solidFill>
          </p:grpSpPr>
          <p:sp>
            <p:nvSpPr>
              <p:cNvPr id="21" name="圆角矩形 20"/>
              <p:cNvSpPr/>
              <p:nvPr/>
            </p:nvSpPr>
            <p:spPr>
              <a:xfrm>
                <a:off x="3952875" y="5532438"/>
                <a:ext cx="2855913" cy="7747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800" noProof="1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467829" y="5652800"/>
                <a:ext cx="2044655" cy="529982"/>
              </a:xfrm>
              <a:prstGeom prst="rect">
                <a:avLst/>
              </a:prstGeom>
              <a:grpFill/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深度强化学习</a:t>
                </a:r>
                <a:endPara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7" name="文本框 54"/>
            <p:cNvSpPr txBox="1">
              <a:spLocks noChangeArrowheads="1"/>
            </p:cNvSpPr>
            <p:nvPr/>
          </p:nvSpPr>
          <p:spPr bwMode="auto">
            <a:xfrm>
              <a:off x="6990580" y="1434399"/>
              <a:ext cx="6029740" cy="1112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</a:rPr>
                <a:t>GAN</a:t>
              </a:r>
              <a:r>
                <a:rPr lang="zh-CN" altLang="en-US" sz="1200">
                  <a:latin typeface="微软雅黑" panose="020B0503020204020204" pitchFamily="34" charset="-122"/>
                </a:rPr>
                <a:t>（</a:t>
              </a:r>
              <a:r>
                <a:rPr lang="en-US" altLang="zh-CN" sz="1200"/>
                <a:t>Generative Adversarial Nets</a:t>
              </a:r>
              <a:r>
                <a:rPr lang="zh-CN" altLang="en-US" sz="1200"/>
                <a:t>）</a:t>
              </a:r>
              <a:r>
                <a:rPr lang="zh-CN" altLang="zh-CN" sz="1200"/>
                <a:t>于</a:t>
              </a:r>
              <a:r>
                <a:rPr lang="en-US" altLang="zh-CN" sz="1200"/>
                <a:t>2014</a:t>
              </a:r>
              <a:r>
                <a:rPr lang="zh-CN" altLang="zh-CN" sz="1200"/>
                <a:t>年提出</a:t>
              </a:r>
              <a:r>
                <a:rPr lang="en-US" altLang="zh-CN" sz="1200" baseline="30000"/>
                <a:t>[14]</a:t>
              </a:r>
              <a:r>
                <a:rPr lang="zh-CN" altLang="zh-CN" sz="1200"/>
                <a:t>，引起了从学术界到工业界的普遍关注。主要用于框架结构的搭建</a:t>
              </a:r>
              <a:endParaRPr lang="en-US" altLang="zh-CN" sz="1200">
                <a:latin typeface="微软雅黑" panose="020B0503020204020204" pitchFamily="34" charset="-122"/>
              </a:endParaRPr>
            </a:p>
          </p:txBody>
        </p:sp>
        <p:sp>
          <p:nvSpPr>
            <p:cNvPr id="18" name="文本框 55"/>
            <p:cNvSpPr txBox="1">
              <a:spLocks noChangeArrowheads="1"/>
            </p:cNvSpPr>
            <p:nvPr/>
          </p:nvSpPr>
          <p:spPr bwMode="auto">
            <a:xfrm>
              <a:off x="7164870" y="3141541"/>
              <a:ext cx="6029740" cy="1430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RNN</a:t>
              </a:r>
              <a:r>
                <a:rPr lang="zh-CN" altLang="zh-CN" sz="1200"/>
                <a:t>（</a:t>
              </a:r>
              <a:r>
                <a:rPr lang="en-US" altLang="zh-CN" sz="1200"/>
                <a:t>Recurrent Neural Networks</a:t>
              </a:r>
              <a:r>
                <a:rPr lang="zh-CN" altLang="zh-CN" sz="1200"/>
                <a:t>）将状态在自身网络中循环传递，因此主要应用于处理更广泛的时间序列结构输入</a:t>
              </a:r>
            </a:p>
            <a:p>
              <a:endParaRPr lang="en-US" altLang="zh-CN" sz="1200"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56"/>
            <p:cNvSpPr txBox="1">
              <a:spLocks noChangeArrowheads="1"/>
            </p:cNvSpPr>
            <p:nvPr/>
          </p:nvSpPr>
          <p:spPr bwMode="auto">
            <a:xfrm>
              <a:off x="7164868" y="4914998"/>
              <a:ext cx="6029740" cy="1430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1200">
                  <a:latin typeface="微软雅黑" panose="020B0503020204020204" pitchFamily="34" charset="-122"/>
                </a:rPr>
                <a:t>将深度学习与强化学习的结合，设计适用于工业过程指标决策过程的</a:t>
              </a:r>
              <a:r>
                <a:rPr lang="en-US" altLang="zh-CN" sz="1200">
                  <a:latin typeface="微软雅黑" panose="020B0503020204020204" pitchFamily="34" charset="-122"/>
                </a:rPr>
                <a:t>DRL</a:t>
              </a:r>
              <a:r>
                <a:rPr lang="zh-CN" altLang="en-US" sz="1200">
                  <a:latin typeface="微软雅黑" panose="020B0503020204020204" pitchFamily="34" charset="-122"/>
                </a:rPr>
                <a:t>结构</a:t>
              </a:r>
            </a:p>
            <a:p>
              <a:endParaRPr lang="en-US" altLang="zh-CN" sz="120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57"/>
            <p:cNvSpPr txBox="1">
              <a:spLocks noChangeArrowheads="1"/>
            </p:cNvSpPr>
            <p:nvPr/>
          </p:nvSpPr>
          <p:spPr bwMode="auto">
            <a:xfrm>
              <a:off x="1567303" y="3091788"/>
              <a:ext cx="1135573" cy="121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</a:rPr>
                <a:t>深度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</a:endParaRPr>
            </a:p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</a:rPr>
                <a:t>学习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892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9057" y="295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技术路线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0657" y="3643916"/>
            <a:ext cx="7032791" cy="1765336"/>
            <a:chOff x="1080657" y="3643916"/>
            <a:chExt cx="7032791" cy="1765336"/>
          </a:xfrm>
        </p:grpSpPr>
        <p:sp>
          <p:nvSpPr>
            <p:cNvPr id="55" name="文本框 54"/>
            <p:cNvSpPr txBox="1"/>
            <p:nvPr/>
          </p:nvSpPr>
          <p:spPr>
            <a:xfrm>
              <a:off x="1281219" y="3730879"/>
              <a:ext cx="1411732" cy="30777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/>
                <a:t>图像（</a:t>
              </a:r>
              <a:r>
                <a:rPr lang="zh-CN" altLang="en-US"/>
                <a:t>二维）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360920" y="3730879"/>
              <a:ext cx="1383252" cy="307777"/>
            </a:xfrm>
            <a:prstGeom prst="rect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/>
                <a:t>谱图（一维）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330588" y="3730879"/>
              <a:ext cx="1454450" cy="307777"/>
            </a:xfrm>
            <a:prstGeom prst="rect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/>
                <a:t>运行</a:t>
              </a:r>
              <a:r>
                <a:rPr lang="zh-CN" altLang="en-US"/>
                <a:t>指标（离散）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880397" y="4201141"/>
              <a:ext cx="520168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GAN</a:t>
              </a:r>
              <a:endParaRPr lang="zh-CN" altLang="en-US" sz="14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741096" y="4192747"/>
              <a:ext cx="622900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/>
                <a:t>GAN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059092" y="5101475"/>
              <a:ext cx="747761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/>
                <a:t>CGAN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326188" y="5092790"/>
              <a:ext cx="703807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/>
                <a:t>WGAN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424349" y="5087253"/>
              <a:ext cx="689099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/>
                <a:t>LSGAN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>
              <a:stCxn id="55" idx="3"/>
              <a:endCxn id="56" idx="1"/>
            </p:cNvCxnSpPr>
            <p:nvPr/>
          </p:nvCxnSpPr>
          <p:spPr>
            <a:xfrm>
              <a:off x="2692951" y="3884768"/>
              <a:ext cx="66796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6" idx="3"/>
              <a:endCxn id="57" idx="1"/>
            </p:cNvCxnSpPr>
            <p:nvPr/>
          </p:nvCxnSpPr>
          <p:spPr>
            <a:xfrm>
              <a:off x="4744172" y="3884768"/>
              <a:ext cx="58641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8" idx="3"/>
              <a:endCxn id="59" idx="1"/>
            </p:cNvCxnSpPr>
            <p:nvPr/>
          </p:nvCxnSpPr>
          <p:spPr>
            <a:xfrm flipV="1">
              <a:off x="2400565" y="4346636"/>
              <a:ext cx="1340531" cy="839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9" idx="2"/>
              <a:endCxn id="60" idx="0"/>
            </p:cNvCxnSpPr>
            <p:nvPr/>
          </p:nvCxnSpPr>
          <p:spPr>
            <a:xfrm>
              <a:off x="4052546" y="4500524"/>
              <a:ext cx="1380427" cy="6009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7" idx="2"/>
              <a:endCxn id="60" idx="0"/>
            </p:cNvCxnSpPr>
            <p:nvPr/>
          </p:nvCxnSpPr>
          <p:spPr>
            <a:xfrm flipH="1">
              <a:off x="5432973" y="4038656"/>
              <a:ext cx="624840" cy="10628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0" idx="3"/>
              <a:endCxn id="61" idx="1"/>
            </p:cNvCxnSpPr>
            <p:nvPr/>
          </p:nvCxnSpPr>
          <p:spPr>
            <a:xfrm flipV="1">
              <a:off x="5806853" y="5246679"/>
              <a:ext cx="519335" cy="86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1" idx="3"/>
              <a:endCxn id="62" idx="1"/>
            </p:cNvCxnSpPr>
            <p:nvPr/>
          </p:nvCxnSpPr>
          <p:spPr>
            <a:xfrm flipV="1">
              <a:off x="7029995" y="5241142"/>
              <a:ext cx="394354" cy="55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1080657" y="3643916"/>
              <a:ext cx="4094206" cy="10084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`</a:t>
              </a:r>
              <a:endParaRPr lang="zh-CN" altLang="en-US" sz="1400"/>
            </a:p>
          </p:txBody>
        </p:sp>
      </p:grpSp>
      <p:pic>
        <p:nvPicPr>
          <p:cNvPr id="99" name="图片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6" y="874345"/>
            <a:ext cx="5756787" cy="2210977"/>
          </a:xfrm>
          <a:prstGeom prst="rect">
            <a:avLst/>
          </a:prstGeom>
        </p:spPr>
      </p:pic>
      <p:grpSp>
        <p:nvGrpSpPr>
          <p:cNvPr id="100" name="组合 99"/>
          <p:cNvGrpSpPr/>
          <p:nvPr/>
        </p:nvGrpSpPr>
        <p:grpSpPr>
          <a:xfrm>
            <a:off x="6425514" y="1298044"/>
            <a:ext cx="4297714" cy="1595319"/>
            <a:chOff x="1680168" y="1027416"/>
            <a:chExt cx="7385087" cy="2917861"/>
          </a:xfrm>
        </p:grpSpPr>
        <p:sp>
          <p:nvSpPr>
            <p:cNvPr id="101" name="矩形 100"/>
            <p:cNvSpPr/>
            <p:nvPr/>
          </p:nvSpPr>
          <p:spPr>
            <a:xfrm>
              <a:off x="4191854" y="1027416"/>
              <a:ext cx="1797977" cy="729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mtClean="0">
                  <a:solidFill>
                    <a:schemeClr val="tx1"/>
                  </a:solidFill>
                </a:rPr>
                <a:t>Agent</a:t>
              </a:r>
              <a:r>
                <a:rPr lang="en-US" altLang="zh-CN" sz="1050" smtClean="0"/>
                <a:t>t</a:t>
              </a:r>
              <a:endParaRPr lang="zh-CN" altLang="en-US" sz="105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811711" y="3041151"/>
              <a:ext cx="2578813" cy="904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mtClean="0">
                  <a:solidFill>
                    <a:schemeClr val="tx1"/>
                  </a:solidFill>
                </a:rPr>
                <a:t>Environment</a:t>
              </a:r>
            </a:p>
            <a:p>
              <a:pPr algn="ctr"/>
              <a:r>
                <a:rPr lang="zh-CN" altLang="en-US" sz="1050" smtClean="0">
                  <a:solidFill>
                    <a:schemeClr val="tx1"/>
                  </a:solidFill>
                </a:rPr>
                <a:t>（</a:t>
              </a:r>
              <a:r>
                <a:rPr lang="en-US" altLang="zh-CN" sz="1050" smtClean="0">
                  <a:solidFill>
                    <a:schemeClr val="tx1"/>
                  </a:solidFill>
                </a:rPr>
                <a:t>world</a:t>
              </a:r>
              <a:r>
                <a:rPr lang="zh-CN" altLang="en-US" sz="1050" smtClean="0">
                  <a:solidFill>
                    <a:schemeClr val="tx1"/>
                  </a:solidFill>
                </a:rPr>
                <a:t>）</a:t>
              </a:r>
              <a:endParaRPr lang="zh-CN" alt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103" name="肘形连接符 102"/>
            <p:cNvCxnSpPr>
              <a:stCxn id="101" idx="3"/>
              <a:endCxn id="102" idx="3"/>
            </p:cNvCxnSpPr>
            <p:nvPr/>
          </p:nvCxnSpPr>
          <p:spPr>
            <a:xfrm>
              <a:off x="5989831" y="1392149"/>
              <a:ext cx="400693" cy="2101065"/>
            </a:xfrm>
            <a:prstGeom prst="bentConnector3">
              <a:avLst>
                <a:gd name="adj1" fmla="val 53653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肘形连接符 103"/>
            <p:cNvCxnSpPr>
              <a:stCxn id="102" idx="1"/>
              <a:endCxn id="101" idx="1"/>
            </p:cNvCxnSpPr>
            <p:nvPr/>
          </p:nvCxnSpPr>
          <p:spPr>
            <a:xfrm rot="10800000" flipH="1">
              <a:off x="3811710" y="1392150"/>
              <a:ext cx="380143" cy="2101065"/>
            </a:xfrm>
            <a:prstGeom prst="bentConnector3">
              <a:avLst>
                <a:gd name="adj1" fmla="val -365541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2" idx="0"/>
              <a:endCxn id="101" idx="2"/>
            </p:cNvCxnSpPr>
            <p:nvPr/>
          </p:nvCxnSpPr>
          <p:spPr>
            <a:xfrm flipH="1" flipV="1">
              <a:off x="5090843" y="1756882"/>
              <a:ext cx="10275" cy="128426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5198723" y="1981016"/>
              <a:ext cx="905671" cy="619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smtClean="0">
                  <a:solidFill>
                    <a:srgbClr val="FF0000"/>
                  </a:solidFill>
                </a:rPr>
                <a:t>Raward</a:t>
              </a:r>
            </a:p>
            <a:p>
              <a:r>
                <a:rPr lang="en-US" altLang="zh-CN" sz="1050" smtClean="0">
                  <a:solidFill>
                    <a:srgbClr val="FF0000"/>
                  </a:solidFill>
                </a:rPr>
                <a:t>Gain, Payoff</a:t>
              </a:r>
            </a:p>
            <a:p>
              <a:r>
                <a:rPr lang="en-US" altLang="zh-CN" sz="1050" smtClean="0">
                  <a:solidFill>
                    <a:srgbClr val="FF0000"/>
                  </a:solidFill>
                </a:rPr>
                <a:t>Cost</a:t>
              </a:r>
              <a:endParaRPr lang="zh-CN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8305328" y="1981016"/>
              <a:ext cx="759927" cy="619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smtClean="0"/>
                <a:t>Action</a:t>
              </a:r>
            </a:p>
            <a:p>
              <a:r>
                <a:rPr lang="en-US" altLang="zh-CN" sz="1050" smtClean="0"/>
                <a:t>Response</a:t>
              </a:r>
            </a:p>
            <a:p>
              <a:r>
                <a:rPr lang="en-US" altLang="zh-CN" sz="1050" smtClean="0"/>
                <a:t>Control</a:t>
              </a:r>
              <a:endParaRPr lang="zh-CN" altLang="en-US" sz="105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680168" y="1958571"/>
              <a:ext cx="720489" cy="619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050" smtClean="0"/>
                <a:t>State</a:t>
              </a:r>
            </a:p>
            <a:p>
              <a:pPr algn="r"/>
              <a:r>
                <a:rPr lang="en-US" altLang="zh-CN" sz="1050" smtClean="0"/>
                <a:t>Stimulus</a:t>
              </a:r>
            </a:p>
            <a:p>
              <a:pPr algn="r"/>
              <a:r>
                <a:rPr lang="en-US" altLang="zh-CN" sz="1050" smtClean="0"/>
                <a:t>Situation</a:t>
              </a:r>
              <a:endParaRPr lang="zh-CN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8452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-32716" y="1408671"/>
            <a:ext cx="12224716" cy="4232877"/>
            <a:chOff x="-32716" y="1408671"/>
            <a:chExt cx="12224716" cy="4232877"/>
          </a:xfrm>
        </p:grpSpPr>
        <p:sp>
          <p:nvSpPr>
            <p:cNvPr id="74" name="文本框 73"/>
            <p:cNvSpPr txBox="1"/>
            <p:nvPr/>
          </p:nvSpPr>
          <p:spPr>
            <a:xfrm>
              <a:off x="11075861" y="2968520"/>
              <a:ext cx="11161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Membership</a:t>
              </a:r>
            </a:p>
            <a:p>
              <a:r>
                <a:rPr lang="en-US" altLang="zh-CN" sz="1400" smtClean="0"/>
                <a:t>Score</a:t>
              </a:r>
              <a:endParaRPr lang="zh-CN" altLang="en-US" sz="140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-32716" y="1408671"/>
              <a:ext cx="11815610" cy="4232877"/>
              <a:chOff x="-32716" y="1408671"/>
              <a:chExt cx="11815610" cy="4232877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3037464" y="1408671"/>
                <a:ext cx="1790855" cy="3517556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7324477" y="1408671"/>
                <a:ext cx="1771134" cy="351755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剪去单角的矩形 14"/>
                  <p:cNvSpPr/>
                  <p:nvPr/>
                </p:nvSpPr>
                <p:spPr>
                  <a:xfrm>
                    <a:off x="4965795" y="1955805"/>
                    <a:ext cx="2051221" cy="1121025"/>
                  </a:xfrm>
                  <a:prstGeom prst="snip1Rect">
                    <a:avLst>
                      <a:gd name="adj" fmla="val 18137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>
                        <a:solidFill>
                          <a:schemeClr val="tx1"/>
                        </a:solidFill>
                      </a:rPr>
                      <a:t>Generator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剪去单角的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5795" y="1955805"/>
                    <a:ext cx="2051221" cy="1121025"/>
                  </a:xfrm>
                  <a:prstGeom prst="snip1Rect">
                    <a:avLst>
                      <a:gd name="adj" fmla="val 18137"/>
                    </a:avLst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流程图: 卡片 15"/>
                  <p:cNvSpPr/>
                  <p:nvPr/>
                </p:nvSpPr>
                <p:spPr>
                  <a:xfrm>
                    <a:off x="4965795" y="3231382"/>
                    <a:ext cx="2051221" cy="1121025"/>
                  </a:xfrm>
                  <a:prstGeom prst="flowChartPunchedCard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>
                        <a:solidFill>
                          <a:schemeClr val="tx1"/>
                        </a:solidFill>
                      </a:rPr>
                      <a:t>Generator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a14:m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流程图: 卡片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5795" y="3231382"/>
                    <a:ext cx="2051221" cy="1121025"/>
                  </a:xfrm>
                  <a:prstGeom prst="flowChartPunchedCard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右箭头标注 16"/>
                  <p:cNvSpPr/>
                  <p:nvPr/>
                </p:nvSpPr>
                <p:spPr>
                  <a:xfrm>
                    <a:off x="9466898" y="2947422"/>
                    <a:ext cx="1845276" cy="133109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619"/>
                      <a:gd name="adj4" fmla="val 7301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>
                        <a:solidFill>
                          <a:schemeClr val="tx1"/>
                        </a:solidFill>
                      </a:rPr>
                      <a:t>Dicriminator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右箭头标注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898" y="2947422"/>
                    <a:ext cx="1845276" cy="133109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619"/>
                      <a:gd name="adj4" fmla="val 73013"/>
                    </a:avLst>
                  </a:prstGeom>
                  <a:blipFill rotWithShape="0">
                    <a:blip r:embed="rId4"/>
                    <a:stretch>
                      <a:fillRect l="-2288"/>
                    </a:stretch>
                  </a:blip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左箭头标注 17"/>
                  <p:cNvSpPr/>
                  <p:nvPr/>
                </p:nvSpPr>
                <p:spPr>
                  <a:xfrm>
                    <a:off x="636884" y="1865187"/>
                    <a:ext cx="1841219" cy="1326973"/>
                  </a:xfrm>
                  <a:prstGeom prst="leftArrowCallout">
                    <a:avLst>
                      <a:gd name="adj1" fmla="val 25000"/>
                      <a:gd name="adj2" fmla="val 25000"/>
                      <a:gd name="adj3" fmla="val 22524"/>
                      <a:gd name="adj4" fmla="val 74610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>
                        <a:solidFill>
                          <a:schemeClr val="tx1"/>
                        </a:solidFill>
                      </a:rPr>
                      <a:t>Dicriminator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左箭头标注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84" y="1865187"/>
                    <a:ext cx="1841219" cy="1326973"/>
                  </a:xfrm>
                  <a:prstGeom prst="leftArrowCallout">
                    <a:avLst>
                      <a:gd name="adj1" fmla="val 25000"/>
                      <a:gd name="adj2" fmla="val 25000"/>
                      <a:gd name="adj3" fmla="val 22524"/>
                      <a:gd name="adj4" fmla="val 74610"/>
                    </a:avLst>
                  </a:prstGeom>
                  <a:blipFill rotWithShape="0">
                    <a:blip r:embed="rId5"/>
                    <a:stretch>
                      <a:fillRect r="-1961"/>
                    </a:stretch>
                  </a:blip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3637" y="2454532"/>
                <a:ext cx="667853" cy="659708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75244" y="2839903"/>
                <a:ext cx="684000" cy="679804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7851" y="1584019"/>
                <a:ext cx="668402" cy="680780"/>
              </a:xfrm>
              <a:prstGeom prst="rect">
                <a:avLst/>
              </a:prstGeom>
            </p:spPr>
          </p:pic>
          <p:cxnSp>
            <p:nvCxnSpPr>
              <p:cNvPr id="24" name="直接箭头连接符 23"/>
              <p:cNvCxnSpPr>
                <a:stCxn id="20" idx="3"/>
              </p:cNvCxnSpPr>
              <p:nvPr/>
            </p:nvCxnSpPr>
            <p:spPr>
              <a:xfrm>
                <a:off x="3901490" y="2784386"/>
                <a:ext cx="1064305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7017016" y="2784386"/>
                <a:ext cx="677125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肘形连接符 37"/>
              <p:cNvCxnSpPr/>
              <p:nvPr/>
            </p:nvCxnSpPr>
            <p:spPr>
              <a:xfrm rot="5400000">
                <a:off x="6947806" y="2853599"/>
                <a:ext cx="815548" cy="677123"/>
              </a:xfrm>
              <a:prstGeom prst="bentConnector3">
                <a:avLst>
                  <a:gd name="adj1" fmla="val 99495"/>
                </a:avLst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endCxn id="45" idx="3"/>
              </p:cNvCxnSpPr>
              <p:nvPr/>
            </p:nvCxnSpPr>
            <p:spPr>
              <a:xfrm flipH="1">
                <a:off x="3912160" y="3612967"/>
                <a:ext cx="105363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4307" y="3283113"/>
                <a:ext cx="667853" cy="659708"/>
              </a:xfrm>
              <a:prstGeom prst="rect">
                <a:avLst/>
              </a:prstGeom>
            </p:spPr>
          </p:pic>
          <p:cxnSp>
            <p:nvCxnSpPr>
              <p:cNvPr id="51" name="直接箭头连接符 50"/>
              <p:cNvCxnSpPr/>
              <p:nvPr/>
            </p:nvCxnSpPr>
            <p:spPr>
              <a:xfrm>
                <a:off x="7017016" y="2306595"/>
                <a:ext cx="85822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8778" y="3769736"/>
                <a:ext cx="669600" cy="669600"/>
              </a:xfrm>
              <a:prstGeom prst="rect">
                <a:avLst/>
              </a:prstGeom>
            </p:spPr>
          </p:pic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64508" y="1923003"/>
                <a:ext cx="669600" cy="669600"/>
              </a:xfrm>
              <a:prstGeom prst="rect">
                <a:avLst/>
              </a:prstGeom>
            </p:spPr>
          </p:pic>
          <p:cxnSp>
            <p:nvCxnSpPr>
              <p:cNvPr id="57" name="直接箭头连接符 56"/>
              <p:cNvCxnSpPr/>
              <p:nvPr/>
            </p:nvCxnSpPr>
            <p:spPr>
              <a:xfrm flipH="1">
                <a:off x="7017016" y="4054675"/>
                <a:ext cx="87262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4374292" y="4054675"/>
                <a:ext cx="591503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肘形连接符 67"/>
              <p:cNvCxnSpPr/>
              <p:nvPr/>
            </p:nvCxnSpPr>
            <p:spPr>
              <a:xfrm rot="5400000" flipH="1" flipV="1">
                <a:off x="3769307" y="2858190"/>
                <a:ext cx="1801471" cy="591501"/>
              </a:xfrm>
              <a:prstGeom prst="bentConnector3">
                <a:avLst>
                  <a:gd name="adj1" fmla="val 99844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右箭头 69"/>
              <p:cNvSpPr/>
              <p:nvPr/>
            </p:nvSpPr>
            <p:spPr>
              <a:xfrm>
                <a:off x="8732108" y="3076830"/>
                <a:ext cx="636550" cy="306601"/>
              </a:xfrm>
              <a:prstGeom prst="righ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false</a:t>
                </a:r>
                <a:endParaRPr lang="zh-CN" altLang="en-US" sz="1400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8732108" y="3901374"/>
                <a:ext cx="636550" cy="306601"/>
              </a:xfrm>
              <a:prstGeom prst="rightArrow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real</a:t>
                </a:r>
                <a:endParaRPr lang="zh-CN" altLang="en-US" sz="1400"/>
              </a:p>
            </p:txBody>
          </p:sp>
          <p:sp>
            <p:nvSpPr>
              <p:cNvPr id="72" name="左箭头 71"/>
              <p:cNvSpPr/>
              <p:nvPr/>
            </p:nvSpPr>
            <p:spPr>
              <a:xfrm>
                <a:off x="2628106" y="1931091"/>
                <a:ext cx="729183" cy="340390"/>
              </a:xfrm>
              <a:prstGeom prst="leftArrow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false</a:t>
                </a:r>
                <a:endParaRPr lang="zh-CN" altLang="en-US" sz="1400"/>
              </a:p>
            </p:txBody>
          </p:sp>
          <p:sp>
            <p:nvSpPr>
              <p:cNvPr id="73" name="左箭头 72"/>
              <p:cNvSpPr/>
              <p:nvPr/>
            </p:nvSpPr>
            <p:spPr>
              <a:xfrm>
                <a:off x="2650967" y="2723467"/>
                <a:ext cx="568015" cy="353363"/>
              </a:xfrm>
              <a:prstGeom prst="lef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real</a:t>
                </a:r>
                <a:endParaRPr lang="zh-CN" altLang="en-US" sz="1400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-32716" y="1931091"/>
                <a:ext cx="11161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Membership</a:t>
                </a:r>
              </a:p>
              <a:p>
                <a:r>
                  <a:rPr lang="en-US" altLang="zh-CN" sz="1400" smtClean="0"/>
                  <a:t>Score</a:t>
                </a:r>
                <a:endParaRPr lang="zh-CN" altLang="en-US" sz="140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628106" y="5272216"/>
                <a:ext cx="631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Architechture and dataflow chart of the dual learning mechanism</a:t>
                </a:r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>
                <a:off x="2560208" y="3073712"/>
                <a:ext cx="658775" cy="475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H="1">
                <a:off x="2674276" y="3719875"/>
                <a:ext cx="5447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467498" y="3395689"/>
                <a:ext cx="1694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Reconstruction error</a:t>
                </a:r>
                <a:endParaRPr lang="zh-CN" alt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矩形 82"/>
                  <p:cNvSpPr/>
                  <p:nvPr/>
                </p:nvSpPr>
                <p:spPr>
                  <a:xfrm>
                    <a:off x="419313" y="3622617"/>
                    <a:ext cx="2145972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‖</m:t>
                          </m:r>
                          <m:d>
                            <m:dPr>
                              <m:begChr m:val="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‖</m:t>
                          </m:r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83" name="矩形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13" y="3622617"/>
                    <a:ext cx="2145972" cy="33855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08929" r="-14773" b="-167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3387643" y="3010528"/>
                    <a:ext cx="33188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CN" altLang="en-US" sz="1400"/>
                  </a:p>
                </p:txBody>
              </p:sp>
            </mc:Choice>
            <mc:Fallback xmlns=""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7643" y="3010528"/>
                    <a:ext cx="331886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文本框 84"/>
              <p:cNvSpPr txBox="1"/>
              <p:nvPr/>
            </p:nvSpPr>
            <p:spPr>
              <a:xfrm>
                <a:off x="3421301" y="4593636"/>
                <a:ext cx="8579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 U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7875244" y="4589643"/>
                <a:ext cx="854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 V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矩形 86"/>
                  <p:cNvSpPr/>
                  <p:nvPr/>
                </p:nvSpPr>
                <p:spPr>
                  <a:xfrm>
                    <a:off x="7830907" y="3476777"/>
                    <a:ext cx="831510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87" name="矩形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0907" y="3476777"/>
                    <a:ext cx="831510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01961" r="-44853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矩形 87"/>
                  <p:cNvSpPr/>
                  <p:nvPr/>
                </p:nvSpPr>
                <p:spPr>
                  <a:xfrm>
                    <a:off x="2946629" y="3971363"/>
                    <a:ext cx="138653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/>
                  </a:p>
                </p:txBody>
              </p:sp>
            </mc:Choice>
            <mc:Fallback xmlns="">
              <p:sp>
                <p:nvSpPr>
                  <p:cNvPr id="88" name="矩形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629" y="3971363"/>
                    <a:ext cx="1386533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101961" r="-26316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矩形 88"/>
                  <p:cNvSpPr/>
                  <p:nvPr/>
                </p:nvSpPr>
                <p:spPr>
                  <a:xfrm>
                    <a:off x="8079687" y="4381588"/>
                    <a:ext cx="32778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89" name="矩形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9687" y="4381588"/>
                    <a:ext cx="327782" cy="30777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3615879" y="2208509"/>
                    <a:ext cx="883575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879" y="2208509"/>
                    <a:ext cx="883575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t="-101961" r="-42069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7668299" y="2560230"/>
                    <a:ext cx="138653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′),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299" y="2560230"/>
                    <a:ext cx="1386533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104000" r="-26432" b="-16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直接箭头连接符 92"/>
              <p:cNvCxnSpPr/>
              <p:nvPr/>
            </p:nvCxnSpPr>
            <p:spPr>
              <a:xfrm flipV="1">
                <a:off x="8578378" y="2306595"/>
                <a:ext cx="1101081" cy="166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8603581" y="2161182"/>
                <a:ext cx="998460" cy="315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本框 95"/>
              <p:cNvSpPr txBox="1"/>
              <p:nvPr/>
            </p:nvSpPr>
            <p:spPr>
              <a:xfrm>
                <a:off x="9650226" y="1785543"/>
                <a:ext cx="1694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Reconstruction error</a:t>
                </a:r>
                <a:endParaRPr lang="zh-CN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矩形 96"/>
                  <p:cNvSpPr/>
                  <p:nvPr/>
                </p:nvSpPr>
                <p:spPr>
                  <a:xfrm>
                    <a:off x="9602041" y="2012471"/>
                    <a:ext cx="218085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d>
                            <m:dPr>
                              <m:begChr m:val="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‖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97" name="矩形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2041" y="2012471"/>
                    <a:ext cx="2180853" cy="33855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t="-108929" r="-13966" b="-167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35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0" y="589520"/>
            <a:ext cx="6601469" cy="53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10859405" y="171872"/>
            <a:ext cx="59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grpSp>
        <p:nvGrpSpPr>
          <p:cNvPr id="499" name="组合 498"/>
          <p:cNvGrpSpPr/>
          <p:nvPr/>
        </p:nvGrpSpPr>
        <p:grpSpPr>
          <a:xfrm>
            <a:off x="1092848" y="302677"/>
            <a:ext cx="10350954" cy="3169450"/>
            <a:chOff x="1092848" y="302677"/>
            <a:chExt cx="10350954" cy="3169450"/>
          </a:xfrm>
        </p:grpSpPr>
        <p:sp>
          <p:nvSpPr>
            <p:cNvPr id="5" name="文本框 4"/>
            <p:cNvSpPr txBox="1"/>
            <p:nvPr/>
          </p:nvSpPr>
          <p:spPr>
            <a:xfrm>
              <a:off x="1092848" y="1982157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100z</a:t>
              </a:r>
              <a:endParaRPr lang="zh-CN" altLang="en-US" sz="1100" dirty="0"/>
            </a:p>
          </p:txBody>
        </p:sp>
        <p:sp>
          <p:nvSpPr>
            <p:cNvPr id="6" name="立方体 5"/>
            <p:cNvSpPr/>
            <p:nvPr/>
          </p:nvSpPr>
          <p:spPr>
            <a:xfrm>
              <a:off x="5167840" y="1362201"/>
              <a:ext cx="1336424" cy="1039275"/>
            </a:xfrm>
            <a:prstGeom prst="cube">
              <a:avLst>
                <a:gd name="adj" fmla="val 323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1415879">
              <a:off x="5169079" y="1617589"/>
              <a:ext cx="323890" cy="274049"/>
            </a:xfrm>
            <a:prstGeom prst="rect">
              <a:avLst/>
            </a:prstGeom>
            <a:noFill/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27875" y="1741588"/>
              <a:ext cx="187947" cy="75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140414" y="1842216"/>
              <a:ext cx="1558834" cy="505097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6962371" y="1056538"/>
              <a:ext cx="1096158" cy="1438120"/>
            </a:xfrm>
            <a:prstGeom prst="cube">
              <a:avLst>
                <a:gd name="adj" fmla="val 306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10113924" y="502026"/>
              <a:ext cx="969689" cy="2390069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立方体 11"/>
            <p:cNvSpPr/>
            <p:nvPr/>
          </p:nvSpPr>
          <p:spPr>
            <a:xfrm>
              <a:off x="8565465" y="701948"/>
              <a:ext cx="1097281" cy="2147299"/>
            </a:xfrm>
            <a:prstGeom prst="cube">
              <a:avLst>
                <a:gd name="adj" fmla="val 54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>
              <a:stCxn id="8" idx="3"/>
              <a:endCxn id="195" idx="1"/>
            </p:cNvCxnSpPr>
            <p:nvPr/>
          </p:nvCxnSpPr>
          <p:spPr>
            <a:xfrm>
              <a:off x="1915822" y="2119509"/>
              <a:ext cx="559504" cy="650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 rot="21415879">
              <a:off x="6175388" y="1616884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1415879">
              <a:off x="4556733" y="2052974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1415879">
              <a:off x="6204164" y="1992602"/>
              <a:ext cx="248902" cy="20432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415879">
              <a:off x="5188935" y="1993929"/>
              <a:ext cx="248902" cy="20432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5285610" y="2023565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5276418" y="2228028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5347190" y="2153900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5347190" y="1958782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655347" y="1958782"/>
              <a:ext cx="691843" cy="7283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620176" y="2171070"/>
              <a:ext cx="665434" cy="589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4613722" y="2023564"/>
              <a:ext cx="671888" cy="5001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 rot="21415879">
              <a:off x="7680480" y="1474746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1415879">
              <a:off x="6939428" y="1473262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6291898" y="1530698"/>
              <a:ext cx="794320" cy="14353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6377106" y="1416352"/>
              <a:ext cx="810410" cy="154773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6290498" y="1914320"/>
              <a:ext cx="794320" cy="1319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187516" y="1419417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084818" y="1532939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084818" y="1906209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189479" y="1803457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 rot="21415879">
              <a:off x="6949443" y="2003251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21415879">
              <a:off x="7691486" y="1999804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357626" y="1572397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280941" y="1667419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271418" y="1915079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376185" y="1824582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7147306" y="1955703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7056820" y="2050947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7066329" y="2303370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7152059" y="2212886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 rot="21415879">
              <a:off x="8605930" y="1954703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7896328" y="1912585"/>
              <a:ext cx="967588" cy="4311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7805842" y="2019946"/>
              <a:ext cx="938650" cy="2862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815351" y="2306450"/>
              <a:ext cx="929141" cy="6328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21415879">
              <a:off x="9138483" y="1961153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8863916" y="1903060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749616" y="2020535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8749616" y="2398360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8851216" y="2287235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组合 174"/>
            <p:cNvGrpSpPr/>
            <p:nvPr/>
          </p:nvGrpSpPr>
          <p:grpSpPr>
            <a:xfrm>
              <a:off x="8639539" y="1364654"/>
              <a:ext cx="856444" cy="358775"/>
              <a:chOff x="7772333" y="1379812"/>
              <a:chExt cx="856444" cy="358775"/>
            </a:xfrm>
          </p:grpSpPr>
          <p:sp>
            <p:nvSpPr>
              <p:cNvPr id="53" name="矩形 52"/>
              <p:cNvSpPr/>
              <p:nvPr/>
            </p:nvSpPr>
            <p:spPr>
              <a:xfrm rot="21415879">
                <a:off x="8304887" y="1425241"/>
                <a:ext cx="323890" cy="2740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 rot="21415879">
                <a:off x="7772333" y="1425240"/>
                <a:ext cx="323890" cy="2740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7886811" y="1471887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7889986" y="1738587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7978886" y="1379812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7978886" y="1646512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/>
            <p:cNvGrpSpPr/>
            <p:nvPr/>
          </p:nvGrpSpPr>
          <p:grpSpPr>
            <a:xfrm>
              <a:off x="10400601" y="1335679"/>
              <a:ext cx="451121" cy="416199"/>
              <a:chOff x="9522187" y="1073977"/>
              <a:chExt cx="834220" cy="793923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9755660" y="1864274"/>
                <a:ext cx="178194" cy="36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组合 154"/>
              <p:cNvGrpSpPr/>
              <p:nvPr/>
            </p:nvGrpSpPr>
            <p:grpSpPr>
              <a:xfrm>
                <a:off x="9522187" y="1073977"/>
                <a:ext cx="834220" cy="711612"/>
                <a:chOff x="9522187" y="1073977"/>
                <a:chExt cx="834220" cy="711612"/>
              </a:xfrm>
            </p:grpSpPr>
            <p:grpSp>
              <p:nvGrpSpPr>
                <p:cNvPr id="154" name="组合 153"/>
                <p:cNvGrpSpPr/>
                <p:nvPr/>
              </p:nvGrpSpPr>
              <p:grpSpPr>
                <a:xfrm>
                  <a:off x="9522187" y="1073977"/>
                  <a:ext cx="834220" cy="711612"/>
                  <a:chOff x="9522187" y="1073977"/>
                  <a:chExt cx="834220" cy="711612"/>
                </a:xfrm>
              </p:grpSpPr>
              <p:sp>
                <p:nvSpPr>
                  <p:cNvPr id="59" name="矩形 58"/>
                  <p:cNvSpPr/>
                  <p:nvPr/>
                </p:nvSpPr>
                <p:spPr>
                  <a:xfrm rot="21415879">
                    <a:off x="9705070" y="1168216"/>
                    <a:ext cx="651337" cy="617373"/>
                  </a:xfrm>
                  <a:prstGeom prst="rect">
                    <a:avLst/>
                  </a:prstGeom>
                  <a:solidFill>
                    <a:schemeClr val="bg2"/>
                  </a:solidFill>
                  <a:scene3d>
                    <a:camera prst="isometricOffAxis2Right">
                      <a:rot lat="1063042" lon="17129787" rev="2140624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53" name="组合 152"/>
                  <p:cNvGrpSpPr/>
                  <p:nvPr/>
                </p:nvGrpSpPr>
                <p:grpSpPr>
                  <a:xfrm>
                    <a:off x="9522187" y="1073977"/>
                    <a:ext cx="651337" cy="699786"/>
                    <a:chOff x="9522187" y="1073977"/>
                    <a:chExt cx="651337" cy="699786"/>
                  </a:xfrm>
                </p:grpSpPr>
                <p:sp>
                  <p:nvSpPr>
                    <p:cNvPr id="60" name="矩形 59"/>
                    <p:cNvSpPr/>
                    <p:nvPr/>
                  </p:nvSpPr>
                  <p:spPr>
                    <a:xfrm rot="21415879">
                      <a:off x="9522187" y="1156390"/>
                      <a:ext cx="651337" cy="617373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scene3d>
                      <a:camera prst="isometricOffAxis2Right">
                        <a:rot lat="1063042" lon="17129787" rev="21406240"/>
                      </a:camera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61" name="直接连接符 60"/>
                    <p:cNvCxnSpPr/>
                    <p:nvPr/>
                  </p:nvCxnSpPr>
                  <p:spPr>
                    <a:xfrm>
                      <a:off x="9941985" y="1073977"/>
                      <a:ext cx="1797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接连接符 61"/>
                    <p:cNvCxnSpPr/>
                    <p:nvPr/>
                  </p:nvCxnSpPr>
                  <p:spPr>
                    <a:xfrm>
                      <a:off x="9755660" y="1262196"/>
                      <a:ext cx="1841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4" name="直接连接符 63"/>
                <p:cNvCxnSpPr/>
                <p:nvPr/>
              </p:nvCxnSpPr>
              <p:spPr>
                <a:xfrm>
                  <a:off x="9927110" y="1674946"/>
                  <a:ext cx="1841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5" name="直接连接符 64"/>
            <p:cNvCxnSpPr/>
            <p:nvPr/>
          </p:nvCxnSpPr>
          <p:spPr>
            <a:xfrm flipV="1">
              <a:off x="9389696" y="1334911"/>
              <a:ext cx="1236743" cy="26569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9288096" y="1440229"/>
              <a:ext cx="1211460" cy="969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9288096" y="1713379"/>
              <a:ext cx="1264188" cy="1865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 rot="21415879">
              <a:off x="3113801" y="2071633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flipV="1">
              <a:off x="3217976" y="2031627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3199682" y="2171848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3170346" y="2076870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左大括号 71"/>
            <p:cNvSpPr/>
            <p:nvPr/>
          </p:nvSpPr>
          <p:spPr>
            <a:xfrm>
              <a:off x="1543160" y="1746717"/>
              <a:ext cx="89871" cy="7641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 rot="5400000">
              <a:off x="3936507" y="978847"/>
              <a:ext cx="45719" cy="147976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763207" y="1401609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512</a:t>
              </a:r>
              <a:endParaRPr lang="zh-CN" altLang="en-US" sz="11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649216" y="184503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554194" y="227067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931799" y="2398360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DENSE</a:t>
              </a:r>
              <a:endParaRPr lang="zh-CN" altLang="en-US" sz="11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623220" y="262958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311830" y="2823453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851847" y="2997646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CONV3</a:t>
              </a:r>
              <a:endParaRPr lang="zh-CN" altLang="en-US" sz="11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335839" y="3150773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CONV4</a:t>
              </a:r>
              <a:endParaRPr lang="zh-CN" altLang="en-US" sz="1100" dirty="0"/>
            </a:p>
          </p:txBody>
        </p:sp>
        <p:sp>
          <p:nvSpPr>
            <p:cNvPr id="82" name="左大括号 81"/>
            <p:cNvSpPr/>
            <p:nvPr/>
          </p:nvSpPr>
          <p:spPr>
            <a:xfrm rot="5400000">
              <a:off x="5941387" y="716820"/>
              <a:ext cx="70953" cy="1054799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765047" y="901596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256</a:t>
              </a:r>
              <a:endParaRPr lang="zh-CN" altLang="en-US" sz="1100" dirty="0"/>
            </a:p>
          </p:txBody>
        </p:sp>
        <p:sp>
          <p:nvSpPr>
            <p:cNvPr id="84" name="左大括号 83"/>
            <p:cNvSpPr/>
            <p:nvPr/>
          </p:nvSpPr>
          <p:spPr>
            <a:xfrm rot="5400000">
              <a:off x="7628803" y="564918"/>
              <a:ext cx="60321" cy="84601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450278" y="648961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128</a:t>
              </a:r>
              <a:endParaRPr lang="zh-CN" altLang="en-US" sz="1100" dirty="0"/>
            </a:p>
          </p:txBody>
        </p:sp>
        <p:sp>
          <p:nvSpPr>
            <p:cNvPr id="86" name="左大括号 85"/>
            <p:cNvSpPr/>
            <p:nvPr/>
          </p:nvSpPr>
          <p:spPr>
            <a:xfrm rot="5400000">
              <a:off x="9369025" y="354335"/>
              <a:ext cx="45719" cy="54172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204975" y="302677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88" name="左大括号 87"/>
            <p:cNvSpPr/>
            <p:nvPr/>
          </p:nvSpPr>
          <p:spPr>
            <a:xfrm rot="5400000">
              <a:off x="10968003" y="310135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647970" y="184569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476416" y="166321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319680" y="223888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086452" y="153241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894079" y="229946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9607286" y="143580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9411574" y="2430273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1114866" y="1183463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0796367" y="249487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0506971" y="3210517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G(z)</a:t>
              </a:r>
              <a:endParaRPr lang="zh-CN" altLang="en-US" sz="110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585799" y="1440229"/>
              <a:ext cx="184794" cy="136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箭头连接符 102"/>
            <p:cNvCxnSpPr>
              <a:stCxn id="100" idx="3"/>
            </p:cNvCxnSpPr>
            <p:nvPr/>
          </p:nvCxnSpPr>
          <p:spPr>
            <a:xfrm>
              <a:off x="2770593" y="2123590"/>
              <a:ext cx="422358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2836090" y="2484685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RESHAPE</a:t>
              </a:r>
              <a:endParaRPr lang="zh-CN" altLang="en-US" sz="1100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350190" y="1193622"/>
              <a:ext cx="6671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512x4x4</a:t>
              </a:r>
              <a:endParaRPr lang="zh-CN" altLang="en-US" sz="1100" dirty="0"/>
            </a:p>
          </p:txBody>
        </p:sp>
        <p:sp>
          <p:nvSpPr>
            <p:cNvPr id="195" name="左大括号 194"/>
            <p:cNvSpPr/>
            <p:nvPr/>
          </p:nvSpPr>
          <p:spPr>
            <a:xfrm>
              <a:off x="2475326" y="1445073"/>
              <a:ext cx="94089" cy="13618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0" name="组合 499"/>
          <p:cNvGrpSpPr/>
          <p:nvPr/>
        </p:nvGrpSpPr>
        <p:grpSpPr>
          <a:xfrm>
            <a:off x="1691267" y="3471227"/>
            <a:ext cx="8975924" cy="2884046"/>
            <a:chOff x="1691267" y="3471227"/>
            <a:chExt cx="8975924" cy="2884046"/>
          </a:xfrm>
        </p:grpSpPr>
        <p:sp>
          <p:nvSpPr>
            <p:cNvPr id="457" name="文本框 456"/>
            <p:cNvSpPr txBox="1"/>
            <p:nvPr/>
          </p:nvSpPr>
          <p:spPr>
            <a:xfrm>
              <a:off x="3703225" y="3709575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452" name="文本框 451"/>
            <p:cNvSpPr txBox="1"/>
            <p:nvPr/>
          </p:nvSpPr>
          <p:spPr>
            <a:xfrm>
              <a:off x="2472481" y="3471227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453" name="左大括号 452"/>
            <p:cNvSpPr/>
            <p:nvPr/>
          </p:nvSpPr>
          <p:spPr>
            <a:xfrm rot="5400000">
              <a:off x="2581079" y="3609490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立方体 309"/>
            <p:cNvSpPr/>
            <p:nvPr/>
          </p:nvSpPr>
          <p:spPr>
            <a:xfrm>
              <a:off x="3210144" y="4216399"/>
              <a:ext cx="789072" cy="1694624"/>
            </a:xfrm>
            <a:prstGeom prst="cube">
              <a:avLst>
                <a:gd name="adj" fmla="val 54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立方体 162"/>
            <p:cNvSpPr/>
            <p:nvPr/>
          </p:nvSpPr>
          <p:spPr>
            <a:xfrm>
              <a:off x="1691267" y="3842294"/>
              <a:ext cx="991640" cy="2282309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1994675" y="5076280"/>
              <a:ext cx="504911" cy="415492"/>
              <a:chOff x="9422719" y="1071696"/>
              <a:chExt cx="933688" cy="792578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9644704" y="1864274"/>
                <a:ext cx="2892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组合 165"/>
              <p:cNvGrpSpPr/>
              <p:nvPr/>
            </p:nvGrpSpPr>
            <p:grpSpPr>
              <a:xfrm>
                <a:off x="9422719" y="1071696"/>
                <a:ext cx="933688" cy="713893"/>
                <a:chOff x="9422719" y="1071696"/>
                <a:chExt cx="933688" cy="713893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9422719" y="1071696"/>
                  <a:ext cx="933688" cy="713893"/>
                  <a:chOff x="9422719" y="1071696"/>
                  <a:chExt cx="933688" cy="713893"/>
                </a:xfrm>
              </p:grpSpPr>
              <p:sp>
                <p:nvSpPr>
                  <p:cNvPr id="169" name="矩形 168"/>
                  <p:cNvSpPr/>
                  <p:nvPr/>
                </p:nvSpPr>
                <p:spPr>
                  <a:xfrm rot="21415879">
                    <a:off x="9705070" y="1168216"/>
                    <a:ext cx="651337" cy="617373"/>
                  </a:xfrm>
                  <a:prstGeom prst="rect">
                    <a:avLst/>
                  </a:prstGeom>
                  <a:solidFill>
                    <a:schemeClr val="bg2"/>
                  </a:solidFill>
                  <a:scene3d>
                    <a:camera prst="isometricOffAxis2Right">
                      <a:rot lat="1063042" lon="17129787" rev="2140624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70" name="组合 169"/>
                  <p:cNvGrpSpPr/>
                  <p:nvPr/>
                </p:nvGrpSpPr>
                <p:grpSpPr>
                  <a:xfrm>
                    <a:off x="9422719" y="1071696"/>
                    <a:ext cx="700285" cy="702067"/>
                    <a:chOff x="9422719" y="1071696"/>
                    <a:chExt cx="700285" cy="702067"/>
                  </a:xfrm>
                </p:grpSpPr>
                <p:sp>
                  <p:nvSpPr>
                    <p:cNvPr id="171" name="矩形 170"/>
                    <p:cNvSpPr/>
                    <p:nvPr/>
                  </p:nvSpPr>
                  <p:spPr>
                    <a:xfrm rot="21415879">
                      <a:off x="9422719" y="1156390"/>
                      <a:ext cx="651336" cy="617373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scene3d>
                      <a:camera prst="isometricOffAxis2Right">
                        <a:rot lat="1063042" lon="17129787" rev="21406240"/>
                      </a:camera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72" name="直接连接符 171"/>
                    <p:cNvCxnSpPr/>
                    <p:nvPr/>
                  </p:nvCxnSpPr>
                  <p:spPr>
                    <a:xfrm>
                      <a:off x="9826712" y="1071696"/>
                      <a:ext cx="29629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直接连接符 172"/>
                    <p:cNvCxnSpPr/>
                    <p:nvPr/>
                  </p:nvCxnSpPr>
                  <p:spPr>
                    <a:xfrm flipV="1">
                      <a:off x="9644704" y="1268252"/>
                      <a:ext cx="312722" cy="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9826713" y="1662833"/>
                  <a:ext cx="2845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6" name="组合 175"/>
            <p:cNvGrpSpPr/>
            <p:nvPr/>
          </p:nvGrpSpPr>
          <p:grpSpPr>
            <a:xfrm>
              <a:off x="3388894" y="5198991"/>
              <a:ext cx="487277" cy="237268"/>
              <a:chOff x="7772333" y="1379528"/>
              <a:chExt cx="856444" cy="357959"/>
            </a:xfrm>
          </p:grpSpPr>
          <p:sp>
            <p:nvSpPr>
              <p:cNvPr id="177" name="矩形 176"/>
              <p:cNvSpPr/>
              <p:nvPr/>
            </p:nvSpPr>
            <p:spPr>
              <a:xfrm rot="21415879">
                <a:off x="8304887" y="1425241"/>
                <a:ext cx="323890" cy="2740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 rot="21415879">
                <a:off x="7772333" y="1425240"/>
                <a:ext cx="323890" cy="2740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9" name="直接连接符 178"/>
              <p:cNvCxnSpPr/>
              <p:nvPr/>
            </p:nvCxnSpPr>
            <p:spPr>
              <a:xfrm>
                <a:off x="7885877" y="1463577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7889986" y="1737487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 flipV="1">
                <a:off x="7978886" y="1379528"/>
                <a:ext cx="530904" cy="37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7978886" y="1654936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立方体 182"/>
            <p:cNvSpPr/>
            <p:nvPr/>
          </p:nvSpPr>
          <p:spPr>
            <a:xfrm>
              <a:off x="4429347" y="4587184"/>
              <a:ext cx="847625" cy="1048597"/>
            </a:xfrm>
            <a:prstGeom prst="cube">
              <a:avLst>
                <a:gd name="adj" fmla="val 3484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立方体 183"/>
            <p:cNvSpPr/>
            <p:nvPr/>
          </p:nvSpPr>
          <p:spPr>
            <a:xfrm>
              <a:off x="6035075" y="4711550"/>
              <a:ext cx="1186140" cy="884226"/>
            </a:xfrm>
            <a:prstGeom prst="cube">
              <a:avLst>
                <a:gd name="adj" fmla="val 282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立方体 184"/>
            <p:cNvSpPr/>
            <p:nvPr/>
          </p:nvSpPr>
          <p:spPr>
            <a:xfrm>
              <a:off x="7544721" y="4834528"/>
              <a:ext cx="1567277" cy="399485"/>
            </a:xfrm>
            <a:prstGeom prst="cube">
              <a:avLst>
                <a:gd name="adj" fmla="val 3397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9625133" y="4326571"/>
              <a:ext cx="184794" cy="136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左大括号 200"/>
            <p:cNvSpPr/>
            <p:nvPr/>
          </p:nvSpPr>
          <p:spPr>
            <a:xfrm>
              <a:off x="9514660" y="4331415"/>
              <a:ext cx="94089" cy="13618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0424271" y="4833756"/>
              <a:ext cx="147350" cy="371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7" name="直接连接符 206"/>
            <p:cNvCxnSpPr/>
            <p:nvPr/>
          </p:nvCxnSpPr>
          <p:spPr>
            <a:xfrm flipV="1">
              <a:off x="2275971" y="5432063"/>
              <a:ext cx="1211678" cy="5585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2274297" y="5179321"/>
              <a:ext cx="1179198" cy="7538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2359477" y="5079456"/>
              <a:ext cx="1146936" cy="11953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组合 308"/>
            <p:cNvGrpSpPr/>
            <p:nvPr/>
          </p:nvGrpSpPr>
          <p:grpSpPr>
            <a:xfrm>
              <a:off x="3347263" y="4726269"/>
              <a:ext cx="608319" cy="330242"/>
              <a:chOff x="2609608" y="3770881"/>
              <a:chExt cx="608319" cy="330242"/>
            </a:xfrm>
          </p:grpSpPr>
          <p:sp>
            <p:nvSpPr>
              <p:cNvPr id="251" name="矩形 250"/>
              <p:cNvSpPr/>
              <p:nvPr/>
            </p:nvSpPr>
            <p:spPr>
              <a:xfrm rot="21415879">
                <a:off x="2609608" y="3815118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8" name="组合 307"/>
              <p:cNvGrpSpPr/>
              <p:nvPr/>
            </p:nvGrpSpPr>
            <p:grpSpPr>
              <a:xfrm>
                <a:off x="2717800" y="3770881"/>
                <a:ext cx="500127" cy="330242"/>
                <a:chOff x="2717800" y="3770881"/>
                <a:chExt cx="500127" cy="330242"/>
              </a:xfrm>
            </p:grpSpPr>
            <p:sp>
              <p:nvSpPr>
                <p:cNvPr id="250" name="矩形 249"/>
                <p:cNvSpPr/>
                <p:nvPr/>
              </p:nvSpPr>
              <p:spPr>
                <a:xfrm rot="21415879">
                  <a:off x="2909895" y="3815119"/>
                  <a:ext cx="308032" cy="246274"/>
                </a:xfrm>
                <a:prstGeom prst="rect">
                  <a:avLst/>
                </a:prstGeom>
                <a:solidFill>
                  <a:schemeClr val="bg2"/>
                </a:solidFill>
                <a:scene3d>
                  <a:camera prst="isometricOffAxis2Right">
                    <a:rot lat="1063042" lon="17129787" rev="2140624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3" name="直接连接符 252"/>
                <p:cNvCxnSpPr/>
                <p:nvPr/>
              </p:nvCxnSpPr>
              <p:spPr>
                <a:xfrm>
                  <a:off x="2717800" y="4101123"/>
                  <a:ext cx="298450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连接符 253"/>
                <p:cNvCxnSpPr/>
                <p:nvPr/>
              </p:nvCxnSpPr>
              <p:spPr>
                <a:xfrm>
                  <a:off x="2806048" y="3770881"/>
                  <a:ext cx="300995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/>
                <p:cNvCxnSpPr/>
                <p:nvPr/>
              </p:nvCxnSpPr>
              <p:spPr>
                <a:xfrm>
                  <a:off x="2729596" y="3862956"/>
                  <a:ext cx="300995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接连接符 306"/>
                <p:cNvCxnSpPr/>
                <p:nvPr/>
              </p:nvCxnSpPr>
              <p:spPr>
                <a:xfrm>
                  <a:off x="2806048" y="4012181"/>
                  <a:ext cx="300995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8" name="组合 317"/>
            <p:cNvGrpSpPr/>
            <p:nvPr/>
          </p:nvGrpSpPr>
          <p:grpSpPr>
            <a:xfrm>
              <a:off x="4459944" y="4795137"/>
              <a:ext cx="879117" cy="281143"/>
              <a:chOff x="3665076" y="3822140"/>
              <a:chExt cx="879117" cy="281143"/>
            </a:xfrm>
          </p:grpSpPr>
          <p:sp>
            <p:nvSpPr>
              <p:cNvPr id="312" name="矩形 311"/>
              <p:cNvSpPr/>
              <p:nvPr/>
            </p:nvSpPr>
            <p:spPr>
              <a:xfrm rot="21415879">
                <a:off x="4211729" y="3872502"/>
                <a:ext cx="332464" cy="1816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 rot="21415879">
                <a:off x="3665076" y="3872502"/>
                <a:ext cx="332464" cy="1816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4" name="直接连接符 313"/>
              <p:cNvCxnSpPr/>
              <p:nvPr/>
            </p:nvCxnSpPr>
            <p:spPr>
              <a:xfrm>
                <a:off x="3791881" y="3921726"/>
                <a:ext cx="544959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>
                <a:off x="3783695" y="4103283"/>
                <a:ext cx="544959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/>
              <p:cNvCxnSpPr/>
              <p:nvPr/>
            </p:nvCxnSpPr>
            <p:spPr>
              <a:xfrm flipV="1">
                <a:off x="3869781" y="3822140"/>
                <a:ext cx="544959" cy="250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/>
              <p:nvPr/>
            </p:nvCxnSpPr>
            <p:spPr>
              <a:xfrm>
                <a:off x="3879306" y="3997357"/>
                <a:ext cx="544959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组合 319"/>
            <p:cNvGrpSpPr/>
            <p:nvPr/>
          </p:nvGrpSpPr>
          <p:grpSpPr>
            <a:xfrm>
              <a:off x="4467037" y="5147395"/>
              <a:ext cx="841400" cy="286005"/>
              <a:chOff x="2376527" y="3815118"/>
              <a:chExt cx="841400" cy="286005"/>
            </a:xfrm>
          </p:grpSpPr>
          <p:sp>
            <p:nvSpPr>
              <p:cNvPr id="321" name="矩形 320"/>
              <p:cNvSpPr/>
              <p:nvPr/>
            </p:nvSpPr>
            <p:spPr>
              <a:xfrm rot="21415879">
                <a:off x="2376527" y="3815118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2" name="组合 321"/>
              <p:cNvGrpSpPr/>
              <p:nvPr/>
            </p:nvGrpSpPr>
            <p:grpSpPr>
              <a:xfrm>
                <a:off x="2474269" y="3815119"/>
                <a:ext cx="743658" cy="286004"/>
                <a:chOff x="2474269" y="3815119"/>
                <a:chExt cx="743658" cy="286004"/>
              </a:xfrm>
            </p:grpSpPr>
            <p:sp>
              <p:nvSpPr>
                <p:cNvPr id="323" name="矩形 322"/>
                <p:cNvSpPr/>
                <p:nvPr/>
              </p:nvSpPr>
              <p:spPr>
                <a:xfrm rot="21415879">
                  <a:off x="2909895" y="3815119"/>
                  <a:ext cx="308032" cy="246274"/>
                </a:xfrm>
                <a:prstGeom prst="rect">
                  <a:avLst/>
                </a:prstGeom>
                <a:solidFill>
                  <a:schemeClr val="bg2"/>
                </a:solidFill>
                <a:scene3d>
                  <a:camera prst="isometricOffAxis2Right">
                    <a:rot lat="1063042" lon="17129787" rev="2140624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4" name="直接连接符 323"/>
                <p:cNvCxnSpPr/>
                <p:nvPr/>
              </p:nvCxnSpPr>
              <p:spPr>
                <a:xfrm>
                  <a:off x="2474269" y="4099786"/>
                  <a:ext cx="541981" cy="133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连接符 325"/>
                <p:cNvCxnSpPr/>
                <p:nvPr/>
              </p:nvCxnSpPr>
              <p:spPr>
                <a:xfrm flipV="1">
                  <a:off x="2474269" y="3862956"/>
                  <a:ext cx="556322" cy="501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3" name="直接连接符 332"/>
            <p:cNvCxnSpPr/>
            <p:nvPr/>
          </p:nvCxnSpPr>
          <p:spPr>
            <a:xfrm>
              <a:off x="4653679" y="5330463"/>
              <a:ext cx="541981" cy="133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4647329" y="5102319"/>
              <a:ext cx="541981" cy="133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7" name="组合 356"/>
            <p:cNvGrpSpPr/>
            <p:nvPr/>
          </p:nvGrpSpPr>
          <p:grpSpPr>
            <a:xfrm>
              <a:off x="6051223" y="5136384"/>
              <a:ext cx="1170785" cy="268295"/>
              <a:chOff x="4926248" y="4283202"/>
              <a:chExt cx="1170785" cy="268295"/>
            </a:xfrm>
          </p:grpSpPr>
          <p:sp>
            <p:nvSpPr>
              <p:cNvPr id="342" name="矩形 341"/>
              <p:cNvSpPr/>
              <p:nvPr/>
            </p:nvSpPr>
            <p:spPr>
              <a:xfrm rot="21415879">
                <a:off x="5848131" y="4322499"/>
                <a:ext cx="248902" cy="20432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 rot="21415879">
                <a:off x="4926248" y="4319063"/>
                <a:ext cx="248902" cy="20432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4" name="直接连接符 343"/>
              <p:cNvCxnSpPr/>
              <p:nvPr/>
            </p:nvCxnSpPr>
            <p:spPr>
              <a:xfrm flipV="1">
                <a:off x="5081602" y="4283202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/>
              <p:cNvCxnSpPr/>
              <p:nvPr/>
            </p:nvCxnSpPr>
            <p:spPr>
              <a:xfrm flipV="1">
                <a:off x="5004390" y="4551496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直接连接符 354"/>
              <p:cNvCxnSpPr/>
              <p:nvPr/>
            </p:nvCxnSpPr>
            <p:spPr>
              <a:xfrm flipV="1">
                <a:off x="5014909" y="4354628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接连接符 355"/>
              <p:cNvCxnSpPr/>
              <p:nvPr/>
            </p:nvCxnSpPr>
            <p:spPr>
              <a:xfrm flipV="1">
                <a:off x="5080794" y="4485342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0" name="矩形 369"/>
            <p:cNvSpPr/>
            <p:nvPr/>
          </p:nvSpPr>
          <p:spPr>
            <a:xfrm rot="21415879">
              <a:off x="7539592" y="4967650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75" name="矩形 374"/>
            <p:cNvSpPr/>
            <p:nvPr/>
          </p:nvSpPr>
          <p:spPr>
            <a:xfrm rot="21415879">
              <a:off x="8978881" y="4953944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6" name="直接连接符 375"/>
            <p:cNvCxnSpPr/>
            <p:nvPr/>
          </p:nvCxnSpPr>
          <p:spPr>
            <a:xfrm flipV="1">
              <a:off x="7652394" y="4932597"/>
              <a:ext cx="1433287" cy="1047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 flipV="1">
              <a:off x="7594870" y="5073092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flipV="1">
              <a:off x="7592494" y="4977840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3757893" y="4817991"/>
              <a:ext cx="828856" cy="82043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3757868" y="5052528"/>
              <a:ext cx="814792" cy="2236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3842306" y="4735235"/>
              <a:ext cx="831868" cy="6614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5189310" y="5108888"/>
              <a:ext cx="1023829" cy="2451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5113609" y="5194116"/>
              <a:ext cx="1033373" cy="1914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 flipV="1">
              <a:off x="5106760" y="5403806"/>
              <a:ext cx="1033124" cy="25623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" name="组合 412"/>
            <p:cNvGrpSpPr/>
            <p:nvPr/>
          </p:nvGrpSpPr>
          <p:grpSpPr>
            <a:xfrm>
              <a:off x="6084682" y="4904073"/>
              <a:ext cx="1112922" cy="208464"/>
              <a:chOff x="5018744" y="4211554"/>
              <a:chExt cx="1112922" cy="208464"/>
            </a:xfrm>
          </p:grpSpPr>
          <p:sp>
            <p:nvSpPr>
              <p:cNvPr id="365" name="矩形 364"/>
              <p:cNvSpPr/>
              <p:nvPr/>
            </p:nvSpPr>
            <p:spPr>
              <a:xfrm rot="21415879">
                <a:off x="5018744" y="4236293"/>
                <a:ext cx="191804" cy="154041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 rot="21415879">
                <a:off x="5939862" y="4240432"/>
                <a:ext cx="191804" cy="154041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2" name="直接连接符 361"/>
              <p:cNvCxnSpPr/>
              <p:nvPr/>
            </p:nvCxnSpPr>
            <p:spPr>
              <a:xfrm flipV="1">
                <a:off x="5083203" y="4420017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362"/>
              <p:cNvCxnSpPr/>
              <p:nvPr/>
            </p:nvCxnSpPr>
            <p:spPr>
              <a:xfrm flipV="1">
                <a:off x="5081657" y="4268234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 flipV="1">
                <a:off x="5135477" y="4356403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/>
            </p:nvCxnSpPr>
            <p:spPr>
              <a:xfrm flipV="1">
                <a:off x="5131668" y="4211554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4" name="直接连接符 413"/>
            <p:cNvCxnSpPr/>
            <p:nvPr/>
          </p:nvCxnSpPr>
          <p:spPr>
            <a:xfrm>
              <a:off x="7129133" y="4903448"/>
              <a:ext cx="538414" cy="2558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7070684" y="4962645"/>
              <a:ext cx="529558" cy="16997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 flipV="1">
              <a:off x="7070684" y="5081550"/>
              <a:ext cx="538053" cy="3377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箭头连接符 426"/>
            <p:cNvCxnSpPr/>
            <p:nvPr/>
          </p:nvCxnSpPr>
          <p:spPr>
            <a:xfrm>
              <a:off x="9134452" y="5003429"/>
              <a:ext cx="383769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箭头连接符 427"/>
            <p:cNvCxnSpPr/>
            <p:nvPr/>
          </p:nvCxnSpPr>
          <p:spPr>
            <a:xfrm>
              <a:off x="9822507" y="5009932"/>
              <a:ext cx="422358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文本框 453"/>
            <p:cNvSpPr txBox="1"/>
            <p:nvPr/>
          </p:nvSpPr>
          <p:spPr>
            <a:xfrm>
              <a:off x="2669171" y="442697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2227921" y="5802859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456" name="左大括号 455"/>
            <p:cNvSpPr/>
            <p:nvPr/>
          </p:nvSpPr>
          <p:spPr>
            <a:xfrm rot="5400000">
              <a:off x="3797011" y="3910813"/>
              <a:ext cx="45719" cy="37691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3971413" y="478806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3780976" y="5612423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460" name="左大括号 459"/>
            <p:cNvSpPr/>
            <p:nvPr/>
          </p:nvSpPr>
          <p:spPr>
            <a:xfrm rot="5400000">
              <a:off x="4969979" y="4215311"/>
              <a:ext cx="59318" cy="59834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4788150" y="4165686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128</a:t>
              </a:r>
              <a:endParaRPr lang="zh-CN" altLang="en-US" sz="1100" dirty="0"/>
            </a:p>
          </p:txBody>
        </p:sp>
        <p:sp>
          <p:nvSpPr>
            <p:cNvPr id="462" name="文本框 461"/>
            <p:cNvSpPr txBox="1"/>
            <p:nvPr/>
          </p:nvSpPr>
          <p:spPr>
            <a:xfrm>
              <a:off x="5246411" y="485695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5180285" y="545734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464" name="左大括号 463"/>
            <p:cNvSpPr/>
            <p:nvPr/>
          </p:nvSpPr>
          <p:spPr>
            <a:xfrm rot="5400000">
              <a:off x="6687775" y="4139157"/>
              <a:ext cx="91549" cy="975329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6566548" y="4310057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256</a:t>
              </a:r>
              <a:endParaRPr lang="zh-CN" altLang="en-US" sz="1100" dirty="0"/>
            </a:p>
          </p:txBody>
        </p:sp>
        <p:sp>
          <p:nvSpPr>
            <p:cNvPr id="466" name="文本框 465"/>
            <p:cNvSpPr txBox="1"/>
            <p:nvPr/>
          </p:nvSpPr>
          <p:spPr>
            <a:xfrm>
              <a:off x="7211309" y="490411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467" name="文本框 466"/>
            <p:cNvSpPr txBox="1"/>
            <p:nvPr/>
          </p:nvSpPr>
          <p:spPr>
            <a:xfrm>
              <a:off x="7072624" y="539351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468" name="左大括号 467"/>
            <p:cNvSpPr/>
            <p:nvPr/>
          </p:nvSpPr>
          <p:spPr>
            <a:xfrm rot="5400000">
              <a:off x="8346177" y="4027944"/>
              <a:ext cx="45719" cy="147976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9" name="文本框 468"/>
            <p:cNvSpPr txBox="1"/>
            <p:nvPr/>
          </p:nvSpPr>
          <p:spPr>
            <a:xfrm>
              <a:off x="8135449" y="4450242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512</a:t>
              </a:r>
              <a:endParaRPr lang="zh-CN" altLang="en-US" sz="1100" dirty="0"/>
            </a:p>
          </p:txBody>
        </p:sp>
        <p:sp>
          <p:nvSpPr>
            <p:cNvPr id="470" name="文本框 469"/>
            <p:cNvSpPr txBox="1"/>
            <p:nvPr/>
          </p:nvSpPr>
          <p:spPr>
            <a:xfrm>
              <a:off x="9067549" y="480039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</a:t>
              </a:r>
              <a:endParaRPr lang="zh-CN" altLang="en-US" sz="1100" dirty="0"/>
            </a:p>
          </p:txBody>
        </p:sp>
        <p:sp>
          <p:nvSpPr>
            <p:cNvPr id="471" name="文本框 470"/>
            <p:cNvSpPr txBox="1"/>
            <p:nvPr/>
          </p:nvSpPr>
          <p:spPr>
            <a:xfrm>
              <a:off x="8996484" y="51272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</a:t>
              </a:r>
              <a:endParaRPr lang="zh-CN" altLang="en-US" sz="1100" dirty="0"/>
            </a:p>
          </p:txBody>
        </p:sp>
        <p:sp>
          <p:nvSpPr>
            <p:cNvPr id="481" name="文本框 480"/>
            <p:cNvSpPr txBox="1"/>
            <p:nvPr/>
          </p:nvSpPr>
          <p:spPr>
            <a:xfrm>
              <a:off x="9367971" y="4048447"/>
              <a:ext cx="6671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512x2x2</a:t>
              </a:r>
              <a:endParaRPr lang="zh-CN" altLang="en-US" sz="1100" dirty="0"/>
            </a:p>
          </p:txBody>
        </p:sp>
        <p:sp>
          <p:nvSpPr>
            <p:cNvPr id="482" name="文本框 481"/>
            <p:cNvSpPr txBox="1"/>
            <p:nvPr/>
          </p:nvSpPr>
          <p:spPr>
            <a:xfrm>
              <a:off x="10381333" y="4484737"/>
              <a:ext cx="2858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483" name="左大括号 482"/>
            <p:cNvSpPr/>
            <p:nvPr/>
          </p:nvSpPr>
          <p:spPr>
            <a:xfrm rot="5400000">
              <a:off x="10480120" y="4700204"/>
              <a:ext cx="50919" cy="16261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文本框 483"/>
            <p:cNvSpPr txBox="1"/>
            <p:nvPr/>
          </p:nvSpPr>
          <p:spPr>
            <a:xfrm>
              <a:off x="2485649" y="6093663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485" name="文本框 484"/>
            <p:cNvSpPr txBox="1"/>
            <p:nvPr/>
          </p:nvSpPr>
          <p:spPr>
            <a:xfrm>
              <a:off x="3846740" y="5963852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486" name="文本框 485"/>
            <p:cNvSpPr txBox="1"/>
            <p:nvPr/>
          </p:nvSpPr>
          <p:spPr>
            <a:xfrm>
              <a:off x="5374812" y="5802859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CONV3</a:t>
              </a:r>
              <a:endParaRPr lang="zh-CN" altLang="en-US" sz="1100" dirty="0"/>
            </a:p>
          </p:txBody>
        </p:sp>
        <p:sp>
          <p:nvSpPr>
            <p:cNvPr id="487" name="文本框 486"/>
            <p:cNvSpPr txBox="1"/>
            <p:nvPr/>
          </p:nvSpPr>
          <p:spPr>
            <a:xfrm>
              <a:off x="7058205" y="562387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CONV4</a:t>
              </a:r>
              <a:endParaRPr lang="zh-CN" altLang="en-US" sz="1100" dirty="0"/>
            </a:p>
          </p:txBody>
        </p:sp>
        <p:sp>
          <p:nvSpPr>
            <p:cNvPr id="488" name="文本框 487"/>
            <p:cNvSpPr txBox="1"/>
            <p:nvPr/>
          </p:nvSpPr>
          <p:spPr>
            <a:xfrm>
              <a:off x="8700906" y="5448139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RESHAPE</a:t>
              </a:r>
              <a:endParaRPr lang="zh-CN" altLang="en-US" sz="1100" dirty="0"/>
            </a:p>
          </p:txBody>
        </p:sp>
        <p:sp>
          <p:nvSpPr>
            <p:cNvPr id="489" name="文本框 488"/>
            <p:cNvSpPr txBox="1"/>
            <p:nvPr/>
          </p:nvSpPr>
          <p:spPr>
            <a:xfrm>
              <a:off x="9893994" y="5350813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DENSE</a:t>
              </a:r>
              <a:endParaRPr lang="zh-CN" altLang="en-US" sz="1100" dirty="0"/>
            </a:p>
          </p:txBody>
        </p:sp>
      </p:grpSp>
      <p:sp>
        <p:nvSpPr>
          <p:cNvPr id="492" name="文本框 491"/>
          <p:cNvSpPr txBox="1"/>
          <p:nvPr/>
        </p:nvSpPr>
        <p:spPr>
          <a:xfrm>
            <a:off x="239842" y="671562"/>
            <a:ext cx="823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Generator</a:t>
            </a:r>
            <a:endParaRPr lang="zh-CN" altLang="en-US" sz="1200" dirty="0"/>
          </a:p>
        </p:txBody>
      </p:sp>
      <p:sp>
        <p:nvSpPr>
          <p:cNvPr id="493" name="文本框 492"/>
          <p:cNvSpPr txBox="1"/>
          <p:nvPr/>
        </p:nvSpPr>
        <p:spPr>
          <a:xfrm>
            <a:off x="234491" y="3433719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组合 815"/>
          <p:cNvGrpSpPr/>
          <p:nvPr/>
        </p:nvGrpSpPr>
        <p:grpSpPr>
          <a:xfrm>
            <a:off x="1776793" y="1211776"/>
            <a:ext cx="9102505" cy="2993448"/>
            <a:chOff x="1794722" y="369094"/>
            <a:chExt cx="9102505" cy="2993448"/>
          </a:xfrm>
        </p:grpSpPr>
        <p:sp>
          <p:nvSpPr>
            <p:cNvPr id="627" name="立方体 626"/>
            <p:cNvSpPr/>
            <p:nvPr/>
          </p:nvSpPr>
          <p:spPr>
            <a:xfrm>
              <a:off x="3129591" y="809099"/>
              <a:ext cx="1068065" cy="2184366"/>
            </a:xfrm>
            <a:prstGeom prst="cube">
              <a:avLst>
                <a:gd name="adj" fmla="val 65895"/>
              </a:avLst>
            </a:prstGeom>
            <a:solidFill>
              <a:schemeClr val="bg1"/>
            </a:solidFill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立方体 655"/>
            <p:cNvSpPr/>
            <p:nvPr/>
          </p:nvSpPr>
          <p:spPr>
            <a:xfrm>
              <a:off x="6158626" y="968908"/>
              <a:ext cx="1062293" cy="1637069"/>
            </a:xfrm>
            <a:prstGeom prst="cube">
              <a:avLst>
                <a:gd name="adj" fmla="val 413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立方体 444"/>
            <p:cNvSpPr/>
            <p:nvPr/>
          </p:nvSpPr>
          <p:spPr>
            <a:xfrm>
              <a:off x="1794722" y="740918"/>
              <a:ext cx="991640" cy="2282309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立方体 448"/>
            <p:cNvSpPr/>
            <p:nvPr/>
          </p:nvSpPr>
          <p:spPr>
            <a:xfrm>
              <a:off x="4574660" y="918397"/>
              <a:ext cx="880704" cy="1687580"/>
            </a:xfrm>
            <a:prstGeom prst="cube">
              <a:avLst>
                <a:gd name="adj" fmla="val 54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 450"/>
            <p:cNvSpPr/>
            <p:nvPr/>
          </p:nvSpPr>
          <p:spPr>
            <a:xfrm>
              <a:off x="9369912" y="1049523"/>
              <a:ext cx="184794" cy="136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矩形 452"/>
            <p:cNvSpPr/>
            <p:nvPr/>
          </p:nvSpPr>
          <p:spPr>
            <a:xfrm>
              <a:off x="10699853" y="1499233"/>
              <a:ext cx="113049" cy="4274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矩形 453"/>
            <p:cNvSpPr/>
            <p:nvPr/>
          </p:nvSpPr>
          <p:spPr>
            <a:xfrm>
              <a:off x="10047867" y="1285140"/>
              <a:ext cx="142210" cy="8800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8" name="组合 477"/>
            <p:cNvGrpSpPr/>
            <p:nvPr/>
          </p:nvGrpSpPr>
          <p:grpSpPr>
            <a:xfrm>
              <a:off x="2079391" y="1866945"/>
              <a:ext cx="504911" cy="415492"/>
              <a:chOff x="9422719" y="1071696"/>
              <a:chExt cx="933688" cy="792578"/>
            </a:xfrm>
          </p:grpSpPr>
          <p:cxnSp>
            <p:nvCxnSpPr>
              <p:cNvPr id="479" name="直接连接符 478"/>
              <p:cNvCxnSpPr/>
              <p:nvPr/>
            </p:nvCxnSpPr>
            <p:spPr>
              <a:xfrm>
                <a:off x="9644704" y="1864274"/>
                <a:ext cx="2892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0" name="组合 479"/>
              <p:cNvGrpSpPr/>
              <p:nvPr/>
            </p:nvGrpSpPr>
            <p:grpSpPr>
              <a:xfrm>
                <a:off x="9422719" y="1071696"/>
                <a:ext cx="933688" cy="713893"/>
                <a:chOff x="9422719" y="1071696"/>
                <a:chExt cx="933688" cy="713893"/>
              </a:xfrm>
            </p:grpSpPr>
            <p:grpSp>
              <p:nvGrpSpPr>
                <p:cNvPr id="481" name="组合 480"/>
                <p:cNvGrpSpPr/>
                <p:nvPr/>
              </p:nvGrpSpPr>
              <p:grpSpPr>
                <a:xfrm>
                  <a:off x="9422719" y="1071696"/>
                  <a:ext cx="933688" cy="713893"/>
                  <a:chOff x="9422719" y="1071696"/>
                  <a:chExt cx="933688" cy="713893"/>
                </a:xfrm>
              </p:grpSpPr>
              <p:sp>
                <p:nvSpPr>
                  <p:cNvPr id="483" name="矩形 482"/>
                  <p:cNvSpPr/>
                  <p:nvPr/>
                </p:nvSpPr>
                <p:spPr>
                  <a:xfrm rot="21415879">
                    <a:off x="9705070" y="1168216"/>
                    <a:ext cx="651337" cy="617373"/>
                  </a:xfrm>
                  <a:prstGeom prst="rect">
                    <a:avLst/>
                  </a:prstGeom>
                  <a:solidFill>
                    <a:schemeClr val="bg2"/>
                  </a:solidFill>
                  <a:scene3d>
                    <a:camera prst="isometricOffAxis2Right">
                      <a:rot lat="1063042" lon="17129787" rev="2140624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84" name="组合 483"/>
                  <p:cNvGrpSpPr/>
                  <p:nvPr/>
                </p:nvGrpSpPr>
                <p:grpSpPr>
                  <a:xfrm>
                    <a:off x="9422719" y="1071696"/>
                    <a:ext cx="700285" cy="702067"/>
                    <a:chOff x="9422719" y="1071696"/>
                    <a:chExt cx="700285" cy="702067"/>
                  </a:xfrm>
                </p:grpSpPr>
                <p:sp>
                  <p:nvSpPr>
                    <p:cNvPr id="485" name="矩形 484"/>
                    <p:cNvSpPr/>
                    <p:nvPr/>
                  </p:nvSpPr>
                  <p:spPr>
                    <a:xfrm rot="21415879">
                      <a:off x="9422719" y="1156390"/>
                      <a:ext cx="651336" cy="617373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scene3d>
                      <a:camera prst="isometricOffAxis2Right">
                        <a:rot lat="1063042" lon="17129787" rev="21406240"/>
                      </a:camera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86" name="直接连接符 485"/>
                    <p:cNvCxnSpPr/>
                    <p:nvPr/>
                  </p:nvCxnSpPr>
                  <p:spPr>
                    <a:xfrm>
                      <a:off x="9826712" y="1071696"/>
                      <a:ext cx="29629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7" name="直接连接符 486"/>
                    <p:cNvCxnSpPr/>
                    <p:nvPr/>
                  </p:nvCxnSpPr>
                  <p:spPr>
                    <a:xfrm flipV="1">
                      <a:off x="9644704" y="1268252"/>
                      <a:ext cx="312722" cy="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82" name="直接连接符 481"/>
                <p:cNvCxnSpPr/>
                <p:nvPr/>
              </p:nvCxnSpPr>
              <p:spPr>
                <a:xfrm>
                  <a:off x="9826713" y="1662833"/>
                  <a:ext cx="2845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95" name="直接连接符 494"/>
            <p:cNvCxnSpPr/>
            <p:nvPr/>
          </p:nvCxnSpPr>
          <p:spPr>
            <a:xfrm flipV="1">
              <a:off x="2357671" y="2282367"/>
              <a:ext cx="1249323" cy="180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/>
            <p:cNvCxnSpPr/>
            <p:nvPr/>
          </p:nvCxnSpPr>
          <p:spPr>
            <a:xfrm>
              <a:off x="2324605" y="1972736"/>
              <a:ext cx="1280619" cy="79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/>
            <p:cNvCxnSpPr/>
            <p:nvPr/>
          </p:nvCxnSpPr>
          <p:spPr>
            <a:xfrm>
              <a:off x="2453759" y="1867641"/>
              <a:ext cx="1267335" cy="1540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2" name="组合 531"/>
            <p:cNvGrpSpPr/>
            <p:nvPr/>
          </p:nvGrpSpPr>
          <p:grpSpPr>
            <a:xfrm>
              <a:off x="4728004" y="1454748"/>
              <a:ext cx="654996" cy="279868"/>
              <a:chOff x="4392259" y="624757"/>
              <a:chExt cx="654996" cy="279868"/>
            </a:xfrm>
          </p:grpSpPr>
          <p:sp>
            <p:nvSpPr>
              <p:cNvPr id="507" name="矩形 506"/>
              <p:cNvSpPr/>
              <p:nvPr/>
            </p:nvSpPr>
            <p:spPr>
              <a:xfrm rot="21415879">
                <a:off x="4714791" y="675547"/>
                <a:ext cx="332464" cy="1816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矩形 507"/>
              <p:cNvSpPr/>
              <p:nvPr/>
            </p:nvSpPr>
            <p:spPr>
              <a:xfrm rot="21415879">
                <a:off x="4392259" y="675547"/>
                <a:ext cx="332464" cy="1816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9" name="直接连接符 508"/>
              <p:cNvCxnSpPr/>
              <p:nvPr/>
            </p:nvCxnSpPr>
            <p:spPr>
              <a:xfrm>
                <a:off x="4519064" y="724771"/>
                <a:ext cx="313961" cy="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直接连接符 528"/>
              <p:cNvCxnSpPr/>
              <p:nvPr/>
            </p:nvCxnSpPr>
            <p:spPr>
              <a:xfrm>
                <a:off x="4510608" y="904624"/>
                <a:ext cx="313961" cy="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直接连接符 529"/>
              <p:cNvCxnSpPr/>
              <p:nvPr/>
            </p:nvCxnSpPr>
            <p:spPr>
              <a:xfrm>
                <a:off x="4599554" y="804360"/>
                <a:ext cx="313961" cy="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直接连接符 530"/>
              <p:cNvCxnSpPr/>
              <p:nvPr/>
            </p:nvCxnSpPr>
            <p:spPr>
              <a:xfrm>
                <a:off x="4601198" y="624757"/>
                <a:ext cx="313961" cy="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组合 583"/>
            <p:cNvGrpSpPr/>
            <p:nvPr/>
          </p:nvGrpSpPr>
          <p:grpSpPr>
            <a:xfrm>
              <a:off x="4691443" y="1847656"/>
              <a:ext cx="650900" cy="332996"/>
              <a:chOff x="4661435" y="2574581"/>
              <a:chExt cx="650900" cy="332996"/>
            </a:xfrm>
          </p:grpSpPr>
          <p:sp>
            <p:nvSpPr>
              <p:cNvPr id="565" name="矩形 564"/>
              <p:cNvSpPr/>
              <p:nvPr/>
            </p:nvSpPr>
            <p:spPr>
              <a:xfrm rot="21415879">
                <a:off x="4661435" y="2619819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矩形 566"/>
              <p:cNvSpPr/>
              <p:nvPr/>
            </p:nvSpPr>
            <p:spPr>
              <a:xfrm rot="21415879">
                <a:off x="5004303" y="2619820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8" name="直接连接符 567"/>
              <p:cNvCxnSpPr/>
              <p:nvPr/>
            </p:nvCxnSpPr>
            <p:spPr>
              <a:xfrm flipV="1">
                <a:off x="4783965" y="2907049"/>
                <a:ext cx="322496" cy="52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连接符 577"/>
              <p:cNvCxnSpPr/>
              <p:nvPr/>
            </p:nvCxnSpPr>
            <p:spPr>
              <a:xfrm>
                <a:off x="4773100" y="2666656"/>
                <a:ext cx="34323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直接连接符 581"/>
              <p:cNvCxnSpPr/>
              <p:nvPr/>
            </p:nvCxnSpPr>
            <p:spPr>
              <a:xfrm>
                <a:off x="4859488" y="2574581"/>
                <a:ext cx="34323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直接连接符 582"/>
              <p:cNvCxnSpPr/>
              <p:nvPr/>
            </p:nvCxnSpPr>
            <p:spPr>
              <a:xfrm>
                <a:off x="4855650" y="2815881"/>
                <a:ext cx="34323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7" name="立方体 656"/>
            <p:cNvSpPr/>
            <p:nvPr/>
          </p:nvSpPr>
          <p:spPr>
            <a:xfrm>
              <a:off x="7632073" y="1152995"/>
              <a:ext cx="1079575" cy="1175875"/>
            </a:xfrm>
            <a:prstGeom prst="cube">
              <a:avLst>
                <a:gd name="adj" fmla="val 355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1" name="组合 670"/>
            <p:cNvGrpSpPr/>
            <p:nvPr/>
          </p:nvGrpSpPr>
          <p:grpSpPr>
            <a:xfrm>
              <a:off x="6230048" y="1818554"/>
              <a:ext cx="991559" cy="338227"/>
              <a:chOff x="5573924" y="1792580"/>
              <a:chExt cx="991559" cy="338227"/>
            </a:xfrm>
          </p:grpSpPr>
          <p:sp>
            <p:nvSpPr>
              <p:cNvPr id="659" name="矩形 658"/>
              <p:cNvSpPr/>
              <p:nvPr/>
            </p:nvSpPr>
            <p:spPr>
              <a:xfrm rot="21415879">
                <a:off x="5573924" y="1837818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矩形 659"/>
              <p:cNvSpPr/>
              <p:nvPr/>
            </p:nvSpPr>
            <p:spPr>
              <a:xfrm rot="21415879">
                <a:off x="6257451" y="1837819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1" name="直接连接符 660"/>
              <p:cNvCxnSpPr/>
              <p:nvPr/>
            </p:nvCxnSpPr>
            <p:spPr>
              <a:xfrm flipV="1">
                <a:off x="5681663" y="2125048"/>
                <a:ext cx="677946" cy="575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直接连接符 661"/>
              <p:cNvCxnSpPr/>
              <p:nvPr/>
            </p:nvCxnSpPr>
            <p:spPr>
              <a:xfrm flipV="1">
                <a:off x="5681663" y="1884655"/>
                <a:ext cx="687815" cy="17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直接连接符 662"/>
              <p:cNvCxnSpPr/>
              <p:nvPr/>
            </p:nvCxnSpPr>
            <p:spPr>
              <a:xfrm>
                <a:off x="5765006" y="1792580"/>
                <a:ext cx="69086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直接连接符 663"/>
              <p:cNvCxnSpPr/>
              <p:nvPr/>
            </p:nvCxnSpPr>
            <p:spPr>
              <a:xfrm>
                <a:off x="5765006" y="2028223"/>
                <a:ext cx="687022" cy="565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2" name="直接连接符 671"/>
            <p:cNvCxnSpPr/>
            <p:nvPr/>
          </p:nvCxnSpPr>
          <p:spPr>
            <a:xfrm flipV="1">
              <a:off x="5232726" y="1818032"/>
              <a:ext cx="1232516" cy="3169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/>
            <p:cNvCxnSpPr/>
            <p:nvPr/>
          </p:nvCxnSpPr>
          <p:spPr>
            <a:xfrm flipV="1">
              <a:off x="5139235" y="1913102"/>
              <a:ext cx="1191493" cy="22357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/>
            <p:cNvCxnSpPr/>
            <p:nvPr/>
          </p:nvCxnSpPr>
          <p:spPr>
            <a:xfrm flipV="1">
              <a:off x="5149258" y="2154371"/>
              <a:ext cx="1197391" cy="2546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4" name="组合 703"/>
            <p:cNvGrpSpPr/>
            <p:nvPr/>
          </p:nvGrpSpPr>
          <p:grpSpPr>
            <a:xfrm>
              <a:off x="3480679" y="1870121"/>
              <a:ext cx="612860" cy="417356"/>
              <a:chOff x="3292414" y="1870121"/>
              <a:chExt cx="612860" cy="417356"/>
            </a:xfrm>
          </p:grpSpPr>
          <p:cxnSp>
            <p:nvCxnSpPr>
              <p:cNvPr id="696" name="直接连接符 695"/>
              <p:cNvCxnSpPr/>
              <p:nvPr/>
            </p:nvCxnSpPr>
            <p:spPr>
              <a:xfrm>
                <a:off x="3511890" y="2176837"/>
                <a:ext cx="266161" cy="6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3" name="组合 702"/>
              <p:cNvGrpSpPr/>
              <p:nvPr/>
            </p:nvGrpSpPr>
            <p:grpSpPr>
              <a:xfrm>
                <a:off x="3292414" y="1870121"/>
                <a:ext cx="612860" cy="417356"/>
                <a:chOff x="3292414" y="1870121"/>
                <a:chExt cx="612860" cy="417356"/>
              </a:xfrm>
            </p:grpSpPr>
            <p:sp>
              <p:nvSpPr>
                <p:cNvPr id="683" name="矩形 682"/>
                <p:cNvSpPr/>
                <p:nvPr/>
              </p:nvSpPr>
              <p:spPr>
                <a:xfrm rot="21415879">
                  <a:off x="3553050" y="1929407"/>
                  <a:ext cx="352224" cy="323644"/>
                </a:xfrm>
                <a:prstGeom prst="rect">
                  <a:avLst/>
                </a:prstGeom>
                <a:solidFill>
                  <a:schemeClr val="bg2"/>
                </a:solidFill>
                <a:scene3d>
                  <a:camera prst="isometricOffAxis2Right">
                    <a:rot lat="1063042" lon="17129787" rev="2140624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5" name="矩形 684"/>
                <p:cNvSpPr/>
                <p:nvPr/>
              </p:nvSpPr>
              <p:spPr>
                <a:xfrm rot="21415879">
                  <a:off x="3292414" y="1923207"/>
                  <a:ext cx="352224" cy="323644"/>
                </a:xfrm>
                <a:prstGeom prst="rect">
                  <a:avLst/>
                </a:prstGeom>
                <a:solidFill>
                  <a:schemeClr val="bg2"/>
                </a:solidFill>
                <a:scene3d>
                  <a:camera prst="isometricOffAxis2Right">
                    <a:rot lat="1063042" lon="17129787" rev="2140624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86" name="直接连接符 685"/>
                <p:cNvCxnSpPr/>
                <p:nvPr/>
              </p:nvCxnSpPr>
              <p:spPr>
                <a:xfrm>
                  <a:off x="3507927" y="1870121"/>
                  <a:ext cx="271131" cy="86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直接连接符 686"/>
                <p:cNvCxnSpPr/>
                <p:nvPr/>
              </p:nvCxnSpPr>
              <p:spPr>
                <a:xfrm>
                  <a:off x="3410307" y="1973078"/>
                  <a:ext cx="279211" cy="87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直接连接符 698"/>
                <p:cNvCxnSpPr/>
                <p:nvPr/>
              </p:nvCxnSpPr>
              <p:spPr>
                <a:xfrm>
                  <a:off x="3418729" y="2280937"/>
                  <a:ext cx="266161" cy="65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4" name="组合 713"/>
            <p:cNvGrpSpPr/>
            <p:nvPr/>
          </p:nvGrpSpPr>
          <p:grpSpPr>
            <a:xfrm>
              <a:off x="3493344" y="1368342"/>
              <a:ext cx="612860" cy="417356"/>
              <a:chOff x="3292414" y="1870121"/>
              <a:chExt cx="612860" cy="417356"/>
            </a:xfrm>
          </p:grpSpPr>
          <p:cxnSp>
            <p:nvCxnSpPr>
              <p:cNvPr id="715" name="直接连接符 714"/>
              <p:cNvCxnSpPr/>
              <p:nvPr/>
            </p:nvCxnSpPr>
            <p:spPr>
              <a:xfrm>
                <a:off x="3511890" y="2176837"/>
                <a:ext cx="266161" cy="6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6" name="组合 715"/>
              <p:cNvGrpSpPr/>
              <p:nvPr/>
            </p:nvGrpSpPr>
            <p:grpSpPr>
              <a:xfrm>
                <a:off x="3292414" y="1870121"/>
                <a:ext cx="612860" cy="417356"/>
                <a:chOff x="3292414" y="1870121"/>
                <a:chExt cx="612860" cy="417356"/>
              </a:xfrm>
            </p:grpSpPr>
            <p:sp>
              <p:nvSpPr>
                <p:cNvPr id="717" name="矩形 716"/>
                <p:cNvSpPr/>
                <p:nvPr/>
              </p:nvSpPr>
              <p:spPr>
                <a:xfrm rot="21415879">
                  <a:off x="3553050" y="1929407"/>
                  <a:ext cx="352224" cy="323644"/>
                </a:xfrm>
                <a:prstGeom prst="rect">
                  <a:avLst/>
                </a:prstGeom>
                <a:solidFill>
                  <a:schemeClr val="bg2"/>
                </a:solidFill>
                <a:scene3d>
                  <a:camera prst="isometricOffAxis2Right">
                    <a:rot lat="1063042" lon="17129787" rev="2140624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8" name="矩形 717"/>
                <p:cNvSpPr/>
                <p:nvPr/>
              </p:nvSpPr>
              <p:spPr>
                <a:xfrm rot="21415879">
                  <a:off x="3292414" y="1923207"/>
                  <a:ext cx="352224" cy="323644"/>
                </a:xfrm>
                <a:prstGeom prst="rect">
                  <a:avLst/>
                </a:prstGeom>
                <a:solidFill>
                  <a:schemeClr val="bg2"/>
                </a:solidFill>
                <a:scene3d>
                  <a:camera prst="isometricOffAxis2Right">
                    <a:rot lat="1063042" lon="17129787" rev="2140624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9" name="直接连接符 718"/>
                <p:cNvCxnSpPr/>
                <p:nvPr/>
              </p:nvCxnSpPr>
              <p:spPr>
                <a:xfrm>
                  <a:off x="3507927" y="1870121"/>
                  <a:ext cx="271131" cy="86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直接连接符 719"/>
                <p:cNvCxnSpPr/>
                <p:nvPr/>
              </p:nvCxnSpPr>
              <p:spPr>
                <a:xfrm>
                  <a:off x="3410307" y="1973078"/>
                  <a:ext cx="279211" cy="87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直接连接符 720"/>
                <p:cNvCxnSpPr/>
                <p:nvPr/>
              </p:nvCxnSpPr>
              <p:spPr>
                <a:xfrm>
                  <a:off x="3418729" y="2280937"/>
                  <a:ext cx="266161" cy="65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13" name="直接连接符 512"/>
            <p:cNvCxnSpPr/>
            <p:nvPr/>
          </p:nvCxnSpPr>
          <p:spPr>
            <a:xfrm>
              <a:off x="3871680" y="1491294"/>
              <a:ext cx="973779" cy="5894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>
              <a:off x="3988311" y="1378331"/>
              <a:ext cx="944671" cy="82637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 flipV="1">
              <a:off x="3885820" y="1733980"/>
              <a:ext cx="967044" cy="56013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9" name="组合 728"/>
            <p:cNvGrpSpPr/>
            <p:nvPr/>
          </p:nvGrpSpPr>
          <p:grpSpPr>
            <a:xfrm>
              <a:off x="6219191" y="1376954"/>
              <a:ext cx="991559" cy="338227"/>
              <a:chOff x="5573924" y="1792580"/>
              <a:chExt cx="991559" cy="338227"/>
            </a:xfrm>
          </p:grpSpPr>
          <p:sp>
            <p:nvSpPr>
              <p:cNvPr id="730" name="矩形 729"/>
              <p:cNvSpPr/>
              <p:nvPr/>
            </p:nvSpPr>
            <p:spPr>
              <a:xfrm rot="21415879">
                <a:off x="5573924" y="1837818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1" name="矩形 730"/>
              <p:cNvSpPr/>
              <p:nvPr/>
            </p:nvSpPr>
            <p:spPr>
              <a:xfrm rot="21415879">
                <a:off x="6257451" y="1837819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2" name="直接连接符 731"/>
              <p:cNvCxnSpPr/>
              <p:nvPr/>
            </p:nvCxnSpPr>
            <p:spPr>
              <a:xfrm flipV="1">
                <a:off x="5681663" y="2125048"/>
                <a:ext cx="677946" cy="575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直接连接符 732"/>
              <p:cNvCxnSpPr/>
              <p:nvPr/>
            </p:nvCxnSpPr>
            <p:spPr>
              <a:xfrm flipV="1">
                <a:off x="5681663" y="1884655"/>
                <a:ext cx="687815" cy="17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直接连接符 733"/>
              <p:cNvCxnSpPr/>
              <p:nvPr/>
            </p:nvCxnSpPr>
            <p:spPr>
              <a:xfrm>
                <a:off x="5765006" y="1792580"/>
                <a:ext cx="69086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直接连接符 734"/>
              <p:cNvCxnSpPr/>
              <p:nvPr/>
            </p:nvCxnSpPr>
            <p:spPr>
              <a:xfrm>
                <a:off x="5765006" y="2028223"/>
                <a:ext cx="687022" cy="565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0" name="组合 749"/>
            <p:cNvGrpSpPr/>
            <p:nvPr/>
          </p:nvGrpSpPr>
          <p:grpSpPr>
            <a:xfrm>
              <a:off x="7712861" y="1617313"/>
              <a:ext cx="969321" cy="279217"/>
              <a:chOff x="7059859" y="1646415"/>
              <a:chExt cx="969321" cy="279217"/>
            </a:xfrm>
          </p:grpSpPr>
          <p:sp>
            <p:nvSpPr>
              <p:cNvPr id="737" name="矩形 736"/>
              <p:cNvSpPr/>
              <p:nvPr/>
            </p:nvSpPr>
            <p:spPr>
              <a:xfrm rot="21415879">
                <a:off x="7696716" y="1696554"/>
                <a:ext cx="332464" cy="1816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矩形 737"/>
              <p:cNvSpPr/>
              <p:nvPr/>
            </p:nvSpPr>
            <p:spPr>
              <a:xfrm rot="21415879">
                <a:off x="7059859" y="1696554"/>
                <a:ext cx="332464" cy="1816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9" name="直接连接符 738"/>
              <p:cNvCxnSpPr/>
              <p:nvPr/>
            </p:nvCxnSpPr>
            <p:spPr>
              <a:xfrm flipV="1">
                <a:off x="7177163" y="1745779"/>
                <a:ext cx="647312" cy="24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直接连接符 739"/>
              <p:cNvCxnSpPr/>
              <p:nvPr/>
            </p:nvCxnSpPr>
            <p:spPr>
              <a:xfrm>
                <a:off x="7189665" y="1925632"/>
                <a:ext cx="616829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直接连接符 740"/>
              <p:cNvCxnSpPr/>
              <p:nvPr/>
            </p:nvCxnSpPr>
            <p:spPr>
              <a:xfrm>
                <a:off x="7263352" y="1825368"/>
                <a:ext cx="632088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直接连接符 744"/>
              <p:cNvCxnSpPr/>
              <p:nvPr/>
            </p:nvCxnSpPr>
            <p:spPr>
              <a:xfrm flipV="1">
                <a:off x="7263982" y="1646415"/>
                <a:ext cx="647312" cy="24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1" name="直接连接符 750"/>
            <p:cNvCxnSpPr/>
            <p:nvPr/>
          </p:nvCxnSpPr>
          <p:spPr>
            <a:xfrm>
              <a:off x="7093781" y="1377626"/>
              <a:ext cx="831494" cy="2425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接连接符 760"/>
            <p:cNvCxnSpPr/>
            <p:nvPr/>
          </p:nvCxnSpPr>
          <p:spPr>
            <a:xfrm>
              <a:off x="7009772" y="1471972"/>
              <a:ext cx="820102" cy="24023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接连接符 762"/>
            <p:cNvCxnSpPr/>
            <p:nvPr/>
          </p:nvCxnSpPr>
          <p:spPr>
            <a:xfrm>
              <a:off x="7014125" y="1714591"/>
              <a:ext cx="813898" cy="17689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接连接符 764"/>
            <p:cNvCxnSpPr/>
            <p:nvPr/>
          </p:nvCxnSpPr>
          <p:spPr>
            <a:xfrm>
              <a:off x="7093781" y="1619609"/>
              <a:ext cx="841164" cy="18342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直接箭头连接符 766"/>
            <p:cNvCxnSpPr/>
            <p:nvPr/>
          </p:nvCxnSpPr>
          <p:spPr>
            <a:xfrm>
              <a:off x="8564296" y="1725166"/>
              <a:ext cx="65212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左大括号 768"/>
            <p:cNvSpPr/>
            <p:nvPr/>
          </p:nvSpPr>
          <p:spPr>
            <a:xfrm>
              <a:off x="9260531" y="1049523"/>
              <a:ext cx="94089" cy="13618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左大括号 769"/>
            <p:cNvSpPr/>
            <p:nvPr/>
          </p:nvSpPr>
          <p:spPr>
            <a:xfrm>
              <a:off x="9914264" y="1285140"/>
              <a:ext cx="89983" cy="8800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左大括号 770"/>
            <p:cNvSpPr/>
            <p:nvPr/>
          </p:nvSpPr>
          <p:spPr>
            <a:xfrm>
              <a:off x="10590178" y="1500848"/>
              <a:ext cx="93527" cy="4534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2" name="直接箭头连接符 771"/>
            <p:cNvCxnSpPr>
              <a:endCxn id="770" idx="1"/>
            </p:cNvCxnSpPr>
            <p:nvPr/>
          </p:nvCxnSpPr>
          <p:spPr>
            <a:xfrm>
              <a:off x="9543158" y="1725166"/>
              <a:ext cx="371106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接箭头连接符 773"/>
            <p:cNvCxnSpPr/>
            <p:nvPr/>
          </p:nvCxnSpPr>
          <p:spPr>
            <a:xfrm>
              <a:off x="10190077" y="1725166"/>
              <a:ext cx="371106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文本框 774"/>
            <p:cNvSpPr txBox="1"/>
            <p:nvPr/>
          </p:nvSpPr>
          <p:spPr>
            <a:xfrm>
              <a:off x="2570975" y="369094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776" name="左大括号 775"/>
            <p:cNvSpPr/>
            <p:nvPr/>
          </p:nvSpPr>
          <p:spPr>
            <a:xfrm rot="5400000">
              <a:off x="2679573" y="516630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文本框 776"/>
            <p:cNvSpPr txBox="1"/>
            <p:nvPr/>
          </p:nvSpPr>
          <p:spPr>
            <a:xfrm>
              <a:off x="3861617" y="439191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778" name="左大括号 777"/>
            <p:cNvSpPr/>
            <p:nvPr/>
          </p:nvSpPr>
          <p:spPr>
            <a:xfrm rot="5400000">
              <a:off x="3981609" y="525820"/>
              <a:ext cx="60135" cy="423618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9" name="左大括号 778"/>
            <p:cNvSpPr/>
            <p:nvPr/>
          </p:nvSpPr>
          <p:spPr>
            <a:xfrm rot="5400000">
              <a:off x="5228086" y="606746"/>
              <a:ext cx="60135" cy="423618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0" name="文本框 779"/>
            <p:cNvSpPr txBox="1"/>
            <p:nvPr/>
          </p:nvSpPr>
          <p:spPr>
            <a:xfrm>
              <a:off x="5099702" y="510434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781" name="左大括号 780"/>
            <p:cNvSpPr/>
            <p:nvPr/>
          </p:nvSpPr>
          <p:spPr>
            <a:xfrm rot="5400000">
              <a:off x="6851044" y="534556"/>
              <a:ext cx="70388" cy="720411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文本框 781"/>
            <p:cNvSpPr txBox="1"/>
            <p:nvPr/>
          </p:nvSpPr>
          <p:spPr>
            <a:xfrm>
              <a:off x="6741322" y="590199"/>
              <a:ext cx="101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783" name="左大括号 782"/>
            <p:cNvSpPr/>
            <p:nvPr/>
          </p:nvSpPr>
          <p:spPr>
            <a:xfrm rot="5400000">
              <a:off x="8323163" y="723136"/>
              <a:ext cx="70388" cy="720411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4" name="文本框 783"/>
            <p:cNvSpPr txBox="1"/>
            <p:nvPr/>
          </p:nvSpPr>
          <p:spPr>
            <a:xfrm>
              <a:off x="8199956" y="740602"/>
              <a:ext cx="101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785" name="文本框 784"/>
            <p:cNvSpPr txBox="1"/>
            <p:nvPr/>
          </p:nvSpPr>
          <p:spPr>
            <a:xfrm>
              <a:off x="9134570" y="799841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64x8x8</a:t>
              </a:r>
              <a:endParaRPr lang="zh-CN" altLang="en-US" sz="1100" dirty="0"/>
            </a:p>
          </p:txBody>
        </p:sp>
        <p:sp>
          <p:nvSpPr>
            <p:cNvPr id="786" name="文本框 785"/>
            <p:cNvSpPr txBox="1"/>
            <p:nvPr/>
          </p:nvSpPr>
          <p:spPr>
            <a:xfrm>
              <a:off x="9827379" y="1025291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1024</a:t>
              </a:r>
              <a:endParaRPr lang="zh-CN" altLang="en-US" sz="1100" dirty="0"/>
            </a:p>
          </p:txBody>
        </p:sp>
        <p:sp>
          <p:nvSpPr>
            <p:cNvPr id="787" name="文本框 786"/>
            <p:cNvSpPr txBox="1"/>
            <p:nvPr/>
          </p:nvSpPr>
          <p:spPr>
            <a:xfrm>
              <a:off x="10568291" y="123005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</a:t>
              </a:r>
              <a:endParaRPr lang="zh-CN" altLang="en-US" sz="1100" dirty="0"/>
            </a:p>
          </p:txBody>
        </p:sp>
        <p:sp>
          <p:nvSpPr>
            <p:cNvPr id="789" name="文本框 788"/>
            <p:cNvSpPr txBox="1"/>
            <p:nvPr/>
          </p:nvSpPr>
          <p:spPr>
            <a:xfrm>
              <a:off x="2803655" y="100130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790" name="文本框 789"/>
            <p:cNvSpPr txBox="1"/>
            <p:nvPr/>
          </p:nvSpPr>
          <p:spPr>
            <a:xfrm>
              <a:off x="3967426" y="261802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791" name="文本框 790"/>
            <p:cNvSpPr txBox="1"/>
            <p:nvPr/>
          </p:nvSpPr>
          <p:spPr>
            <a:xfrm>
              <a:off x="2393912" y="2565063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792" name="文本框 791"/>
            <p:cNvSpPr txBox="1"/>
            <p:nvPr/>
          </p:nvSpPr>
          <p:spPr>
            <a:xfrm>
              <a:off x="4201609" y="118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803" name="文本框 802"/>
            <p:cNvSpPr txBox="1"/>
            <p:nvPr/>
          </p:nvSpPr>
          <p:spPr>
            <a:xfrm>
              <a:off x="5451477" y="135664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804" name="文本框 803"/>
            <p:cNvSpPr txBox="1"/>
            <p:nvPr/>
          </p:nvSpPr>
          <p:spPr>
            <a:xfrm>
              <a:off x="5279317" y="229818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805" name="文本框 804"/>
            <p:cNvSpPr txBox="1"/>
            <p:nvPr/>
          </p:nvSpPr>
          <p:spPr>
            <a:xfrm>
              <a:off x="7054481" y="223398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806" name="文本框 805"/>
            <p:cNvSpPr txBox="1"/>
            <p:nvPr/>
          </p:nvSpPr>
          <p:spPr>
            <a:xfrm>
              <a:off x="7179781" y="1408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807" name="文本框 806"/>
            <p:cNvSpPr txBox="1"/>
            <p:nvPr/>
          </p:nvSpPr>
          <p:spPr>
            <a:xfrm>
              <a:off x="8690257" y="149478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808" name="文本框 807"/>
            <p:cNvSpPr txBox="1"/>
            <p:nvPr/>
          </p:nvSpPr>
          <p:spPr>
            <a:xfrm>
              <a:off x="8558405" y="207744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809" name="文本框 808"/>
            <p:cNvSpPr txBox="1"/>
            <p:nvPr/>
          </p:nvSpPr>
          <p:spPr>
            <a:xfrm>
              <a:off x="2334641" y="3100932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810" name="文本框 809"/>
            <p:cNvSpPr txBox="1"/>
            <p:nvPr/>
          </p:nvSpPr>
          <p:spPr>
            <a:xfrm>
              <a:off x="3945603" y="2883429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MAXPOOL1</a:t>
              </a:r>
              <a:endParaRPr lang="zh-CN" altLang="en-US" sz="1100" dirty="0"/>
            </a:p>
          </p:txBody>
        </p:sp>
        <p:sp>
          <p:nvSpPr>
            <p:cNvPr id="811" name="文本框 810"/>
            <p:cNvSpPr txBox="1"/>
            <p:nvPr/>
          </p:nvSpPr>
          <p:spPr>
            <a:xfrm>
              <a:off x="5358870" y="273185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812" name="文本框 811"/>
            <p:cNvSpPr txBox="1"/>
            <p:nvPr/>
          </p:nvSpPr>
          <p:spPr>
            <a:xfrm>
              <a:off x="6940762" y="2605977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MAXPOOL2</a:t>
              </a:r>
              <a:endParaRPr lang="zh-CN" altLang="en-US" sz="1100" dirty="0"/>
            </a:p>
          </p:txBody>
        </p:sp>
        <p:sp>
          <p:nvSpPr>
            <p:cNvPr id="813" name="文本框 812"/>
            <p:cNvSpPr txBox="1"/>
            <p:nvPr/>
          </p:nvSpPr>
          <p:spPr>
            <a:xfrm>
              <a:off x="8566255" y="2453392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RESHAPE</a:t>
              </a:r>
              <a:endParaRPr lang="zh-CN" altLang="en-US" sz="1100" dirty="0"/>
            </a:p>
          </p:txBody>
        </p:sp>
        <p:sp>
          <p:nvSpPr>
            <p:cNvPr id="814" name="文本框 813"/>
            <p:cNvSpPr txBox="1"/>
            <p:nvPr/>
          </p:nvSpPr>
          <p:spPr>
            <a:xfrm>
              <a:off x="9538491" y="2301954"/>
              <a:ext cx="6367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DENSE1</a:t>
              </a:r>
              <a:endParaRPr lang="zh-CN" altLang="en-US" sz="1100" dirty="0"/>
            </a:p>
          </p:txBody>
        </p:sp>
        <p:sp>
          <p:nvSpPr>
            <p:cNvPr id="815" name="文本框 814"/>
            <p:cNvSpPr txBox="1"/>
            <p:nvPr/>
          </p:nvSpPr>
          <p:spPr>
            <a:xfrm>
              <a:off x="10188119" y="2159697"/>
              <a:ext cx="6367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DENSE2</a:t>
              </a:r>
              <a:endParaRPr lang="zh-CN" altLang="en-US" sz="1100" dirty="0"/>
            </a:p>
          </p:txBody>
        </p:sp>
      </p:grpSp>
      <p:sp>
        <p:nvSpPr>
          <p:cNvPr id="817" name="文本框 816"/>
          <p:cNvSpPr txBox="1"/>
          <p:nvPr/>
        </p:nvSpPr>
        <p:spPr>
          <a:xfrm>
            <a:off x="816354" y="934777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 149"/>
          <p:cNvSpPr/>
          <p:nvPr/>
        </p:nvSpPr>
        <p:spPr>
          <a:xfrm>
            <a:off x="242463" y="6544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AC-WGAN</a:t>
            </a:r>
            <a:endParaRPr lang="en-US" altLang="zh-CN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38587" y="1288032"/>
            <a:ext cx="535171" cy="479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938587" y="2981031"/>
            <a:ext cx="535171" cy="4798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54" name="梯形 53"/>
          <p:cNvSpPr/>
          <p:nvPr/>
        </p:nvSpPr>
        <p:spPr>
          <a:xfrm rot="16200000">
            <a:off x="2969840" y="1226307"/>
            <a:ext cx="1557194" cy="603282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362971" y="1048113"/>
            <a:ext cx="535171" cy="4798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8" name="等腰三角形 57"/>
          <p:cNvSpPr/>
          <p:nvPr/>
        </p:nvSpPr>
        <p:spPr>
          <a:xfrm rot="5400000">
            <a:off x="6225962" y="2740312"/>
            <a:ext cx="1982709" cy="93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823642" y="3546873"/>
            <a:ext cx="535171" cy="479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2" idx="3"/>
            <a:endCxn id="54" idx="0"/>
          </p:cNvCxnSpPr>
          <p:nvPr/>
        </p:nvCxnSpPr>
        <p:spPr>
          <a:xfrm flipV="1">
            <a:off x="2473758" y="1527948"/>
            <a:ext cx="973037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5" idx="1"/>
          </p:cNvCxnSpPr>
          <p:nvPr/>
        </p:nvCxnSpPr>
        <p:spPr>
          <a:xfrm>
            <a:off x="4050078" y="1288030"/>
            <a:ext cx="31289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5" idx="3"/>
            <a:endCxn id="113" idx="2"/>
          </p:cNvCxnSpPr>
          <p:nvPr/>
        </p:nvCxnSpPr>
        <p:spPr>
          <a:xfrm>
            <a:off x="4898142" y="1288030"/>
            <a:ext cx="1852115" cy="2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6015614" y="2573625"/>
            <a:ext cx="73464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3" idx="3"/>
          </p:cNvCxnSpPr>
          <p:nvPr/>
        </p:nvCxnSpPr>
        <p:spPr>
          <a:xfrm>
            <a:off x="2473758" y="3220948"/>
            <a:ext cx="427649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</p:cNvCxnSpPr>
          <p:nvPr/>
        </p:nvCxnSpPr>
        <p:spPr>
          <a:xfrm flipV="1">
            <a:off x="5358813" y="3786785"/>
            <a:ext cx="1391443" cy="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13" idx="0"/>
            <a:endCxn id="85" idx="1"/>
          </p:cNvCxnSpPr>
          <p:nvPr/>
        </p:nvCxnSpPr>
        <p:spPr>
          <a:xfrm>
            <a:off x="7353539" y="1288032"/>
            <a:ext cx="71436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8" idx="0"/>
            <a:endCxn id="88" idx="1"/>
          </p:cNvCxnSpPr>
          <p:nvPr/>
        </p:nvCxnSpPr>
        <p:spPr>
          <a:xfrm flipV="1">
            <a:off x="7684375" y="3207371"/>
            <a:ext cx="344610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67909" y="1104134"/>
            <a:ext cx="1065476" cy="3677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BC LOSS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28986" y="2967454"/>
            <a:ext cx="1143320" cy="479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TRUE/FALSE LOSS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梯形 112"/>
          <p:cNvSpPr/>
          <p:nvPr/>
        </p:nvSpPr>
        <p:spPr>
          <a:xfrm rot="5400000">
            <a:off x="6294236" y="986391"/>
            <a:ext cx="1515324" cy="603282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8" name="直接连接符 137"/>
          <p:cNvCxnSpPr/>
          <p:nvPr/>
        </p:nvCxnSpPr>
        <p:spPr>
          <a:xfrm>
            <a:off x="6015613" y="1288030"/>
            <a:ext cx="0" cy="128559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3473551" y="1040191"/>
            <a:ext cx="603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711321" y="2880638"/>
            <a:ext cx="903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751340" y="897928"/>
            <a:ext cx="611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679968" y="1471929"/>
            <a:ext cx="7978" cy="17490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679967" y="1471929"/>
            <a:ext cx="108749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343281" y="1892899"/>
            <a:ext cx="7979" cy="189388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343280" y="1892899"/>
            <a:ext cx="42490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1671397" y="5258860"/>
                <a:ext cx="4199226" cy="379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))]−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97" y="5258860"/>
                <a:ext cx="4199226" cy="379912"/>
              </a:xfrm>
              <a:prstGeom prst="rect">
                <a:avLst/>
              </a:prstGeom>
              <a:blipFill rotWithShape="0">
                <a:blip r:embed="rId2"/>
                <a:stretch>
                  <a:fillRect t="-140323" r="-11466" b="-2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715864" y="4763727"/>
                <a:ext cx="8808718" cy="379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))]+</m:t>
                          </m:r>
                          <m:sSub>
                            <m:sSubPr>
                              <m:ctrlPr>
                                <a:rPr lang="zh-CN" altLang="en-US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16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CN" altLang="en-US" sz="16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zh-CN" altLang="en-US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zh-CN" altLang="en-US" sz="16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16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  <m: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)))+(1−</m:t>
                          </m:r>
                          <m: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16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)))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64" y="4763727"/>
                <a:ext cx="8808718" cy="379912"/>
              </a:xfrm>
              <a:prstGeom prst="rect">
                <a:avLst/>
              </a:prstGeom>
              <a:blipFill rotWithShape="0">
                <a:blip r:embed="rId3"/>
                <a:stretch>
                  <a:fillRect t="-138095" b="-20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715864" y="5710910"/>
                <a:ext cx="10353732" cy="379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begChr m:val="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))+(1−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</m:oMath>
                </a14:m>
                <a:r>
                  <a:rPr lang="en-US" altLang="zh-CN" sz="1600" dirty="0" smtClean="0"/>
                  <a:t>+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begChr m:val="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)))+(1−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)))</m:t>
                        </m:r>
                      </m:e>
                    </m:d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64" y="5710910"/>
                <a:ext cx="10353732" cy="379912"/>
              </a:xfrm>
              <a:prstGeom prst="rect">
                <a:avLst/>
              </a:prstGeom>
              <a:blipFill rotWithShape="0">
                <a:blip r:embed="rId4"/>
                <a:stretch>
                  <a:fillRect t="-140323" r="-2649" b="-2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1938586" y="590914"/>
            <a:ext cx="535171" cy="479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60" idx="3"/>
          </p:cNvCxnSpPr>
          <p:nvPr/>
        </p:nvCxnSpPr>
        <p:spPr>
          <a:xfrm flipV="1">
            <a:off x="2473757" y="612699"/>
            <a:ext cx="4293708" cy="218132"/>
          </a:xfrm>
          <a:prstGeom prst="bentConnector3">
            <a:avLst>
              <a:gd name="adj1" fmla="val 970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99446" y="830831"/>
            <a:ext cx="0" cy="679186"/>
          </a:xfrm>
          <a:prstGeom prst="straightConnector1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0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9974" y="1367950"/>
            <a:ext cx="535171" cy="479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9974" y="3554771"/>
            <a:ext cx="535171" cy="4798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" name="梯形 3"/>
          <p:cNvSpPr/>
          <p:nvPr/>
        </p:nvSpPr>
        <p:spPr>
          <a:xfrm rot="16200000">
            <a:off x="2871227" y="1557996"/>
            <a:ext cx="1557194" cy="603282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64358" y="1621853"/>
            <a:ext cx="535171" cy="4798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5400000">
            <a:off x="6127349" y="3314052"/>
            <a:ext cx="1982709" cy="93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25029" y="4120613"/>
            <a:ext cx="535171" cy="479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75145" y="1619719"/>
            <a:ext cx="973037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" idx="1"/>
          </p:cNvCxnSpPr>
          <p:nvPr/>
        </p:nvCxnSpPr>
        <p:spPr>
          <a:xfrm>
            <a:off x="3951465" y="1861770"/>
            <a:ext cx="31289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17001" y="3003930"/>
            <a:ext cx="73464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</p:cNvCxnSpPr>
          <p:nvPr/>
        </p:nvCxnSpPr>
        <p:spPr>
          <a:xfrm>
            <a:off x="2375145" y="3794688"/>
            <a:ext cx="427649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 flipV="1">
            <a:off x="5260200" y="4360525"/>
            <a:ext cx="1391443" cy="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  <a:endCxn id="16" idx="1"/>
          </p:cNvCxnSpPr>
          <p:nvPr/>
        </p:nvCxnSpPr>
        <p:spPr>
          <a:xfrm>
            <a:off x="7118704" y="3285434"/>
            <a:ext cx="793027" cy="1763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118703" y="4276784"/>
            <a:ext cx="811670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911731" y="3119175"/>
            <a:ext cx="1065476" cy="3677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L2 LOSS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15495" y="4036867"/>
            <a:ext cx="1143320" cy="479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TRUE/FALSE LOSS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917001" y="1849917"/>
            <a:ext cx="0" cy="11540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374938" y="1398775"/>
            <a:ext cx="603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12708" y="3454378"/>
            <a:ext cx="903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39974" y="1986386"/>
            <a:ext cx="535171" cy="479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971162" y="2226303"/>
            <a:ext cx="0" cy="1076769"/>
          </a:xfrm>
          <a:prstGeom prst="straightConnector1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384874" y="2226303"/>
            <a:ext cx="973037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4790564" y="1867847"/>
            <a:ext cx="1136931" cy="1185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971162" y="3303072"/>
            <a:ext cx="36804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78658" y="161038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04938" y="2363797"/>
            <a:ext cx="535171" cy="479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04938" y="4056796"/>
            <a:ext cx="535171" cy="4798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27" name="梯形 26"/>
          <p:cNvSpPr/>
          <p:nvPr/>
        </p:nvSpPr>
        <p:spPr>
          <a:xfrm rot="16200000">
            <a:off x="2936191" y="2302072"/>
            <a:ext cx="1557194" cy="603282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329322" y="2123878"/>
            <a:ext cx="535171" cy="4798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29" name="等腰三角形 28"/>
          <p:cNvSpPr/>
          <p:nvPr/>
        </p:nvSpPr>
        <p:spPr>
          <a:xfrm rot="5400000">
            <a:off x="6192313" y="3816077"/>
            <a:ext cx="1982709" cy="93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789993" y="4622638"/>
            <a:ext cx="535171" cy="479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5" idx="3"/>
            <a:endCxn id="27" idx="0"/>
          </p:cNvCxnSpPr>
          <p:nvPr/>
        </p:nvCxnSpPr>
        <p:spPr>
          <a:xfrm flipV="1">
            <a:off x="2440109" y="2603713"/>
            <a:ext cx="973037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8" idx="1"/>
          </p:cNvCxnSpPr>
          <p:nvPr/>
        </p:nvCxnSpPr>
        <p:spPr>
          <a:xfrm>
            <a:off x="4016429" y="2363795"/>
            <a:ext cx="31289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8" idx="3"/>
            <a:endCxn id="41" idx="2"/>
          </p:cNvCxnSpPr>
          <p:nvPr/>
        </p:nvCxnSpPr>
        <p:spPr>
          <a:xfrm>
            <a:off x="4864493" y="2363795"/>
            <a:ext cx="1852115" cy="2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981965" y="3649390"/>
            <a:ext cx="73464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6" idx="3"/>
          </p:cNvCxnSpPr>
          <p:nvPr/>
        </p:nvCxnSpPr>
        <p:spPr>
          <a:xfrm>
            <a:off x="2440109" y="4296713"/>
            <a:ext cx="427649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0" idx="3"/>
          </p:cNvCxnSpPr>
          <p:nvPr/>
        </p:nvCxnSpPr>
        <p:spPr>
          <a:xfrm flipV="1">
            <a:off x="5325164" y="4862550"/>
            <a:ext cx="1391443" cy="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1" idx="0"/>
            <a:endCxn id="39" idx="1"/>
          </p:cNvCxnSpPr>
          <p:nvPr/>
        </p:nvCxnSpPr>
        <p:spPr>
          <a:xfrm>
            <a:off x="7319890" y="2363797"/>
            <a:ext cx="71436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9" idx="0"/>
            <a:endCxn id="40" idx="1"/>
          </p:cNvCxnSpPr>
          <p:nvPr/>
        </p:nvCxnSpPr>
        <p:spPr>
          <a:xfrm flipV="1">
            <a:off x="7650726" y="4283136"/>
            <a:ext cx="344610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034260" y="2179899"/>
            <a:ext cx="1065476" cy="3677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L2 LOSS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95337" y="4043219"/>
            <a:ext cx="1143320" cy="479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TRUE/FALSE LOSS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梯形 40"/>
          <p:cNvSpPr/>
          <p:nvPr/>
        </p:nvSpPr>
        <p:spPr>
          <a:xfrm rot="5400000">
            <a:off x="6260587" y="2062156"/>
            <a:ext cx="1515324" cy="603282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5981964" y="2363795"/>
            <a:ext cx="0" cy="128559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439902" y="2115956"/>
            <a:ext cx="603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77672" y="3956403"/>
            <a:ext cx="903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17691" y="1973693"/>
            <a:ext cx="611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5646319" y="2547694"/>
            <a:ext cx="7978" cy="17490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46318" y="2547694"/>
            <a:ext cx="108749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6309632" y="2968664"/>
            <a:ext cx="7979" cy="189388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309631" y="2968664"/>
            <a:ext cx="42490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04937" y="1666679"/>
            <a:ext cx="535171" cy="479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54" name="肘形连接符 53"/>
          <p:cNvCxnSpPr>
            <a:stCxn id="53" idx="3"/>
          </p:cNvCxnSpPr>
          <p:nvPr/>
        </p:nvCxnSpPr>
        <p:spPr>
          <a:xfrm flipV="1">
            <a:off x="2440108" y="1688464"/>
            <a:ext cx="4293708" cy="218132"/>
          </a:xfrm>
          <a:prstGeom prst="bentConnector3">
            <a:avLst>
              <a:gd name="adj1" fmla="val 970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865797" y="1906596"/>
            <a:ext cx="0" cy="679186"/>
          </a:xfrm>
          <a:prstGeom prst="straightConnector1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78658" y="161038"/>
            <a:ext cx="16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Inproved</a:t>
            </a:r>
            <a:r>
              <a:rPr lang="en-US" altLang="zh-CN" dirty="0" smtClean="0"/>
              <a:t> RGAN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126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3" y="1206313"/>
            <a:ext cx="6667500" cy="3333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0" y="2255184"/>
            <a:ext cx="3048000" cy="2028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46306" y="1869265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Sigmoid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480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55694"/>
              </p:ext>
            </p:extLst>
          </p:nvPr>
        </p:nvGraphicFramePr>
        <p:xfrm>
          <a:off x="1625470" y="833716"/>
          <a:ext cx="8062519" cy="4443129"/>
        </p:xfrm>
        <a:graphic>
          <a:graphicData uri="http://schemas.openxmlformats.org/drawingml/2006/table">
            <a:tbl>
              <a:tblPr/>
              <a:tblGrid>
                <a:gridCol w="2272269"/>
                <a:gridCol w="945818"/>
                <a:gridCol w="692062"/>
                <a:gridCol w="1176505"/>
                <a:gridCol w="715130"/>
                <a:gridCol w="1026558"/>
                <a:gridCol w="1234177"/>
              </a:tblGrid>
              <a:tr h="203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Operation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Kernel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Strides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Feature maps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Dropout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Nonlinearity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G(z)-110×1 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Linear(Reshape)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392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Sigmoid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D(x)-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×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1760×1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Linear(Reshape)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None/Sigmoid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Optimizer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Adam(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α=0.0000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,β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=0.9 ,  β</a:t>
                      </a:r>
                      <a:r>
                        <a:rPr lang="el-G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=0.999)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Batch size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 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Iterations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 slope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0.2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9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Weight,bias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initialization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Isotropic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gaussian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μ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86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35125" y="1117600"/>
            <a:ext cx="6931025" cy="3998913"/>
            <a:chOff x="1635125" y="1117600"/>
            <a:chExt cx="6931025" cy="3998913"/>
          </a:xfrm>
        </p:grpSpPr>
        <p:pic>
          <p:nvPicPr>
            <p:cNvPr id="3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550" y="1149350"/>
              <a:ext cx="5680075" cy="1954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733550" y="3246438"/>
              <a:ext cx="4572000" cy="12223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GAN     </a:t>
              </a: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DCGAN    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CoGAN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GAN-T2I   </a:t>
              </a:r>
              <a:b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InfoGAN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AAE</a:t>
              </a: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VAE/GAN</a:t>
              </a: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81250" y="3246438"/>
              <a:ext cx="6184900" cy="18700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Generative Adversarial Nets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Unsupervised Representation Learning with Deep Convolutional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Conditional Generative Adversarial Nets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Generative Adversarial Text to Image Synthesis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InfoGAN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: Interpretable Representation Learning by Information Maximizing Generative Adversarial Nets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Adversarial </a:t>
              </a: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Autoencoders</a:t>
              </a:r>
              <a:endParaRPr lang="en-US" altLang="zh-CN" sz="1050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Autoencoding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 beyond pixels using a learned similarity metric</a:t>
              </a: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zh-CN" altLang="en-US" sz="1050"/>
            </a:p>
          </p:txBody>
        </p:sp>
        <p:sp>
          <p:nvSpPr>
            <p:cNvPr id="6" name="矩形 5"/>
            <p:cNvSpPr/>
            <p:nvPr/>
          </p:nvSpPr>
          <p:spPr>
            <a:xfrm>
              <a:off x="3263900" y="1117600"/>
              <a:ext cx="1111250" cy="12827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18075" y="1727200"/>
              <a:ext cx="1111250" cy="6731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400800" y="1758950"/>
              <a:ext cx="1111250" cy="6731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35125" y="2501900"/>
              <a:ext cx="4394200" cy="6731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004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87387"/>
              </p:ext>
            </p:extLst>
          </p:nvPr>
        </p:nvGraphicFramePr>
        <p:xfrm>
          <a:off x="1670294" y="1084727"/>
          <a:ext cx="8062519" cy="3999107"/>
        </p:xfrm>
        <a:graphic>
          <a:graphicData uri="http://schemas.openxmlformats.org/drawingml/2006/table">
            <a:tbl>
              <a:tblPr/>
              <a:tblGrid>
                <a:gridCol w="2272269"/>
                <a:gridCol w="945818"/>
                <a:gridCol w="692062"/>
                <a:gridCol w="1176505"/>
                <a:gridCol w="715130"/>
                <a:gridCol w="1026558"/>
                <a:gridCol w="1234177"/>
              </a:tblGrid>
              <a:tr h="203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Operation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Kernel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Strides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Feature maps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Dropout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Nonlinearity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G(z)-110×1 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Linear(Reshape)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392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Tanh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D(x)-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×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1760×1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Linear(Reshape)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None/Sigmoid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Optimizer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Adam(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α=0.0000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,β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=0.9 ,  β</a:t>
                      </a:r>
                      <a:r>
                        <a:rPr lang="el-G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=0.999)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Batch size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 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Iterations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 slope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0.2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9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Weight,bias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initialization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Isotropic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gaussian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μ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98142" y="615585"/>
            <a:ext cx="614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RGAN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383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83179"/>
              </p:ext>
            </p:extLst>
          </p:nvPr>
        </p:nvGraphicFramePr>
        <p:xfrm>
          <a:off x="1517895" y="546844"/>
          <a:ext cx="8062519" cy="5997206"/>
        </p:xfrm>
        <a:graphic>
          <a:graphicData uri="http://schemas.openxmlformats.org/drawingml/2006/table">
            <a:tbl>
              <a:tblPr/>
              <a:tblGrid>
                <a:gridCol w="2272269"/>
                <a:gridCol w="945818"/>
                <a:gridCol w="692062"/>
                <a:gridCol w="1176505"/>
                <a:gridCol w="715130"/>
                <a:gridCol w="1026558"/>
                <a:gridCol w="1234177"/>
              </a:tblGrid>
              <a:tr h="203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Operation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Kernel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Strides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Feature maps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Dropout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Nonlinearity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G(z)-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116×1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Linear(Reshape)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Sigmoid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D(x)-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×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1856×1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C- 1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×928×1 Input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R(x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)-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×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1856×1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Tanh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MaxPooling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Tanh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MaxPooling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Linear(Reshape)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1024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Optimizer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Adam(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α=0.000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,β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=0.9 ,  β</a:t>
                      </a:r>
                      <a:r>
                        <a:rPr lang="el-G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=0.999)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Batch size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 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Iterations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30000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Weight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Clip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0.01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slope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0.2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9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Weight,bias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initialization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Isotropic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gaussian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μ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814048" y="176314"/>
            <a:ext cx="1532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Inproved</a:t>
            </a:r>
            <a:r>
              <a:rPr lang="en-US" altLang="zh-CN" sz="1400" dirty="0" smtClean="0"/>
              <a:t> RGAN 1d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4846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39711"/>
              </p:ext>
            </p:extLst>
          </p:nvPr>
        </p:nvGraphicFramePr>
        <p:xfrm>
          <a:off x="1517895" y="546844"/>
          <a:ext cx="8062519" cy="5997206"/>
        </p:xfrm>
        <a:graphic>
          <a:graphicData uri="http://schemas.openxmlformats.org/drawingml/2006/table">
            <a:tbl>
              <a:tblPr/>
              <a:tblGrid>
                <a:gridCol w="2272269"/>
                <a:gridCol w="945818"/>
                <a:gridCol w="692062"/>
                <a:gridCol w="1176505"/>
                <a:gridCol w="715130"/>
                <a:gridCol w="1026558"/>
                <a:gridCol w="1234177"/>
              </a:tblGrid>
              <a:tr h="203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Operation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Kernel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Strides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Feature maps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Dropout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Nonlinearity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G(z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)- 43×1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Linear(Reshape)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Sigmoid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D(x)-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×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688×1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C- 1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×344×1 Input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R(x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)-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×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688×1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Tanh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MaxPooling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Tanh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MaxPooling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Linear(Reshape)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1024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Optimizer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Adam(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α=0.000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,β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=0.9 ,  β</a:t>
                      </a:r>
                      <a:r>
                        <a:rPr lang="el-G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=0.999)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Batch size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 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Iterations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30000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Weight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Clip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0.01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slope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0.2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9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Weight,bias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initialization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Isotropic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gaussian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μ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14048" y="176314"/>
            <a:ext cx="1532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Inproved</a:t>
            </a:r>
            <a:r>
              <a:rPr lang="en-US" altLang="zh-CN" sz="1400" dirty="0" smtClean="0"/>
              <a:t> RGAN 2d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82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2" y="1362636"/>
            <a:ext cx="11864724" cy="37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96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4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86032" y="502508"/>
            <a:ext cx="10074876" cy="4703805"/>
            <a:chOff x="1074866" y="867119"/>
            <a:chExt cx="8213725" cy="3686175"/>
          </a:xfrm>
        </p:grpSpPr>
        <p:sp>
          <p:nvSpPr>
            <p:cNvPr id="2" name="矩形 1"/>
            <p:cNvSpPr/>
            <p:nvPr/>
          </p:nvSpPr>
          <p:spPr>
            <a:xfrm>
              <a:off x="1074866" y="867119"/>
              <a:ext cx="2091265" cy="361788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baseline="-3000">
                  <a:solidFill>
                    <a:schemeClr val="bg1"/>
                  </a:solidFill>
                  <a:latin typeface="+mj-ea"/>
                  <a:ea typeface="+mj-ea"/>
                </a:rPr>
                <a:t>生成对抗模型</a:t>
              </a:r>
              <a:r>
                <a:rPr lang="en-US" altLang="zh-CN" sz="2400" b="1" baseline="-3000">
                  <a:solidFill>
                    <a:schemeClr val="bg1"/>
                  </a:solidFill>
                  <a:latin typeface="+mj-ea"/>
                  <a:ea typeface="+mj-ea"/>
                </a:rPr>
                <a:t>GAN</a:t>
              </a:r>
              <a:r>
                <a:rPr lang="zh-CN" altLang="en-US" sz="2400" b="1" baseline="-3000">
                  <a:solidFill>
                    <a:schemeClr val="bg1"/>
                  </a:solidFill>
                  <a:latin typeface="+mj-ea"/>
                  <a:ea typeface="+mj-ea"/>
                </a:rPr>
                <a:t>改进工作</a:t>
              </a:r>
              <a:endParaRPr lang="zh-CN" altLang="en-US" sz="2000">
                <a:latin typeface="+mj-ea"/>
                <a:ea typeface="+mj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36866" y="1505294"/>
              <a:ext cx="7451725" cy="3048000"/>
              <a:chOff x="831850" y="1670050"/>
              <a:chExt cx="7451725" cy="3048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31850" y="2079625"/>
                <a:ext cx="2289175" cy="2638425"/>
              </a:xfrm>
              <a:prstGeom prst="rect">
                <a:avLst/>
              </a:prstGeom>
              <a:noFill/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831850" y="1670050"/>
                <a:ext cx="2288716" cy="332625"/>
                <a:chOff x="1211888" y="2035313"/>
                <a:chExt cx="4394433" cy="707887"/>
              </a:xfrm>
              <a:solidFill>
                <a:srgbClr val="3E4150"/>
              </a:solidFill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1211888" y="2035313"/>
                  <a:ext cx="4394433" cy="7078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50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544129" y="2132867"/>
                  <a:ext cx="3822106" cy="564629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理论框架层面扩展与改进</a:t>
                  </a:r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1004888" y="2333625"/>
                <a:ext cx="1890712" cy="886379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>
                    <a:latin typeface="+mj-ea"/>
                    <a:ea typeface="+mj-ea"/>
                  </a:rPr>
                  <a:t>f-GAN </a:t>
                </a:r>
                <a:r>
                  <a:rPr lang="zh-CN" altLang="en-US" sz="1200">
                    <a:latin typeface="+mj-ea"/>
                    <a:ea typeface="+mj-ea"/>
                  </a:rPr>
                  <a:t>证明</a:t>
                </a:r>
                <a:r>
                  <a:rPr lang="en-US" altLang="zh-CN" sz="1200">
                    <a:latin typeface="+mj-ea"/>
                    <a:ea typeface="+mj-ea"/>
                  </a:rPr>
                  <a:t>GAN</a:t>
                </a:r>
                <a:r>
                  <a:rPr lang="zh-CN" altLang="zh-CN" sz="1200">
                    <a:latin typeface="+mj-ea"/>
                    <a:ea typeface="+mj-ea"/>
                  </a:rPr>
                  <a:t>只是在</a:t>
                </a:r>
                <a:r>
                  <a:rPr lang="en-US" altLang="zh-CN" sz="1200">
                    <a:latin typeface="+mj-ea"/>
                    <a:ea typeface="+mj-ea"/>
                  </a:rPr>
                  <a:t>f-divergence</a:t>
                </a:r>
                <a:r>
                  <a:rPr lang="zh-CN" altLang="zh-CN" sz="1200">
                    <a:latin typeface="+mj-ea"/>
                    <a:ea typeface="+mj-ea"/>
                  </a:rPr>
                  <a:t>取某种特定度量时的特殊情况</a:t>
                </a:r>
                <a:endParaRPr lang="en-US" altLang="zh-CN" sz="1200">
                  <a:latin typeface="+mj-ea"/>
                  <a:ea typeface="+mj-ea"/>
                </a:endParaRPr>
              </a:p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/>
                  <a:t>EBGAN</a:t>
                </a:r>
                <a:r>
                  <a:rPr lang="zh-CN" altLang="zh-CN" sz="1200"/>
                  <a:t>中给予</a:t>
                </a:r>
                <a:r>
                  <a:rPr lang="en-US" altLang="zh-CN" sz="1200"/>
                  <a:t>GAN</a:t>
                </a:r>
                <a:r>
                  <a:rPr lang="zh-CN" altLang="zh-CN" sz="1200"/>
                  <a:t>一种能量模型的解释</a:t>
                </a:r>
                <a:endParaRPr lang="en-US" altLang="zh-CN" sz="1200">
                  <a:latin typeface="+mj-ea"/>
                  <a:ea typeface="+mj-ea"/>
                </a:endParaRPr>
              </a:p>
            </p:txBody>
          </p:sp>
          <p:sp>
            <p:nvSpPr>
              <p:cNvPr id="7" name="文本框 48"/>
              <p:cNvSpPr txBox="1">
                <a:spLocks noChangeArrowheads="1"/>
              </p:cNvSpPr>
              <p:nvPr/>
            </p:nvSpPr>
            <p:spPr bwMode="auto">
              <a:xfrm>
                <a:off x="831850" y="2136775"/>
                <a:ext cx="1816100" cy="217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286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18288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2860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27432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2004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Clr>
                    <a:srgbClr val="C0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1200" b="1">
                    <a:latin typeface="微软雅黑" panose="020B0503020204020204" pitchFamily="34" charset="-122"/>
                  </a:rPr>
                  <a:t>从原理的角度</a:t>
                </a:r>
                <a:endParaRPr lang="en-US" altLang="zh-CN" sz="12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文本框 49"/>
              <p:cNvSpPr txBox="1">
                <a:spLocks noChangeArrowheads="1"/>
              </p:cNvSpPr>
              <p:nvPr/>
            </p:nvSpPr>
            <p:spPr bwMode="auto">
              <a:xfrm>
                <a:off x="831850" y="3427413"/>
                <a:ext cx="2159000" cy="217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286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18288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2860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27432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2004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Clr>
                    <a:srgbClr val="C0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1200" b="1">
                    <a:latin typeface="微软雅黑" panose="020B0503020204020204" pitchFamily="34" charset="-122"/>
                  </a:rPr>
                  <a:t>从</a:t>
                </a:r>
                <a:r>
                  <a:rPr lang="en-US" altLang="zh-CN" sz="1200" b="1">
                    <a:latin typeface="微软雅黑" panose="020B0503020204020204" pitchFamily="34" charset="-122"/>
                  </a:rPr>
                  <a:t>GAN</a:t>
                </a:r>
                <a:r>
                  <a:rPr lang="zh-CN" altLang="en-US" sz="1200" b="1">
                    <a:latin typeface="微软雅黑" panose="020B0503020204020204" pitchFamily="34" charset="-122"/>
                  </a:rPr>
                  <a:t>模型框架的稳定性角度</a:t>
                </a:r>
                <a:endParaRPr lang="en-US" altLang="zh-CN" sz="12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030288" y="3700463"/>
                <a:ext cx="1890712" cy="74166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 err="1"/>
                  <a:t>InfoGAN</a:t>
                </a:r>
                <a:r>
                  <a:rPr lang="zh-CN" altLang="zh-CN" sz="1200"/>
                  <a:t>引入潜变量与观测值的最大化互信息</a:t>
                </a:r>
                <a:endParaRPr lang="en-US" altLang="zh-CN" sz="1200"/>
              </a:p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/>
                  <a:t>WGAN</a:t>
                </a:r>
                <a:r>
                  <a:rPr lang="zh-CN" altLang="zh-CN" sz="1200"/>
                  <a:t>指出</a:t>
                </a:r>
                <a:r>
                  <a:rPr lang="en-US" altLang="zh-CN" sz="1200" err="1"/>
                  <a:t>Wassertein</a:t>
                </a:r>
                <a:r>
                  <a:rPr lang="zh-CN" altLang="zh-CN" sz="1200"/>
                  <a:t>距离可以很好表征整个学习过程</a:t>
                </a:r>
                <a:endParaRPr lang="en-US" altLang="zh-CN" sz="1200">
                  <a:latin typeface="+mj-ea"/>
                  <a:ea typeface="+mj-ea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441700" y="2079625"/>
                <a:ext cx="2289175" cy="2638425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441700" y="1670050"/>
                <a:ext cx="2288716" cy="332625"/>
                <a:chOff x="1211888" y="2035313"/>
                <a:chExt cx="4394433" cy="707887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11888" y="2035313"/>
                  <a:ext cx="4394433" cy="7078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50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2108411" y="2113358"/>
                  <a:ext cx="2953901" cy="564629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模型应用层面改进 </a:t>
                  </a:r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3614738" y="2159000"/>
                <a:ext cx="1989137" cy="160995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1200">
                    <a:latin typeface="+mj-ea"/>
                    <a:ea typeface="+mj-ea"/>
                  </a:rPr>
                  <a:t> </a:t>
                </a:r>
                <a:r>
                  <a:rPr lang="en-US" altLang="zh-CN" sz="1200">
                    <a:latin typeface="+mj-ea"/>
                    <a:ea typeface="+mj-ea"/>
                  </a:rPr>
                  <a:t>CGAN</a:t>
                </a:r>
                <a:r>
                  <a:rPr lang="zh-CN" altLang="en-US" sz="1200">
                    <a:latin typeface="+mj-ea"/>
                    <a:ea typeface="+mj-ea"/>
                  </a:rPr>
                  <a:t>主要是贡献在于尝试将标签信息与图像综合在一起，输入到产生模型</a:t>
                </a:r>
                <a:r>
                  <a:rPr lang="en-US" altLang="zh-CN" sz="1200">
                    <a:latin typeface="+mj-ea"/>
                    <a:ea typeface="+mj-ea"/>
                  </a:rPr>
                  <a:t>G</a:t>
                </a:r>
                <a:r>
                  <a:rPr lang="zh-CN" altLang="en-US" sz="1200">
                    <a:latin typeface="+mj-ea"/>
                    <a:ea typeface="+mj-ea"/>
                  </a:rPr>
                  <a:t>中，而辨别模型</a:t>
                </a:r>
                <a:r>
                  <a:rPr lang="en-US" altLang="zh-CN" sz="1200">
                    <a:latin typeface="+mj-ea"/>
                    <a:ea typeface="+mj-ea"/>
                  </a:rPr>
                  <a:t>D</a:t>
                </a:r>
                <a:r>
                  <a:rPr lang="zh-CN" altLang="en-US" sz="1200">
                    <a:latin typeface="+mj-ea"/>
                    <a:ea typeface="+mj-ea"/>
                  </a:rPr>
                  <a:t>不只是判断图像信息是否是类似与真实图片，还要根据额外信息是否匹配来确定真假</a:t>
                </a:r>
                <a:endParaRPr lang="en-US" altLang="zh-CN" sz="1200">
                  <a:latin typeface="+mj-ea"/>
                  <a:ea typeface="+mj-ea"/>
                </a:endParaRPr>
              </a:p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/>
                  <a:t>Perceptual similarity</a:t>
                </a:r>
                <a:r>
                  <a:rPr lang="zh-CN" altLang="en-US" sz="1200"/>
                  <a:t>：</a:t>
                </a:r>
                <a:r>
                  <a:rPr lang="zh-CN" altLang="zh-CN" sz="1200"/>
                  <a:t>该度量改变了以往的按照图像像素级差异来衡量损失的情况，使模型更加鲁棒</a:t>
                </a:r>
                <a:endParaRPr lang="en-US" altLang="zh-CN" sz="1200">
                  <a:latin typeface="+mj-ea"/>
                  <a:ea typeface="+mj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94400" y="2079625"/>
                <a:ext cx="2289175" cy="2638425"/>
              </a:xfrm>
              <a:prstGeom prst="rect">
                <a:avLst/>
              </a:prstGeom>
              <a:noFill/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994400" y="1670050"/>
                <a:ext cx="2288716" cy="332625"/>
                <a:chOff x="1211888" y="2035313"/>
                <a:chExt cx="4394433" cy="707887"/>
              </a:xfrm>
              <a:solidFill>
                <a:srgbClr val="00B0F0"/>
              </a:solidFill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1211888" y="2035313"/>
                  <a:ext cx="4394433" cy="7078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50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108411" y="2113358"/>
                  <a:ext cx="2858549" cy="564629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模型训练技巧方面</a:t>
                  </a:r>
                </a:p>
              </p:txBody>
            </p:sp>
          </p:grpSp>
          <p:sp>
            <p:nvSpPr>
              <p:cNvPr id="15" name="文本框 14"/>
              <p:cNvSpPr txBox="1"/>
              <p:nvPr/>
            </p:nvSpPr>
            <p:spPr>
              <a:xfrm>
                <a:off x="6167438" y="2159000"/>
                <a:ext cx="1989137" cy="1175809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1200">
                    <a:latin typeface="+mj-ea"/>
                    <a:ea typeface="+mj-ea"/>
                  </a:rPr>
                  <a:t> </a:t>
                </a:r>
                <a:r>
                  <a:rPr lang="en-US" altLang="zh-CN" sz="1200">
                    <a:latin typeface="+mj-ea"/>
                    <a:ea typeface="+mj-ea"/>
                  </a:rPr>
                  <a:t>DCGAN</a:t>
                </a:r>
                <a:r>
                  <a:rPr lang="zh-CN" altLang="en-US" sz="1200">
                    <a:latin typeface="+mj-ea"/>
                    <a:ea typeface="+mj-ea"/>
                  </a:rPr>
                  <a:t>主要贡献是将卷积神经网络</a:t>
                </a:r>
                <a:r>
                  <a:rPr lang="en-US" altLang="zh-CN" sz="1200">
                    <a:latin typeface="+mj-ea"/>
                    <a:ea typeface="+mj-ea"/>
                  </a:rPr>
                  <a:t>CNN</a:t>
                </a:r>
                <a:r>
                  <a:rPr lang="zh-CN" altLang="en-US" sz="1200">
                    <a:latin typeface="+mj-ea"/>
                    <a:ea typeface="+mj-ea"/>
                  </a:rPr>
                  <a:t>引入到</a:t>
                </a:r>
                <a:r>
                  <a:rPr lang="en-US" altLang="zh-CN" sz="1200">
                    <a:latin typeface="+mj-ea"/>
                    <a:ea typeface="+mj-ea"/>
                  </a:rPr>
                  <a:t>GAN</a:t>
                </a:r>
                <a:r>
                  <a:rPr lang="zh-CN" altLang="en-US" sz="1200">
                    <a:latin typeface="+mj-ea"/>
                    <a:ea typeface="+mj-ea"/>
                  </a:rPr>
                  <a:t>模型中</a:t>
                </a:r>
                <a:r>
                  <a:rPr lang="en-US" altLang="zh-CN" sz="1200">
                    <a:latin typeface="+mj-ea"/>
                    <a:ea typeface="+mj-ea"/>
                  </a:rPr>
                  <a:t>,</a:t>
                </a:r>
                <a:r>
                  <a:rPr lang="zh-CN" altLang="en-US" sz="1200">
                    <a:latin typeface="+mj-ea"/>
                    <a:ea typeface="+mj-ea"/>
                  </a:rPr>
                  <a:t>并对具体的参数设置和网络结构设计做了详细阐述</a:t>
                </a:r>
                <a:endParaRPr lang="en-US" altLang="zh-CN" sz="1200">
                  <a:latin typeface="+mj-ea"/>
                  <a:ea typeface="+mj-ea"/>
                </a:endParaRPr>
              </a:p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/>
                  <a:t>Improved GAN</a:t>
                </a:r>
                <a:r>
                  <a:rPr lang="zh-CN" altLang="en-US" sz="1200"/>
                  <a:t>提出一系列结构特征和训练步骤应用于</a:t>
                </a:r>
                <a:r>
                  <a:rPr lang="en-US" altLang="zh-CN" sz="1200"/>
                  <a:t>GAN</a:t>
                </a:r>
                <a:r>
                  <a:rPr lang="zh-CN" altLang="en-US" sz="1200"/>
                  <a:t>以提高模型精度</a:t>
                </a:r>
                <a:endParaRPr lang="en-US" altLang="zh-CN" sz="1200"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98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7501" y="2091164"/>
            <a:ext cx="253497" cy="3340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0998" y="2091163"/>
            <a:ext cx="253497" cy="334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63548" y="2091163"/>
            <a:ext cx="253497" cy="3340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17045" y="2091162"/>
            <a:ext cx="253497" cy="3340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55132" y="244504"/>
            <a:ext cx="446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Convolution1D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7635" y="1731441"/>
            <a:ext cx="5070505" cy="4161871"/>
            <a:chOff x="348559" y="797568"/>
            <a:chExt cx="5070505" cy="4161871"/>
          </a:xfrm>
        </p:grpSpPr>
        <p:sp>
          <p:nvSpPr>
            <p:cNvPr id="10" name="文本框 9"/>
            <p:cNvSpPr txBox="1"/>
            <p:nvPr/>
          </p:nvSpPr>
          <p:spPr>
            <a:xfrm>
              <a:off x="1249379" y="797568"/>
              <a:ext cx="117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feature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8559" y="2370271"/>
              <a:ext cx="99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84357" y="1167834"/>
              <a:ext cx="253497" cy="33407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70980" y="1198917"/>
              <a:ext cx="262550" cy="541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3205493" y="2547743"/>
              <a:ext cx="497940" cy="283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2202255" y="1836118"/>
              <a:ext cx="0" cy="597528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775453" y="1126412"/>
              <a:ext cx="785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Kernel</a:t>
              </a:r>
            </a:p>
            <a:p>
              <a:r>
                <a:rPr lang="en-US" altLang="zh-CN" dirty="0" smtClean="0"/>
                <a:t>Size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99323" y="1198916"/>
              <a:ext cx="262550" cy="54180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33813" y="1198915"/>
              <a:ext cx="165510" cy="54180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87536" y="1378980"/>
              <a:ext cx="253497" cy="31006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13984" y="829581"/>
              <a:ext cx="716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filters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02763" y="1378980"/>
              <a:ext cx="253497" cy="3100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256260" y="1378980"/>
              <a:ext cx="122223" cy="31006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23079" y="2366207"/>
              <a:ext cx="695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New</a:t>
              </a:r>
            </a:p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876580" y="4590107"/>
              <a:ext cx="102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Nb_filter</a:t>
              </a:r>
              <a:endParaRPr lang="zh-CN" altLang="en-US" dirty="0"/>
            </a:p>
          </p:txBody>
        </p:sp>
      </p:grpSp>
      <p:cxnSp>
        <p:nvCxnSpPr>
          <p:cNvPr id="39" name="直接连接符 38"/>
          <p:cNvCxnSpPr>
            <a:stCxn id="13" idx="2"/>
          </p:cNvCxnSpPr>
          <p:nvPr/>
        </p:nvCxnSpPr>
        <p:spPr>
          <a:xfrm>
            <a:off x="5385775" y="1167834"/>
            <a:ext cx="10090" cy="5269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0" y="1167834"/>
            <a:ext cx="121769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104" y="1218203"/>
            <a:ext cx="1837853" cy="32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dim = 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467538" y="1281640"/>
            <a:ext cx="1962244" cy="32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dim = None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7153251" y="2082187"/>
            <a:ext cx="1049562" cy="544119"/>
            <a:chOff x="7153251" y="2082187"/>
            <a:chExt cx="1049562" cy="544119"/>
          </a:xfrm>
        </p:grpSpPr>
        <p:sp>
          <p:nvSpPr>
            <p:cNvPr id="49" name="矩形 48"/>
            <p:cNvSpPr/>
            <p:nvPr/>
          </p:nvSpPr>
          <p:spPr>
            <a:xfrm>
              <a:off x="7153251" y="2082187"/>
              <a:ext cx="262550" cy="5418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413372" y="2082189"/>
              <a:ext cx="262550" cy="541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7682571" y="2082188"/>
              <a:ext cx="262550" cy="541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940263" y="2084497"/>
              <a:ext cx="262550" cy="5418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/>
          <p:cNvSpPr/>
          <p:nvPr/>
        </p:nvSpPr>
        <p:spPr>
          <a:xfrm>
            <a:off x="8202813" y="2082187"/>
            <a:ext cx="479460" cy="541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60" name="右箭头 59"/>
          <p:cNvSpPr/>
          <p:nvPr/>
        </p:nvSpPr>
        <p:spPr>
          <a:xfrm>
            <a:off x="8885740" y="3488810"/>
            <a:ext cx="497940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093908" y="2221728"/>
            <a:ext cx="253497" cy="310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709135" y="2221728"/>
            <a:ext cx="253497" cy="3100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9962632" y="2221728"/>
            <a:ext cx="122223" cy="31006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890106" y="1731441"/>
            <a:ext cx="11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95601" y="2045935"/>
            <a:ext cx="1138857" cy="6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闪电形 66"/>
          <p:cNvSpPr/>
          <p:nvPr/>
        </p:nvSpPr>
        <p:spPr>
          <a:xfrm>
            <a:off x="7153251" y="4336610"/>
            <a:ext cx="632729" cy="72427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727779" y="4691555"/>
            <a:ext cx="95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Equal to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410358" y="5322415"/>
            <a:ext cx="244444" cy="1535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663854" y="5322415"/>
            <a:ext cx="262550" cy="153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926404" y="5322415"/>
            <a:ext cx="253497" cy="153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179901" y="5322413"/>
            <a:ext cx="253497" cy="1535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337929" y="5279000"/>
            <a:ext cx="1138857" cy="6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8588647" y="5401490"/>
            <a:ext cx="310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Con2d with no stride in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8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345100" y="1244686"/>
            <a:ext cx="8319882" cy="4721548"/>
            <a:chOff x="792746" y="298388"/>
            <a:chExt cx="6465401" cy="4112657"/>
          </a:xfrm>
        </p:grpSpPr>
        <p:sp>
          <p:nvSpPr>
            <p:cNvPr id="28" name="文本框 27"/>
            <p:cNvSpPr txBox="1"/>
            <p:nvPr/>
          </p:nvSpPr>
          <p:spPr>
            <a:xfrm>
              <a:off x="792746" y="213754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Input</a:t>
              </a:r>
              <a:endParaRPr lang="zh-CN" altLang="en-US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557196" y="298388"/>
              <a:ext cx="5700951" cy="4112657"/>
              <a:chOff x="1557196" y="298388"/>
              <a:chExt cx="5700951" cy="411265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557196" y="1061833"/>
                <a:ext cx="217283" cy="269736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303702" y="1213162"/>
                <a:ext cx="220423" cy="221809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712666" y="877167"/>
                <a:ext cx="1372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Convolution </a:t>
                </a:r>
                <a:endParaRPr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553452" y="1336361"/>
                <a:ext cx="14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Max pooling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16173" y="1521027"/>
                <a:ext cx="218703" cy="17789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48260" y="1763380"/>
                <a:ext cx="216821" cy="10728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469826" y="1028496"/>
                <a:ext cx="1372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Convolution </a:t>
                </a:r>
                <a:endParaRPr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791071" y="667720"/>
                <a:ext cx="176909" cy="3743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512611" y="298388"/>
                <a:ext cx="837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Flatten</a:t>
                </a:r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449423" y="1336361"/>
                <a:ext cx="183919" cy="225456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185817" y="967029"/>
                <a:ext cx="76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Dense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198455" y="2131232"/>
                <a:ext cx="181274" cy="549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401822" y="2221125"/>
                <a:ext cx="856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Output</a:t>
                </a:r>
                <a:endParaRPr lang="zh-CN" altLang="en-US" dirty="0"/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4339431" y="2089199"/>
                <a:ext cx="257175" cy="221432"/>
              </a:xfrm>
              <a:prstGeom prst="chevr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609725" y="1336361"/>
                <a:ext cx="102941" cy="5781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48234" y="1428657"/>
                <a:ext cx="139047" cy="30767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0"/>
              </p:cNvCxnSpPr>
              <p:nvPr/>
            </p:nvCxnSpPr>
            <p:spPr>
              <a:xfrm>
                <a:off x="1712666" y="1336361"/>
                <a:ext cx="705092" cy="9229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43" idx="2"/>
              </p:cNvCxnSpPr>
              <p:nvPr/>
            </p:nvCxnSpPr>
            <p:spPr>
              <a:xfrm flipV="1">
                <a:off x="1712666" y="1736330"/>
                <a:ext cx="705092" cy="17819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3215158" y="1821156"/>
                <a:ext cx="102941" cy="5781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953667" y="1913452"/>
                <a:ext cx="139047" cy="30767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/>
              <p:cNvCxnSpPr>
                <a:endCxn id="51" idx="0"/>
              </p:cNvCxnSpPr>
              <p:nvPr/>
            </p:nvCxnSpPr>
            <p:spPr>
              <a:xfrm>
                <a:off x="3318099" y="1821156"/>
                <a:ext cx="705092" cy="9229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endCxn id="51" idx="2"/>
              </p:cNvCxnSpPr>
              <p:nvPr/>
            </p:nvCxnSpPr>
            <p:spPr>
              <a:xfrm flipV="1">
                <a:off x="3318099" y="2221125"/>
                <a:ext cx="705092" cy="17819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5611289" y="1772612"/>
                <a:ext cx="587166" cy="511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5629552" y="2403561"/>
                <a:ext cx="581386" cy="649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4985742" y="1517160"/>
                <a:ext cx="491688" cy="492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 flipV="1">
                <a:off x="4962795" y="2836220"/>
                <a:ext cx="498523" cy="595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矩形 76"/>
          <p:cNvSpPr/>
          <p:nvPr/>
        </p:nvSpPr>
        <p:spPr>
          <a:xfrm>
            <a:off x="2914763" y="776936"/>
            <a:ext cx="31007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CNN 1D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9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组合 203"/>
          <p:cNvGrpSpPr/>
          <p:nvPr/>
        </p:nvGrpSpPr>
        <p:grpSpPr>
          <a:xfrm>
            <a:off x="732446" y="735565"/>
            <a:ext cx="9957888" cy="3772371"/>
            <a:chOff x="732446" y="735565"/>
            <a:chExt cx="9957888" cy="3772371"/>
          </a:xfrm>
        </p:grpSpPr>
        <p:sp>
          <p:nvSpPr>
            <p:cNvPr id="173" name="文本框 172"/>
            <p:cNvSpPr txBox="1"/>
            <p:nvPr/>
          </p:nvSpPr>
          <p:spPr>
            <a:xfrm>
              <a:off x="732446" y="2942880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100z</a:t>
              </a:r>
              <a:endParaRPr lang="zh-CN" altLang="en-US" sz="1100" dirty="0"/>
            </a:p>
          </p:txBody>
        </p:sp>
        <p:sp>
          <p:nvSpPr>
            <p:cNvPr id="4" name="立方体 3"/>
            <p:cNvSpPr/>
            <p:nvPr/>
          </p:nvSpPr>
          <p:spPr>
            <a:xfrm>
              <a:off x="4031692" y="2325934"/>
              <a:ext cx="1336424" cy="1039275"/>
            </a:xfrm>
            <a:prstGeom prst="cube">
              <a:avLst>
                <a:gd name="adj" fmla="val 323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 rot="21415879">
              <a:off x="4032931" y="2581322"/>
              <a:ext cx="323890" cy="274049"/>
            </a:xfrm>
            <a:prstGeom prst="rect">
              <a:avLst/>
            </a:prstGeom>
            <a:noFill/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27144" y="2702550"/>
              <a:ext cx="243840" cy="75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2004266" y="2805949"/>
              <a:ext cx="1558834" cy="505097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/>
            <p:cNvSpPr/>
            <p:nvPr/>
          </p:nvSpPr>
          <p:spPr>
            <a:xfrm>
              <a:off x="5826223" y="2020271"/>
              <a:ext cx="1096158" cy="1438120"/>
            </a:xfrm>
            <a:prstGeom prst="cube">
              <a:avLst>
                <a:gd name="adj" fmla="val 306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8944301" y="1048631"/>
              <a:ext cx="1338184" cy="3405049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7429317" y="1665681"/>
              <a:ext cx="1097281" cy="2147299"/>
            </a:xfrm>
            <a:prstGeom prst="cube">
              <a:avLst>
                <a:gd name="adj" fmla="val 54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2" idx="3"/>
            </p:cNvCxnSpPr>
            <p:nvPr/>
          </p:nvCxnSpPr>
          <p:spPr>
            <a:xfrm flipV="1">
              <a:off x="1570984" y="3077200"/>
              <a:ext cx="463551" cy="327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 rot="21415879">
              <a:off x="5039240" y="2580617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1415879">
              <a:off x="3420585" y="3016707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1415879">
              <a:off x="5068016" y="2956335"/>
              <a:ext cx="248902" cy="20432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21415879">
              <a:off x="4052787" y="2957662"/>
              <a:ext cx="248902" cy="20432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4149462" y="2987298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4140270" y="3191761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4211042" y="3117633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4211042" y="2922515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3519199" y="2922515"/>
              <a:ext cx="691843" cy="7283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484028" y="3134803"/>
              <a:ext cx="665434" cy="589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477574" y="2987297"/>
              <a:ext cx="671888" cy="5001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 rot="21415879">
              <a:off x="6544332" y="2438479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 rot="21415879">
              <a:off x="5803280" y="2436995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 flipV="1">
              <a:off x="5155750" y="2494431"/>
              <a:ext cx="794320" cy="14353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5240958" y="2380085"/>
              <a:ext cx="810410" cy="154773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5154350" y="2878053"/>
              <a:ext cx="794320" cy="1319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051368" y="2383150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948670" y="2496672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948670" y="2869942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053331" y="2767190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 rot="21415879">
              <a:off x="5813295" y="2966984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rot="21415879">
              <a:off x="6555338" y="2963537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4221478" y="2536130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4144793" y="2631152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4135270" y="2878812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240037" y="2788315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6011158" y="2919436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5920672" y="3014680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5930181" y="3267103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6015911" y="3176619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 rot="21415879">
              <a:off x="7469782" y="2918436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/>
            <p:cNvCxnSpPr/>
            <p:nvPr/>
          </p:nvCxnSpPr>
          <p:spPr>
            <a:xfrm flipV="1">
              <a:off x="6760180" y="2876318"/>
              <a:ext cx="967588" cy="4311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6669694" y="2983679"/>
              <a:ext cx="938650" cy="2862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6679203" y="3270183"/>
              <a:ext cx="929141" cy="6328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 rot="21415879">
              <a:off x="8002335" y="2924886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7727768" y="287631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7613468" y="298426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613468" y="334621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715068" y="325096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 rot="21415879">
              <a:off x="8035945" y="2373816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 rot="21415879">
              <a:off x="7503391" y="2373815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7608344" y="242681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7621044" y="266811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7697244" y="232521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7709944" y="258556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 146"/>
            <p:cNvSpPr/>
            <p:nvPr/>
          </p:nvSpPr>
          <p:spPr>
            <a:xfrm rot="21415879">
              <a:off x="9436128" y="2116791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 rot="21415879">
              <a:off x="9253245" y="2104965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9658168" y="202027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9486718" y="221077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9486718" y="278862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9658168" y="262352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8253548" y="2020271"/>
              <a:ext cx="1417320" cy="30494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V="1">
              <a:off x="8151948" y="2228477"/>
              <a:ext cx="1332396" cy="18517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8151948" y="2677112"/>
              <a:ext cx="1334770" cy="12504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/>
            <p:cNvSpPr/>
            <p:nvPr/>
          </p:nvSpPr>
          <p:spPr>
            <a:xfrm rot="21415879">
              <a:off x="1977653" y="3035366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>
            <a:xfrm flipV="1">
              <a:off x="2081828" y="2995360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2036574" y="3135855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2034198" y="3040603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左大括号 171"/>
            <p:cNvSpPr/>
            <p:nvPr/>
          </p:nvSpPr>
          <p:spPr>
            <a:xfrm>
              <a:off x="1163563" y="2702550"/>
              <a:ext cx="89871" cy="7641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左大括号 173"/>
            <p:cNvSpPr/>
            <p:nvPr/>
          </p:nvSpPr>
          <p:spPr>
            <a:xfrm rot="5400000">
              <a:off x="2800359" y="1942580"/>
              <a:ext cx="45719" cy="147976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627059" y="2365342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1024</a:t>
              </a:r>
              <a:endParaRPr lang="zh-CN" altLang="en-US" sz="1100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3513068" y="280876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3418046" y="323440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253434" y="3522040"/>
              <a:ext cx="1375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and reshape</a:t>
              </a:r>
              <a:endParaRPr lang="zh-CN" altLang="en-US" sz="1100" dirty="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3417105" y="3610389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5147448" y="3725023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6725755" y="3926888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CONV3</a:t>
              </a:r>
              <a:endParaRPr lang="zh-CN" altLang="en-US" sz="1100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8028841" y="4246326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CONV4</a:t>
              </a:r>
              <a:endParaRPr lang="zh-CN" altLang="en-US" sz="1100" dirty="0"/>
            </a:p>
          </p:txBody>
        </p:sp>
        <p:sp>
          <p:nvSpPr>
            <p:cNvPr id="184" name="左大括号 183"/>
            <p:cNvSpPr/>
            <p:nvPr/>
          </p:nvSpPr>
          <p:spPr>
            <a:xfrm rot="5400000">
              <a:off x="4805239" y="1680553"/>
              <a:ext cx="70953" cy="1054799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4628899" y="1865329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512</a:t>
              </a:r>
              <a:endParaRPr lang="zh-CN" altLang="en-US" sz="1100" dirty="0"/>
            </a:p>
          </p:txBody>
        </p:sp>
        <p:sp>
          <p:nvSpPr>
            <p:cNvPr id="186" name="左大括号 185"/>
            <p:cNvSpPr/>
            <p:nvPr/>
          </p:nvSpPr>
          <p:spPr>
            <a:xfrm rot="5400000">
              <a:off x="6492655" y="1528651"/>
              <a:ext cx="60321" cy="84601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6314130" y="1612694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256</a:t>
              </a:r>
              <a:endParaRPr lang="zh-CN" altLang="en-US" sz="1100" dirty="0"/>
            </a:p>
          </p:txBody>
        </p:sp>
        <p:sp>
          <p:nvSpPr>
            <p:cNvPr id="188" name="左大括号 187"/>
            <p:cNvSpPr/>
            <p:nvPr/>
          </p:nvSpPr>
          <p:spPr>
            <a:xfrm rot="5400000">
              <a:off x="8232877" y="1318068"/>
              <a:ext cx="45719" cy="54172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8068827" y="1266410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128</a:t>
              </a:r>
              <a:endParaRPr lang="zh-CN" altLang="en-US" sz="1100" dirty="0"/>
            </a:p>
          </p:txBody>
        </p:sp>
        <p:sp>
          <p:nvSpPr>
            <p:cNvPr id="190" name="左大括号 189"/>
            <p:cNvSpPr/>
            <p:nvPr/>
          </p:nvSpPr>
          <p:spPr>
            <a:xfrm rot="5400000">
              <a:off x="10128168" y="865718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0019570" y="735565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3</a:t>
              </a:r>
              <a:endParaRPr lang="zh-CN" altLang="en-US" sz="1100" dirty="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3511822" y="28094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340268" y="262695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5183532" y="320261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6950304" y="249614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6757931" y="3263201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471138" y="2399539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275426" y="339400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10361398" y="196899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9820058" y="392688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9721251" y="422592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G(z)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563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2274633" y="281434"/>
            <a:ext cx="7008803" cy="3490357"/>
            <a:chOff x="2247738" y="290398"/>
            <a:chExt cx="7008803" cy="3490357"/>
          </a:xfrm>
        </p:grpSpPr>
        <p:sp>
          <p:nvSpPr>
            <p:cNvPr id="4" name="立方体 3"/>
            <p:cNvSpPr/>
            <p:nvPr/>
          </p:nvSpPr>
          <p:spPr>
            <a:xfrm>
              <a:off x="5546984" y="1677820"/>
              <a:ext cx="1336424" cy="1042956"/>
            </a:xfrm>
            <a:prstGeom prst="cube">
              <a:avLst>
                <a:gd name="adj" fmla="val 323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1415879">
              <a:off x="5548197" y="1935918"/>
              <a:ext cx="323890" cy="275020"/>
            </a:xfrm>
            <a:prstGeom prst="rect">
              <a:avLst/>
            </a:prstGeom>
            <a:noFill/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42436" y="2055440"/>
              <a:ext cx="243840" cy="7585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/>
            <p:cNvSpPr/>
            <p:nvPr/>
          </p:nvSpPr>
          <p:spPr>
            <a:xfrm>
              <a:off x="3519558" y="2159727"/>
              <a:ext cx="1558834" cy="506886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6" idx="3"/>
            </p:cNvCxnSpPr>
            <p:nvPr/>
          </p:nvCxnSpPr>
          <p:spPr>
            <a:xfrm flipV="1">
              <a:off x="3086276" y="2432767"/>
              <a:ext cx="463551" cy="193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 rot="21415879">
              <a:off x="6554506" y="1935213"/>
              <a:ext cx="323890" cy="275020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1415879">
              <a:off x="4935868" y="2371923"/>
              <a:ext cx="159676" cy="994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1415879">
              <a:off x="6583289" y="2311178"/>
              <a:ext cx="248902" cy="205048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1415879">
              <a:off x="5568060" y="2312505"/>
              <a:ext cx="248902" cy="205048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5664754" y="2342865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655562" y="2547328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726334" y="2473200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5726334" y="2278082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5034491" y="2278081"/>
              <a:ext cx="691843" cy="7283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999320" y="2490369"/>
              <a:ext cx="665434" cy="589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992866" y="2342864"/>
              <a:ext cx="671888" cy="5001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736770" y="1891696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660085" y="1986718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650562" y="2234378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55329" y="2143881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 rot="21415879">
              <a:off x="3492936" y="2390582"/>
              <a:ext cx="159676" cy="994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3597120" y="2350926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3551866" y="2491421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3549490" y="2396169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左大括号 69"/>
            <p:cNvSpPr/>
            <p:nvPr/>
          </p:nvSpPr>
          <p:spPr>
            <a:xfrm>
              <a:off x="2678855" y="2055410"/>
              <a:ext cx="89871" cy="7668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247738" y="2298446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100z</a:t>
              </a:r>
              <a:endParaRPr lang="zh-CN" altLang="en-US" sz="1100" dirty="0"/>
            </a:p>
          </p:txBody>
        </p:sp>
        <p:sp>
          <p:nvSpPr>
            <p:cNvPr id="72" name="左大括号 71"/>
            <p:cNvSpPr/>
            <p:nvPr/>
          </p:nvSpPr>
          <p:spPr>
            <a:xfrm rot="5400000">
              <a:off x="4315569" y="1298065"/>
              <a:ext cx="45881" cy="147976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142351" y="1720908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128</a:t>
              </a:r>
              <a:endParaRPr lang="zh-CN" altLang="en-US" sz="11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968016" y="25374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7</a:t>
              </a:r>
              <a:endParaRPr lang="zh-CN" altLang="en-US" sz="11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68726" y="2877606"/>
              <a:ext cx="1375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and reshape</a:t>
              </a:r>
              <a:endParaRPr lang="zh-CN" altLang="en-US" sz="11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932397" y="296595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6756250" y="296595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81" name="左大括号 80"/>
            <p:cNvSpPr/>
            <p:nvPr/>
          </p:nvSpPr>
          <p:spPr>
            <a:xfrm rot="5400000">
              <a:off x="6320405" y="1035994"/>
              <a:ext cx="71204" cy="1054799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144191" y="1220895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036723" y="217459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7</a:t>
              </a:r>
              <a:endParaRPr lang="zh-CN" altLang="en-US" sz="1100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855560" y="198251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14</a:t>
              </a:r>
              <a:endParaRPr lang="zh-CN" altLang="en-US" sz="11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698824" y="2558182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14</a:t>
              </a:r>
              <a:endParaRPr lang="zh-CN" altLang="en-US" sz="11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945794" y="2758037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STRIDE 2</a:t>
              </a:r>
              <a:endParaRPr lang="zh-CN" altLang="en-US" sz="1100" dirty="0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7510508" y="603465"/>
              <a:ext cx="1338184" cy="3177290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 rot="21415879">
              <a:off x="8002335" y="1671624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 rot="21415879">
              <a:off x="7819452" y="1659798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8224375" y="157510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8052925" y="176560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052925" y="234345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224375" y="217835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左大括号 139"/>
            <p:cNvSpPr/>
            <p:nvPr/>
          </p:nvSpPr>
          <p:spPr>
            <a:xfrm rot="5400000">
              <a:off x="8694375" y="420551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585777" y="290398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927605" y="152382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28</a:t>
              </a:r>
              <a:endParaRPr lang="zh-CN" altLang="en-US" sz="1100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388298" y="312376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28</a:t>
              </a:r>
              <a:endParaRPr lang="zh-CN" altLang="en-US" sz="1100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8244204" y="35191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G(z)</a:t>
              </a:r>
              <a:endParaRPr lang="zh-CN" altLang="en-US" sz="1100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6756250" y="1605341"/>
              <a:ext cx="1468125" cy="28508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6671042" y="1788684"/>
              <a:ext cx="1381883" cy="20484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669642" y="2246817"/>
              <a:ext cx="1383283" cy="9064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17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563891" y="244467"/>
            <a:ext cx="7678963" cy="3104214"/>
            <a:chOff x="383536" y="748733"/>
            <a:chExt cx="7678963" cy="3104214"/>
          </a:xfrm>
        </p:grpSpPr>
        <p:sp>
          <p:nvSpPr>
            <p:cNvPr id="2" name="流程图: 手动操作 1"/>
            <p:cNvSpPr/>
            <p:nvPr/>
          </p:nvSpPr>
          <p:spPr>
            <a:xfrm rot="5400000">
              <a:off x="2483022" y="1457610"/>
              <a:ext cx="1231269" cy="669953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0151" y="1384372"/>
              <a:ext cx="1417515" cy="816428"/>
            </a:xfrm>
            <a:prstGeom prst="flowChartProcess">
              <a:avLst/>
            </a:prstGeom>
            <a:blipFill>
              <a:blip r:embed="rId3"/>
              <a:stretch>
                <a:fillRect/>
              </a:stretch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  <a:endCxn id="2" idx="2"/>
            </p:cNvCxnSpPr>
            <p:nvPr/>
          </p:nvCxnSpPr>
          <p:spPr>
            <a:xfrm>
              <a:off x="2217666" y="1792586"/>
              <a:ext cx="546014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903029" y="1305479"/>
              <a:ext cx="1311423" cy="974213"/>
            </a:xfrm>
            <a:prstGeom prst="rect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2" idx="0"/>
              <a:endCxn id="7" idx="1"/>
            </p:cNvCxnSpPr>
            <p:nvPr/>
          </p:nvCxnSpPr>
          <p:spPr>
            <a:xfrm flipV="1">
              <a:off x="3433633" y="1792586"/>
              <a:ext cx="469396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过程 29"/>
            <p:cNvSpPr/>
            <p:nvPr/>
          </p:nvSpPr>
          <p:spPr>
            <a:xfrm>
              <a:off x="3916378" y="2895326"/>
              <a:ext cx="1311423" cy="957621"/>
            </a:xfrm>
            <a:prstGeom prst="flowChartProcess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手动操作 30"/>
            <p:cNvSpPr/>
            <p:nvPr/>
          </p:nvSpPr>
          <p:spPr>
            <a:xfrm rot="16200000">
              <a:off x="6496336" y="2315300"/>
              <a:ext cx="1249105" cy="577726"/>
            </a:xfrm>
            <a:prstGeom prst="flowChartManualOpe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>
              <a:stCxn id="7" idx="3"/>
              <a:endCxn id="31" idx="0"/>
            </p:cNvCxnSpPr>
            <p:nvPr/>
          </p:nvCxnSpPr>
          <p:spPr>
            <a:xfrm>
              <a:off x="5214452" y="1792586"/>
              <a:ext cx="1617574" cy="811577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31" idx="0"/>
            </p:cNvCxnSpPr>
            <p:nvPr/>
          </p:nvCxnSpPr>
          <p:spPr>
            <a:xfrm flipV="1">
              <a:off x="5227801" y="2604163"/>
              <a:ext cx="1604225" cy="7699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83536" y="1034481"/>
              <a:ext cx="27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Uniform Distribution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81207" y="748733"/>
              <a:ext cx="139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/>
            <p:cNvCxnSpPr>
              <a:stCxn id="31" idx="2"/>
            </p:cNvCxnSpPr>
            <p:nvPr/>
          </p:nvCxnSpPr>
          <p:spPr>
            <a:xfrm>
              <a:off x="7409752" y="2604163"/>
              <a:ext cx="65274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441816" y="219837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394801" y="138625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394801" y="2985555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427478" y="1500800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83922"/>
              </p:ext>
            </p:extLst>
          </p:nvPr>
        </p:nvGraphicFramePr>
        <p:xfrm>
          <a:off x="6112991" y="4029827"/>
          <a:ext cx="4529820" cy="22807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32455"/>
                <a:gridCol w="1132455"/>
                <a:gridCol w="906891"/>
                <a:gridCol w="1358019"/>
              </a:tblGrid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(64,3),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(32,3),</a:t>
                      </a:r>
                      <a:r>
                        <a:rPr lang="en-US" altLang="zh-CN" sz="1200" baseline="0" dirty="0" smtClean="0"/>
                        <a:t>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(None,467,32)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Flatten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(None,14944)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5722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Sigmoid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76176"/>
              </p:ext>
            </p:extLst>
          </p:nvPr>
        </p:nvGraphicFramePr>
        <p:xfrm>
          <a:off x="1061113" y="4047407"/>
          <a:ext cx="4435796" cy="22674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8949"/>
                <a:gridCol w="1108949"/>
                <a:gridCol w="941357"/>
                <a:gridCol w="1276541"/>
              </a:tblGrid>
              <a:tr h="2806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375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(None,14944)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altLang="zh-CN" sz="1200" dirty="0" err="1" smtClean="0"/>
                        <a:t>+Tanh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(None,467,32)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</a:t>
                      </a:r>
                      <a:r>
                        <a:rPr lang="en-US" altLang="zh-CN" sz="1200" baseline="0" dirty="0" smtClean="0"/>
                        <a:t>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 ,same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(1,3),same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644372" y="350203"/>
            <a:ext cx="28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|Design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Structure</a:t>
            </a:r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6" name="直接箭头连接符 15"/>
          <p:cNvCxnSpPr>
            <a:stCxn id="2" idx="3"/>
            <a:endCxn id="26" idx="0"/>
          </p:cNvCxnSpPr>
          <p:nvPr/>
        </p:nvCxnSpPr>
        <p:spPr>
          <a:xfrm>
            <a:off x="3279011" y="1780828"/>
            <a:ext cx="0" cy="22665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1"/>
          </p:cNvCxnSpPr>
          <p:nvPr/>
        </p:nvCxnSpPr>
        <p:spPr>
          <a:xfrm>
            <a:off x="7301244" y="2599539"/>
            <a:ext cx="0" cy="14302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1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8801</TotalTime>
  <Words>2474</Words>
  <Application>Microsoft Office PowerPoint</Application>
  <PresentationFormat>宽屏</PresentationFormat>
  <Paragraphs>1106</Paragraphs>
  <Slides>34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Gungsuh</vt:lpstr>
      <vt:lpstr>宋体</vt:lpstr>
      <vt:lpstr>Microsoft YaHei</vt:lpstr>
      <vt:lpstr>Microsoft YaHei</vt:lpstr>
      <vt:lpstr>新宋体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Aramis</dc:creator>
  <cp:lastModifiedBy>CYD</cp:lastModifiedBy>
  <cp:revision>262</cp:revision>
  <dcterms:created xsi:type="dcterms:W3CDTF">2017-05-28T10:42:33Z</dcterms:created>
  <dcterms:modified xsi:type="dcterms:W3CDTF">2017-08-26T06:55:31Z</dcterms:modified>
</cp:coreProperties>
</file>