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B1C4-1B47-4BDA-844B-E500BB519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E69211-DE35-4FD2-9DD4-143D1247A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6FD1E-7CDA-49B9-894E-65AF3190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FCDA2-19EE-494A-B3E3-F0A1A3EF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6575F-1293-4A3B-A06A-62231364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9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18666-5034-45D5-9AD9-53EE6095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14CC9-A5BF-4121-8722-425C01E8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8B136-C308-482E-9B79-C35718D0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A6F27-113B-46D2-BE89-A3971032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C3F21-6D0C-4FBB-88DF-84B66517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8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08BDEB-7C9E-4668-BB4E-C640C0F62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A887A6-CA61-4D17-88BF-C9AD6BD80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A6E7A-B263-47A4-BE1C-B851FBDB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1A5F1-5DFD-40A5-9075-1E4FC57E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17946-EE3F-4C35-85A9-33E4E371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8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3EC1F-E0F4-4930-BEA9-9015E9E9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4769B-794F-4CF2-A043-B043AFDAF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E6B9B-0BF6-47B0-A7EE-4F10E792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A3579-2D3A-4A20-A9A7-C7FEB57C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E3062-DAC2-4B26-B9F4-572B0E67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3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92369-FE00-4BE6-BED5-7569C6CB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AF148-6394-4D7A-9FE5-C8E83DB58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32420-9C71-4FC8-AAF4-93A3D9B6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3DFA4-D2E7-4D8F-8456-22007E43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17C32-F06E-43AF-8C91-A5DEF6E7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9932-E6F1-4012-AFF8-41BE2185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59356-E2C1-4DC4-9E58-6E99BDF16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A6353-B3FD-4FED-B3AC-0E246BC0D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704847-970C-4572-BD0B-B50880E2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48FFF-01CC-4A58-BAED-216F1FF8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14F14-17E1-48FB-A51E-42DBDEFF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97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B2150-932E-41B9-9E16-D8187CD7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FBCD30-5D05-49AD-B165-F25DCD0DA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04AFBF-4FC8-410D-93CD-F1919F044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7D594F-804C-407A-8C3B-C2469A229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CE7018-9168-49E5-B0E5-01CA0EFD5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F34746-B44E-459B-8B57-0C99C72E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8D5632-0CBC-45C2-A8D0-F3EF72FA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B7FA4-8511-48A9-8FDE-EC098EFD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BA699-E3BC-48D7-B9E0-8886825F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C33ABD-F708-4353-9FA6-A5D0AB21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38EC3F-FF50-4BAE-BA62-42235FF0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4CC670-B53A-45AB-B4A6-DB003E3F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7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3C3E1D-8A3F-4DB8-B073-F34B176F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45B739-887A-448A-BEA8-F44E3765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EF8E0C-445B-4A4A-BB00-47839B35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93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C745F-D6AD-45FA-8224-69B7D563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14509-D98A-4D7E-B2D2-1D6C8AD5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BDE2A-3002-4490-8C8E-8AFEEADB5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86156-4ACB-4A65-BD94-20881A40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D3D236-6627-4A82-B9D4-2F17149D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7583-4AEF-4733-B0AC-8B206423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60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82128-1ABE-4DAE-82AC-3B9EE577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6B314F-C6C0-4B4D-AC50-93701CE61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56493-3D63-4843-B038-B50469EDE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5F14E-88F5-49F4-8BC9-D349780A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2FEA-D639-4FDF-9E2F-83059EC2917D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70693C-EAA4-43BB-B6B0-E3079709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388F2-688E-49F0-8AF6-542137B9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0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54457F-1EAF-4405-9254-4F99843F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45EB3-88A3-4B54-A3E9-2BBDCF8AD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60716-01E4-4EF7-AD40-C74421D56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2FEA-D639-4FDF-9E2F-83059EC2917D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5E418-CDFC-4B09-A91B-0F3C6DEAF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5D060-9DCD-4738-B441-9364D460F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813E-601F-42C3-AC5C-989F4315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9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A2D70-CA66-422A-B54F-115AD2649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정보처리 기능사 실기</a:t>
            </a:r>
            <a:br>
              <a:rPr lang="en-US" altLang="ko-KR" dirty="0"/>
            </a:br>
            <a:r>
              <a:rPr lang="ko-KR" altLang="en-US" dirty="0"/>
              <a:t>준비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7BD8E0-FF8A-471E-943D-4A8286C08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응용 </a:t>
            </a:r>
            <a:r>
              <a:rPr lang="en-US" altLang="ko-KR" dirty="0"/>
              <a:t>SW </a:t>
            </a:r>
            <a:r>
              <a:rPr lang="ko-KR" altLang="en-US" dirty="0"/>
              <a:t>기초 기술 활용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프로그래밍 언어 활용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애플리케이션 테스트 수행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SQL </a:t>
            </a:r>
            <a:r>
              <a:rPr lang="ko-KR" altLang="en-US" dirty="0"/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360041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1EADC-5899-4B0A-A906-3D947B19B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프로그래밍 언어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E34A4-7BE6-45F6-B6CB-ACB5AC0D6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프로그래밍 언어의 종류</a:t>
            </a:r>
            <a:endParaRPr lang="en-US" altLang="ko-KR" dirty="0"/>
          </a:p>
          <a:p>
            <a:r>
              <a:rPr lang="en-US" altLang="ko-KR" dirty="0"/>
              <a:t>2. C</a:t>
            </a:r>
            <a:r>
              <a:rPr lang="ko-KR" altLang="en-US" dirty="0"/>
              <a:t>언어</a:t>
            </a:r>
            <a:endParaRPr lang="en-US" altLang="ko-KR" dirty="0"/>
          </a:p>
          <a:p>
            <a:r>
              <a:rPr lang="en-US" altLang="ko-KR" dirty="0"/>
              <a:t>3. Java</a:t>
            </a:r>
          </a:p>
          <a:p>
            <a:r>
              <a:rPr lang="en-US" altLang="ko-KR" dirty="0"/>
              <a:t>4. 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73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1EADC-5899-4B0A-A906-3D947B19B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애플리케이션 테스트 </a:t>
            </a:r>
            <a:br>
              <a:rPr lang="en-US" altLang="ko-KR" dirty="0"/>
            </a:br>
            <a:r>
              <a:rPr lang="ko-KR" altLang="en-US" dirty="0"/>
              <a:t>수행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E34A4-7BE6-45F6-B6CB-ACB5AC0D6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애플리케이션 테스트 </a:t>
            </a:r>
            <a:br>
              <a:rPr lang="en-US" altLang="ko-KR" dirty="0"/>
            </a:br>
            <a:r>
              <a:rPr lang="ko-KR" altLang="en-US" dirty="0"/>
              <a:t>수행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애플리케이션 결함 조치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495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1EADC-5899-4B0A-A906-3D947B19B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SQL </a:t>
            </a:r>
            <a:r>
              <a:rPr lang="ko-KR" altLang="en-US" dirty="0"/>
              <a:t>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E34A4-7BE6-45F6-B6CB-ACB5AC0D6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기본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고급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973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1EADC-5899-4B0A-A906-3D947B19B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응용 </a:t>
            </a:r>
            <a:r>
              <a:rPr lang="en-US" altLang="ko-KR" dirty="0"/>
              <a:t>SW </a:t>
            </a:r>
            <a:r>
              <a:rPr lang="ko-KR" altLang="en-US" dirty="0"/>
              <a:t>기초 기술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0E34A4-7BE6-45F6-B6CB-ACB5AC0D6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운영체제 기초 활용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데이터베이스 기초 활용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네트워크 기초 활용</a:t>
            </a:r>
          </a:p>
        </p:txBody>
      </p:sp>
    </p:spTree>
    <p:extLst>
      <p:ext uri="{BB962C8B-B14F-4D97-AF65-F5344CB8AC3E}">
        <p14:creationId xmlns:p14="http://schemas.microsoft.com/office/powerpoint/2010/main" val="295264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75BAA-F751-4933-A89A-ACD199C06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운영체제 기초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749F18-E073-403D-AC2F-74DDEF644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운영체제의 개념</a:t>
            </a:r>
            <a:endParaRPr lang="en-US" altLang="ko-KR" dirty="0"/>
          </a:p>
          <a:p>
            <a:r>
              <a:rPr lang="en-US" altLang="ko-KR" dirty="0"/>
              <a:t>2) Windows</a:t>
            </a:r>
          </a:p>
          <a:p>
            <a:r>
              <a:rPr lang="en-US" altLang="ko-KR" dirty="0"/>
              <a:t>3) UNIX / LINUX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운영체제의 기본 명령어</a:t>
            </a:r>
            <a:endParaRPr lang="en-US" altLang="ko-KR" dirty="0"/>
          </a:p>
          <a:p>
            <a:r>
              <a:rPr lang="en-US" altLang="ko-KR" dirty="0"/>
              <a:t>5) </a:t>
            </a:r>
            <a:r>
              <a:rPr lang="ko-KR" altLang="en-US" dirty="0"/>
              <a:t>기억장치 관리</a:t>
            </a:r>
            <a:endParaRPr lang="en-US" altLang="ko-KR" dirty="0"/>
          </a:p>
          <a:p>
            <a:r>
              <a:rPr lang="en-US" altLang="ko-KR" dirty="0"/>
              <a:t>6) </a:t>
            </a:r>
            <a:r>
              <a:rPr lang="ko-KR" altLang="en-US" dirty="0"/>
              <a:t>프로세스 관리 및 스케줄링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158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666C2-7EFC-44D3-8AC4-94A1C1F1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94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0132D-D050-40C5-B10D-1905D354363E}"/>
              </a:ext>
            </a:extLst>
          </p:cNvPr>
          <p:cNvSpPr txBox="1"/>
          <p:nvPr/>
        </p:nvSpPr>
        <p:spPr>
          <a:xfrm>
            <a:off x="729842" y="3626665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1] </a:t>
            </a:r>
            <a:r>
              <a:rPr lang="ko-KR" altLang="en-US" dirty="0"/>
              <a:t>운영체제 </a:t>
            </a:r>
            <a:r>
              <a:rPr lang="en-US" altLang="ko-KR" dirty="0"/>
              <a:t>(OS: Operating System)</a:t>
            </a:r>
            <a:r>
              <a:rPr lang="ko-KR" altLang="en-US" dirty="0"/>
              <a:t>의 정의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운영체제는 컴퓨터 시스템의 </a:t>
            </a:r>
            <a:r>
              <a:rPr lang="ko-KR" altLang="en-US" dirty="0">
                <a:highlight>
                  <a:srgbClr val="FFFF00"/>
                </a:highlight>
              </a:rPr>
              <a:t>자원</a:t>
            </a:r>
            <a:r>
              <a:rPr lang="ko-KR" altLang="en-US" dirty="0"/>
              <a:t>들을 효율적으로 관리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사용자가 컴퓨터를 편리하고 효과적으로 사용할 수 있도록 환경을 제공하는 여러 프로그램의 모임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컴퓨터 사용자와 컴퓨터 하드웨어 간의 인터페이스로서 동작하는 시스템 소프트웨어의 일종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응용 프로그램이 유용한 작업을 할 수 있도록 환경을 제공해줌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</a:rPr>
              <a:t>자원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- </a:t>
            </a:r>
            <a:r>
              <a:rPr lang="ko-KR" altLang="en-US" dirty="0"/>
              <a:t>시스템에서 사용할 수 있는 </a:t>
            </a:r>
            <a:r>
              <a:rPr lang="en-US" altLang="ko-KR" u="sng" dirty="0"/>
              <a:t>CPU, </a:t>
            </a:r>
            <a:r>
              <a:rPr lang="ko-KR" altLang="en-US" u="sng" dirty="0"/>
              <a:t>주기억장치</a:t>
            </a:r>
            <a:r>
              <a:rPr lang="en-US" altLang="ko-KR" u="sng" dirty="0"/>
              <a:t>, </a:t>
            </a:r>
            <a:r>
              <a:rPr lang="ko-KR" altLang="en-US" u="sng" dirty="0"/>
              <a:t>보조기억장치</a:t>
            </a:r>
            <a:r>
              <a:rPr lang="en-US" altLang="ko-KR" u="sng" dirty="0"/>
              <a:t>, </a:t>
            </a:r>
            <a:r>
              <a:rPr lang="ko-KR" altLang="en-US" u="sng" dirty="0"/>
              <a:t>프린터</a:t>
            </a:r>
            <a:r>
              <a:rPr lang="en-US" altLang="ko-KR" u="sng" dirty="0"/>
              <a:t>, </a:t>
            </a:r>
            <a:r>
              <a:rPr lang="ko-KR" altLang="en-US" u="sng" dirty="0"/>
              <a:t>파일 및 정보 등</a:t>
            </a:r>
            <a:r>
              <a:rPr lang="ko-KR" altLang="en-US" dirty="0"/>
              <a:t>을 의미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F06D9B-4A3D-47F3-AD20-B46BC0D6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987" y="1150376"/>
            <a:ext cx="7231310" cy="249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58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D21EE-B7B2-4193-B71B-D1490DD4120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0B102-7CA6-4559-AA63-D0E00604ED11}"/>
              </a:ext>
            </a:extLst>
          </p:cNvPr>
          <p:cNvSpPr txBox="1"/>
          <p:nvPr/>
        </p:nvSpPr>
        <p:spPr>
          <a:xfrm>
            <a:off x="838200" y="1775503"/>
            <a:ext cx="11048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2] </a:t>
            </a:r>
            <a:r>
              <a:rPr lang="ko-KR" altLang="en-US" dirty="0"/>
              <a:t>운영체제의 목적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처리 능력</a:t>
            </a:r>
            <a:r>
              <a:rPr lang="en-US" altLang="ko-KR" dirty="0"/>
              <a:t> </a:t>
            </a:r>
            <a:r>
              <a:rPr lang="ko-KR" altLang="en-US" dirty="0"/>
              <a:t>향상</a:t>
            </a:r>
            <a:r>
              <a:rPr lang="en-US" altLang="ko-KR" dirty="0"/>
              <a:t>, </a:t>
            </a:r>
            <a:r>
              <a:rPr lang="ko-KR" altLang="en-US" dirty="0"/>
              <a:t>사용 가능도 향상</a:t>
            </a:r>
            <a:r>
              <a:rPr lang="en-US" altLang="ko-KR" dirty="0"/>
              <a:t>, </a:t>
            </a:r>
            <a:r>
              <a:rPr lang="ko-KR" altLang="en-US" dirty="0"/>
              <a:t>신뢰도 향상</a:t>
            </a:r>
            <a:r>
              <a:rPr lang="en-US" altLang="ko-KR" dirty="0"/>
              <a:t>, </a:t>
            </a:r>
            <a:r>
              <a:rPr lang="ko-KR" altLang="en-US" dirty="0"/>
              <a:t>반환 시간 단축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>
                <a:highlight>
                  <a:srgbClr val="FFFF00"/>
                </a:highlight>
              </a:rPr>
              <a:t>* </a:t>
            </a:r>
            <a:r>
              <a:rPr lang="ko-KR" altLang="en-US" dirty="0">
                <a:highlight>
                  <a:srgbClr val="FFFF00"/>
                </a:highlight>
              </a:rPr>
              <a:t>처리 능력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반환 시간</a:t>
            </a:r>
            <a:r>
              <a:rPr lang="en-US" altLang="ko-KR" dirty="0">
                <a:highlight>
                  <a:srgbClr val="FFFF00"/>
                </a:highlight>
              </a:rPr>
              <a:t>,</a:t>
            </a:r>
            <a:r>
              <a:rPr lang="ko-KR" altLang="en-US" dirty="0">
                <a:highlight>
                  <a:srgbClr val="FFFF00"/>
                </a:highlight>
              </a:rPr>
              <a:t> 사용 가능도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신뢰도는 운영체제의 성능을 평가하는 기준</a:t>
            </a:r>
            <a:endParaRPr lang="en-US" altLang="ko-KR" dirty="0">
              <a:highlight>
                <a:srgbClr val="FFFF00"/>
              </a:highlight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5FDBE81-8E23-46F5-A5F7-DE390B37E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58474"/>
              </p:ext>
            </p:extLst>
          </p:nvPr>
        </p:nvGraphicFramePr>
        <p:xfrm>
          <a:off x="838201" y="3630646"/>
          <a:ext cx="10515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9797">
                  <a:extLst>
                    <a:ext uri="{9D8B030D-6E8A-4147-A177-3AD203B41FA5}">
                      <a16:colId xmlns:a16="http://schemas.microsoft.com/office/drawing/2014/main" val="1664372917"/>
                    </a:ext>
                  </a:extLst>
                </a:gridCol>
                <a:gridCol w="7055803">
                  <a:extLst>
                    <a:ext uri="{9D8B030D-6E8A-4147-A177-3AD203B41FA5}">
                      <a16:colId xmlns:a16="http://schemas.microsoft.com/office/drawing/2014/main" val="281430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처리 능력 </a:t>
                      </a:r>
                      <a:r>
                        <a:rPr lang="en-US" altLang="ko-KR" dirty="0"/>
                        <a:t>(Throughput)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 시간 내에 시스템이 처리하는 일의 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27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반환 시간 </a:t>
                      </a:r>
                      <a:r>
                        <a:rPr lang="en-US" altLang="ko-KR" dirty="0"/>
                        <a:t>(Turn Around Time)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시스템에 작업을 의뢰한 시간부터 완료될 때까지 걸린 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84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 가능도 </a:t>
                      </a:r>
                      <a:r>
                        <a:rPr lang="en-US" altLang="ko-KR" dirty="0"/>
                        <a:t>(Availability)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시스템을 사용할 필요가 있을 때 즉시 사용 가능한 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57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신뢰도 </a:t>
                      </a:r>
                      <a:r>
                        <a:rPr lang="en-US" altLang="ko-KR" dirty="0"/>
                        <a:t>(Reliability)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시스템이 주어진 문제를 정확하게 해결하는 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9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35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04B18-73BD-487B-A3B8-DB8ACC71F87D}"/>
              </a:ext>
            </a:extLst>
          </p:cNvPr>
          <p:cNvSpPr txBox="1"/>
          <p:nvPr/>
        </p:nvSpPr>
        <p:spPr>
          <a:xfrm>
            <a:off x="838200" y="1163107"/>
            <a:ext cx="11048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3] </a:t>
            </a:r>
            <a:r>
              <a:rPr lang="ko-KR" altLang="en-US" dirty="0"/>
              <a:t>운영체제의 구성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운영체제는 기능별로 제어 프로그램과 처리 프로그램으로 분류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 제어 프로그램</a:t>
            </a:r>
            <a:r>
              <a:rPr lang="en-US" altLang="ko-KR" dirty="0"/>
              <a:t>(Control Program)		        * </a:t>
            </a:r>
            <a:r>
              <a:rPr lang="ko-KR" altLang="en-US" dirty="0"/>
              <a:t>처리 프로그램</a:t>
            </a:r>
            <a:r>
              <a:rPr lang="en-US" altLang="ko-KR" dirty="0"/>
              <a:t>(Processing Program)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4A397C3-889E-4F8B-B877-274CFB14949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14F0F83-C0A9-45EA-BFAD-1FCA362C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46815"/>
              </p:ext>
            </p:extLst>
          </p:nvPr>
        </p:nvGraphicFramePr>
        <p:xfrm>
          <a:off x="838198" y="2655116"/>
          <a:ext cx="5176707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3465">
                  <a:extLst>
                    <a:ext uri="{9D8B030D-6E8A-4147-A177-3AD203B41FA5}">
                      <a16:colId xmlns:a16="http://schemas.microsoft.com/office/drawing/2014/main" val="1510803475"/>
                    </a:ext>
                  </a:extLst>
                </a:gridCol>
                <a:gridCol w="3433242">
                  <a:extLst>
                    <a:ext uri="{9D8B030D-6E8A-4147-A177-3AD203B41FA5}">
                      <a16:colId xmlns:a16="http://schemas.microsoft.com/office/drawing/2014/main" val="3851098808"/>
                    </a:ext>
                  </a:extLst>
                </a:gridCol>
              </a:tblGrid>
              <a:tr h="426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감시 프로그램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(Supervisor Program)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각종 프로그램의 실행과 시스템 전체의 작동 상태를 감시 </a:t>
                      </a:r>
                      <a:r>
                        <a:rPr lang="en-US" altLang="ko-KR" sz="1400" dirty="0"/>
                        <a:t>* </a:t>
                      </a:r>
                      <a:r>
                        <a:rPr lang="ko-KR" altLang="en-US" sz="1400" dirty="0"/>
                        <a:t>감독하는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944036"/>
                  </a:ext>
                </a:extLst>
              </a:tr>
              <a:tr h="4268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작업 제어 프로그램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(Job Control Program)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어떤 업무를 처리하고 다름 업무로의 이행을 자동으로 수행하기 위한 준비 및 그 처리에 대한 완료를 담당하는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322829"/>
                  </a:ext>
                </a:extLst>
              </a:tr>
              <a:tr h="7926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자료 관리 프로그램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(Data Management Program)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주기억장치와 보조기억장치 사이의 자료 전송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파일의 조작 및 처리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latinLnBrk="1"/>
                      <a:r>
                        <a:rPr lang="ko-KR" altLang="en-US" sz="1400" dirty="0"/>
                        <a:t>입 </a:t>
                      </a:r>
                      <a:r>
                        <a:rPr lang="en-US" altLang="ko-KR" sz="1400" dirty="0"/>
                        <a:t>* </a:t>
                      </a:r>
                      <a:r>
                        <a:rPr lang="ko-KR" altLang="en-US" sz="1400" dirty="0"/>
                        <a:t>출력 자료와 프로그램 간의 논리적 연결 등 시스템에서 취급하는 파일과 데이터를 표준적인 방법으로 처리할 수 있도록 관리하는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83394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793E164-475C-4447-9772-FC9BDCD70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451281"/>
              </p:ext>
            </p:extLst>
          </p:nvPr>
        </p:nvGraphicFramePr>
        <p:xfrm>
          <a:off x="6177092" y="2661407"/>
          <a:ext cx="5176708" cy="2828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5611">
                  <a:extLst>
                    <a:ext uri="{9D8B030D-6E8A-4147-A177-3AD203B41FA5}">
                      <a16:colId xmlns:a16="http://schemas.microsoft.com/office/drawing/2014/main" val="2416768458"/>
                    </a:ext>
                  </a:extLst>
                </a:gridCol>
                <a:gridCol w="3431097">
                  <a:extLst>
                    <a:ext uri="{9D8B030D-6E8A-4147-A177-3AD203B41FA5}">
                      <a16:colId xmlns:a16="http://schemas.microsoft.com/office/drawing/2014/main" val="2526092844"/>
                    </a:ext>
                  </a:extLst>
                </a:gridCol>
              </a:tblGrid>
              <a:tr h="9427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언어 번역 프로그램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(Language Translate Program)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원시 프로그램</a:t>
                      </a:r>
                      <a:r>
                        <a:rPr lang="en-US" altLang="ko-KR" sz="1400" dirty="0"/>
                        <a:t>(Source Program)</a:t>
                      </a:r>
                      <a:r>
                        <a:rPr lang="ko-KR" altLang="en-US" sz="1400" dirty="0"/>
                        <a:t>을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기계어 형태의 목적 프로그램</a:t>
                      </a:r>
                      <a:r>
                        <a:rPr lang="en-US" altLang="ko-KR" sz="1400" dirty="0"/>
                        <a:t>(Object Program)</a:t>
                      </a:r>
                      <a:r>
                        <a:rPr lang="ko-KR" altLang="en-US" sz="1400" dirty="0"/>
                        <a:t>으로 번역하는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40647"/>
                  </a:ext>
                </a:extLst>
              </a:tr>
              <a:tr h="9427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서비스 프로그램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(Service Program)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사용자의 편의를 위해 시스템 제공자가 미리 작성하여 사용자에게 제공해주는 것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 빈도가 높은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83872"/>
                  </a:ext>
                </a:extLst>
              </a:tr>
              <a:tr h="9427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문제 프로그램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(Problem Program)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특정 업무 및 문제 해결을 위해 사용자가 작성한 프로그램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52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AEB07B-AF2F-4121-8E3F-77BEC21DA7A1}"/>
              </a:ext>
            </a:extLst>
          </p:cNvPr>
          <p:cNvSpPr txBox="1"/>
          <p:nvPr/>
        </p:nvSpPr>
        <p:spPr>
          <a:xfrm>
            <a:off x="838200" y="1163107"/>
            <a:ext cx="11048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4] </a:t>
            </a:r>
            <a:r>
              <a:rPr lang="ko-KR" altLang="en-US" dirty="0"/>
              <a:t>운영체제의  종류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운영체제의 종류에는 </a:t>
            </a:r>
            <a:r>
              <a:rPr lang="en-US" altLang="ko-KR" dirty="0"/>
              <a:t>Windows, UNIX, LINUX, MacOS, MS-DOS, Android, iOS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143151C-496A-40D5-97A1-DE30BB60C32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13856AA-4CE9-4835-9497-B5ECA9A7E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224"/>
              </p:ext>
            </p:extLst>
          </p:nvPr>
        </p:nvGraphicFramePr>
        <p:xfrm>
          <a:off x="838199" y="2234476"/>
          <a:ext cx="10515600" cy="4094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2840">
                  <a:extLst>
                    <a:ext uri="{9D8B030D-6E8A-4147-A177-3AD203B41FA5}">
                      <a16:colId xmlns:a16="http://schemas.microsoft.com/office/drawing/2014/main" val="3438028966"/>
                    </a:ext>
                  </a:extLst>
                </a:gridCol>
                <a:gridCol w="8182760">
                  <a:extLst>
                    <a:ext uri="{9D8B030D-6E8A-4147-A177-3AD203B41FA5}">
                      <a16:colId xmlns:a16="http://schemas.microsoft.com/office/drawing/2014/main" val="1440822996"/>
                    </a:ext>
                  </a:extLst>
                </a:gridCol>
              </a:tblGrid>
              <a:tr h="493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549500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Windows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마이크로소프트</a:t>
                      </a:r>
                      <a:r>
                        <a:rPr lang="en-US" altLang="ko-KR" dirty="0"/>
                        <a:t>(Microsoft) </a:t>
                      </a:r>
                      <a:r>
                        <a:rPr lang="ko-KR" altLang="en-US" dirty="0"/>
                        <a:t>사가 개발한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923207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UNIX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AT&amp;T </a:t>
                      </a:r>
                      <a:r>
                        <a:rPr lang="ko-KR" altLang="en-US" dirty="0"/>
                        <a:t>벨</a:t>
                      </a:r>
                      <a:r>
                        <a:rPr lang="en-US" altLang="ko-KR" dirty="0"/>
                        <a:t>(Bell) </a:t>
                      </a:r>
                      <a:r>
                        <a:rPr lang="ko-KR" altLang="en-US" dirty="0"/>
                        <a:t>연구소</a:t>
                      </a:r>
                      <a:r>
                        <a:rPr lang="en-US" altLang="ko-KR" dirty="0"/>
                        <a:t>, MIT, General Electric </a:t>
                      </a:r>
                      <a:r>
                        <a:rPr lang="ko-KR" altLang="en-US" dirty="0"/>
                        <a:t>공동 개발한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144220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LINUX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리누스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토발즈</a:t>
                      </a:r>
                      <a:r>
                        <a:rPr lang="en-US" altLang="ko-KR" dirty="0"/>
                        <a:t>(Linux </a:t>
                      </a:r>
                      <a:r>
                        <a:rPr lang="en-US" altLang="ko-KR" dirty="0" err="1"/>
                        <a:t>Tovalds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가 개발한 운영체제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(UNIX</a:t>
                      </a:r>
                      <a:r>
                        <a:rPr lang="ko-KR" altLang="en-US" dirty="0"/>
                        <a:t>와 호환이 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831454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MacOS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애플</a:t>
                      </a:r>
                      <a:r>
                        <a:rPr lang="en-US" altLang="ko-KR" dirty="0"/>
                        <a:t>(Apple) </a:t>
                      </a:r>
                      <a:r>
                        <a:rPr lang="ko-KR" altLang="en-US" dirty="0"/>
                        <a:t>사가 </a:t>
                      </a:r>
                      <a:r>
                        <a:rPr lang="en-US" altLang="ko-KR" dirty="0"/>
                        <a:t>UNIX </a:t>
                      </a:r>
                      <a:r>
                        <a:rPr lang="ko-KR" altLang="en-US" dirty="0"/>
                        <a:t>기반으로 개발한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152114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MS-DOS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Windows </a:t>
                      </a:r>
                      <a:r>
                        <a:rPr lang="ko-KR" altLang="en-US" dirty="0"/>
                        <a:t>이전에 사용되던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78435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Android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구글</a:t>
                      </a:r>
                      <a:r>
                        <a:rPr lang="en-US" altLang="ko-KR" dirty="0"/>
                        <a:t>(Google) </a:t>
                      </a:r>
                      <a:r>
                        <a:rPr lang="ko-KR" altLang="en-US" dirty="0"/>
                        <a:t>사에서 개발한 리눅스 기반의 개방형 모바일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645840"/>
                  </a:ext>
                </a:extLst>
              </a:tr>
              <a:tr h="493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애플</a:t>
                      </a:r>
                      <a:r>
                        <a:rPr lang="en-US" altLang="ko-KR" dirty="0"/>
                        <a:t>(Apple) </a:t>
                      </a:r>
                      <a:r>
                        <a:rPr lang="ko-KR" altLang="en-US" dirty="0"/>
                        <a:t>사에서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개발한 유닉스 기반의 모바일 운영체제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48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04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A9C04C-D9D0-407E-8678-66D97A08B057}"/>
              </a:ext>
            </a:extLst>
          </p:cNvPr>
          <p:cNvSpPr txBox="1"/>
          <p:nvPr/>
        </p:nvSpPr>
        <p:spPr>
          <a:xfrm>
            <a:off x="838201" y="1163107"/>
            <a:ext cx="3540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4] </a:t>
            </a:r>
            <a:r>
              <a:rPr lang="ko-KR" altLang="en-US" dirty="0"/>
              <a:t>운영체제의  종류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Android </a:t>
            </a:r>
            <a:r>
              <a:rPr lang="ko-KR" altLang="en-US" dirty="0"/>
              <a:t>버전의 코드 네임</a:t>
            </a: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AAF53D-FBB6-45D7-BD3F-8249472994D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2A52EB9-67ED-4E17-9201-0E13FA7F6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67004"/>
              </p:ext>
            </p:extLst>
          </p:nvPr>
        </p:nvGraphicFramePr>
        <p:xfrm>
          <a:off x="6096000" y="1015068"/>
          <a:ext cx="4387444" cy="5688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3722">
                  <a:extLst>
                    <a:ext uri="{9D8B030D-6E8A-4147-A177-3AD203B41FA5}">
                      <a16:colId xmlns:a16="http://schemas.microsoft.com/office/drawing/2014/main" val="2240791258"/>
                    </a:ext>
                  </a:extLst>
                </a:gridCol>
                <a:gridCol w="2193722">
                  <a:extLst>
                    <a:ext uri="{9D8B030D-6E8A-4147-A177-3AD203B41FA5}">
                      <a16:colId xmlns:a16="http://schemas.microsoft.com/office/drawing/2014/main" val="2945016389"/>
                    </a:ext>
                  </a:extLst>
                </a:gridCol>
              </a:tblGrid>
              <a:tr h="322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코드 네임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491557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424501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프티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푸르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(Petit Four)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501890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컵케이크 </a:t>
                      </a:r>
                      <a:r>
                        <a:rPr lang="en-US" altLang="ko-KR" sz="1400" dirty="0"/>
                        <a:t>(Cupcake)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9182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도넛 </a:t>
                      </a:r>
                      <a:r>
                        <a:rPr lang="en-US" altLang="ko-KR" sz="1400" dirty="0"/>
                        <a:t>(Donut)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507437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2.0 / 2.1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에클레어</a:t>
                      </a:r>
                      <a:r>
                        <a:rPr lang="en-US" altLang="ko-KR" sz="1400" dirty="0"/>
                        <a:t> (Eclair)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175815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프로요 </a:t>
                      </a:r>
                      <a:r>
                        <a:rPr lang="en-US" altLang="ko-KR" sz="1400" dirty="0"/>
                        <a:t>(Froyo)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209334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2.3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진저브레드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GingerBread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345611"/>
                  </a:ext>
                </a:extLst>
              </a:tr>
              <a:tr h="335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3.0 / 3.1 / 3.2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허니콤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(Honeycomb)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339319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4.0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아이스크림 샌드위치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(Ice Cream Sandwich)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564181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4.1 / 4.2 / 4.3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젤리빈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(Jelly Bean)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215860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4.4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킷캣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(KitKat)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020196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5.0 / 5.1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롤리팝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(Lollipop)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508829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6.0 / 6.1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마시멜로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(Marshmallow)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935003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7.0 / 7.1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누가 </a:t>
                      </a:r>
                      <a:r>
                        <a:rPr lang="en-US" altLang="ko-KR" sz="1400" dirty="0"/>
                        <a:t>(Nougat)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648500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8.0 / 8.1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오레오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(Oreo)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287992"/>
                  </a:ext>
                </a:extLst>
              </a:tr>
              <a:tr h="3223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파이 </a:t>
                      </a:r>
                      <a:r>
                        <a:rPr lang="en-US" altLang="ko-KR" sz="1400" dirty="0"/>
                        <a:t>(Pie)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33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81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B94729-733F-484E-8742-D633B2205CD2}"/>
              </a:ext>
            </a:extLst>
          </p:cNvPr>
          <p:cNvSpPr txBox="1"/>
          <p:nvPr/>
        </p:nvSpPr>
        <p:spPr>
          <a:xfrm>
            <a:off x="838200" y="1163107"/>
            <a:ext cx="1051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4] </a:t>
            </a:r>
            <a:r>
              <a:rPr lang="ko-KR" altLang="en-US" dirty="0"/>
              <a:t>운영체제 운용 기법에 발달 과정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운영체제의 운영 기법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2C2D0A9-70C5-4BE4-A6FB-41FABA6E39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49943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001</a:t>
            </a:r>
            <a:r>
              <a:rPr lang="ko-KR" altLang="en-US" dirty="0"/>
              <a:t> 운영체제의 개념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742F5F-BC60-4352-827C-D20103E8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086437"/>
            <a:ext cx="5257800" cy="44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7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700</Words>
  <Application>Microsoft Office PowerPoint</Application>
  <PresentationFormat>와이드스크린</PresentationFormat>
  <Paragraphs>142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정보처리 기능사 실기 준비</vt:lpstr>
      <vt:lpstr>1.응용 SW 기초 기술 활용</vt:lpstr>
      <vt:lpstr>1. 운영체제 기초 활용</vt:lpstr>
      <vt:lpstr>Section 001 운영체제의 개념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2.프로그래밍 언어 활용</vt:lpstr>
      <vt:lpstr>3.애플리케이션 테스트  수행</vt:lpstr>
      <vt:lpstr>4. SQL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정보처리 기능사 실기 준비</dc:title>
  <dc:creator>USER</dc:creator>
  <cp:lastModifiedBy>USER</cp:lastModifiedBy>
  <cp:revision>1</cp:revision>
  <dcterms:created xsi:type="dcterms:W3CDTF">2024-06-18T11:48:02Z</dcterms:created>
  <dcterms:modified xsi:type="dcterms:W3CDTF">2024-06-18T13:38:23Z</dcterms:modified>
</cp:coreProperties>
</file>