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B1C4-1B47-4BDA-844B-E500BB51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69211-DE35-4FD2-9DD4-143D1247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6FD1E-7CDA-49B9-894E-65AF319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CDA2-19EE-494A-B3E3-F0A1A3EF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575F-1293-4A3B-A06A-62231364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8666-5034-45D5-9AD9-53EE609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14CC9-A5BF-4121-8722-425C01E8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B136-C308-482E-9B79-C35718D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A6F27-113B-46D2-BE89-A397103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C3F21-6D0C-4FBB-88DF-84B66517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8BDEB-7C9E-4668-BB4E-C640C0F6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87A6-CA61-4D17-88BF-C9AD6BD8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A6E7A-B263-47A4-BE1C-B851FBDB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1A5F1-5DFD-40A5-9075-1E4FC57E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17946-EE3F-4C35-85A9-33E4E37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EC1F-E0F4-4930-BEA9-9015E9E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4769B-794F-4CF2-A043-B043AFDA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E6B9B-0BF6-47B0-A7EE-4F10E79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3579-2D3A-4A20-A9A7-C7FEB57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E3062-DAC2-4B26-B9F4-572B0E67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2369-FE00-4BE6-BED5-7569C6C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F148-6394-4D7A-9FE5-C8E83DB5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32420-9C71-4FC8-AAF4-93A3D9B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DFA4-D2E7-4D8F-8456-22007E4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17C32-F06E-43AF-8C91-A5DEF6E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9932-E6F1-4012-AFF8-41BE218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9356-E2C1-4DC4-9E58-6E99BDF1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6353-B3FD-4FED-B3AC-0E246BC0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4847-970C-4572-BD0B-B50880E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48FFF-01CC-4A58-BAED-216F1F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14F14-17E1-48FB-A51E-42DBDE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2150-932E-41B9-9E16-D8187CD7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BCD30-5D05-49AD-B165-F25DCD0D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4AFBF-4FC8-410D-93CD-F1919F0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D594F-804C-407A-8C3B-C2469A22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E7018-9168-49E5-B0E5-01CA0EF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34746-B44E-459B-8B57-0C99C72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D5632-0CBC-45C2-A8D0-F3EF72F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7FA4-8511-48A9-8FDE-EC098EF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A699-E3BC-48D7-B9E0-8886825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C33ABD-F708-4353-9FA6-A5D0AB2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38EC3F-FF50-4BAE-BA62-42235FF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CC670-B53A-45AB-B4A6-DB003E3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C3E1D-8A3F-4DB8-B073-F34B176F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5B739-887A-448A-BEA8-F44E376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F8E0C-445B-4A4A-BB00-47839B3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745F-D6AD-45FA-8224-69B7D56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14509-D98A-4D7E-B2D2-1D6C8AD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E2A-3002-4490-8C8E-8AFEEADB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6156-4ACB-4A65-BD94-20881A4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3D236-6627-4A82-B9D4-2F17149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7583-4AEF-4733-B0AC-8B20642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2128-1ABE-4DAE-82AC-3B9EE57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B314F-C6C0-4B4D-AC50-93701CE6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56493-3D63-4843-B038-B50469ED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5F14E-88F5-49F4-8BC9-D349780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0693C-EAA4-43BB-B6B0-E307970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388F2-688E-49F0-8AF6-542137B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4457F-1EAF-4405-9254-4F998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45EB3-88A3-4B54-A3E9-2BBDCF8A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0716-01E4-4EF7-AD40-C74421D5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2FEA-D639-4FDF-9E2F-83059EC2917D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5E418-CDFC-4B09-A91B-0F3C6DEA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5D060-9DCD-4738-B441-9364D460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2D70-CA66-422A-B54F-115AD264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 기능사 실기</a:t>
            </a:r>
            <a:br>
              <a:rPr lang="en-US" altLang="ko-KR" dirty="0"/>
            </a:br>
            <a:r>
              <a:rPr lang="ko-KR" altLang="en-US" dirty="0"/>
              <a:t>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BD8E0-FF8A-471E-943D-4A8286C0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프로그래밍 언어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애플리케이션 테스트 수행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60041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D352-B2F0-43FE-8E43-A0ABB2C965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002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F59E1-02E7-4377-991A-419D27F2D87E}"/>
              </a:ext>
            </a:extLst>
          </p:cNvPr>
          <p:cNvSpPr txBox="1"/>
          <p:nvPr/>
        </p:nvSpPr>
        <p:spPr>
          <a:xfrm>
            <a:off x="838200" y="1015068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최신 </a:t>
            </a:r>
            <a:r>
              <a:rPr lang="en-US" altLang="ko-KR" dirty="0"/>
              <a:t>Windows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 </a:t>
            </a:r>
            <a:r>
              <a:rPr lang="en-US" altLang="ko-KR" sz="1400" dirty="0"/>
              <a:t>Windows</a:t>
            </a:r>
            <a:r>
              <a:rPr lang="ko-KR" altLang="en-US" sz="1400" dirty="0"/>
              <a:t>는 컴퓨터 시스템의 하드웨어를 효율적으로 관리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사용자에게는 더 편리한 환경을 제공하기 위해 만들어진 개인용 컴퓨터 시스템의 운영체제</a:t>
            </a:r>
            <a:endParaRPr lang="en-US" altLang="ko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EDB0E9-A4F6-4DD6-9711-5F6E46A8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77470"/>
              </p:ext>
            </p:extLst>
          </p:nvPr>
        </p:nvGraphicFramePr>
        <p:xfrm>
          <a:off x="838200" y="2092286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080">
                  <a:extLst>
                    <a:ext uri="{9D8B030D-6E8A-4147-A177-3AD203B41FA5}">
                      <a16:colId xmlns:a16="http://schemas.microsoft.com/office/drawing/2014/main" val="3019568098"/>
                    </a:ext>
                  </a:extLst>
                </a:gridCol>
                <a:gridCol w="6689520">
                  <a:extLst>
                    <a:ext uri="{9D8B030D-6E8A-4147-A177-3AD203B41FA5}">
                      <a16:colId xmlns:a16="http://schemas.microsoft.com/office/drawing/2014/main" val="389587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그래픽 사용자 인터페이스</a:t>
                      </a:r>
                      <a:r>
                        <a:rPr lang="en-US" altLang="ko-KR" sz="1400" dirty="0"/>
                        <a:t>(GUI)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키보드로 명령어를 직접 입력하지 않고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아이콘이나 메뉴를 마우스로 선택하여 모든 작업을 수행하는 사용자 작업 환경</a:t>
                      </a:r>
                      <a:r>
                        <a:rPr lang="en-US" altLang="ko-KR" sz="1200" dirty="0"/>
                        <a:t>(GUI)</a:t>
                      </a:r>
                      <a:r>
                        <a:rPr lang="ko-KR" altLang="en-US" sz="1200" dirty="0"/>
                        <a:t>을 사용함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선점형 멀티태스킹</a:t>
                      </a:r>
                      <a:r>
                        <a:rPr lang="en-US" altLang="ko-KR" sz="1400" dirty="0"/>
                        <a:t>(Preemptive Multi-Tasking)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운영체제가 각 작업의 </a:t>
                      </a: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이용 시간을 제어하여 응용 프로그램 실행 중 문제가 발생하면 해당 프로그램을 강제로 종료 시키고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모든 시스템 자원을 반환하는 멀티태스킹 운영 방식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r>
                        <a:rPr lang="ko-KR" altLang="en-US" sz="1400" dirty="0"/>
                        <a:t>비트 또는 </a:t>
                      </a:r>
                      <a:r>
                        <a:rPr lang="en-US" altLang="ko-KR" sz="1400" dirty="0"/>
                        <a:t>64</a:t>
                      </a:r>
                      <a:r>
                        <a:rPr lang="ko-KR" altLang="en-US" sz="1400" dirty="0"/>
                        <a:t>비트 데이터 처리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이전 버전과의 호환을 위해 부분적으로 </a:t>
                      </a:r>
                      <a:r>
                        <a:rPr lang="en-US" altLang="ko-KR" sz="1200" dirty="0"/>
                        <a:t>16</a:t>
                      </a:r>
                      <a:r>
                        <a:rPr lang="ko-KR" altLang="en-US" sz="1200" dirty="0"/>
                        <a:t>비트 데이터 처리를 하나 대부분 </a:t>
                      </a:r>
                      <a:r>
                        <a:rPr lang="en-US" altLang="ko-KR" sz="1200" dirty="0"/>
                        <a:t>32</a:t>
                      </a:r>
                      <a:r>
                        <a:rPr lang="ko-KR" altLang="en-US" sz="1200" dirty="0"/>
                        <a:t>비트나 </a:t>
                      </a:r>
                      <a:r>
                        <a:rPr lang="en-US" altLang="ko-KR" sz="1200" dirty="0"/>
                        <a:t>64</a:t>
                      </a:r>
                      <a:r>
                        <a:rPr lang="ko-KR" altLang="en-US" sz="1200" dirty="0"/>
                        <a:t>비트 데이터 처리를 하므로 더 많은 양의 데이터를 빠르게 처리할 수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FAT32 </a:t>
                      </a:r>
                      <a:r>
                        <a:rPr lang="ko-KR" altLang="en-US" sz="1400" dirty="0"/>
                        <a:t>파일 시스템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시스템이란 보조기억장치에 저장되는 파일을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검색하는 등의 관리 시스템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FAT32 </a:t>
                      </a:r>
                      <a:r>
                        <a:rPr lang="ko-KR" altLang="en-US" sz="1200" dirty="0"/>
                        <a:t>파일 시스템을 채용하여 디스크의 저장 공간을 절약하고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프로그램의 실행 속도를 향상시킴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4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플러그앤 플레이</a:t>
                      </a:r>
                      <a:r>
                        <a:rPr lang="en-US" altLang="ko-KR" sz="1400" dirty="0"/>
                        <a:t>(PnP: Plug &amp; Play)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컴퓨터 시스템에 새로운 하드웨어를 장착하고 시스템을 가동시키면 자동으로 하드웨어를 인식하고 실행하는 기능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운영체제가 주변기기를 자동으로 인식하므로 시스템 환경을 사용자가 직접 설정할 필요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9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OLE(Object Linking and Embedding)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다른 여러 응용 프로그램에서 작성된 문자나 그림 등의 개체</a:t>
                      </a:r>
                      <a:r>
                        <a:rPr lang="en-US" altLang="ko-KR" sz="1200" dirty="0"/>
                        <a:t>(Object)</a:t>
                      </a:r>
                      <a:r>
                        <a:rPr lang="ko-KR" altLang="en-US" sz="1200" dirty="0"/>
                        <a:t>를 현재 작성중인 문서에 자유롭게 연결</a:t>
                      </a:r>
                      <a:r>
                        <a:rPr lang="en-US" altLang="ko-KR" sz="1200" dirty="0"/>
                        <a:t>(Linking)</a:t>
                      </a:r>
                      <a:r>
                        <a:rPr lang="ko-KR" altLang="en-US" sz="1200" dirty="0"/>
                        <a:t>하거나 삽입</a:t>
                      </a:r>
                      <a:r>
                        <a:rPr lang="en-US" altLang="ko-KR" sz="1200" dirty="0"/>
                        <a:t>(Embedding)</a:t>
                      </a:r>
                      <a:r>
                        <a:rPr lang="ko-KR" altLang="en-US" sz="1200" dirty="0"/>
                        <a:t>하여 편집 할 수 있게 하는 기능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2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255</a:t>
                      </a:r>
                      <a:r>
                        <a:rPr lang="ko-KR" altLang="en-US" sz="1400" dirty="0"/>
                        <a:t>자의 긴 파일 이름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이름을 지정할 때 </a:t>
                      </a:r>
                      <a:r>
                        <a:rPr lang="en-US" altLang="ko-KR" sz="1200" dirty="0"/>
                        <a:t>VFAT(Virtual File Allocation Table) </a:t>
                      </a:r>
                      <a:r>
                        <a:rPr lang="ko-KR" altLang="en-US" sz="1200" dirty="0"/>
                        <a:t>를 이용하여 최대 </a:t>
                      </a:r>
                      <a:r>
                        <a:rPr lang="en-US" altLang="ko-KR" sz="1200" dirty="0"/>
                        <a:t>255</a:t>
                      </a:r>
                      <a:r>
                        <a:rPr lang="ko-KR" altLang="en-US" sz="1200" dirty="0"/>
                        <a:t>자 까지 지정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이름에 공백을 포함할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한글은 </a:t>
                      </a:r>
                      <a:r>
                        <a:rPr lang="en-US" altLang="ko-KR" sz="1200" dirty="0"/>
                        <a:t>127</a:t>
                      </a:r>
                      <a:r>
                        <a:rPr lang="ko-KR" altLang="en-US" sz="1200" dirty="0"/>
                        <a:t>자 까지 지정할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향상된 네트워크 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운영체제 자체에서 여러 가지 프로토콜을 지원하므로 네트워크 구축 및 통신에 관련된 여러가지 작업을 쉽게 할 수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DOS</a:t>
                      </a:r>
                      <a:r>
                        <a:rPr lang="ko-KR" altLang="en-US" sz="1400" dirty="0"/>
                        <a:t>와 호환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DOS</a:t>
                      </a:r>
                      <a:r>
                        <a:rPr lang="ko-KR" altLang="en-US" sz="1200" dirty="0"/>
                        <a:t>와 호환이 가능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기존에 사용하던 대부분의 </a:t>
                      </a:r>
                      <a:r>
                        <a:rPr lang="en-US" altLang="ko-KR" sz="1200" dirty="0"/>
                        <a:t>DOS </a:t>
                      </a:r>
                      <a:r>
                        <a:rPr lang="ko-KR" altLang="en-US" sz="1200" dirty="0"/>
                        <a:t>응용 프로그램을 </a:t>
                      </a: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에서도 그대로 사용할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A3FE-0E3D-4970-BFC8-A8C26E990F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002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0E814-F946-4324-9E28-1D671168E56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바로 가기 키</a:t>
            </a:r>
            <a:r>
              <a:rPr lang="en-US" altLang="ko-KR" dirty="0"/>
              <a:t>(</a:t>
            </a:r>
            <a:r>
              <a:rPr lang="ko-KR" altLang="en-US" dirty="0"/>
              <a:t>단축키</a:t>
            </a:r>
            <a:r>
              <a:rPr lang="en-US" altLang="ko-KR" dirty="0"/>
              <a:t>)</a:t>
            </a:r>
            <a:endParaRPr lang="en-US" altLang="ko-KR" sz="1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F37FAA-9BEF-44CB-8636-BD6C1154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35471"/>
              </p:ext>
            </p:extLst>
          </p:nvPr>
        </p:nvGraphicFramePr>
        <p:xfrm>
          <a:off x="838200" y="1493335"/>
          <a:ext cx="1051560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776">
                  <a:extLst>
                    <a:ext uri="{9D8B030D-6E8A-4147-A177-3AD203B41FA5}">
                      <a16:colId xmlns:a16="http://schemas.microsoft.com/office/drawing/2014/main" val="1007952757"/>
                    </a:ext>
                  </a:extLst>
                </a:gridCol>
                <a:gridCol w="3487024">
                  <a:extLst>
                    <a:ext uri="{9D8B030D-6E8A-4147-A177-3AD203B41FA5}">
                      <a16:colId xmlns:a16="http://schemas.microsoft.com/office/drawing/2014/main" val="2852450639"/>
                    </a:ext>
                  </a:extLst>
                </a:gridCol>
                <a:gridCol w="1663817">
                  <a:extLst>
                    <a:ext uri="{9D8B030D-6E8A-4147-A177-3AD203B41FA5}">
                      <a16:colId xmlns:a16="http://schemas.microsoft.com/office/drawing/2014/main" val="1354830486"/>
                    </a:ext>
                  </a:extLst>
                </a:gridCol>
                <a:gridCol w="3593983">
                  <a:extLst>
                    <a:ext uri="{9D8B030D-6E8A-4147-A177-3AD203B41FA5}">
                      <a16:colId xmlns:a16="http://schemas.microsoft.com/office/drawing/2014/main" val="289984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바로 가기 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바로 가기 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Alt + 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실행중인 창</a:t>
                      </a:r>
                      <a:r>
                        <a:rPr lang="en-US" altLang="ko-KR" sz="1100" dirty="0"/>
                        <a:t>(Window)</a:t>
                      </a:r>
                      <a:r>
                        <a:rPr lang="ko-KR" altLang="en-US" sz="1100" dirty="0"/>
                        <a:t>이나 앱을 종료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실행중인 앱이 없으면 </a:t>
                      </a:r>
                      <a:r>
                        <a:rPr lang="en-US" altLang="ko-KR" sz="1100" dirty="0"/>
                        <a:t>Windows </a:t>
                      </a:r>
                      <a:r>
                        <a:rPr lang="ko-KR" altLang="en-US" sz="1100" dirty="0"/>
                        <a:t>종료 창을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가상 데스크톱을 추가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6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Shift + 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휴지통을 거치지 않고 폴더나 파일을 바로 삭제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사용 중인 가상 데스크톱을 삭제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+ 1 ~ 9, 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작업 표시줄에 등록된 앱 중 번호 순서에 맞는 앱을 실행</a:t>
                      </a:r>
                      <a:r>
                        <a:rPr lang="en-US" altLang="ko-KR" sz="1100" dirty="0"/>
                        <a:t>  Ex)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Win + 3 : </a:t>
                      </a:r>
                      <a:r>
                        <a:rPr lang="ko-KR" altLang="en-US" sz="1100" dirty="0"/>
                        <a:t>작업 표시줄에 등록된 앱 중 왼쪽에서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번째에 위치한 앱을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빠른 지원</a:t>
                      </a:r>
                      <a:r>
                        <a:rPr lang="en-US" altLang="ko-KR" sz="1100" dirty="0"/>
                        <a:t>‘ </a:t>
                      </a:r>
                      <a:r>
                        <a:rPr lang="ko-KR" altLang="en-US" sz="1100" dirty="0"/>
                        <a:t>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열려 있는 모든 창과 대화상자를 최소화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바탕 화면 표시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하거나 이전 크기로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실행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창을 나타냄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Alt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화면에 날짜 및 시간을 표시하거나 숨김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검색 상자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로 포커스를 옮김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9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파일 탐색기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Shift + 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 상단에 캡쳐 도구와 유사한 스크린샷 바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피드백 허브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앱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작업 표시줄에 등록된 앱을 차례로 선택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1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설정 창을 화면에 나타냄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]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접근성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창을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8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컴퓨터를 잠그거나 사용자를 전환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V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클립보드를 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M </a:t>
                      </a:r>
                    </a:p>
                    <a:p>
                      <a:pPr latinLnBrk="1"/>
                      <a:r>
                        <a:rPr lang="en-US" altLang="ko-KR" sz="1200" dirty="0"/>
                        <a:t>Win + Shift + 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열려 있는 모든 창을 최소화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이전 크기로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시작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메뉴의 바로 가기 메뉴를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1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 우측에 프로젝트 바로가기를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Pause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] -&gt; [</a:t>
                      </a:r>
                      <a:r>
                        <a:rPr lang="ko-KR" altLang="en-US" sz="1100" dirty="0"/>
                        <a:t>시스템</a:t>
                      </a:r>
                      <a:r>
                        <a:rPr lang="en-US" altLang="ko-KR" sz="1100" dirty="0"/>
                        <a:t>] -&gt; [</a:t>
                      </a:r>
                      <a:r>
                        <a:rPr lang="ko-KR" altLang="en-US" sz="1100" dirty="0"/>
                        <a:t>정보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창을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6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Tab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작업 보기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를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UNIX </a:t>
            </a:r>
            <a:r>
              <a:rPr lang="ko-KR" altLang="en-US" dirty="0"/>
              <a:t>개요 및 특징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1906-6854-43B1-8279-14ED73D2436C}"/>
              </a:ext>
            </a:extLst>
          </p:cNvPr>
          <p:cNvSpPr txBox="1"/>
          <p:nvPr/>
        </p:nvSpPr>
        <p:spPr>
          <a:xfrm>
            <a:off x="838200" y="1661020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en-US" altLang="ko-KR" dirty="0"/>
              <a:t>1960</a:t>
            </a:r>
            <a:r>
              <a:rPr lang="ko-KR" altLang="en-US" dirty="0"/>
              <a:t>년대 </a:t>
            </a:r>
            <a:r>
              <a:rPr lang="en-US" altLang="ko-KR" dirty="0"/>
              <a:t>AT&amp;T </a:t>
            </a:r>
            <a:r>
              <a:rPr lang="ko-KR" altLang="en-US" dirty="0"/>
              <a:t>벨</a:t>
            </a:r>
            <a:r>
              <a:rPr lang="en-US" altLang="ko-KR" dirty="0"/>
              <a:t>(Bell) </a:t>
            </a:r>
            <a:r>
              <a:rPr lang="ko-KR" altLang="en-US" dirty="0"/>
              <a:t>연구소</a:t>
            </a:r>
            <a:r>
              <a:rPr lang="en-US" altLang="ko-KR" dirty="0"/>
              <a:t>, MIT, General Electric </a:t>
            </a:r>
            <a:r>
              <a:rPr lang="ko-KR" altLang="en-US" dirty="0"/>
              <a:t>이 공동 개발한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특징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시분할 시스템</a:t>
            </a:r>
            <a:r>
              <a:rPr lang="en-US" altLang="ko-KR" sz="1600" dirty="0"/>
              <a:t>(Time</a:t>
            </a:r>
            <a:r>
              <a:rPr lang="ko-KR" altLang="en-US" sz="1600" dirty="0"/>
              <a:t> </a:t>
            </a:r>
            <a:r>
              <a:rPr lang="en-US" altLang="ko-KR" sz="1600" dirty="0"/>
              <a:t>Sharing System)</a:t>
            </a:r>
            <a:r>
              <a:rPr lang="ko-KR" altLang="en-US" sz="1600" dirty="0"/>
              <a:t>을 위해 설계된 운영체제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소스가 공개된 개방형 시스템</a:t>
            </a:r>
            <a:r>
              <a:rPr lang="en-US" altLang="ko-KR" sz="1600" dirty="0"/>
              <a:t>(Open</a:t>
            </a:r>
            <a:r>
              <a:rPr lang="ko-KR" altLang="en-US" sz="1600" dirty="0"/>
              <a:t> </a:t>
            </a:r>
            <a:r>
              <a:rPr lang="en-US" altLang="ko-KR" sz="1600" dirty="0"/>
              <a:t>System)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대부분 </a:t>
            </a:r>
            <a:r>
              <a:rPr lang="en-US" altLang="ko-KR" sz="1600" dirty="0"/>
              <a:t>C</a:t>
            </a:r>
            <a:r>
              <a:rPr lang="ko-KR" altLang="en-US" sz="1600" dirty="0"/>
              <a:t>언어로 작성 이식성이 높고 장치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간의 호환성이 높음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크기가 작고 이해하기가 쉬움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Multi-User ,Multi-Tasking </a:t>
            </a:r>
            <a:r>
              <a:rPr lang="ko-KR" altLang="en-US" sz="1600" dirty="0"/>
              <a:t>지원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많은 네트워킹 기능을 제공하므로 통신망</a:t>
            </a:r>
            <a:r>
              <a:rPr lang="en-US" altLang="ko-KR" sz="1600" dirty="0"/>
              <a:t>(Network) </a:t>
            </a:r>
            <a:r>
              <a:rPr lang="ko-KR" altLang="en-US" sz="1600" dirty="0"/>
              <a:t>관리용 운영체제로 적합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계층적 트리 구조의 파일 시스템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표준 입 </a:t>
            </a:r>
            <a:r>
              <a:rPr lang="en-US" altLang="ko-KR" sz="1600" dirty="0"/>
              <a:t>* </a:t>
            </a:r>
            <a:r>
              <a:rPr lang="ko-KR" altLang="en-US" sz="1600" dirty="0"/>
              <a:t>출력을 통해 명령어들이 파이프라인으로 연결됨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Multi-User ,Multi-Tasking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Multi-User : </a:t>
            </a:r>
            <a:r>
              <a:rPr lang="ko-KR" altLang="en-US" sz="1600" dirty="0"/>
              <a:t>여러 사용자가 동시에 시스템을 사용하는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Multi-System : </a:t>
            </a:r>
            <a:r>
              <a:rPr lang="ko-KR" altLang="en-US" sz="1600" dirty="0"/>
              <a:t>여러 개의 작업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을 동시에 수행하는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하나 이상의 작업을 백그라운드에서 수행하므로 여러 작업을 동시에 처리할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49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UNIX </a:t>
            </a:r>
            <a:r>
              <a:rPr lang="ko-KR" altLang="en-US" dirty="0"/>
              <a:t>시스템의 구성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BB2D8-7A46-4DEA-AE2F-CFEF60D3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20"/>
            <a:ext cx="3540853" cy="46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38BE102-20F9-4D8C-A4BD-A637BF22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37454"/>
              </p:ext>
            </p:extLst>
          </p:nvPr>
        </p:nvGraphicFramePr>
        <p:xfrm>
          <a:off x="4530055" y="1520440"/>
          <a:ext cx="6823744" cy="467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521">
                  <a:extLst>
                    <a:ext uri="{9D8B030D-6E8A-4147-A177-3AD203B41FA5}">
                      <a16:colId xmlns:a16="http://schemas.microsoft.com/office/drawing/2014/main" val="1912239736"/>
                    </a:ext>
                  </a:extLst>
                </a:gridCol>
                <a:gridCol w="5087223">
                  <a:extLst>
                    <a:ext uri="{9D8B030D-6E8A-4147-A177-3AD203B41FA5}">
                      <a16:colId xmlns:a16="http://schemas.microsoft.com/office/drawing/2014/main" val="4208085111"/>
                    </a:ext>
                  </a:extLst>
                </a:gridCol>
              </a:tblGrid>
              <a:tr h="771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744947"/>
                  </a:ext>
                </a:extLst>
              </a:tr>
              <a:tr h="1159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커널</a:t>
                      </a:r>
                      <a:r>
                        <a:rPr lang="en-US" altLang="ko-KR" sz="1400" dirty="0"/>
                        <a:t>(Kernel)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/>
                        <a:t>UNIX</a:t>
                      </a:r>
                      <a:r>
                        <a:rPr lang="ko-KR" altLang="en-US" sz="1100" dirty="0"/>
                        <a:t>의 가장 핵심적인 부분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컴퓨터가 부팅될 때 주기억장치에 적재된 후 상주하면서 실행됨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하드웨어를 보호하고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프로그램과 하드웨어 간의</a:t>
                      </a:r>
                      <a:r>
                        <a:rPr lang="en-US" altLang="ko-KR" sz="1100" dirty="0"/>
                        <a:t>[ </a:t>
                      </a:r>
                      <a:r>
                        <a:rPr lang="ko-KR" altLang="en-US" sz="1100" dirty="0"/>
                        <a:t>인터페이스 역할을 담당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프로세스</a:t>
                      </a:r>
                      <a:r>
                        <a:rPr lang="en-US" altLang="ko-KR" sz="1100" dirty="0"/>
                        <a:t>(CPU</a:t>
                      </a:r>
                      <a:r>
                        <a:rPr lang="ko-KR" altLang="en-US" sz="1100" dirty="0"/>
                        <a:t> 스케줄링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기억장치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입 </a:t>
                      </a:r>
                      <a:r>
                        <a:rPr lang="en-US" altLang="ko-KR" sz="1100" dirty="0"/>
                        <a:t>* </a:t>
                      </a:r>
                      <a:r>
                        <a:rPr lang="ko-KR" altLang="en-US" sz="1100" dirty="0"/>
                        <a:t>출력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 전송 및 변환 등 여러 가지 기능을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542153"/>
                  </a:ext>
                </a:extLst>
              </a:tr>
              <a:tr h="131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쉘</a:t>
                      </a:r>
                      <a:r>
                        <a:rPr lang="en-US" altLang="ko-KR" sz="1400" dirty="0"/>
                        <a:t>(Shell)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사용자의 명령어를 인식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프로그램 호출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명령을 수행하는 명령어 해석기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명령을 해석하여 커널로 처리할 수 있도록 전달해주는 명령 인터프리터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단말장치를 통하여 사용자로부터 명령어를 입력 받음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공용 </a:t>
                      </a:r>
                      <a:r>
                        <a:rPr lang="en-US" altLang="ko-KR" sz="1100" dirty="0"/>
                        <a:t>Shell(Bourn Shell, C Shell, Korn Shell)</a:t>
                      </a:r>
                      <a:r>
                        <a:rPr lang="ko-KR" altLang="en-US" sz="1100" dirty="0"/>
                        <a:t>이나 사용자 자신이 만든 </a:t>
                      </a:r>
                      <a:r>
                        <a:rPr lang="en-US" altLang="ko-KR" sz="1100" dirty="0"/>
                        <a:t>Shell</a:t>
                      </a:r>
                      <a:r>
                        <a:rPr lang="ko-KR" altLang="en-US" sz="1100" dirty="0"/>
                        <a:t>을 사용할 수 있음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42498"/>
                  </a:ext>
                </a:extLst>
              </a:tr>
              <a:tr h="14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유틸리티 프로그램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(Utility Program)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일반 사용자가 작성한 응용 프로그램을 처리하는 데 사용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/>
                        <a:t>DOS</a:t>
                      </a:r>
                      <a:r>
                        <a:rPr lang="ko-KR" altLang="en-US" sz="1100" dirty="0"/>
                        <a:t>에서의 외부 명령어에 해당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유틸리티 프로그램에는 에디터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컴파일러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인터프리터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디버거</a:t>
                      </a:r>
                      <a:r>
                        <a:rPr lang="ko-KR" altLang="en-US" sz="1100" dirty="0"/>
                        <a:t> 등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0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3] LINUX </a:t>
            </a:r>
            <a:r>
              <a:rPr lang="ko-KR" altLang="en-US" dirty="0"/>
              <a:t>개요 및 특징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7DE6-5752-4B7D-830B-962DF198E679}"/>
              </a:ext>
            </a:extLst>
          </p:cNvPr>
          <p:cNvSpPr txBox="1"/>
          <p:nvPr/>
        </p:nvSpPr>
        <p:spPr>
          <a:xfrm>
            <a:off x="931178" y="1661020"/>
            <a:ext cx="9135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LINUX</a:t>
            </a:r>
            <a:r>
              <a:rPr lang="ko-KR" altLang="en-US" dirty="0"/>
              <a:t>는 </a:t>
            </a:r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(Linus </a:t>
            </a:r>
            <a:r>
              <a:rPr lang="en-US" altLang="ko-KR" dirty="0" err="1"/>
              <a:t>Tobalds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UNIX</a:t>
            </a:r>
            <a:r>
              <a:rPr lang="ko-KR" altLang="en-US" dirty="0"/>
              <a:t>를 기반으로 만든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 소스 코드가 무료로 공개되어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프로그래머가 원하는 기능을 추가할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플랫폼에 설치하여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 배포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UNIX</a:t>
            </a:r>
            <a:r>
              <a:rPr lang="ko-KR" altLang="en-US" dirty="0"/>
              <a:t>와 완벽하게 호환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대부분의 특징이 </a:t>
            </a:r>
            <a:r>
              <a:rPr lang="en-US" altLang="ko-KR" dirty="0"/>
              <a:t>UNIX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56956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004</a:t>
            </a:r>
            <a:r>
              <a:rPr lang="ko-KR" altLang="en-US" dirty="0"/>
              <a:t> 운영체제의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7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운영체제 기본 명령어의 개요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7DE6-5752-4B7D-830B-962DF198E679}"/>
              </a:ext>
            </a:extLst>
          </p:cNvPr>
          <p:cNvSpPr txBox="1"/>
          <p:nvPr/>
        </p:nvSpPr>
        <p:spPr>
          <a:xfrm>
            <a:off x="838199" y="1573233"/>
            <a:ext cx="9135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운영체제를 제어하는 방법은 크게 </a:t>
            </a:r>
            <a:r>
              <a:rPr lang="en-US" altLang="ko-KR" sz="1600" dirty="0">
                <a:highlight>
                  <a:srgbClr val="FFFF00"/>
                </a:highlight>
              </a:rPr>
              <a:t>CLI </a:t>
            </a:r>
            <a:r>
              <a:rPr lang="ko-KR" altLang="en-US" sz="1600" dirty="0">
                <a:highlight>
                  <a:srgbClr val="FFFF00"/>
                </a:highlight>
              </a:rPr>
              <a:t>와 </a:t>
            </a:r>
            <a:r>
              <a:rPr lang="en-US" altLang="ko-KR" sz="1600" dirty="0">
                <a:highlight>
                  <a:srgbClr val="FFFF00"/>
                </a:highlight>
              </a:rPr>
              <a:t>GUI</a:t>
            </a:r>
            <a:r>
              <a:rPr lang="ko-KR" altLang="en-US" sz="1600" dirty="0"/>
              <a:t>로 구분할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CLI(Command Line Interface) </a:t>
            </a:r>
            <a:r>
              <a:rPr lang="ko-KR" altLang="en-US" sz="1600" dirty="0"/>
              <a:t>는 키보드로 명령어를 직접 입력하여 작업을 수행하는 사용자 인터페이스를 의미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GUI(Graphic User Interface) </a:t>
            </a:r>
            <a:r>
              <a:rPr lang="ko-KR" altLang="en-US" sz="1600" dirty="0"/>
              <a:t>는 키보드로 명령어를 직접 입력하지 않고 마우스로 아이콘이나 메뉴를 선택하여 작업을 수행하는 그래픽 사용자 인터페이스를 의미</a:t>
            </a:r>
            <a:endParaRPr lang="en-US" altLang="ko-KR" sz="16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822EA47-64BC-4072-8689-61593F0FE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2697"/>
              </p:ext>
            </p:extLst>
          </p:nvPr>
        </p:nvGraphicFramePr>
        <p:xfrm>
          <a:off x="838199" y="3545028"/>
          <a:ext cx="1051560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882">
                  <a:extLst>
                    <a:ext uri="{9D8B030D-6E8A-4147-A177-3AD203B41FA5}">
                      <a16:colId xmlns:a16="http://schemas.microsoft.com/office/drawing/2014/main" val="1683633549"/>
                    </a:ext>
                  </a:extLst>
                </a:gridCol>
                <a:gridCol w="4174918">
                  <a:extLst>
                    <a:ext uri="{9D8B030D-6E8A-4147-A177-3AD203B41FA5}">
                      <a16:colId xmlns:a16="http://schemas.microsoft.com/office/drawing/2014/main" val="2636988136"/>
                    </a:ext>
                  </a:extLst>
                </a:gridCol>
                <a:gridCol w="1034645">
                  <a:extLst>
                    <a:ext uri="{9D8B030D-6E8A-4147-A177-3AD203B41FA5}">
                      <a16:colId xmlns:a16="http://schemas.microsoft.com/office/drawing/2014/main" val="2690457519"/>
                    </a:ext>
                  </a:extLst>
                </a:gridCol>
                <a:gridCol w="4223155">
                  <a:extLst>
                    <a:ext uri="{9D8B030D-6E8A-4147-A177-3AD203B41FA5}">
                      <a16:colId xmlns:a16="http://schemas.microsoft.com/office/drawing/2014/main" val="99749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1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현재 디렉터리의 파일 목록을 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화면에 표시되어 있는 내용을 지움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9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copy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copy abc.txt aa -&gt; abc.txt </a:t>
                      </a:r>
                      <a:r>
                        <a:rPr lang="ko-KR" altLang="en-US" sz="1200" dirty="0"/>
                        <a:t>파일을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디렉터리로 복사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attrib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 err="1"/>
                        <a:t>attrib</a:t>
                      </a:r>
                      <a:r>
                        <a:rPr lang="en-US" altLang="ko-KR" sz="1200" dirty="0"/>
                        <a:t> + r abc.txt -&gt; abc.txt</a:t>
                      </a:r>
                      <a:r>
                        <a:rPr lang="ko-KR" altLang="en-US" sz="1200" dirty="0"/>
                        <a:t>파일 속성을 읽기 전용으로 변경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47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del abc.txt -&gt; abc.txt </a:t>
                      </a:r>
                      <a:r>
                        <a:rPr lang="ko-KR" altLang="en-US" sz="1200" dirty="0"/>
                        <a:t>파일을 삭제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find “123” abc.txt -&gt; abc.txt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“123”</a:t>
                      </a:r>
                      <a:r>
                        <a:rPr lang="ko-KR" altLang="en-US" sz="1200" dirty="0"/>
                        <a:t>이 포함된 문자열을 찾는다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6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type abc.txt -&gt; abc.txt</a:t>
                      </a:r>
                      <a:r>
                        <a:rPr lang="ko-KR" altLang="en-US" sz="1200" dirty="0"/>
                        <a:t>파일의 내용을 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chkdsk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현재 디스크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드라이브의 상태를 점검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-ren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abc.txt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13.txt -&gt; abc.txt </a:t>
                      </a:r>
                      <a:r>
                        <a:rPr lang="ko-KR" altLang="en-US" sz="1200" dirty="0"/>
                        <a:t>파일의 이름을 </a:t>
                      </a:r>
                      <a:r>
                        <a:rPr lang="en-US" altLang="ko-KR" sz="1200" dirty="0"/>
                        <a:t>13.txt</a:t>
                      </a:r>
                      <a:r>
                        <a:rPr lang="ko-KR" altLang="en-US" sz="1200" dirty="0"/>
                        <a:t>로 변경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format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-format c -&gt; c</a:t>
                      </a:r>
                      <a:r>
                        <a:rPr lang="ko-KR" altLang="en-US" sz="1200" dirty="0"/>
                        <a:t>드라이브를 초기화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7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md aa -&gt; aa </a:t>
                      </a:r>
                      <a:r>
                        <a:rPr lang="ko-KR" altLang="en-US" sz="1200" dirty="0"/>
                        <a:t>디렉터리를 생성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move abc.txt aa -&gt; abc.txt </a:t>
                      </a:r>
                      <a:r>
                        <a:rPr lang="ko-KR" altLang="en-US" sz="1200" dirty="0"/>
                        <a:t>파일을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디렉터리로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02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cd aa -&gt; </a:t>
                      </a:r>
                      <a:r>
                        <a:rPr lang="ko-KR" altLang="en-US" sz="1200" dirty="0"/>
                        <a:t>디렉터리의 위치를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로 변경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921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F2C54E-6D70-45AB-BDC5-A8D7D3A22D5B}"/>
              </a:ext>
            </a:extLst>
          </p:cNvPr>
          <p:cNvSpPr txBox="1"/>
          <p:nvPr/>
        </p:nvSpPr>
        <p:spPr>
          <a:xfrm>
            <a:off x="838197" y="2896672"/>
            <a:ext cx="105155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Windows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CLI </a:t>
            </a:r>
            <a:r>
              <a:rPr lang="ko-KR" altLang="en-US" sz="1600" dirty="0"/>
              <a:t>기본 명령어</a:t>
            </a:r>
            <a:r>
              <a:rPr lang="en-US" altLang="ko-KR" sz="1600" dirty="0"/>
              <a:t>: </a:t>
            </a:r>
            <a:r>
              <a:rPr lang="ko-KR" altLang="en-US" sz="1600" dirty="0"/>
              <a:t>명령 프롬프트 창에 명령어를 입력하여 작업을 수행하는 것 </a:t>
            </a:r>
          </a:p>
        </p:txBody>
      </p:sp>
    </p:spTree>
    <p:extLst>
      <p:ext uri="{BB962C8B-B14F-4D97-AF65-F5344CB8AC3E}">
        <p14:creationId xmlns:p14="http://schemas.microsoft.com/office/powerpoint/2010/main" val="387051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004</a:t>
            </a:r>
            <a:r>
              <a:rPr lang="ko-KR" altLang="en-US" dirty="0"/>
              <a:t> 운영체제의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779476" y="690096"/>
            <a:ext cx="1051559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3] UNIX / LINUX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CLI </a:t>
            </a:r>
            <a:r>
              <a:rPr lang="ko-KR" altLang="en-US" sz="1400" dirty="0"/>
              <a:t>기본 명령어 </a:t>
            </a:r>
            <a:r>
              <a:rPr lang="en-US" altLang="ko-KR" sz="1400" dirty="0"/>
              <a:t>: </a:t>
            </a:r>
            <a:r>
              <a:rPr lang="ko-KR" altLang="en-US" sz="1400" dirty="0"/>
              <a:t>쉘</a:t>
            </a:r>
            <a:r>
              <a:rPr lang="en-US" altLang="ko-KR" sz="1400" dirty="0"/>
              <a:t>(Shell)</a:t>
            </a:r>
            <a:r>
              <a:rPr lang="ko-KR" altLang="en-US" sz="1400" dirty="0"/>
              <a:t>에 명령어를 입력하여 작업을 수행하는 것</a:t>
            </a:r>
            <a:endParaRPr lang="en-US" altLang="ko-KR" sz="1400" dirty="0"/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기본 명령어</a:t>
            </a:r>
            <a:r>
              <a:rPr lang="en-US" altLang="ko-KR" sz="1400" dirty="0"/>
              <a:t> : UNIX </a:t>
            </a:r>
            <a:r>
              <a:rPr lang="ko-KR" altLang="en-US" sz="1400" dirty="0"/>
              <a:t>와 </a:t>
            </a:r>
            <a:r>
              <a:rPr lang="en-US" altLang="ko-KR" sz="1400" dirty="0"/>
              <a:t>LINUX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CLI </a:t>
            </a:r>
            <a:r>
              <a:rPr lang="ko-KR" altLang="en-US" sz="1400" dirty="0"/>
              <a:t>를 기반으로 운영되는 시스템</a:t>
            </a:r>
            <a:endParaRPr lang="en-US" altLang="ko-KR" sz="1400" dirty="0"/>
          </a:p>
          <a:p>
            <a:r>
              <a:rPr lang="en-US" altLang="ko-KR" sz="1400" dirty="0"/>
              <a:t>	         X Window</a:t>
            </a:r>
            <a:r>
              <a:rPr lang="ko-KR" altLang="en-US" sz="1400" dirty="0"/>
              <a:t>라는 별도의 프로그램을 설치하여 </a:t>
            </a:r>
            <a:r>
              <a:rPr lang="en-US" altLang="ko-KR" sz="1400" dirty="0"/>
              <a:t>GUI </a:t>
            </a:r>
            <a:r>
              <a:rPr lang="ko-KR" altLang="en-US" sz="1400" dirty="0"/>
              <a:t>방식으로 운영 할 수 있음</a:t>
            </a:r>
            <a:endParaRPr lang="en-US" altLang="ko-KR" sz="14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0D5152-64D9-4856-B681-F4028604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2122"/>
              </p:ext>
            </p:extLst>
          </p:nvPr>
        </p:nvGraphicFramePr>
        <p:xfrm>
          <a:off x="838199" y="2127231"/>
          <a:ext cx="10515600" cy="4669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436">
                  <a:extLst>
                    <a:ext uri="{9D8B030D-6E8A-4147-A177-3AD203B41FA5}">
                      <a16:colId xmlns:a16="http://schemas.microsoft.com/office/drawing/2014/main" val="2727087463"/>
                    </a:ext>
                  </a:extLst>
                </a:gridCol>
                <a:gridCol w="4141364">
                  <a:extLst>
                    <a:ext uri="{9D8B030D-6E8A-4147-A177-3AD203B41FA5}">
                      <a16:colId xmlns:a16="http://schemas.microsoft.com/office/drawing/2014/main" val="395738438"/>
                    </a:ext>
                  </a:extLst>
                </a:gridCol>
                <a:gridCol w="1051421">
                  <a:extLst>
                    <a:ext uri="{9D8B030D-6E8A-4147-A177-3AD203B41FA5}">
                      <a16:colId xmlns:a16="http://schemas.microsoft.com/office/drawing/2014/main" val="2540594881"/>
                    </a:ext>
                  </a:extLst>
                </a:gridCol>
                <a:gridCol w="4206379">
                  <a:extLst>
                    <a:ext uri="{9D8B030D-6E8A-4147-A177-3AD203B41FA5}">
                      <a16:colId xmlns:a16="http://schemas.microsoft.com/office/drawing/2014/main" val="1665499274"/>
                    </a:ext>
                  </a:extLst>
                </a:gridCol>
              </a:tblGrid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2487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내용을 화면에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디렉터리의 파일 목록을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2456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디렉터리의 위치를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mkdir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67650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chmod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파일의 보호 모드를 설정하여 파일의 사용 허가를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rmdir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54535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chown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소유자와 그룹을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6182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실행중인 프로세스를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82575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pwd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작업중인 디렉터리 경로를 화면에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856406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찾음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시스템의 프로세스와 메모리 사용 현황을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5624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fsck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시스템을 검사하고 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who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시스템에 접속해 있는 사용자를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6903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kill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PID(</a:t>
                      </a:r>
                      <a:r>
                        <a:rPr lang="ko-KR" altLang="en-US" sz="1200" dirty="0"/>
                        <a:t>프로세스 고유 번호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이용하여 프로세스를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압축하거나 압축을 해제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cvf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모든 파일을 압축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처리 과정 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xvf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압축된 파일을 현재 디렉터리에 해제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처리 과정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1591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killall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프로세스의 이름을 이용하여 프로세스를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head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파일의 내용의 앞부분을 출력</a:t>
                      </a:r>
                      <a:endParaRPr lang="en-US" altLang="ko-KR" sz="1200" dirty="0"/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옵션을 지정하지 않을 경우 기본값은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3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기억장치의 관리 전략의 개요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기억장치의 관리 전략은 보조기억장치의 프로그램이나 데이터를 주기억장치에 적재 시키는 시기</a:t>
            </a:r>
            <a:r>
              <a:rPr lang="en-US" altLang="ko-KR" sz="1400" dirty="0"/>
              <a:t>, </a:t>
            </a:r>
            <a:r>
              <a:rPr lang="ko-KR" altLang="en-US" sz="1400" dirty="0"/>
              <a:t>적재 위치 등을 지정하여 한정된 주기억장치의 공간을 효율적으로 사용하기 위한 것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**</a:t>
            </a:r>
            <a:r>
              <a:rPr lang="ko-KR" altLang="en-US" sz="1400" dirty="0"/>
              <a:t> </a:t>
            </a:r>
            <a:r>
              <a:rPr lang="ko-KR" altLang="en-US" dirty="0"/>
              <a:t>기억장치 관리 전략의 종류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반입</a:t>
            </a:r>
            <a:r>
              <a:rPr lang="en-US" altLang="ko-KR" sz="1600" dirty="0"/>
              <a:t>(Fetch) </a:t>
            </a:r>
            <a:r>
              <a:rPr lang="ko-KR" altLang="en-US" sz="1600" dirty="0"/>
              <a:t>전략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배치</a:t>
            </a:r>
            <a:r>
              <a:rPr lang="en-US" altLang="ko-KR" sz="1600" dirty="0"/>
              <a:t>(Placement)</a:t>
            </a:r>
            <a:r>
              <a:rPr lang="ko-KR" altLang="en-US" sz="1600" dirty="0"/>
              <a:t> 전략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교체</a:t>
            </a:r>
            <a:r>
              <a:rPr lang="en-US" altLang="ko-KR" sz="1600" dirty="0"/>
              <a:t>(Replacement)</a:t>
            </a:r>
            <a:r>
              <a:rPr lang="ko-KR" altLang="en-US" sz="1600" dirty="0"/>
              <a:t> 전략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954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534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2] </a:t>
            </a:r>
            <a:r>
              <a:rPr lang="ko-KR" altLang="en-US" dirty="0"/>
              <a:t>반입</a:t>
            </a:r>
            <a:r>
              <a:rPr lang="en-US" altLang="ko-KR" dirty="0"/>
              <a:t>(Fetch)</a:t>
            </a:r>
            <a:r>
              <a:rPr lang="ko-KR" altLang="en-US" dirty="0"/>
              <a:t> 전략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반입 전략은 보조기억장치에 보관중인 프로그램이나 데이터를 언제 주기억장치로 적재할 것인지 결정하는 전략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** </a:t>
            </a:r>
            <a:r>
              <a:rPr lang="ko-KR" altLang="en-US" sz="1600" dirty="0"/>
              <a:t>요구 반입</a:t>
            </a:r>
            <a:r>
              <a:rPr lang="en-US" altLang="ko-KR" sz="1600" dirty="0"/>
              <a:t>(Demand Fetch)</a:t>
            </a:r>
            <a:r>
              <a:rPr lang="ko-KR" altLang="en-US" sz="1600" dirty="0"/>
              <a:t>과 예상 반입</a:t>
            </a:r>
            <a:r>
              <a:rPr lang="en-US" altLang="ko-KR" sz="1600" dirty="0"/>
              <a:t>(Anticipatory Fetch)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요구 반입</a:t>
            </a:r>
            <a:r>
              <a:rPr lang="en-US" altLang="ko-KR" sz="1400" dirty="0"/>
              <a:t>(Demand Fetch) : </a:t>
            </a:r>
            <a:r>
              <a:rPr lang="ko-KR" altLang="en-US" sz="1400" dirty="0"/>
              <a:t>실행중인 프로그램이 특정 프로그램이나 데이터 등의 참조를 요구할 때 적재하는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예상 반입</a:t>
            </a:r>
            <a:r>
              <a:rPr lang="en-US" altLang="ko-KR" sz="1400" dirty="0"/>
              <a:t>(Anticipatory Fetch) : </a:t>
            </a:r>
            <a:r>
              <a:rPr lang="ko-KR" altLang="en-US" sz="1400" dirty="0"/>
              <a:t>실행중인 프로그램에 의해 참조될 프로그램이나 데이터를 미리 예상하여 적재하는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3] </a:t>
            </a:r>
            <a:r>
              <a:rPr lang="ko-KR" altLang="en-US" dirty="0"/>
              <a:t>배치</a:t>
            </a:r>
            <a:r>
              <a:rPr lang="en-US" altLang="ko-KR" dirty="0"/>
              <a:t>(Placement)</a:t>
            </a:r>
            <a:r>
              <a:rPr lang="ko-KR" altLang="en-US" dirty="0"/>
              <a:t> 전략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배치 전략은 새로 반입되는 프로그램이나 데이터를 주기억장치의 어디에 위치시킬 것인지를 결정하는 전략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** </a:t>
            </a:r>
            <a:r>
              <a:rPr lang="ko-KR" altLang="en-US" sz="1600" dirty="0"/>
              <a:t>최초</a:t>
            </a:r>
            <a:r>
              <a:rPr lang="en-US" altLang="ko-KR" sz="1600" dirty="0"/>
              <a:t>(First Fit)</a:t>
            </a:r>
            <a:r>
              <a:rPr lang="ko-KR" altLang="en-US" sz="1600" dirty="0"/>
              <a:t> 적합</a:t>
            </a:r>
            <a:r>
              <a:rPr lang="en-US" altLang="ko-KR" sz="1600" dirty="0"/>
              <a:t>, </a:t>
            </a:r>
            <a:r>
              <a:rPr lang="ko-KR" altLang="en-US" sz="1600" dirty="0"/>
              <a:t>최적</a:t>
            </a:r>
            <a:r>
              <a:rPr lang="en-US" altLang="ko-KR" sz="1600" dirty="0"/>
              <a:t>(Best Fit)</a:t>
            </a:r>
            <a:r>
              <a:rPr lang="ko-KR" altLang="en-US" sz="1600" dirty="0"/>
              <a:t>  적합</a:t>
            </a:r>
            <a:r>
              <a:rPr lang="en-US" altLang="ko-KR" sz="1600" dirty="0"/>
              <a:t>, </a:t>
            </a:r>
            <a:r>
              <a:rPr lang="ko-KR" altLang="en-US" sz="1600" dirty="0"/>
              <a:t>최악</a:t>
            </a:r>
            <a:r>
              <a:rPr lang="en-US" altLang="ko-KR" sz="1600" dirty="0"/>
              <a:t>(Worst Fit)</a:t>
            </a:r>
            <a:r>
              <a:rPr lang="ko-KR" altLang="en-US" sz="1600" dirty="0"/>
              <a:t> 적합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최초</a:t>
            </a:r>
            <a:r>
              <a:rPr lang="en-US" altLang="ko-KR" sz="1400" b="1" dirty="0"/>
              <a:t>(First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첫 번째 분할 영역에 배치시키는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최적</a:t>
            </a:r>
            <a:r>
              <a:rPr lang="en-US" altLang="ko-KR" sz="1400" b="1" dirty="0"/>
              <a:t>(Best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단편화를 가장 작게 남기는 분할 영역에 배치시키는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최악</a:t>
            </a:r>
            <a:r>
              <a:rPr lang="en-US" altLang="ko-KR" sz="1400" b="1" dirty="0"/>
              <a:t>(Worst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단편화를 가장 많이 남기는 분할 영역에 배치시키는 방법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789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4] </a:t>
            </a:r>
            <a:r>
              <a:rPr lang="ko-KR" altLang="en-US" dirty="0"/>
              <a:t>교체 전략</a:t>
            </a:r>
            <a:r>
              <a:rPr lang="en-US" altLang="ko-KR" dirty="0"/>
              <a:t>(Replacement) </a:t>
            </a:r>
            <a:r>
              <a:rPr lang="ko-KR" altLang="en-US" dirty="0"/>
              <a:t>전략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교체 전략은 주기억장치의 모든 영역이 이미 사용중인 상태에서 새로운 프로그램이나 데이터를 주기억장치에 배치하려고 할 때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이미 사용되고 있는 영역 중에서 어느 영역을 교체하여 사용할 것인지를 결정하는 전략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** </a:t>
            </a:r>
            <a:r>
              <a:rPr lang="ko-KR" altLang="en-US" sz="1400" dirty="0"/>
              <a:t>교체 전략의 종류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– OPT, FIFO, LRU, LFU, NURM MRU </a:t>
            </a:r>
            <a:r>
              <a:rPr lang="ko-KR" altLang="en-US" sz="1400" dirty="0"/>
              <a:t>등</a:t>
            </a:r>
            <a:endParaRPr lang="en-US" altLang="ko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C6764F-1B4D-4E74-BD1E-662256A25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7053"/>
              </p:ext>
            </p:extLst>
          </p:nvPr>
        </p:nvGraphicFramePr>
        <p:xfrm>
          <a:off x="838199" y="3097113"/>
          <a:ext cx="10515598" cy="326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634">
                  <a:extLst>
                    <a:ext uri="{9D8B030D-6E8A-4147-A177-3AD203B41FA5}">
                      <a16:colId xmlns:a16="http://schemas.microsoft.com/office/drawing/2014/main" val="1968629082"/>
                    </a:ext>
                  </a:extLst>
                </a:gridCol>
                <a:gridCol w="6806964">
                  <a:extLst>
                    <a:ext uri="{9D8B030D-6E8A-4147-A177-3AD203B41FA5}">
                      <a16:colId xmlns:a16="http://schemas.microsoft.com/office/drawing/2014/main" val="3466296069"/>
                    </a:ext>
                  </a:extLst>
                </a:gridCol>
              </a:tblGrid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OPT(Optimal replacement, </a:t>
                      </a:r>
                      <a:r>
                        <a:rPr lang="ko-KR" altLang="en-US" sz="1600" dirty="0"/>
                        <a:t>최적 교체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앞으로 가장 오랫동안 사용하지 않을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860856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FIFO(First In First Out)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 페이지가 주기억장치에 적재될 때 마다 그때의 시간을 기억시켜 가장 먼저 들어와서 가장 오래 있었던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61998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LRU(Least Recently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계수기를 두어 가장 오랫동안 참조되지 않은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831258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LFU(Least Frequency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사용 빈도가 가장 적은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305216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NUR(Not Used Recently)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최근에 사용하지 않은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502813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MRU(Most Recently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사용 빈도가 가장 많은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1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5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기초 활용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네트워크 기초 활용</a:t>
            </a:r>
          </a:p>
        </p:txBody>
      </p:sp>
    </p:spTree>
    <p:extLst>
      <p:ext uri="{BB962C8B-B14F-4D97-AF65-F5344CB8AC3E}">
        <p14:creationId xmlns:p14="http://schemas.microsoft.com/office/powerpoint/2010/main" val="295264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프로그래밍 언어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언어의 종류</a:t>
            </a:r>
            <a:endParaRPr lang="en-US" altLang="ko-KR" dirty="0"/>
          </a:p>
          <a:p>
            <a:r>
              <a:rPr lang="en-US" altLang="ko-KR" dirty="0"/>
              <a:t>2. 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3. Java</a:t>
            </a:r>
          </a:p>
          <a:p>
            <a:r>
              <a:rPr lang="en-US" altLang="ko-KR" dirty="0"/>
              <a:t>4.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3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애플리케이션 결함 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95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SQL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7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BAA-F751-4933-A89A-ACD199C0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49F18-E073-403D-AC2F-74DDEF644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운영체제의 개념</a:t>
            </a:r>
            <a:endParaRPr lang="en-US" altLang="ko-KR" dirty="0"/>
          </a:p>
          <a:p>
            <a:r>
              <a:rPr lang="en-US" altLang="ko-KR" dirty="0"/>
              <a:t>2) Windows</a:t>
            </a:r>
          </a:p>
          <a:p>
            <a:r>
              <a:rPr lang="en-US" altLang="ko-KR" dirty="0"/>
              <a:t>3) UNIX / LINUX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운영체제의 기본 명령어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기억장치 관리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프로세스 관리 및 스케줄링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5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66C2-7EFC-44D3-8AC4-94A1C1F1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132D-D050-40C5-B10D-1905D354363E}"/>
              </a:ext>
            </a:extLst>
          </p:cNvPr>
          <p:cNvSpPr txBox="1"/>
          <p:nvPr/>
        </p:nvSpPr>
        <p:spPr>
          <a:xfrm>
            <a:off x="729842" y="362666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1] </a:t>
            </a:r>
            <a:r>
              <a:rPr lang="ko-KR" altLang="en-US" dirty="0"/>
              <a:t>운영체제 </a:t>
            </a:r>
            <a:r>
              <a:rPr lang="en-US" altLang="ko-KR" dirty="0"/>
              <a:t>(OS: Operating System)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컴퓨터 시스템의 </a:t>
            </a:r>
            <a:r>
              <a:rPr lang="ko-KR" altLang="en-US" dirty="0">
                <a:highlight>
                  <a:srgbClr val="FFFF00"/>
                </a:highlight>
              </a:rPr>
              <a:t>자원</a:t>
            </a:r>
            <a:r>
              <a:rPr lang="ko-KR" altLang="en-US" dirty="0"/>
              <a:t>들을 효율적으로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사용자가 컴퓨터를 편리하고 효과적으로 사용할 수 있도록 환경을 제공하는 여러 프로그램의 모임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 사용자와 컴퓨터 하드웨어 간의 인터페이스로서 동작하는 시스템 소프트웨어의 일종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응용 프로그램이 유용한 작업을 할 수 있도록 환경을 제공해줌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자원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시스템에서 사용할 수 있는 </a:t>
            </a:r>
            <a:r>
              <a:rPr lang="en-US" altLang="ko-KR" u="sng" dirty="0"/>
              <a:t>CPU, </a:t>
            </a:r>
            <a:r>
              <a:rPr lang="ko-KR" altLang="en-US" u="sng" dirty="0"/>
              <a:t>주기억장치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보조기억장치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프린터</a:t>
            </a:r>
            <a:r>
              <a:rPr lang="en-US" altLang="ko-KR" u="sng" dirty="0"/>
              <a:t>, </a:t>
            </a:r>
            <a:r>
              <a:rPr lang="ko-KR" altLang="en-US" u="sng" dirty="0"/>
              <a:t>파일 및 정보 등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6D9B-4A3D-47F3-AD20-B46BC0D6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0376"/>
            <a:ext cx="10407241" cy="24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21EE-B7B2-4193-B71B-D1490DD412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B102-7CA6-4559-AA63-D0E00604ED11}"/>
              </a:ext>
            </a:extLst>
          </p:cNvPr>
          <p:cNvSpPr txBox="1"/>
          <p:nvPr/>
        </p:nvSpPr>
        <p:spPr>
          <a:xfrm>
            <a:off x="838200" y="1775503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</a:t>
            </a:r>
            <a:r>
              <a:rPr lang="ko-KR" altLang="en-US" dirty="0"/>
              <a:t>운영체제의 목적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능력</a:t>
            </a:r>
            <a:r>
              <a:rPr lang="en-US" altLang="ko-KR" dirty="0"/>
              <a:t> </a:t>
            </a:r>
            <a:r>
              <a:rPr lang="ko-KR" altLang="en-US" dirty="0"/>
              <a:t>향상</a:t>
            </a:r>
            <a:r>
              <a:rPr lang="en-US" altLang="ko-KR" dirty="0"/>
              <a:t>, </a:t>
            </a:r>
            <a:r>
              <a:rPr lang="ko-KR" altLang="en-US" dirty="0"/>
              <a:t>사용 가능도 향상</a:t>
            </a:r>
            <a:r>
              <a:rPr lang="en-US" altLang="ko-KR" dirty="0"/>
              <a:t>, </a:t>
            </a:r>
            <a:r>
              <a:rPr lang="ko-KR" altLang="en-US" dirty="0"/>
              <a:t>신뢰도 향상</a:t>
            </a:r>
            <a:r>
              <a:rPr lang="en-US" altLang="ko-KR" dirty="0"/>
              <a:t>, </a:t>
            </a:r>
            <a:r>
              <a:rPr lang="ko-KR" altLang="en-US" dirty="0"/>
              <a:t>반환 시간 단축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FFFF00"/>
                </a:highlight>
              </a:rPr>
              <a:t>* </a:t>
            </a:r>
            <a:r>
              <a:rPr lang="ko-KR" altLang="en-US" dirty="0">
                <a:highlight>
                  <a:srgbClr val="FFFF00"/>
                </a:highlight>
              </a:rPr>
              <a:t>처리 능력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반환 시간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사용 가능도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신뢰도는 운영체제의 성능을 평가하는 기준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FDBE81-8E23-46F5-A5F7-DE390B37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58474"/>
              </p:ext>
            </p:extLst>
          </p:nvPr>
        </p:nvGraphicFramePr>
        <p:xfrm>
          <a:off x="838201" y="3630646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797">
                  <a:extLst>
                    <a:ext uri="{9D8B030D-6E8A-4147-A177-3AD203B41FA5}">
                      <a16:colId xmlns:a16="http://schemas.microsoft.com/office/drawing/2014/main" val="1664372917"/>
                    </a:ext>
                  </a:extLst>
                </a:gridCol>
                <a:gridCol w="7055803">
                  <a:extLst>
                    <a:ext uri="{9D8B030D-6E8A-4147-A177-3AD203B41FA5}">
                      <a16:colId xmlns:a16="http://schemas.microsoft.com/office/drawing/2014/main" val="28143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 능력 </a:t>
                      </a:r>
                      <a:r>
                        <a:rPr lang="en-US" altLang="ko-KR" dirty="0"/>
                        <a:t>(Throughput)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내에 시스템이 처리하는 일의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7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시간 </a:t>
                      </a:r>
                      <a:r>
                        <a:rPr lang="en-US" altLang="ko-KR" dirty="0"/>
                        <a:t>(Turn Around Time)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시스템에 작업을 의뢰한 시간부터 완료될 때까지 걸린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가능도 </a:t>
                      </a:r>
                      <a:r>
                        <a:rPr lang="en-US" altLang="ko-KR" dirty="0"/>
                        <a:t>(Availability)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시스템을 사용할 필요가 있을 때 즉시 사용 가능한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7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신뢰도 </a:t>
                      </a:r>
                      <a:r>
                        <a:rPr lang="en-US" altLang="ko-KR" dirty="0"/>
                        <a:t>(Reliability)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시스템이 주어진 문제를 정확하게 해결하는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04B18-73BD-487B-A3B8-DB8ACC71F87D}"/>
              </a:ext>
            </a:extLst>
          </p:cNvPr>
          <p:cNvSpPr txBox="1"/>
          <p:nvPr/>
        </p:nvSpPr>
        <p:spPr>
          <a:xfrm>
            <a:off x="838200" y="1163107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3] </a:t>
            </a:r>
            <a:r>
              <a:rPr lang="ko-KR" altLang="en-US" dirty="0"/>
              <a:t>운영체제의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기능별로 제어 프로그램과 처리 프로그램으로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제어 프로그램</a:t>
            </a:r>
            <a:r>
              <a:rPr lang="en-US" altLang="ko-KR" dirty="0"/>
              <a:t>(Control Program)		        * </a:t>
            </a:r>
            <a:r>
              <a:rPr lang="ko-KR" altLang="en-US" dirty="0"/>
              <a:t>처리 프로그램</a:t>
            </a:r>
            <a:r>
              <a:rPr lang="en-US" altLang="ko-KR" dirty="0"/>
              <a:t>(Processing Program)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A397C3-889E-4F8B-B877-274CFB149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F0F83-C0A9-45EA-BFAD-1FCA362C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52267"/>
              </p:ext>
            </p:extLst>
          </p:nvPr>
        </p:nvGraphicFramePr>
        <p:xfrm>
          <a:off x="838198" y="2655115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465">
                  <a:extLst>
                    <a:ext uri="{9D8B030D-6E8A-4147-A177-3AD203B41FA5}">
                      <a16:colId xmlns:a16="http://schemas.microsoft.com/office/drawing/2014/main" val="1510803475"/>
                    </a:ext>
                  </a:extLst>
                </a:gridCol>
                <a:gridCol w="3433243">
                  <a:extLst>
                    <a:ext uri="{9D8B030D-6E8A-4147-A177-3AD203B41FA5}">
                      <a16:colId xmlns:a16="http://schemas.microsoft.com/office/drawing/2014/main" val="3851098808"/>
                    </a:ext>
                  </a:extLst>
                </a:gridCol>
              </a:tblGrid>
              <a:tr h="56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감시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(Supervisor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각종 프로그램의 실행과 시스템 전체의 작동 상태를 감시 </a:t>
                      </a: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감독하는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44036"/>
                  </a:ext>
                </a:extLst>
              </a:tr>
              <a:tr h="791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작업 제어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(Job Control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어떤 업무를 처리하고 다름 업무로의 이행을 자동으로 수행하기 위한 준비 및 그 처리에 대한 완료를 담당하는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22829"/>
                  </a:ext>
                </a:extLst>
              </a:tr>
              <a:tr h="14707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자료 관리 프로그램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(Data Management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주기억장치와 보조기억장치 사이의 자료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파일의 조작 및 처리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입 </a:t>
                      </a: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출력 자료와 프로그램 간의 논리적 연결 등 시스템에서 취급하는 파일과 데이터를 표준적인 방법으로 처리할 수 있도록 관리하는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93E164-475C-4447-9772-FC9BDCD7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15269"/>
              </p:ext>
            </p:extLst>
          </p:nvPr>
        </p:nvGraphicFramePr>
        <p:xfrm>
          <a:off x="6177092" y="2661407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1">
                  <a:extLst>
                    <a:ext uri="{9D8B030D-6E8A-4147-A177-3AD203B41FA5}">
                      <a16:colId xmlns:a16="http://schemas.microsoft.com/office/drawing/2014/main" val="2416768458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2526092844"/>
                    </a:ext>
                  </a:extLst>
                </a:gridCol>
              </a:tblGrid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언어 번역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(Language Translate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원시 프로그램</a:t>
                      </a:r>
                      <a:r>
                        <a:rPr lang="en-US" altLang="ko-KR" sz="1200" dirty="0"/>
                        <a:t>(Source Program)</a:t>
                      </a:r>
                      <a:r>
                        <a:rPr lang="ko-KR" altLang="en-US" sz="1200" dirty="0"/>
                        <a:t>을 기계어 형태의 목적 프로그램</a:t>
                      </a:r>
                      <a:r>
                        <a:rPr lang="en-US" altLang="ko-KR" sz="1200" dirty="0"/>
                        <a:t>(Object Program)</a:t>
                      </a:r>
                      <a:r>
                        <a:rPr lang="ko-KR" altLang="en-US" sz="1200" dirty="0"/>
                        <a:t>으로 번역하는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0647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서비스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(Service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사용자의 편의를 위해 시스템 제공자가 미리 작성하여 사용자에게 제공해주는 것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사용 빈도가 높은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3872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문제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(Problem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특정 업무 및 문제 해결을 위해 사용자가 작성한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EB07B-AF2F-4121-8E3F-77BEC21DA7A1}"/>
              </a:ext>
            </a:extLst>
          </p:cNvPr>
          <p:cNvSpPr txBox="1"/>
          <p:nvPr/>
        </p:nvSpPr>
        <p:spPr>
          <a:xfrm>
            <a:off x="838200" y="1163107"/>
            <a:ext cx="1104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운영체제의 종류에는 </a:t>
            </a:r>
            <a:r>
              <a:rPr lang="en-US" altLang="ko-KR" dirty="0"/>
              <a:t>Windows, UNIX, LINUX, MacOS, MS-DOS, Android, iOS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143151C-496A-40D5-97A1-DE30BB60C3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3856AA-4CE9-4835-9497-B5ECA9A7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24"/>
              </p:ext>
            </p:extLst>
          </p:nvPr>
        </p:nvGraphicFramePr>
        <p:xfrm>
          <a:off x="838199" y="2234476"/>
          <a:ext cx="10515600" cy="409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840">
                  <a:extLst>
                    <a:ext uri="{9D8B030D-6E8A-4147-A177-3AD203B41FA5}">
                      <a16:colId xmlns:a16="http://schemas.microsoft.com/office/drawing/2014/main" val="3438028966"/>
                    </a:ext>
                  </a:extLst>
                </a:gridCol>
                <a:gridCol w="8182760">
                  <a:extLst>
                    <a:ext uri="{9D8B030D-6E8A-4147-A177-3AD203B41FA5}">
                      <a16:colId xmlns:a16="http://schemas.microsoft.com/office/drawing/2014/main" val="1440822996"/>
                    </a:ext>
                  </a:extLst>
                </a:gridCol>
              </a:tblGrid>
              <a:tr h="49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4950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마이크로소프트</a:t>
                      </a:r>
                      <a:r>
                        <a:rPr lang="en-US" altLang="ko-KR" dirty="0"/>
                        <a:t>(Microsoft) </a:t>
                      </a:r>
                      <a:r>
                        <a:rPr lang="ko-KR" altLang="en-US" dirty="0"/>
                        <a:t>사가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23207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AT&amp;T </a:t>
                      </a:r>
                      <a:r>
                        <a:rPr lang="ko-KR" altLang="en-US" dirty="0"/>
                        <a:t>벨</a:t>
                      </a:r>
                      <a:r>
                        <a:rPr lang="en-US" altLang="ko-KR" dirty="0"/>
                        <a:t>(Bell) </a:t>
                      </a:r>
                      <a:r>
                        <a:rPr lang="ko-KR" altLang="en-US" dirty="0"/>
                        <a:t>연구소</a:t>
                      </a:r>
                      <a:r>
                        <a:rPr lang="en-US" altLang="ko-KR" dirty="0"/>
                        <a:t>, MIT, General Electric </a:t>
                      </a:r>
                      <a:r>
                        <a:rPr lang="ko-KR" altLang="en-US" dirty="0"/>
                        <a:t>공동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4422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리누스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토발즈</a:t>
                      </a:r>
                      <a:r>
                        <a:rPr lang="en-US" altLang="ko-KR" dirty="0"/>
                        <a:t>(Linux </a:t>
                      </a:r>
                      <a:r>
                        <a:rPr lang="en-US" altLang="ko-KR" dirty="0" err="1"/>
                        <a:t>Tovalds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가 개발한 운영체제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(UNIX</a:t>
                      </a:r>
                      <a:r>
                        <a:rPr lang="ko-KR" altLang="en-US" dirty="0"/>
                        <a:t>와 호환이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3145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사가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기반으로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5211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MS-DOS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</a:t>
                      </a:r>
                      <a:r>
                        <a:rPr lang="ko-KR" altLang="en-US" dirty="0"/>
                        <a:t>이전에 사용되던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78435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</a:t>
                      </a:r>
                      <a:r>
                        <a:rPr lang="en-US" altLang="ko-KR" dirty="0"/>
                        <a:t>(Google) </a:t>
                      </a:r>
                      <a:r>
                        <a:rPr lang="ko-KR" altLang="en-US" dirty="0"/>
                        <a:t>사에서 개발한 리눅스 기반의 개방형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4584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사에서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개발한 유닉스 기반의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8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9C04C-D9D0-407E-8678-66D97A08B057}"/>
              </a:ext>
            </a:extLst>
          </p:cNvPr>
          <p:cNvSpPr txBox="1"/>
          <p:nvPr/>
        </p:nvSpPr>
        <p:spPr>
          <a:xfrm>
            <a:off x="838201" y="1163107"/>
            <a:ext cx="354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Android </a:t>
            </a:r>
            <a:r>
              <a:rPr lang="ko-KR" altLang="en-US" dirty="0"/>
              <a:t>버전의 코드 네임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AAF53D-FBB6-45D7-BD3F-8249472994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2A52EB9-67ED-4E17-9201-0E13FA7F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67004"/>
              </p:ext>
            </p:extLst>
          </p:nvPr>
        </p:nvGraphicFramePr>
        <p:xfrm>
          <a:off x="6096000" y="1015068"/>
          <a:ext cx="4387444" cy="5688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722">
                  <a:extLst>
                    <a:ext uri="{9D8B030D-6E8A-4147-A177-3AD203B41FA5}">
                      <a16:colId xmlns:a16="http://schemas.microsoft.com/office/drawing/2014/main" val="2240791258"/>
                    </a:ext>
                  </a:extLst>
                </a:gridCol>
                <a:gridCol w="2193722">
                  <a:extLst>
                    <a:ext uri="{9D8B030D-6E8A-4147-A177-3AD203B41FA5}">
                      <a16:colId xmlns:a16="http://schemas.microsoft.com/office/drawing/2014/main" val="2945016389"/>
                    </a:ext>
                  </a:extLst>
                </a:gridCol>
              </a:tblGrid>
              <a:tr h="32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 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9155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2450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프티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푸르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(Petit Four)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0189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컵케이크 </a:t>
                      </a:r>
                      <a:r>
                        <a:rPr lang="en-US" altLang="ko-KR" sz="1400" dirty="0"/>
                        <a:t>(Cupcake)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918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도넛 </a:t>
                      </a:r>
                      <a:r>
                        <a:rPr lang="en-US" altLang="ko-KR" sz="1400" dirty="0"/>
                        <a:t>(Donut)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0743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2.0 / 2.1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에클레어</a:t>
                      </a:r>
                      <a:r>
                        <a:rPr lang="en-US" altLang="ko-KR" sz="1400" dirty="0"/>
                        <a:t> (Eclair)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5815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프로요 </a:t>
                      </a:r>
                      <a:r>
                        <a:rPr lang="en-US" altLang="ko-KR" sz="1400" dirty="0"/>
                        <a:t>(Froyo)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09334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진저브레드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GingerBread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45611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3.0 / 3.1 / 3.2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허니콤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(Honeycomb)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3931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아이스크림 샌드위치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(Ice Cream Sandwich)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6418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4.1 / 4.2 / 4.3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젤리빈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(Jelly Bean)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1586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킷캣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(KitKat)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20196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5.0 / 5.1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롤리팝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(Lollipop)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0882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6.0 / 6.1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마시멜로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(Marshmallow)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35003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7.0 / 7.1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</a:t>
                      </a:r>
                      <a:r>
                        <a:rPr lang="en-US" altLang="ko-KR" sz="1400" dirty="0"/>
                        <a:t>(Nougat)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4850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8.0 / 8.1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오레오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(Oreo)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8799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 </a:t>
                      </a:r>
                      <a:r>
                        <a:rPr lang="en-US" altLang="ko-KR" sz="1400" dirty="0"/>
                        <a:t>(Pie)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94729-733F-484E-8742-D633B2205CD2}"/>
              </a:ext>
            </a:extLst>
          </p:cNvPr>
          <p:cNvSpPr txBox="1"/>
          <p:nvPr/>
        </p:nvSpPr>
        <p:spPr>
          <a:xfrm>
            <a:off x="838200" y="116310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5] </a:t>
            </a:r>
            <a:r>
              <a:rPr lang="ko-KR" altLang="en-US" dirty="0"/>
              <a:t>운영체제 운용 기법에 발달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운영체제의 운영 기법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C2D0A9-70C5-4BE4-A6FB-41FABA6E3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2F5F-BC60-4352-827C-D20103E8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86437"/>
            <a:ext cx="4002248" cy="44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11742D6-9072-4467-B228-631167FA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77126"/>
              </p:ext>
            </p:extLst>
          </p:nvPr>
        </p:nvGraphicFramePr>
        <p:xfrm>
          <a:off x="4840448" y="1015068"/>
          <a:ext cx="6513352" cy="539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805">
                  <a:extLst>
                    <a:ext uri="{9D8B030D-6E8A-4147-A177-3AD203B41FA5}">
                      <a16:colId xmlns:a16="http://schemas.microsoft.com/office/drawing/2014/main" val="1375747325"/>
                    </a:ext>
                  </a:extLst>
                </a:gridCol>
                <a:gridCol w="4231547">
                  <a:extLst>
                    <a:ext uri="{9D8B030D-6E8A-4147-A177-3AD203B41FA5}">
                      <a16:colId xmlns:a16="http://schemas.microsoft.com/office/drawing/2014/main" val="1402257658"/>
                    </a:ext>
                  </a:extLst>
                </a:gridCol>
              </a:tblGrid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일괄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(Batch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초기 컴퓨터 시스템에서 사용된 형태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일정량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일정 기간 동안 데이터를 모아서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한꺼번에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889908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 프로그래밍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(Multi-Programming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하나의 </a:t>
                      </a:r>
                      <a:r>
                        <a:rPr lang="en-US" altLang="ko-KR" sz="1200" dirty="0"/>
                        <a:t>CPU</a:t>
                      </a:r>
                      <a:r>
                        <a:rPr lang="ko-KR" altLang="en-US" sz="1200" dirty="0"/>
                        <a:t>와 주기억장치를 이용하여 여러 개의 프로그램을 동시에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672725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시분할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(Time Sharing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여러 명의 사용자가 사용하는 시스템에서 컴퓨터가 사용자들의 프로그램을 번갈아 가며 처리해 줌으로써 각 사용자에게 독립된 컴퓨터를 사용하는 느낌을 주는 것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라운드 로빈</a:t>
                      </a:r>
                      <a:r>
                        <a:rPr lang="en-US" altLang="ko-KR" sz="1200" dirty="0"/>
                        <a:t>(Round-Robin) </a:t>
                      </a:r>
                      <a:r>
                        <a:rPr lang="ko-KR" altLang="en-US" sz="1200" dirty="0"/>
                        <a:t>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2236664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(Multi-Processing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여러 개의 </a:t>
                      </a:r>
                      <a:r>
                        <a:rPr lang="en-US" altLang="ko-KR" sz="1200" dirty="0"/>
                        <a:t>CPU</a:t>
                      </a:r>
                      <a:r>
                        <a:rPr lang="ko-KR" altLang="en-US" sz="1200" dirty="0"/>
                        <a:t>와 하나의 주기억장치를 이용하여 여러 개의 프로그램을 동시에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676763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실시간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(Real Time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데이터 발생 즉시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또는 데이터 처리 요구가 있는 즉시 처리하여 결과를 산출하는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403686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범용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(General-Purpose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일괄 처리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시분할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다중 처리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실시간 처리 시스템을 한 시스템에서 모두 제공하는 방식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다중 모드 처리 시스템 이라고도 함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493672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분산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(Distributed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여러 개의 컴퓨터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프로세서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통신 회선으로 연결하여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하나의 작업을 처리하는 방식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22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2606</Words>
  <Application>Microsoft Office PowerPoint</Application>
  <PresentationFormat>와이드스크린</PresentationFormat>
  <Paragraphs>424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정보처리 기능사 실기 준비</vt:lpstr>
      <vt:lpstr>1.응용 SW 기초 기술 활용</vt:lpstr>
      <vt:lpstr>1. 운영체제 기초 활용</vt:lpstr>
      <vt:lpstr>Section 001 운영체제의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2.프로그래밍 언어 활용</vt:lpstr>
      <vt:lpstr>3.애플리케이션 테스트  수행</vt:lpstr>
      <vt:lpstr>4. SQL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 기능사 실기 준비</dc:title>
  <dc:creator>USER</dc:creator>
  <cp:lastModifiedBy>USER</cp:lastModifiedBy>
  <cp:revision>5</cp:revision>
  <dcterms:created xsi:type="dcterms:W3CDTF">2024-06-18T11:48:02Z</dcterms:created>
  <dcterms:modified xsi:type="dcterms:W3CDTF">2024-06-26T14:58:57Z</dcterms:modified>
</cp:coreProperties>
</file>