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g" ContentType="image/jpeg"/>
  <Default Extension="jpeg" ContentType="image/jpeg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gif" ContentType="image/gif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79" r:id="rId1"/>
  </p:sldMasterIdLst>
  <p:notesMasterIdLst>
    <p:notesMasterId r:id="rId49"/>
  </p:notesMasterIdLst>
  <p:sldIdLst>
    <p:sldId id="357" r:id="rId2"/>
    <p:sldId id="257" r:id="rId3"/>
    <p:sldId id="334" r:id="rId4"/>
    <p:sldId id="366" r:id="rId5"/>
    <p:sldId id="367" r:id="rId6"/>
    <p:sldId id="368" r:id="rId7"/>
    <p:sldId id="388" r:id="rId8"/>
    <p:sldId id="336" r:id="rId9"/>
    <p:sldId id="369" r:id="rId10"/>
    <p:sldId id="370" r:id="rId11"/>
    <p:sldId id="371" r:id="rId12"/>
    <p:sldId id="377" r:id="rId13"/>
    <p:sldId id="372" r:id="rId14"/>
    <p:sldId id="373" r:id="rId15"/>
    <p:sldId id="374" r:id="rId16"/>
    <p:sldId id="375" r:id="rId17"/>
    <p:sldId id="376" r:id="rId18"/>
    <p:sldId id="378" r:id="rId19"/>
    <p:sldId id="379" r:id="rId20"/>
    <p:sldId id="380" r:id="rId21"/>
    <p:sldId id="339" r:id="rId22"/>
    <p:sldId id="389" r:id="rId23"/>
    <p:sldId id="340" r:id="rId24"/>
    <p:sldId id="341" r:id="rId25"/>
    <p:sldId id="355" r:id="rId26"/>
    <p:sldId id="342" r:id="rId27"/>
    <p:sldId id="362" r:id="rId28"/>
    <p:sldId id="364" r:id="rId29"/>
    <p:sldId id="365" r:id="rId30"/>
    <p:sldId id="344" r:id="rId31"/>
    <p:sldId id="358" r:id="rId32"/>
    <p:sldId id="359" r:id="rId33"/>
    <p:sldId id="360" r:id="rId34"/>
    <p:sldId id="381" r:id="rId35"/>
    <p:sldId id="382" r:id="rId36"/>
    <p:sldId id="346" r:id="rId37"/>
    <p:sldId id="347" r:id="rId38"/>
    <p:sldId id="348" r:id="rId39"/>
    <p:sldId id="349" r:id="rId40"/>
    <p:sldId id="356" r:id="rId41"/>
    <p:sldId id="383" r:id="rId42"/>
    <p:sldId id="384" r:id="rId43"/>
    <p:sldId id="385" r:id="rId44"/>
    <p:sldId id="283" r:id="rId45"/>
    <p:sldId id="284" r:id="rId46"/>
    <p:sldId id="386" r:id="rId47"/>
    <p:sldId id="387" r:id="rId4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112" autoAdjust="0"/>
    <p:restoredTop sz="92784" autoAdjust="0"/>
  </p:normalViewPr>
  <p:slideViewPr>
    <p:cSldViewPr snapToGrid="0">
      <p:cViewPr varScale="1">
        <p:scale>
          <a:sx n="79" d="100"/>
          <a:sy n="79" d="100"/>
        </p:scale>
        <p:origin x="216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presProps" Target="presProps.xml"/><Relationship Id="rId51" Type="http://schemas.openxmlformats.org/officeDocument/2006/relationships/viewProps" Target="viewProps.xml"/><Relationship Id="rId52" Type="http://schemas.openxmlformats.org/officeDocument/2006/relationships/theme" Target="theme/theme1.xml"/><Relationship Id="rId53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Relationship Id="rId2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4" Type="http://schemas.openxmlformats.org/officeDocument/2006/relationships/image" Target="../media/image57.wmf"/><Relationship Id="rId5" Type="http://schemas.openxmlformats.org/officeDocument/2006/relationships/image" Target="../media/image58.wmf"/><Relationship Id="rId6" Type="http://schemas.openxmlformats.org/officeDocument/2006/relationships/image" Target="../media/image59.wmf"/><Relationship Id="rId7" Type="http://schemas.openxmlformats.org/officeDocument/2006/relationships/image" Target="../media/image60.wmf"/><Relationship Id="rId1" Type="http://schemas.openxmlformats.org/officeDocument/2006/relationships/image" Target="../media/image56.wmf"/><Relationship Id="rId2" Type="http://schemas.openxmlformats.org/officeDocument/2006/relationships/image" Target="../media/image3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2.wmf"/><Relationship Id="rId2" Type="http://schemas.openxmlformats.org/officeDocument/2006/relationships/image" Target="../media/image63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4" Type="http://schemas.openxmlformats.org/officeDocument/2006/relationships/image" Target="../media/image8.wmf"/><Relationship Id="rId5" Type="http://schemas.openxmlformats.org/officeDocument/2006/relationships/image" Target="../media/image9.wmf"/><Relationship Id="rId6" Type="http://schemas.openxmlformats.org/officeDocument/2006/relationships/image" Target="../media/image10.wmf"/><Relationship Id="rId7" Type="http://schemas.openxmlformats.org/officeDocument/2006/relationships/image" Target="../media/image11.wmf"/><Relationship Id="rId8" Type="http://schemas.openxmlformats.org/officeDocument/2006/relationships/image" Target="../media/image12.wmf"/><Relationship Id="rId9" Type="http://schemas.openxmlformats.org/officeDocument/2006/relationships/image" Target="../media/image13.wmf"/><Relationship Id="rId10" Type="http://schemas.openxmlformats.org/officeDocument/2006/relationships/image" Target="../media/image14.wmf"/><Relationship Id="rId11" Type="http://schemas.openxmlformats.org/officeDocument/2006/relationships/image" Target="../media/image15.wmf"/><Relationship Id="rId1" Type="http://schemas.openxmlformats.org/officeDocument/2006/relationships/image" Target="../media/image5.wmf"/><Relationship Id="rId2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4" Type="http://schemas.openxmlformats.org/officeDocument/2006/relationships/image" Target="../media/image20.wmf"/><Relationship Id="rId5" Type="http://schemas.openxmlformats.org/officeDocument/2006/relationships/image" Target="../media/image21.wmf"/><Relationship Id="rId1" Type="http://schemas.openxmlformats.org/officeDocument/2006/relationships/image" Target="../media/image17.wmf"/><Relationship Id="rId2" Type="http://schemas.openxmlformats.org/officeDocument/2006/relationships/image" Target="../media/image18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4" Type="http://schemas.openxmlformats.org/officeDocument/2006/relationships/image" Target="../media/image29.wmf"/><Relationship Id="rId5" Type="http://schemas.openxmlformats.org/officeDocument/2006/relationships/image" Target="../media/image30.wmf"/><Relationship Id="rId6" Type="http://schemas.openxmlformats.org/officeDocument/2006/relationships/image" Target="../media/image31.wmf"/><Relationship Id="rId1" Type="http://schemas.openxmlformats.org/officeDocument/2006/relationships/image" Target="../media/image26.emf"/><Relationship Id="rId2" Type="http://schemas.openxmlformats.org/officeDocument/2006/relationships/image" Target="../media/image27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Relationship Id="rId2" Type="http://schemas.openxmlformats.org/officeDocument/2006/relationships/image" Target="../media/image33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/><Relationship Id="rId2" Type="http://schemas.openxmlformats.org/officeDocument/2006/relationships/image" Target="../media/image38.wmf"/><Relationship Id="rId3" Type="http://schemas.openxmlformats.org/officeDocument/2006/relationships/image" Target="../media/image39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wmf"/><Relationship Id="rId2" Type="http://schemas.openxmlformats.org/officeDocument/2006/relationships/image" Target="../media/image43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4" Type="http://schemas.openxmlformats.org/officeDocument/2006/relationships/image" Target="../media/image47.wmf"/><Relationship Id="rId5" Type="http://schemas.openxmlformats.org/officeDocument/2006/relationships/image" Target="../media/image48.wmf"/><Relationship Id="rId6" Type="http://schemas.openxmlformats.org/officeDocument/2006/relationships/image" Target="../media/image49.wmf"/><Relationship Id="rId1" Type="http://schemas.openxmlformats.org/officeDocument/2006/relationships/image" Target="../media/image44.wmf"/><Relationship Id="rId2" Type="http://schemas.openxmlformats.org/officeDocument/2006/relationships/image" Target="../media/image4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FCA1FF-C398-4BBD-A82A-201B42183AB8}" type="datetimeFigureOut">
              <a:rPr lang="zh-CN" altLang="en-US" smtClean="0"/>
              <a:t>2018/2/23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5DB9AB-0DE6-4BB4-A5D6-B51F21B67C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15112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smtClean="0"/>
              <a:t>2/23/18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0837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smtClean="0"/>
              <a:t>2/23/18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950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8E61D-D431-422C-9764-11DAFE33AB63}" type="datetimeFigureOut">
              <a:rPr lang="en-US" smtClean="0"/>
              <a:t>2/23/18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412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smtClean="0"/>
              <a:t>2/23/18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987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smtClean="0"/>
              <a:t>2/23/18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9739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smtClean="0"/>
              <a:t>2/23/18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9940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smtClean="0"/>
              <a:t>2/23/18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090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smtClean="0"/>
              <a:t>2/23/18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104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smtClean="0"/>
              <a:t>2/23/18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6198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331444B-B92B-4E27-8C94-BB93EAF5CB18}" type="datetimeFigureOut">
              <a:rPr lang="en-US" smtClean="0"/>
              <a:t>2/23/18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8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smtClean="0"/>
              <a:t>2/23/18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322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D6E9DEC-419B-4CC5-A080-3B06BD5A8291}" type="datetimeFigureOut">
              <a:rPr lang="en-US" smtClean="0"/>
              <a:t>2/23/18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5789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0" r:id="rId1"/>
    <p:sldLayoutId id="2147483881" r:id="rId2"/>
    <p:sldLayoutId id="2147483882" r:id="rId3"/>
    <p:sldLayoutId id="2147483883" r:id="rId4"/>
    <p:sldLayoutId id="2147483884" r:id="rId5"/>
    <p:sldLayoutId id="2147483885" r:id="rId6"/>
    <p:sldLayoutId id="2147483886" r:id="rId7"/>
    <p:sldLayoutId id="2147483887" r:id="rId8"/>
    <p:sldLayoutId id="2147483888" r:id="rId9"/>
    <p:sldLayoutId id="2147483889" r:id="rId10"/>
    <p:sldLayoutId id="2147483890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4" Type="http://schemas.openxmlformats.org/officeDocument/2006/relationships/image" Target="NULL"/><Relationship Id="rId5" Type="http://schemas.openxmlformats.org/officeDocument/2006/relationships/image" Target="NULL"/><Relationship Id="rId6" Type="http://schemas.openxmlformats.org/officeDocument/2006/relationships/image" Target="NULL"/><Relationship Id="rId7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23.bin"/><Relationship Id="rId12" Type="http://schemas.openxmlformats.org/officeDocument/2006/relationships/image" Target="../media/image30.wmf"/><Relationship Id="rId13" Type="http://schemas.openxmlformats.org/officeDocument/2006/relationships/oleObject" Target="../embeddings/oleObject24.bin"/><Relationship Id="rId14" Type="http://schemas.openxmlformats.org/officeDocument/2006/relationships/image" Target="../media/image31.w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19.bin"/><Relationship Id="rId4" Type="http://schemas.openxmlformats.org/officeDocument/2006/relationships/image" Target="../media/image26.emf"/><Relationship Id="rId5" Type="http://schemas.openxmlformats.org/officeDocument/2006/relationships/oleObject" Target="../embeddings/oleObject20.bin"/><Relationship Id="rId6" Type="http://schemas.openxmlformats.org/officeDocument/2006/relationships/image" Target="../media/image27.emf"/><Relationship Id="rId7" Type="http://schemas.openxmlformats.org/officeDocument/2006/relationships/oleObject" Target="../embeddings/oleObject21.bin"/><Relationship Id="rId8" Type="http://schemas.openxmlformats.org/officeDocument/2006/relationships/image" Target="../media/image28.wmf"/><Relationship Id="rId9" Type="http://schemas.openxmlformats.org/officeDocument/2006/relationships/oleObject" Target="../embeddings/oleObject22.bin"/><Relationship Id="rId10" Type="http://schemas.openxmlformats.org/officeDocument/2006/relationships/image" Target="../media/image29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4" Type="http://schemas.openxmlformats.org/officeDocument/2006/relationships/image" Target="../media/image32.wmf"/><Relationship Id="rId5" Type="http://schemas.openxmlformats.org/officeDocument/2006/relationships/oleObject" Target="../embeddings/oleObject26.bin"/><Relationship Id="rId6" Type="http://schemas.openxmlformats.org/officeDocument/2006/relationships/image" Target="../media/image33.w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4" Type="http://schemas.openxmlformats.org/officeDocument/2006/relationships/image" Target="NULL"/><Relationship Id="rId5" Type="http://schemas.openxmlformats.org/officeDocument/2006/relationships/image" Target="NULL"/><Relationship Id="rId6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4" Type="http://schemas.openxmlformats.org/officeDocument/2006/relationships/image" Target="NULL"/><Relationship Id="rId5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4" Type="http://schemas.openxmlformats.org/officeDocument/2006/relationships/image" Target="NULL"/><Relationship Id="rId5" Type="http://schemas.openxmlformats.org/officeDocument/2006/relationships/image" Target="NULL"/><Relationship Id="rId6" Type="http://schemas.openxmlformats.org/officeDocument/2006/relationships/image" Target="NULL"/><Relationship Id="rId7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gi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4" Type="http://schemas.openxmlformats.org/officeDocument/2006/relationships/oleObject" Target="../embeddings/oleObject27.bin"/><Relationship Id="rId5" Type="http://schemas.openxmlformats.org/officeDocument/2006/relationships/image" Target="../media/image37.wmf"/><Relationship Id="rId6" Type="http://schemas.openxmlformats.org/officeDocument/2006/relationships/oleObject" Target="../embeddings/oleObject28.bin"/><Relationship Id="rId7" Type="http://schemas.openxmlformats.org/officeDocument/2006/relationships/image" Target="../media/image38.wmf"/><Relationship Id="rId8" Type="http://schemas.openxmlformats.org/officeDocument/2006/relationships/oleObject" Target="../embeddings/oleObject29.bin"/><Relationship Id="rId9" Type="http://schemas.openxmlformats.org/officeDocument/2006/relationships/image" Target="../media/image39.w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4" Type="http://schemas.openxmlformats.org/officeDocument/2006/relationships/image" Target="../media/image41.w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4" Type="http://schemas.openxmlformats.org/officeDocument/2006/relationships/image" Target="../media/image42.wmf"/><Relationship Id="rId5" Type="http://schemas.openxmlformats.org/officeDocument/2006/relationships/oleObject" Target="../embeddings/oleObject32.bin"/><Relationship Id="rId6" Type="http://schemas.openxmlformats.org/officeDocument/2006/relationships/image" Target="../media/image43.w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37.bin"/><Relationship Id="rId12" Type="http://schemas.openxmlformats.org/officeDocument/2006/relationships/image" Target="../media/image48.wmf"/><Relationship Id="rId13" Type="http://schemas.openxmlformats.org/officeDocument/2006/relationships/oleObject" Target="../embeddings/oleObject38.bin"/><Relationship Id="rId14" Type="http://schemas.openxmlformats.org/officeDocument/2006/relationships/image" Target="../media/image49.w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33.bin"/><Relationship Id="rId4" Type="http://schemas.openxmlformats.org/officeDocument/2006/relationships/image" Target="../media/image44.wmf"/><Relationship Id="rId5" Type="http://schemas.openxmlformats.org/officeDocument/2006/relationships/oleObject" Target="../embeddings/oleObject34.bin"/><Relationship Id="rId6" Type="http://schemas.openxmlformats.org/officeDocument/2006/relationships/image" Target="../media/image45.wmf"/><Relationship Id="rId7" Type="http://schemas.openxmlformats.org/officeDocument/2006/relationships/oleObject" Target="../embeddings/oleObject35.bin"/><Relationship Id="rId8" Type="http://schemas.openxmlformats.org/officeDocument/2006/relationships/image" Target="../media/image46.wmf"/><Relationship Id="rId9" Type="http://schemas.openxmlformats.org/officeDocument/2006/relationships/oleObject" Target="../embeddings/oleObject36.bin"/><Relationship Id="rId10" Type="http://schemas.openxmlformats.org/officeDocument/2006/relationships/image" Target="../media/image47.w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4" Type="http://schemas.openxmlformats.org/officeDocument/2006/relationships/image" Target="../media/image53.png"/><Relationship Id="rId5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1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5.png"/></Relationships>
</file>

<file path=ppt/slides/_rels/slide35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43.bin"/><Relationship Id="rId12" Type="http://schemas.openxmlformats.org/officeDocument/2006/relationships/image" Target="../media/image58.wmf"/><Relationship Id="rId13" Type="http://schemas.openxmlformats.org/officeDocument/2006/relationships/oleObject" Target="../embeddings/oleObject44.bin"/><Relationship Id="rId14" Type="http://schemas.openxmlformats.org/officeDocument/2006/relationships/image" Target="../media/image59.wmf"/><Relationship Id="rId15" Type="http://schemas.openxmlformats.org/officeDocument/2006/relationships/oleObject" Target="../embeddings/oleObject45.bin"/><Relationship Id="rId16" Type="http://schemas.openxmlformats.org/officeDocument/2006/relationships/image" Target="../media/image60.w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39.bin"/><Relationship Id="rId4" Type="http://schemas.openxmlformats.org/officeDocument/2006/relationships/image" Target="../media/image56.wmf"/><Relationship Id="rId5" Type="http://schemas.openxmlformats.org/officeDocument/2006/relationships/oleObject" Target="../embeddings/oleObject40.bin"/><Relationship Id="rId6" Type="http://schemas.openxmlformats.org/officeDocument/2006/relationships/image" Target="../media/image3.wmf"/><Relationship Id="rId7" Type="http://schemas.openxmlformats.org/officeDocument/2006/relationships/oleObject" Target="../embeddings/oleObject41.bin"/><Relationship Id="rId8" Type="http://schemas.openxmlformats.org/officeDocument/2006/relationships/image" Target="../media/image4.wmf"/><Relationship Id="rId9" Type="http://schemas.openxmlformats.org/officeDocument/2006/relationships/oleObject" Target="../embeddings/oleObject42.bin"/><Relationship Id="rId10" Type="http://schemas.openxmlformats.org/officeDocument/2006/relationships/image" Target="../media/image57.wmf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1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6.bin"/><Relationship Id="rId4" Type="http://schemas.openxmlformats.org/officeDocument/2006/relationships/image" Target="../media/image62.wmf"/><Relationship Id="rId5" Type="http://schemas.openxmlformats.org/officeDocument/2006/relationships/oleObject" Target="../embeddings/oleObject47.bin"/><Relationship Id="rId6" Type="http://schemas.openxmlformats.org/officeDocument/2006/relationships/image" Target="../media/image63.w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3.png"/><Relationship Id="rId3" Type="http://schemas.openxmlformats.org/officeDocument/2006/relationships/image" Target="../media/image142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144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4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16.png"/><Relationship Id="rId20" Type="http://schemas.openxmlformats.org/officeDocument/2006/relationships/oleObject" Target="../embeddings/oleObject11.bin"/><Relationship Id="rId21" Type="http://schemas.openxmlformats.org/officeDocument/2006/relationships/image" Target="../media/image13.wmf"/><Relationship Id="rId22" Type="http://schemas.openxmlformats.org/officeDocument/2006/relationships/oleObject" Target="../embeddings/oleObject12.bin"/><Relationship Id="rId23" Type="http://schemas.openxmlformats.org/officeDocument/2006/relationships/image" Target="../media/image14.wmf"/><Relationship Id="rId24" Type="http://schemas.openxmlformats.org/officeDocument/2006/relationships/oleObject" Target="../embeddings/oleObject13.bin"/><Relationship Id="rId25" Type="http://schemas.openxmlformats.org/officeDocument/2006/relationships/image" Target="../media/image15.wmf"/><Relationship Id="rId10" Type="http://schemas.openxmlformats.org/officeDocument/2006/relationships/oleObject" Target="../embeddings/oleObject6.bin"/><Relationship Id="rId11" Type="http://schemas.openxmlformats.org/officeDocument/2006/relationships/image" Target="../media/image8.wmf"/><Relationship Id="rId12" Type="http://schemas.openxmlformats.org/officeDocument/2006/relationships/oleObject" Target="../embeddings/oleObject7.bin"/><Relationship Id="rId13" Type="http://schemas.openxmlformats.org/officeDocument/2006/relationships/image" Target="../media/image9.wmf"/><Relationship Id="rId14" Type="http://schemas.openxmlformats.org/officeDocument/2006/relationships/oleObject" Target="../embeddings/oleObject8.bin"/><Relationship Id="rId15" Type="http://schemas.openxmlformats.org/officeDocument/2006/relationships/image" Target="../media/image10.wmf"/><Relationship Id="rId16" Type="http://schemas.openxmlformats.org/officeDocument/2006/relationships/oleObject" Target="../embeddings/oleObject9.bin"/><Relationship Id="rId17" Type="http://schemas.openxmlformats.org/officeDocument/2006/relationships/image" Target="../media/image11.wmf"/><Relationship Id="rId18" Type="http://schemas.openxmlformats.org/officeDocument/2006/relationships/oleObject" Target="../embeddings/oleObject10.bin"/><Relationship Id="rId19" Type="http://schemas.openxmlformats.org/officeDocument/2006/relationships/image" Target="../media/image12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3.bin"/><Relationship Id="rId4" Type="http://schemas.openxmlformats.org/officeDocument/2006/relationships/image" Target="../media/image5.wmf"/><Relationship Id="rId5" Type="http://schemas.openxmlformats.org/officeDocument/2006/relationships/oleObject" Target="../embeddings/oleObject4.bin"/><Relationship Id="rId6" Type="http://schemas.openxmlformats.org/officeDocument/2006/relationships/image" Target="../media/image6.wmf"/><Relationship Id="rId7" Type="http://schemas.openxmlformats.org/officeDocument/2006/relationships/oleObject" Target="../embeddings/oleObject5.bin"/><Relationship Id="rId8" Type="http://schemas.openxmlformats.org/officeDocument/2006/relationships/image" Target="../media/image7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9.wmf"/><Relationship Id="rId12" Type="http://schemas.openxmlformats.org/officeDocument/2006/relationships/oleObject" Target="../embeddings/oleObject17.bin"/><Relationship Id="rId13" Type="http://schemas.openxmlformats.org/officeDocument/2006/relationships/image" Target="../media/image20.wmf"/><Relationship Id="rId14" Type="http://schemas.openxmlformats.org/officeDocument/2006/relationships/oleObject" Target="../embeddings/oleObject18.bin"/><Relationship Id="rId15" Type="http://schemas.openxmlformats.org/officeDocument/2006/relationships/image" Target="../media/image21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oleObject" Target="../embeddings/oleObject14.bin"/><Relationship Id="rId7" Type="http://schemas.openxmlformats.org/officeDocument/2006/relationships/image" Target="../media/image17.wmf"/><Relationship Id="rId8" Type="http://schemas.openxmlformats.org/officeDocument/2006/relationships/oleObject" Target="../embeddings/oleObject15.bin"/><Relationship Id="rId9" Type="http://schemas.openxmlformats.org/officeDocument/2006/relationships/image" Target="../media/image18.wmf"/><Relationship Id="rId10" Type="http://schemas.openxmlformats.org/officeDocument/2006/relationships/oleObject" Target="../embeddings/oleObject16.bin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BF529BE2-8BA5-46DC-A287-A7D3F06FF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项目三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633932FE-D01D-412D-8C24-2BB6694D09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68823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zh-CN" altLang="en-US" dirty="0"/>
              <a:t>初始化参数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3200" dirty="0"/>
              <a:t>随机初始化</a:t>
            </a:r>
            <a:endParaRPr kumimoji="1" lang="en-US" altLang="zh-CN" sz="3200" dirty="0"/>
          </a:p>
          <a:p>
            <a:endParaRPr kumimoji="1" lang="en-US" altLang="zh-CN" sz="3200" dirty="0"/>
          </a:p>
          <a:p>
            <a:r>
              <a:rPr kumimoji="1" lang="zh-CN" altLang="en-US" sz="3200" dirty="0"/>
              <a:t>预训练</a:t>
            </a:r>
            <a:endParaRPr kumimoji="1" lang="en-US" altLang="zh-CN" sz="3200" dirty="0"/>
          </a:p>
          <a:p>
            <a:pPr lvl="1"/>
            <a:r>
              <a:rPr kumimoji="1" lang="en-US" altLang="zh-CN" sz="2800" dirty="0"/>
              <a:t>RBM</a:t>
            </a:r>
          </a:p>
        </p:txBody>
      </p:sp>
    </p:spTree>
    <p:extLst>
      <p:ext uri="{BB962C8B-B14F-4D97-AF65-F5344CB8AC3E}">
        <p14:creationId xmlns:p14="http://schemas.microsoft.com/office/powerpoint/2010/main" val="7050597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zh-CN" altLang="en-US" dirty="0"/>
              <a:t>初始化参数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9942" y="1881432"/>
            <a:ext cx="6400995" cy="402272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477103" y="5863563"/>
            <a:ext cx="71932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https://</a:t>
            </a:r>
            <a:r>
              <a:rPr lang="en-US" altLang="zh-CN" dirty="0" err="1"/>
              <a:t>tensorflow.google.cn</a:t>
            </a:r>
            <a:r>
              <a:rPr lang="en-US" altLang="zh-CN" dirty="0"/>
              <a:t>/</a:t>
            </a:r>
            <a:r>
              <a:rPr lang="zh-CN" altLang="en-US" dirty="0" smtClean="0"/>
              <a:t>versions</a:t>
            </a:r>
            <a:r>
              <a:rPr lang="zh-CN" altLang="en-US" dirty="0"/>
              <a:t>/r1.4/api_docs/python/tf/initializers</a:t>
            </a:r>
          </a:p>
        </p:txBody>
      </p:sp>
    </p:spTree>
    <p:extLst>
      <p:ext uri="{BB962C8B-B14F-4D97-AF65-F5344CB8AC3E}">
        <p14:creationId xmlns:p14="http://schemas.microsoft.com/office/powerpoint/2010/main" val="19751721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zh-CN" altLang="en-US" dirty="0" smtClean="0"/>
              <a:t>优化器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30765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zh-CN" altLang="en-US" dirty="0"/>
              <a:t>随机梯度下降（</a:t>
            </a:r>
            <a:r>
              <a:rPr kumimoji="1" lang="en-US" altLang="zh-CN" dirty="0"/>
              <a:t>SGD</a:t>
            </a:r>
            <a:r>
              <a:rPr kumimoji="1"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81630" y="1907526"/>
            <a:ext cx="10152498" cy="4087677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CN" sz="3200" dirty="0"/>
              <a:t>Gradient Descent</a:t>
            </a:r>
          </a:p>
          <a:p>
            <a:pPr>
              <a:buNone/>
            </a:pPr>
            <a:endParaRPr lang="en-US" altLang="zh-CN" sz="1800" i="1" dirty="0">
              <a:latin typeface="Cambria Math" charset="0"/>
              <a:ea typeface="Cambria Math" charset="0"/>
              <a:cs typeface="Cambria Math" charset="0"/>
            </a:endParaRPr>
          </a:p>
          <a:p>
            <a:pPr>
              <a:buNone/>
            </a:pPr>
            <a:r>
              <a:rPr lang="en-US" altLang="zh-CN" sz="1800" dirty="0">
                <a:ea typeface="Cambria Math" charset="0"/>
                <a:cs typeface="Cambria Math" charset="0"/>
              </a:rPr>
              <a:t>  </a:t>
            </a:r>
          </a:p>
          <a:p>
            <a:pPr>
              <a:buNone/>
            </a:pPr>
            <a:endParaRPr lang="en-US" altLang="zh-CN" sz="1800" dirty="0"/>
          </a:p>
          <a:p>
            <a:pPr>
              <a:buNone/>
            </a:pPr>
            <a:r>
              <a:rPr lang="en-US" altLang="zh-CN" sz="3200" dirty="0"/>
              <a:t>SGD(Stochastic Gradient Descent)</a:t>
            </a:r>
            <a:endParaRPr kumimoji="1" lang="en-US" altLang="zh-CN" sz="3200" dirty="0"/>
          </a:p>
          <a:p>
            <a:pPr>
              <a:buNone/>
            </a:pPr>
            <a:endParaRPr kumimoji="1" lang="en-US" altLang="zh-CN" sz="1600" dirty="0"/>
          </a:p>
          <a:p>
            <a:pPr>
              <a:buNone/>
            </a:pPr>
            <a:r>
              <a:rPr lang="en-US" altLang="zh-CN" sz="3200" dirty="0"/>
              <a:t>Mini-batch</a:t>
            </a:r>
            <a:endParaRPr kumimoji="1" lang="zh-CN" alt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3455962" y="2028918"/>
                <a:ext cx="5344220" cy="101547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133" i="1">
                          <a:latin typeface="Cambria Math" charset="0"/>
                        </a:rPr>
                        <m:t>𝐶</m:t>
                      </m:r>
                      <m:d>
                        <m:dPr>
                          <m:ctrlPr>
                            <a:rPr lang="en-US" altLang="zh-CN" sz="2133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altLang="zh-CN" sz="2133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𝜃</m:t>
                          </m:r>
                        </m:e>
                      </m:d>
                      <m:r>
                        <a:rPr lang="hu-HU" altLang="zh-CN" sz="2133" i="1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hu-HU" altLang="zh-CN" sz="2133" i="1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altLang="zh-CN" sz="2133" i="1"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133" i="1">
                              <a:latin typeface="Cambria Math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hu-HU" altLang="zh-CN" sz="2133" i="1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133" i="1">
                              <a:latin typeface="Cambria Math" charset="0"/>
                            </a:rPr>
                            <m:t>𝑖</m:t>
                          </m:r>
                          <m:r>
                            <a:rPr lang="hu-HU" altLang="zh-CN" sz="2133" i="1">
                              <a:latin typeface="Cambria Math" charset="0"/>
                            </a:rPr>
                            <m:t>=</m:t>
                          </m:r>
                          <m:r>
                            <a:rPr lang="en-US" altLang="zh-CN" sz="2133" i="1">
                              <a:latin typeface="Cambria Math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2133" i="1">
                              <a:latin typeface="Cambria Math" charset="0"/>
                            </a:rPr>
                            <m:t>𝑁</m:t>
                          </m:r>
                        </m:sup>
                        <m:e>
                          <m:r>
                            <a:rPr lang="en-US" altLang="zh-CN" sz="2133" i="1">
                              <a:latin typeface="Cambria Math" charset="0"/>
                            </a:rPr>
                            <m:t>||</m:t>
                          </m:r>
                          <m:sSup>
                            <m:sSupPr>
                              <m:ctrlPr>
                                <a:rPr lang="en-US" altLang="zh-CN" sz="2133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CN" sz="2133" i="1"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133" i="1">
                                      <a:latin typeface="Cambria Math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CN" sz="2133" i="1">
                                  <a:latin typeface="Cambria Math" charset="0"/>
                                </a:rPr>
                                <m:t>𝑖</m:t>
                              </m:r>
                            </m:sup>
                          </m:sSup>
                        </m:e>
                      </m:nary>
                      <m:r>
                        <a:rPr lang="en-US" altLang="zh-CN" sz="2133" i="1">
                          <a:latin typeface="Cambria Math" charset="0"/>
                        </a:rPr>
                        <m:t>−</m:t>
                      </m:r>
                      <m:sSup>
                        <m:sSupPr>
                          <m:ctrlPr>
                            <a:rPr lang="hu-HU" altLang="zh-CN" sz="2133" i="1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altLang="zh-CN" sz="2133" i="1">
                              <a:latin typeface="Cambria Math" charset="0"/>
                            </a:rPr>
                            <m:t>𝑓</m:t>
                          </m:r>
                          <m:r>
                            <a:rPr lang="en-US" altLang="zh-CN" sz="2133" i="1">
                              <a:latin typeface="Cambria Math" charset="0"/>
                            </a:rPr>
                            <m:t>(</m:t>
                          </m:r>
                          <m:r>
                            <a:rPr lang="en-US" altLang="zh-CN" sz="2133" i="1">
                              <a:latin typeface="Cambria Math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133" i="1">
                              <a:latin typeface="Cambria Math" charset="0"/>
                            </a:rPr>
                            <m:t>𝑖</m:t>
                          </m:r>
                        </m:sup>
                      </m:sSup>
                      <m:r>
                        <a:rPr lang="en-US" altLang="zh-CN" sz="2133" i="1">
                          <a:latin typeface="Cambria Math" charset="0"/>
                        </a:rPr>
                        <m:t>;</m:t>
                      </m:r>
                      <m:r>
                        <a:rPr lang="en-US" altLang="zh-CN" sz="2133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𝜃</m:t>
                      </m:r>
                      <m:r>
                        <a:rPr lang="en-US" altLang="zh-CN" sz="2133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)||=</m:t>
                      </m:r>
                      <m:f>
                        <m:fPr>
                          <m:ctrlPr>
                            <a:rPr lang="hu-HU" altLang="zh-CN" sz="2133" i="1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altLang="zh-CN" sz="2133" i="1"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133" i="1">
                              <a:latin typeface="Cambria Math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hu-HU" altLang="zh-CN" sz="2133" i="1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133" i="1">
                              <a:latin typeface="Cambria Math" charset="0"/>
                            </a:rPr>
                            <m:t>𝑖</m:t>
                          </m:r>
                          <m:r>
                            <a:rPr lang="hu-HU" altLang="zh-CN" sz="2133" i="1">
                              <a:latin typeface="Cambria Math" charset="0"/>
                            </a:rPr>
                            <m:t>=</m:t>
                          </m:r>
                          <m:r>
                            <a:rPr lang="en-US" altLang="zh-CN" sz="2133" i="1">
                              <a:latin typeface="Cambria Math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2133" i="1">
                              <a:latin typeface="Cambria Math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2133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133" i="1">
                                  <a:latin typeface="Cambria Math" charset="0"/>
                                </a:rPr>
                                <m:t>𝐶</m:t>
                              </m:r>
                            </m:e>
                            <m:sup>
                              <m:r>
                                <a:rPr lang="en-US" altLang="zh-CN" sz="2133" i="1">
                                  <a:latin typeface="Cambria Math" charset="0"/>
                                </a:rPr>
                                <m:t>𝑖</m:t>
                              </m:r>
                            </m:sup>
                          </m:sSup>
                          <m:r>
                            <a:rPr lang="en-US" altLang="zh-CN" sz="2133" i="1">
                              <a:latin typeface="Cambria Math" charset="0"/>
                            </a:rPr>
                            <m:t>(</m:t>
                          </m:r>
                          <m:r>
                            <a:rPr lang="en-US" altLang="zh-CN" sz="2133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𝜃</m:t>
                          </m:r>
                          <m:r>
                            <a:rPr lang="en-US" altLang="zh-CN" sz="2133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5962" y="2028918"/>
                <a:ext cx="5344220" cy="101547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3257543" y="3165780"/>
                <a:ext cx="3100336" cy="4205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133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lang="en-US" altLang="zh-CN" sz="2133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𝜃</m:t>
                          </m:r>
                        </m:e>
                        <m:sup>
                          <m:r>
                            <a:rPr lang="en-US" altLang="zh-CN" sz="2133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𝑛</m:t>
                          </m:r>
                        </m:sup>
                      </m:sSup>
                      <m:r>
                        <a:rPr lang="en-US" altLang="zh-CN" sz="2133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133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lang="en-US" altLang="zh-CN" sz="2133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𝜃</m:t>
                          </m:r>
                        </m:e>
                        <m:sup>
                          <m:r>
                            <a:rPr lang="en-US" altLang="zh-CN" sz="2133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𝑛</m:t>
                          </m:r>
                          <m:r>
                            <a:rPr lang="en-US" altLang="zh-CN" sz="2133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−1</m:t>
                          </m:r>
                        </m:sup>
                      </m:sSup>
                      <m:r>
                        <a:rPr lang="en-US" altLang="zh-CN" sz="2133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−</m:t>
                      </m:r>
                      <m:r>
                        <a:rPr lang="en-US" altLang="zh-CN" sz="2133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𝜂𝛻</m:t>
                      </m:r>
                      <m:r>
                        <a:rPr lang="en-US" altLang="zh-CN" sz="2133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𝐶</m:t>
                      </m:r>
                      <m:r>
                        <a:rPr lang="en-US" altLang="zh-CN" sz="2133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(</m:t>
                      </m:r>
                      <m:sSup>
                        <m:sSupPr>
                          <m:ctrlPr>
                            <a:rPr lang="en-US" altLang="zh-CN" sz="2133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lang="en-US" altLang="zh-CN" sz="2133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𝜃</m:t>
                          </m:r>
                        </m:e>
                        <m:sup>
                          <m:r>
                            <a:rPr lang="en-US" altLang="zh-CN" sz="2133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𝑛</m:t>
                          </m:r>
                          <m:r>
                            <a:rPr lang="en-US" altLang="zh-CN" sz="2133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−1</m:t>
                          </m:r>
                        </m:sup>
                      </m:sSup>
                      <m:r>
                        <a:rPr lang="en-US" altLang="zh-CN" sz="2133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)</m:t>
                      </m:r>
                    </m:oMath>
                  </m:oMathPara>
                </a14:m>
                <a:endParaRPr lang="zh-CN" altLang="en-US" sz="2133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7543" y="3165780"/>
                <a:ext cx="3100336" cy="420564"/>
              </a:xfrm>
              <a:prstGeom prst="rect">
                <a:avLst/>
              </a:prstGeom>
              <a:blipFill>
                <a:blip r:embed="rId4"/>
                <a:stretch>
                  <a:fillRect b="-173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6714772" y="3074011"/>
                <a:ext cx="3544432" cy="55611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133" i="1">
                        <a:latin typeface="Cambria Math" charset="0"/>
                        <a:ea typeface="Cambria Math" charset="0"/>
                        <a:cs typeface="Cambria Math" charset="0"/>
                      </a:rPr>
                      <m:t>𝛻</m:t>
                    </m:r>
                    <m:r>
                      <a:rPr lang="en-US" altLang="zh-CN" sz="2133" i="1">
                        <a:latin typeface="Cambria Math" charset="0"/>
                        <a:ea typeface="Cambria Math" charset="0"/>
                        <a:cs typeface="Cambria Math" charset="0"/>
                      </a:rPr>
                      <m:t>𝐶</m:t>
                    </m:r>
                    <m:r>
                      <a:rPr lang="en-US" altLang="zh-CN" sz="2133" i="1">
                        <a:latin typeface="Cambria Math" charset="0"/>
                        <a:ea typeface="Cambria Math" charset="0"/>
                        <a:cs typeface="Cambria Math" charset="0"/>
                      </a:rPr>
                      <m:t>(</m:t>
                    </m:r>
                    <m:sSup>
                      <m:sSupPr>
                        <m:ctrlPr>
                          <a:rPr lang="en-US" altLang="zh-CN" sz="2133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altLang="zh-CN" sz="2133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𝜃</m:t>
                        </m:r>
                      </m:e>
                      <m:sup>
                        <m:r>
                          <a:rPr lang="en-US" altLang="zh-CN" sz="2133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𝑛</m:t>
                        </m:r>
                        <m:r>
                          <a:rPr lang="en-US" altLang="zh-CN" sz="2133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−1</m:t>
                        </m:r>
                      </m:sup>
                    </m:sSup>
                    <m:r>
                      <a:rPr lang="en-US" altLang="zh-CN" sz="2133" i="1">
                        <a:latin typeface="Cambria Math" charset="0"/>
                        <a:ea typeface="Cambria Math" charset="0"/>
                        <a:cs typeface="Cambria Math" charset="0"/>
                      </a:rPr>
                      <m:t>)</m:t>
                    </m:r>
                  </m:oMath>
                </a14:m>
                <a:r>
                  <a:rPr lang="en-US" altLang="zh-CN" sz="2133" dirty="0"/>
                  <a:t> 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altLang="zh-CN" sz="2133" i="1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altLang="zh-CN" sz="2133" i="1">
                            <a:latin typeface="Cambria Math" charset="0"/>
                          </a:rPr>
                          <m:t>1</m:t>
                        </m:r>
                      </m:num>
                      <m:den>
                        <m:r>
                          <a:rPr lang="en-US" altLang="zh-CN" sz="2133" i="1">
                            <a:latin typeface="Cambria Math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hu-HU" altLang="zh-CN" sz="2133" i="1"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133" i="1">
                            <a:latin typeface="Cambria Math" charset="0"/>
                          </a:rPr>
                          <m:t>𝑖</m:t>
                        </m:r>
                        <m:r>
                          <a:rPr lang="hu-HU" altLang="zh-CN" sz="2133" i="1">
                            <a:latin typeface="Cambria Math" charset="0"/>
                          </a:rPr>
                          <m:t>=</m:t>
                        </m:r>
                        <m:r>
                          <a:rPr lang="en-US" altLang="zh-CN" sz="2133" i="1">
                            <a:latin typeface="Cambria Math" charset="0"/>
                          </a:rPr>
                          <m:t>1</m:t>
                        </m:r>
                      </m:sub>
                      <m:sup>
                        <m:r>
                          <a:rPr lang="en-US" altLang="zh-CN" sz="2133" i="1">
                            <a:latin typeface="Cambria Math" charset="0"/>
                          </a:rPr>
                          <m:t>𝑁</m:t>
                        </m:r>
                      </m:sup>
                      <m:e>
                        <m:sSup>
                          <m:sSupPr>
                            <m:ctrlPr>
                              <a:rPr lang="en-US" altLang="zh-CN" sz="2133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pPr>
                          <m:e>
                            <m:r>
                              <a:rPr lang="en-US" altLang="zh-CN" sz="2133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𝛻</m:t>
                            </m:r>
                            <m:r>
                              <a:rPr lang="en-US" altLang="zh-CN" sz="2133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𝐶</m:t>
                            </m:r>
                          </m:e>
                          <m:sup>
                            <m:r>
                              <a:rPr lang="en-US" altLang="zh-CN" sz="2133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𝑖</m:t>
                            </m:r>
                          </m:sup>
                        </m:sSup>
                        <m:r>
                          <a:rPr lang="en-US" altLang="zh-CN" sz="2133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altLang="zh-CN" sz="2133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pPr>
                          <m:e>
                            <m:r>
                              <a:rPr lang="en-US" altLang="zh-CN" sz="2133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altLang="zh-CN" sz="2133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𝑛</m:t>
                            </m:r>
                            <m:r>
                              <a:rPr lang="en-US" altLang="zh-CN" sz="2133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altLang="zh-CN" sz="2133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)</m:t>
                        </m:r>
                      </m:e>
                    </m:nary>
                  </m:oMath>
                </a14:m>
                <a:endParaRPr lang="zh-CN" altLang="en-US" sz="2133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4772" y="3074011"/>
                <a:ext cx="3544432" cy="556114"/>
              </a:xfrm>
              <a:prstGeom prst="rect">
                <a:avLst/>
              </a:prstGeom>
              <a:blipFill>
                <a:blip r:embed="rId5"/>
                <a:stretch>
                  <a:fillRect b="-98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3213641" y="4401577"/>
                <a:ext cx="3201326" cy="43140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133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lang="en-US" altLang="zh-CN" sz="2133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𝜃</m:t>
                          </m:r>
                        </m:e>
                        <m:sup>
                          <m:r>
                            <a:rPr lang="en-US" altLang="zh-CN" sz="2133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𝑛</m:t>
                          </m:r>
                        </m:sup>
                      </m:sSup>
                      <m:r>
                        <a:rPr lang="en-US" altLang="zh-CN" sz="2133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133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lang="en-US" altLang="zh-CN" sz="2133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𝜃</m:t>
                          </m:r>
                        </m:e>
                        <m:sup>
                          <m:r>
                            <a:rPr lang="en-US" altLang="zh-CN" sz="2133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𝑛</m:t>
                          </m:r>
                          <m:r>
                            <a:rPr lang="en-US" altLang="zh-CN" sz="2133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−1</m:t>
                          </m:r>
                        </m:sup>
                      </m:sSup>
                      <m:r>
                        <a:rPr lang="en-US" altLang="zh-CN" sz="2133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−</m:t>
                      </m:r>
                      <m:r>
                        <a:rPr lang="en-US" altLang="zh-CN" sz="2133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𝜂𝛻</m:t>
                      </m:r>
                      <m:sSup>
                        <m:sSupPr>
                          <m:ctrlPr>
                            <a:rPr lang="en-US" altLang="zh-CN" sz="2133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lang="en-US" altLang="zh-CN" sz="2133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𝐶</m:t>
                          </m:r>
                        </m:e>
                        <m:sup>
                          <m:r>
                            <a:rPr lang="en-US" altLang="zh-CN" sz="2133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𝑖</m:t>
                          </m:r>
                        </m:sup>
                      </m:sSup>
                      <m:r>
                        <a:rPr lang="en-US" altLang="zh-CN" sz="2133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(</m:t>
                      </m:r>
                      <m:sSup>
                        <m:sSupPr>
                          <m:ctrlPr>
                            <a:rPr lang="en-US" altLang="zh-CN" sz="2133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lang="en-US" altLang="zh-CN" sz="2133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𝜃</m:t>
                          </m:r>
                        </m:e>
                        <m:sup>
                          <m:r>
                            <a:rPr lang="en-US" altLang="zh-CN" sz="2133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𝑛</m:t>
                          </m:r>
                          <m:r>
                            <a:rPr lang="en-US" altLang="zh-CN" sz="2133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−1</m:t>
                          </m:r>
                        </m:sup>
                      </m:sSup>
                      <m:r>
                        <a:rPr lang="en-US" altLang="zh-CN" sz="2133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)</m:t>
                      </m:r>
                    </m:oMath>
                  </m:oMathPara>
                </a14:m>
                <a:endParaRPr lang="zh-CN" altLang="en-US" sz="2133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3641" y="4401577"/>
                <a:ext cx="3201326" cy="431400"/>
              </a:xfrm>
              <a:prstGeom prst="rect">
                <a:avLst/>
              </a:prstGeom>
              <a:blipFill>
                <a:blip r:embed="rId6"/>
                <a:stretch>
                  <a:fillRect b="-169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6838267" y="4325375"/>
                <a:ext cx="3923831" cy="55611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133" i="1">
                        <a:latin typeface="Cambria Math" charset="0"/>
                        <a:ea typeface="Cambria Math" charset="0"/>
                        <a:cs typeface="Cambria Math" charset="0"/>
                      </a:rPr>
                      <m:t>𝐸</m:t>
                    </m:r>
                    <m:r>
                      <a:rPr lang="en-US" altLang="zh-CN" sz="2133" i="1">
                        <a:latin typeface="Cambria Math" charset="0"/>
                        <a:ea typeface="Cambria Math" charset="0"/>
                        <a:cs typeface="Cambria Math" charset="0"/>
                      </a:rPr>
                      <m:t>[</m:t>
                    </m:r>
                    <m:r>
                      <a:rPr lang="en-US" altLang="zh-CN" sz="2133" i="1">
                        <a:latin typeface="Cambria Math" charset="0"/>
                        <a:ea typeface="Cambria Math" charset="0"/>
                        <a:cs typeface="Cambria Math" charset="0"/>
                      </a:rPr>
                      <m:t>𝛻</m:t>
                    </m:r>
                    <m:sSup>
                      <m:sSupPr>
                        <m:ctrlPr>
                          <a:rPr lang="en-US" altLang="zh-CN" sz="2133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altLang="zh-CN" sz="2133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𝐶</m:t>
                        </m:r>
                      </m:e>
                      <m:sup>
                        <m:r>
                          <a:rPr lang="en-US" altLang="zh-CN" sz="2133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𝑖</m:t>
                        </m:r>
                      </m:sup>
                    </m:sSup>
                    <m:r>
                      <a:rPr lang="en-US" altLang="zh-CN" sz="2133" i="1">
                        <a:latin typeface="Cambria Math" charset="0"/>
                        <a:ea typeface="Cambria Math" charset="0"/>
                        <a:cs typeface="Cambria Math" charset="0"/>
                      </a:rPr>
                      <m:t>(</m:t>
                    </m:r>
                    <m:sSup>
                      <m:sSupPr>
                        <m:ctrlPr>
                          <a:rPr lang="en-US" altLang="zh-CN" sz="2133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altLang="zh-CN" sz="2133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𝜃</m:t>
                        </m:r>
                      </m:e>
                      <m:sup>
                        <m:r>
                          <a:rPr lang="en-US" altLang="zh-CN" sz="2133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𝑛</m:t>
                        </m:r>
                        <m:r>
                          <a:rPr lang="en-US" altLang="zh-CN" sz="2133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−1</m:t>
                        </m:r>
                      </m:sup>
                    </m:sSup>
                    <m:r>
                      <a:rPr lang="en-US" altLang="zh-CN" sz="2133" i="1">
                        <a:latin typeface="Cambria Math" charset="0"/>
                        <a:ea typeface="Cambria Math" charset="0"/>
                        <a:cs typeface="Cambria Math" charset="0"/>
                      </a:rPr>
                      <m:t>)</m:t>
                    </m:r>
                  </m:oMath>
                </a14:m>
                <a:r>
                  <a:rPr lang="en-US" altLang="zh-CN" sz="2133" dirty="0"/>
                  <a:t> 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altLang="zh-CN" sz="2133" i="1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altLang="zh-CN" sz="2133" i="1">
                            <a:latin typeface="Cambria Math" charset="0"/>
                          </a:rPr>
                          <m:t>1</m:t>
                        </m:r>
                      </m:num>
                      <m:den>
                        <m:r>
                          <a:rPr lang="en-US" altLang="zh-CN" sz="2133" i="1">
                            <a:latin typeface="Cambria Math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hu-HU" altLang="zh-CN" sz="2133" i="1"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133" i="1">
                            <a:latin typeface="Cambria Math" charset="0"/>
                          </a:rPr>
                          <m:t>𝑖</m:t>
                        </m:r>
                        <m:r>
                          <a:rPr lang="hu-HU" altLang="zh-CN" sz="2133" i="1">
                            <a:latin typeface="Cambria Math" charset="0"/>
                          </a:rPr>
                          <m:t>=</m:t>
                        </m:r>
                        <m:r>
                          <a:rPr lang="en-US" altLang="zh-CN" sz="2133" i="1">
                            <a:latin typeface="Cambria Math" charset="0"/>
                          </a:rPr>
                          <m:t>1</m:t>
                        </m:r>
                      </m:sub>
                      <m:sup>
                        <m:r>
                          <a:rPr lang="en-US" altLang="zh-CN" sz="2133" i="1">
                            <a:latin typeface="Cambria Math" charset="0"/>
                          </a:rPr>
                          <m:t>𝑁</m:t>
                        </m:r>
                      </m:sup>
                      <m:e>
                        <m:sSup>
                          <m:sSupPr>
                            <m:ctrlPr>
                              <a:rPr lang="en-US" altLang="zh-CN" sz="2133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pPr>
                          <m:e>
                            <m:r>
                              <a:rPr lang="en-US" altLang="zh-CN" sz="2133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𝛻</m:t>
                            </m:r>
                            <m:r>
                              <a:rPr lang="en-US" altLang="zh-CN" sz="2133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𝐶</m:t>
                            </m:r>
                          </m:e>
                          <m:sup>
                            <m:r>
                              <a:rPr lang="en-US" altLang="zh-CN" sz="2133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𝑖</m:t>
                            </m:r>
                          </m:sup>
                        </m:sSup>
                        <m:r>
                          <a:rPr lang="en-US" altLang="zh-CN" sz="2133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altLang="zh-CN" sz="2133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pPr>
                          <m:e>
                            <m:r>
                              <a:rPr lang="en-US" altLang="zh-CN" sz="2133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altLang="zh-CN" sz="2133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𝑛</m:t>
                            </m:r>
                            <m:r>
                              <a:rPr lang="en-US" altLang="zh-CN" sz="2133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altLang="zh-CN" sz="2133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)</m:t>
                        </m:r>
                      </m:e>
                    </m:nary>
                  </m:oMath>
                </a14:m>
                <a:endParaRPr lang="zh-CN" altLang="en-US" sz="2133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8267" y="4325375"/>
                <a:ext cx="3923831" cy="556114"/>
              </a:xfrm>
              <a:prstGeom prst="rect">
                <a:avLst/>
              </a:prstGeom>
              <a:blipFill>
                <a:blip r:embed="rId7"/>
                <a:stretch>
                  <a:fillRect b="-87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68548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zh-CN" dirty="0"/>
              <a:t>SGD</a:t>
            </a:r>
            <a:r>
              <a:rPr kumimoji="1" lang="zh-CN" altLang="en-US" dirty="0"/>
              <a:t>的优点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kumimoji="1" lang="zh-CN" altLang="en-US" sz="3200" dirty="0"/>
              <a:t>更快</a:t>
            </a:r>
            <a:endParaRPr kumimoji="1" lang="en-US" altLang="zh-CN" sz="3200" dirty="0"/>
          </a:p>
          <a:p>
            <a:pPr>
              <a:buFont typeface="Wingdings" panose="05000000000000000000" pitchFamily="2" charset="2"/>
              <a:buChar char="l"/>
            </a:pPr>
            <a:endParaRPr kumimoji="1" lang="en-US" altLang="zh-CN" sz="3200" dirty="0"/>
          </a:p>
          <a:p>
            <a:pPr>
              <a:buFont typeface="Wingdings" panose="05000000000000000000" pitchFamily="2" charset="2"/>
              <a:buChar char="l"/>
            </a:pPr>
            <a:r>
              <a:rPr kumimoji="1" lang="zh-CN" altLang="en-US" sz="3200" dirty="0"/>
              <a:t>更好</a:t>
            </a:r>
          </a:p>
        </p:txBody>
      </p:sp>
      <p:sp>
        <p:nvSpPr>
          <p:cNvPr id="5" name="椭圆 4"/>
          <p:cNvSpPr/>
          <p:nvPr/>
        </p:nvSpPr>
        <p:spPr>
          <a:xfrm>
            <a:off x="2495588" y="3800860"/>
            <a:ext cx="318311" cy="352803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/>
          </a:p>
        </p:txBody>
      </p:sp>
      <p:sp>
        <p:nvSpPr>
          <p:cNvPr id="6" name="文本框 17"/>
          <p:cNvSpPr txBox="1"/>
          <p:nvPr/>
        </p:nvSpPr>
        <p:spPr>
          <a:xfrm>
            <a:off x="9209087" y="4578755"/>
            <a:ext cx="6976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/>
              <a:t>C(</a:t>
            </a:r>
            <a:r>
              <a:rPr kumimoji="1" lang="en-US" altLang="zh-CN" sz="2400" dirty="0" err="1"/>
              <a:t>θ</a:t>
            </a:r>
            <a:r>
              <a:rPr kumimoji="1" lang="en-US" altLang="zh-CN" sz="2400" dirty="0"/>
              <a:t>)</a:t>
            </a:r>
            <a:endParaRPr kumimoji="1" lang="zh-CN" altLang="en-US" sz="2400" dirty="0"/>
          </a:p>
        </p:txBody>
      </p:sp>
      <p:cxnSp>
        <p:nvCxnSpPr>
          <p:cNvPr id="7" name="直线箭头连接符 21"/>
          <p:cNvCxnSpPr/>
          <p:nvPr/>
        </p:nvCxnSpPr>
        <p:spPr>
          <a:xfrm flipH="1">
            <a:off x="4329197" y="5040786"/>
            <a:ext cx="348579" cy="297863"/>
          </a:xfrm>
          <a:prstGeom prst="straightConnector1">
            <a:avLst/>
          </a:prstGeom>
          <a:ln w="19050" cmpd="sng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任意多边形 18"/>
          <p:cNvSpPr/>
          <p:nvPr/>
        </p:nvSpPr>
        <p:spPr>
          <a:xfrm flipH="1">
            <a:off x="2267876" y="3800860"/>
            <a:ext cx="6941211" cy="2176608"/>
          </a:xfrm>
          <a:custGeom>
            <a:avLst/>
            <a:gdLst>
              <a:gd name="connsiteX0" fmla="*/ 0 w 6675681"/>
              <a:gd name="connsiteY0" fmla="*/ 594640 h 1632456"/>
              <a:gd name="connsiteX1" fmla="*/ 359028 w 6675681"/>
              <a:gd name="connsiteY1" fmla="*/ 628299 h 1632456"/>
              <a:gd name="connsiteX2" fmla="*/ 1200501 w 6675681"/>
              <a:gd name="connsiteY2" fmla="*/ 1110743 h 1632456"/>
              <a:gd name="connsiteX3" fmla="*/ 2142950 w 6675681"/>
              <a:gd name="connsiteY3" fmla="*/ 1200500 h 1632456"/>
              <a:gd name="connsiteX4" fmla="*/ 2692712 w 6675681"/>
              <a:gd name="connsiteY4" fmla="*/ 1514650 h 1632456"/>
              <a:gd name="connsiteX5" fmla="*/ 3096618 w 6675681"/>
              <a:gd name="connsiteY5" fmla="*/ 1581968 h 1632456"/>
              <a:gd name="connsiteX6" fmla="*/ 3635161 w 6675681"/>
              <a:gd name="connsiteY6" fmla="*/ 1211720 h 1632456"/>
              <a:gd name="connsiteX7" fmla="*/ 4050287 w 6675681"/>
              <a:gd name="connsiteY7" fmla="*/ 931229 h 1632456"/>
              <a:gd name="connsiteX8" fmla="*/ 4465413 w 6675681"/>
              <a:gd name="connsiteY8" fmla="*/ 1211720 h 1632456"/>
              <a:gd name="connsiteX9" fmla="*/ 4835661 w 6675681"/>
              <a:gd name="connsiteY9" fmla="*/ 1211720 h 1632456"/>
              <a:gd name="connsiteX10" fmla="*/ 5116152 w 6675681"/>
              <a:gd name="connsiteY10" fmla="*/ 931229 h 1632456"/>
              <a:gd name="connsiteX11" fmla="*/ 5463961 w 6675681"/>
              <a:gd name="connsiteY11" fmla="*/ 762935 h 1632456"/>
              <a:gd name="connsiteX12" fmla="*/ 5677134 w 6675681"/>
              <a:gd name="connsiteY12" fmla="*/ 695617 h 1632456"/>
              <a:gd name="connsiteX13" fmla="*/ 5722012 w 6675681"/>
              <a:gd name="connsiteY13" fmla="*/ 684397 h 1632456"/>
              <a:gd name="connsiteX14" fmla="*/ 5923966 w 6675681"/>
              <a:gd name="connsiteY14" fmla="*/ 639519 h 1632456"/>
              <a:gd name="connsiteX15" fmla="*/ 6159578 w 6675681"/>
              <a:gd name="connsiteY15" fmla="*/ 516103 h 1632456"/>
              <a:gd name="connsiteX16" fmla="*/ 6675681 w 6675681"/>
              <a:gd name="connsiteY16" fmla="*/ 0 h 1632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675681" h="1632456">
                <a:moveTo>
                  <a:pt x="0" y="594640"/>
                </a:moveTo>
                <a:cubicBezTo>
                  <a:pt x="79472" y="568461"/>
                  <a:pt x="158945" y="542282"/>
                  <a:pt x="359028" y="628299"/>
                </a:cubicBezTo>
                <a:cubicBezTo>
                  <a:pt x="559111" y="714316"/>
                  <a:pt x="903181" y="1015376"/>
                  <a:pt x="1200501" y="1110743"/>
                </a:cubicBezTo>
                <a:cubicBezTo>
                  <a:pt x="1497821" y="1206110"/>
                  <a:pt x="1894248" y="1133182"/>
                  <a:pt x="2142950" y="1200500"/>
                </a:cubicBezTo>
                <a:cubicBezTo>
                  <a:pt x="2391652" y="1267818"/>
                  <a:pt x="2533767" y="1451072"/>
                  <a:pt x="2692712" y="1514650"/>
                </a:cubicBezTo>
                <a:cubicBezTo>
                  <a:pt x="2851657" y="1578228"/>
                  <a:pt x="2939543" y="1632456"/>
                  <a:pt x="3096618" y="1581968"/>
                </a:cubicBezTo>
                <a:cubicBezTo>
                  <a:pt x="3253693" y="1531480"/>
                  <a:pt x="3635161" y="1211720"/>
                  <a:pt x="3635161" y="1211720"/>
                </a:cubicBezTo>
                <a:cubicBezTo>
                  <a:pt x="3794106" y="1103264"/>
                  <a:pt x="3911912" y="931229"/>
                  <a:pt x="4050287" y="931229"/>
                </a:cubicBezTo>
                <a:cubicBezTo>
                  <a:pt x="4188662" y="931229"/>
                  <a:pt x="4334517" y="1164972"/>
                  <a:pt x="4465413" y="1211720"/>
                </a:cubicBezTo>
                <a:cubicBezTo>
                  <a:pt x="4596309" y="1258469"/>
                  <a:pt x="4727205" y="1258469"/>
                  <a:pt x="4835661" y="1211720"/>
                </a:cubicBezTo>
                <a:cubicBezTo>
                  <a:pt x="4944118" y="1164972"/>
                  <a:pt x="5011435" y="1006026"/>
                  <a:pt x="5116152" y="931229"/>
                </a:cubicBezTo>
                <a:cubicBezTo>
                  <a:pt x="5220869" y="856432"/>
                  <a:pt x="5370464" y="802204"/>
                  <a:pt x="5463961" y="762935"/>
                </a:cubicBezTo>
                <a:cubicBezTo>
                  <a:pt x="5557458" y="723666"/>
                  <a:pt x="5634126" y="708707"/>
                  <a:pt x="5677134" y="695617"/>
                </a:cubicBezTo>
                <a:cubicBezTo>
                  <a:pt x="5720142" y="682527"/>
                  <a:pt x="5722012" y="684397"/>
                  <a:pt x="5722012" y="684397"/>
                </a:cubicBezTo>
                <a:cubicBezTo>
                  <a:pt x="5763151" y="675047"/>
                  <a:pt x="5851038" y="667568"/>
                  <a:pt x="5923966" y="639519"/>
                </a:cubicBezTo>
                <a:cubicBezTo>
                  <a:pt x="5996894" y="611470"/>
                  <a:pt x="6034292" y="622689"/>
                  <a:pt x="6159578" y="516103"/>
                </a:cubicBezTo>
                <a:cubicBezTo>
                  <a:pt x="6284864" y="409517"/>
                  <a:pt x="6480272" y="204758"/>
                  <a:pt x="6675681" y="0"/>
                </a:cubicBezTo>
              </a:path>
            </a:pathLst>
          </a:custGeom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9" name="椭圆 8"/>
          <p:cNvSpPr/>
          <p:nvPr/>
        </p:nvSpPr>
        <p:spPr>
          <a:xfrm>
            <a:off x="4522600" y="4856341"/>
            <a:ext cx="318311" cy="337843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/>
          </a:p>
        </p:txBody>
      </p:sp>
      <p:cxnSp>
        <p:nvCxnSpPr>
          <p:cNvPr id="18" name="直线箭头连接符 21"/>
          <p:cNvCxnSpPr/>
          <p:nvPr/>
        </p:nvCxnSpPr>
        <p:spPr>
          <a:xfrm flipV="1">
            <a:off x="4832396" y="4901179"/>
            <a:ext cx="449299" cy="80841"/>
          </a:xfrm>
          <a:prstGeom prst="straightConnector1">
            <a:avLst/>
          </a:prstGeom>
          <a:ln w="19050" cmpd="sng">
            <a:solidFill>
              <a:srgbClr val="7030A0"/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14050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zh-CN" altLang="en-US" dirty="0"/>
              <a:t>动量（</a:t>
            </a:r>
            <a:r>
              <a:rPr kumimoji="1" lang="en-US" altLang="zh-CN" dirty="0"/>
              <a:t>Momentum</a:t>
            </a:r>
            <a:r>
              <a:rPr kumimoji="1" lang="zh-CN" altLang="en-US" dirty="0"/>
              <a:t>）</a:t>
            </a: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/>
          </p:nvPr>
        </p:nvGraphicFramePr>
        <p:xfrm>
          <a:off x="4165997" y="2153517"/>
          <a:ext cx="545603" cy="4676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13" name="公式" r:id="rId3" imgW="164520" imgH="191880" progId="Equation.3">
                  <p:embed/>
                </p:oleObj>
              </mc:Choice>
              <mc:Fallback>
                <p:oleObj name="公式" r:id="rId3" imgW="164520" imgH="191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65997" y="2153517"/>
                        <a:ext cx="545603" cy="46765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/>
          </p:nvPr>
        </p:nvGraphicFramePr>
        <p:xfrm>
          <a:off x="7617262" y="2154451"/>
          <a:ext cx="1327149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14" name="公式" r:id="rId5" imgW="420480" imgH="191880" progId="Equation.3">
                  <p:embed/>
                </p:oleObj>
              </mc:Choice>
              <mc:Fallback>
                <p:oleObj name="公式" r:id="rId5" imgW="420480" imgH="191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17262" y="2154451"/>
                        <a:ext cx="1327149" cy="466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/>
          </p:nvPr>
        </p:nvGraphicFramePr>
        <p:xfrm>
          <a:off x="7496053" y="3060747"/>
          <a:ext cx="4169833" cy="544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15" name="公式" r:id="rId7" imgW="1307939" imgH="228738" progId="Equation.3">
                  <p:embed/>
                </p:oleObj>
              </mc:Choice>
              <mc:Fallback>
                <p:oleObj name="公式" r:id="rId7" imgW="1307939" imgH="22873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96053" y="3060747"/>
                        <a:ext cx="4169833" cy="5445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5" name="Object 11"/>
          <p:cNvGraphicFramePr>
            <a:graphicFrameLocks noChangeAspect="1"/>
          </p:cNvGraphicFramePr>
          <p:nvPr/>
        </p:nvGraphicFramePr>
        <p:xfrm>
          <a:off x="4085249" y="3115463"/>
          <a:ext cx="2499784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16" name="公式" r:id="rId9" imgW="761266" imgH="203261" progId="Equation.3">
                  <p:embed/>
                </p:oleObj>
              </mc:Choice>
              <mc:Fallback>
                <p:oleObj name="公式" r:id="rId9" imgW="761266" imgH="20326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85249" y="3115463"/>
                        <a:ext cx="2499784" cy="484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7" name="Object 8"/>
          <p:cNvGraphicFramePr>
            <a:graphicFrameLocks noChangeAspect="1"/>
          </p:cNvGraphicFramePr>
          <p:nvPr/>
        </p:nvGraphicFramePr>
        <p:xfrm>
          <a:off x="1458318" y="3079803"/>
          <a:ext cx="419100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17" name="公式" r:id="rId11" imgW="126618" imgH="215801" progId="Equation.3">
                  <p:embed/>
                </p:oleObj>
              </mc:Choice>
              <mc:Fallback>
                <p:oleObj name="公式" r:id="rId11" imgW="126618" imgH="2158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8318" y="3079803"/>
                        <a:ext cx="419100" cy="525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9" name="Object 8"/>
          <p:cNvGraphicFramePr>
            <a:graphicFrameLocks noChangeAspect="1"/>
          </p:cNvGraphicFramePr>
          <p:nvPr/>
        </p:nvGraphicFramePr>
        <p:xfrm>
          <a:off x="1457770" y="2173294"/>
          <a:ext cx="461433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18" name="公式" r:id="rId13" imgW="139447" imgH="228738" progId="Equation.3">
                  <p:embed/>
                </p:oleObj>
              </mc:Choice>
              <mc:Fallback>
                <p:oleObj name="公式" r:id="rId13" imgW="139447" imgH="22873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7770" y="2173294"/>
                        <a:ext cx="461433" cy="555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483964" y="3994190"/>
            <a:ext cx="26161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.</a:t>
            </a:r>
          </a:p>
          <a:p>
            <a:r>
              <a:rPr lang="en-US" altLang="zh-CN" sz="2400" dirty="0"/>
              <a:t>.</a:t>
            </a:r>
          </a:p>
          <a:p>
            <a:r>
              <a:rPr lang="en-US" altLang="zh-CN" sz="2400" dirty="0"/>
              <a:t>.</a:t>
            </a:r>
            <a:endParaRPr lang="zh-CN" altLang="en-US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4165998" y="3994190"/>
            <a:ext cx="26161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.</a:t>
            </a:r>
          </a:p>
          <a:p>
            <a:r>
              <a:rPr lang="en-US" altLang="zh-CN" sz="2400" dirty="0"/>
              <a:t>.</a:t>
            </a:r>
          </a:p>
          <a:p>
            <a:r>
              <a:rPr lang="en-US" altLang="zh-CN" sz="2400" dirty="0"/>
              <a:t>.</a:t>
            </a:r>
            <a:endParaRPr lang="zh-CN" altLang="en-US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7617262" y="3994190"/>
            <a:ext cx="26161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.</a:t>
            </a:r>
          </a:p>
          <a:p>
            <a:r>
              <a:rPr lang="en-US" altLang="zh-CN" sz="2400" dirty="0"/>
              <a:t>.</a:t>
            </a:r>
          </a:p>
          <a:p>
            <a:r>
              <a:rPr lang="en-US" altLang="zh-CN" sz="2400" dirty="0"/>
              <a:t>.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8953956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zh-CN" altLang="en-US" dirty="0"/>
              <a:t>动量（</a:t>
            </a:r>
            <a:r>
              <a:rPr kumimoji="1" lang="en-US" altLang="zh-CN" dirty="0"/>
              <a:t>Momentum</a:t>
            </a:r>
            <a:r>
              <a:rPr kumimoji="1" lang="zh-CN" altLang="en-US" dirty="0"/>
              <a:t>）</a:t>
            </a:r>
            <a:endParaRPr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2909853" y="3276133"/>
            <a:ext cx="318311" cy="264603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/>
          </a:p>
        </p:txBody>
      </p:sp>
      <p:sp>
        <p:nvSpPr>
          <p:cNvPr id="7" name="文本框 17"/>
          <p:cNvSpPr txBox="1"/>
          <p:nvPr/>
        </p:nvSpPr>
        <p:spPr>
          <a:xfrm>
            <a:off x="9623340" y="3859556"/>
            <a:ext cx="6976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/>
              <a:t>C(</a:t>
            </a:r>
            <a:r>
              <a:rPr kumimoji="1" lang="en-US" altLang="zh-CN" sz="2400" dirty="0" err="1"/>
              <a:t>θ</a:t>
            </a:r>
            <a:r>
              <a:rPr kumimoji="1" lang="en-US" altLang="zh-CN" sz="2400" dirty="0"/>
              <a:t>)</a:t>
            </a:r>
            <a:endParaRPr kumimoji="1" lang="zh-CN" altLang="en-US" sz="2400" dirty="0"/>
          </a:p>
        </p:txBody>
      </p:sp>
      <p:cxnSp>
        <p:nvCxnSpPr>
          <p:cNvPr id="10" name="直线箭头连接符 21"/>
          <p:cNvCxnSpPr/>
          <p:nvPr/>
        </p:nvCxnSpPr>
        <p:spPr>
          <a:xfrm rot="16200000" flipH="1">
            <a:off x="3119115" y="3567287"/>
            <a:ext cx="296380" cy="288167"/>
          </a:xfrm>
          <a:prstGeom prst="straightConnector1">
            <a:avLst/>
          </a:prstGeom>
          <a:ln w="38100" cmpd="sng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任意多边形 18"/>
          <p:cNvSpPr/>
          <p:nvPr/>
        </p:nvSpPr>
        <p:spPr>
          <a:xfrm flipH="1">
            <a:off x="2682128" y="3276133"/>
            <a:ext cx="6941211" cy="1632456"/>
          </a:xfrm>
          <a:custGeom>
            <a:avLst/>
            <a:gdLst>
              <a:gd name="connsiteX0" fmla="*/ 0 w 6675681"/>
              <a:gd name="connsiteY0" fmla="*/ 594640 h 1632456"/>
              <a:gd name="connsiteX1" fmla="*/ 359028 w 6675681"/>
              <a:gd name="connsiteY1" fmla="*/ 628299 h 1632456"/>
              <a:gd name="connsiteX2" fmla="*/ 1200501 w 6675681"/>
              <a:gd name="connsiteY2" fmla="*/ 1110743 h 1632456"/>
              <a:gd name="connsiteX3" fmla="*/ 2142950 w 6675681"/>
              <a:gd name="connsiteY3" fmla="*/ 1200500 h 1632456"/>
              <a:gd name="connsiteX4" fmla="*/ 2692712 w 6675681"/>
              <a:gd name="connsiteY4" fmla="*/ 1514650 h 1632456"/>
              <a:gd name="connsiteX5" fmla="*/ 3096618 w 6675681"/>
              <a:gd name="connsiteY5" fmla="*/ 1581968 h 1632456"/>
              <a:gd name="connsiteX6" fmla="*/ 3635161 w 6675681"/>
              <a:gd name="connsiteY6" fmla="*/ 1211720 h 1632456"/>
              <a:gd name="connsiteX7" fmla="*/ 4050287 w 6675681"/>
              <a:gd name="connsiteY7" fmla="*/ 931229 h 1632456"/>
              <a:gd name="connsiteX8" fmla="*/ 4465413 w 6675681"/>
              <a:gd name="connsiteY8" fmla="*/ 1211720 h 1632456"/>
              <a:gd name="connsiteX9" fmla="*/ 4835661 w 6675681"/>
              <a:gd name="connsiteY9" fmla="*/ 1211720 h 1632456"/>
              <a:gd name="connsiteX10" fmla="*/ 5116152 w 6675681"/>
              <a:gd name="connsiteY10" fmla="*/ 931229 h 1632456"/>
              <a:gd name="connsiteX11" fmla="*/ 5463961 w 6675681"/>
              <a:gd name="connsiteY11" fmla="*/ 762935 h 1632456"/>
              <a:gd name="connsiteX12" fmla="*/ 5677134 w 6675681"/>
              <a:gd name="connsiteY12" fmla="*/ 695617 h 1632456"/>
              <a:gd name="connsiteX13" fmla="*/ 5722012 w 6675681"/>
              <a:gd name="connsiteY13" fmla="*/ 684397 h 1632456"/>
              <a:gd name="connsiteX14" fmla="*/ 5923966 w 6675681"/>
              <a:gd name="connsiteY14" fmla="*/ 639519 h 1632456"/>
              <a:gd name="connsiteX15" fmla="*/ 6159578 w 6675681"/>
              <a:gd name="connsiteY15" fmla="*/ 516103 h 1632456"/>
              <a:gd name="connsiteX16" fmla="*/ 6675681 w 6675681"/>
              <a:gd name="connsiteY16" fmla="*/ 0 h 1632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675681" h="1632456">
                <a:moveTo>
                  <a:pt x="0" y="594640"/>
                </a:moveTo>
                <a:cubicBezTo>
                  <a:pt x="79472" y="568461"/>
                  <a:pt x="158945" y="542282"/>
                  <a:pt x="359028" y="628299"/>
                </a:cubicBezTo>
                <a:cubicBezTo>
                  <a:pt x="559111" y="714316"/>
                  <a:pt x="903181" y="1015376"/>
                  <a:pt x="1200501" y="1110743"/>
                </a:cubicBezTo>
                <a:cubicBezTo>
                  <a:pt x="1497821" y="1206110"/>
                  <a:pt x="1894248" y="1133182"/>
                  <a:pt x="2142950" y="1200500"/>
                </a:cubicBezTo>
                <a:cubicBezTo>
                  <a:pt x="2391652" y="1267818"/>
                  <a:pt x="2533767" y="1451072"/>
                  <a:pt x="2692712" y="1514650"/>
                </a:cubicBezTo>
                <a:cubicBezTo>
                  <a:pt x="2851657" y="1578228"/>
                  <a:pt x="2939543" y="1632456"/>
                  <a:pt x="3096618" y="1581968"/>
                </a:cubicBezTo>
                <a:cubicBezTo>
                  <a:pt x="3253693" y="1531480"/>
                  <a:pt x="3635161" y="1211720"/>
                  <a:pt x="3635161" y="1211720"/>
                </a:cubicBezTo>
                <a:cubicBezTo>
                  <a:pt x="3794106" y="1103264"/>
                  <a:pt x="3911912" y="931229"/>
                  <a:pt x="4050287" y="931229"/>
                </a:cubicBezTo>
                <a:cubicBezTo>
                  <a:pt x="4188662" y="931229"/>
                  <a:pt x="4334517" y="1164972"/>
                  <a:pt x="4465413" y="1211720"/>
                </a:cubicBezTo>
                <a:cubicBezTo>
                  <a:pt x="4596309" y="1258469"/>
                  <a:pt x="4727205" y="1258469"/>
                  <a:pt x="4835661" y="1211720"/>
                </a:cubicBezTo>
                <a:cubicBezTo>
                  <a:pt x="4944118" y="1164972"/>
                  <a:pt x="5011435" y="1006026"/>
                  <a:pt x="5116152" y="931229"/>
                </a:cubicBezTo>
                <a:cubicBezTo>
                  <a:pt x="5220869" y="856432"/>
                  <a:pt x="5370464" y="802204"/>
                  <a:pt x="5463961" y="762935"/>
                </a:cubicBezTo>
                <a:cubicBezTo>
                  <a:pt x="5557458" y="723666"/>
                  <a:pt x="5634126" y="708707"/>
                  <a:pt x="5677134" y="695617"/>
                </a:cubicBezTo>
                <a:cubicBezTo>
                  <a:pt x="5720142" y="682527"/>
                  <a:pt x="5722012" y="684397"/>
                  <a:pt x="5722012" y="684397"/>
                </a:cubicBezTo>
                <a:cubicBezTo>
                  <a:pt x="5763151" y="675047"/>
                  <a:pt x="5851038" y="667568"/>
                  <a:pt x="5923966" y="639519"/>
                </a:cubicBezTo>
                <a:cubicBezTo>
                  <a:pt x="5996894" y="611470"/>
                  <a:pt x="6034292" y="622689"/>
                  <a:pt x="6159578" y="516103"/>
                </a:cubicBezTo>
                <a:cubicBezTo>
                  <a:pt x="6284864" y="409517"/>
                  <a:pt x="6480272" y="204758"/>
                  <a:pt x="6675681" y="0"/>
                </a:cubicBezTo>
              </a:path>
            </a:pathLst>
          </a:custGeom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0" name="椭圆 19"/>
          <p:cNvSpPr/>
          <p:nvPr/>
        </p:nvSpPr>
        <p:spPr>
          <a:xfrm>
            <a:off x="4936865" y="4067750"/>
            <a:ext cx="318311" cy="253383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/>
          </a:p>
        </p:txBody>
      </p:sp>
      <p:cxnSp>
        <p:nvCxnSpPr>
          <p:cNvPr id="24" name="直线箭头连接符 21"/>
          <p:cNvCxnSpPr/>
          <p:nvPr/>
        </p:nvCxnSpPr>
        <p:spPr>
          <a:xfrm rot="16200000" flipH="1">
            <a:off x="3274120" y="3454581"/>
            <a:ext cx="330043" cy="30229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5" name="直线箭头连接符 21"/>
          <p:cNvCxnSpPr/>
          <p:nvPr/>
        </p:nvCxnSpPr>
        <p:spPr>
          <a:xfrm flipV="1">
            <a:off x="8201359" y="2754414"/>
            <a:ext cx="439647" cy="1"/>
          </a:xfrm>
          <a:prstGeom prst="straightConnector1">
            <a:avLst/>
          </a:prstGeom>
          <a:ln w="38100" cmpd="sng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直线箭头连接符 21"/>
          <p:cNvCxnSpPr/>
          <p:nvPr/>
        </p:nvCxnSpPr>
        <p:spPr>
          <a:xfrm>
            <a:off x="8158577" y="2144738"/>
            <a:ext cx="474944" cy="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graphicFrame>
        <p:nvGraphicFramePr>
          <p:cNvPr id="36866" name="Object 2"/>
          <p:cNvGraphicFramePr>
            <a:graphicFrameLocks noChangeAspect="1"/>
          </p:cNvGraphicFramePr>
          <p:nvPr/>
        </p:nvGraphicFramePr>
        <p:xfrm>
          <a:off x="9011980" y="2013923"/>
          <a:ext cx="392515" cy="3419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3" name="公式" r:id="rId3" imgW="151941" imgH="177815" progId="Equation.3">
                  <p:embed/>
                </p:oleObj>
              </mc:Choice>
              <mc:Fallback>
                <p:oleObj name="公式" r:id="rId3" imgW="151941" imgH="17781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11980" y="2013923"/>
                        <a:ext cx="392515" cy="3419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7" name="Object 3"/>
          <p:cNvGraphicFramePr>
            <a:graphicFrameLocks noChangeAspect="1"/>
          </p:cNvGraphicFramePr>
          <p:nvPr/>
        </p:nvGraphicFramePr>
        <p:xfrm>
          <a:off x="8816191" y="2615246"/>
          <a:ext cx="680508" cy="3406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4" name="公式" r:id="rId5" imgW="266287" imgH="177708" progId="Equation.3">
                  <p:embed/>
                </p:oleObj>
              </mc:Choice>
              <mc:Fallback>
                <p:oleObj name="公式" r:id="rId5" imgW="266287" imgH="17770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16191" y="2615246"/>
                        <a:ext cx="680508" cy="34064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2" name="直线箭头连接符 21"/>
          <p:cNvCxnSpPr/>
          <p:nvPr/>
        </p:nvCxnSpPr>
        <p:spPr>
          <a:xfrm rot="5400000">
            <a:off x="4718859" y="4336963"/>
            <a:ext cx="256488" cy="224828"/>
          </a:xfrm>
          <a:prstGeom prst="straightConnector1">
            <a:avLst/>
          </a:prstGeom>
          <a:ln w="38100" cmpd="sng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直线箭头连接符 21"/>
          <p:cNvCxnSpPr/>
          <p:nvPr/>
        </p:nvCxnSpPr>
        <p:spPr>
          <a:xfrm rot="5400000" flipH="1" flipV="1">
            <a:off x="5249000" y="3775159"/>
            <a:ext cx="297003" cy="28817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9086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12739"/>
            <a:ext cx="10972800" cy="1143000"/>
          </a:xfrm>
        </p:spPr>
        <p:txBody>
          <a:bodyPr/>
          <a:lstStyle/>
          <a:p>
            <a:pPr algn="l"/>
            <a:r>
              <a:rPr kumimoji="1" lang="en-US" altLang="zh-CN" dirty="0" err="1"/>
              <a:t>Adagrad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1405140" y="2583151"/>
                <a:ext cx="3962401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sz="32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zh-CN" sz="32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𝑤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kumimoji="1" lang="en-US" altLang="zh-CN" sz="32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t</m:t>
                          </m:r>
                          <m:r>
                            <a:rPr kumimoji="1" lang="en-US" altLang="zh-CN" sz="32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+1</m:t>
                          </m:r>
                        </m:sup>
                      </m:sSup>
                      <m:r>
                        <a:rPr kumimoji="1" lang="en-US" altLang="zh-CN" sz="32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zh-CN" sz="32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zh-CN" sz="32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𝑤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kumimoji="1" lang="en-US" altLang="zh-CN" sz="32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t</m:t>
                          </m:r>
                        </m:sup>
                      </m:sSup>
                      <m:r>
                        <a:rPr kumimoji="1" lang="en-US" altLang="zh-CN" sz="32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−</m:t>
                      </m:r>
                      <m:sSup>
                        <m:sSupPr>
                          <m:ctrlPr>
                            <a:rPr kumimoji="1" lang="en-US" altLang="zh-CN" sz="32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zh-CN" sz="32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𝜂</m:t>
                          </m:r>
                        </m:e>
                        <m:sup>
                          <m:r>
                            <a:rPr kumimoji="1" lang="en-US" altLang="zh-CN" sz="32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sup>
                      </m:sSup>
                      <m:sSup>
                        <m:sSupPr>
                          <m:ctrlPr>
                            <a:rPr kumimoji="1" lang="en-US" altLang="zh-CN" sz="32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zh-CN" sz="32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𝑔</m:t>
                          </m:r>
                        </m:e>
                        <m:sup>
                          <m:r>
                            <a:rPr kumimoji="1" lang="en-US" altLang="zh-CN" sz="32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kumimoji="1" lang="zh-CN" altLang="en-US" sz="3200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5140" y="2583151"/>
                <a:ext cx="3962401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6800857" y="2475337"/>
                <a:ext cx="2038351" cy="77931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sz="2667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kumimoji="1" lang="zh-CN" altLang="en-US" sz="2667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𝜂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kumimoji="1" lang="en-US" altLang="zh-CN" sz="2667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t</m:t>
                          </m:r>
                        </m:sup>
                      </m:sSup>
                      <m:r>
                        <a:rPr kumimoji="1" lang="en-US" altLang="zh-CN" sz="2667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zh-CN" sz="2667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kumimoji="1" lang="en-US" altLang="zh-CN" sz="2667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𝜂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kumimoji="1" lang="en-US" altLang="zh-CN" sz="2667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kumimoji="1" lang="en-US" altLang="zh-CN" sz="2667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𝑡</m:t>
                              </m:r>
                              <m:r>
                                <a:rPr kumimoji="1" lang="en-US" altLang="zh-CN" sz="2667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+1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kumimoji="1" lang="zh-CN" altLang="en-US" sz="2667" dirty="0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0857" y="2475337"/>
                <a:ext cx="2038351" cy="779316"/>
              </a:xfrm>
              <a:prstGeom prst="rect">
                <a:avLst/>
              </a:prstGeom>
              <a:blipFill>
                <a:blip r:embed="rId4"/>
                <a:stretch>
                  <a:fillRect b="-7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8820151" y="2418319"/>
                <a:ext cx="2800351" cy="78130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sz="2667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zh-CN" sz="2667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𝑔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kumimoji="1" lang="en-US" altLang="zh-CN" sz="2667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t</m:t>
                          </m:r>
                        </m:sup>
                      </m:sSup>
                      <m:r>
                        <a:rPr kumimoji="1" lang="en-US" altLang="zh-CN" sz="2667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667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en-US" altLang="zh-CN" sz="2667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r>
                            <a:rPr lang="en-US" altLang="zh-CN" sz="2667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𝐶</m:t>
                          </m:r>
                          <m:r>
                            <a:rPr lang="en-US" altLang="zh-CN" sz="2667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(</m:t>
                          </m:r>
                          <m:r>
                            <a:rPr lang="en-US" altLang="zh-CN" sz="2667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𝜃</m:t>
                          </m:r>
                          <m:r>
                            <a:rPr lang="en-US" altLang="zh-CN" sz="2667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zh-CN" sz="2667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kumimoji="1" lang="en-US" altLang="zh-CN" sz="2667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CN" sz="2667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kumimoji="1" lang="en-US" altLang="zh-CN" sz="2667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t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kumimoji="1" lang="zh-CN" altLang="en-US" sz="2667" dirty="0"/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0151" y="2418319"/>
                <a:ext cx="2800351" cy="78130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本框 7"/>
          <p:cNvSpPr txBox="1"/>
          <p:nvPr/>
        </p:nvSpPr>
        <p:spPr>
          <a:xfrm>
            <a:off x="5745609" y="2600990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/>
              <a:t>其中：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1607438" y="4076661"/>
                <a:ext cx="5314951" cy="14557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sz="32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zh-CN" sz="32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𝑤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kumimoji="1" lang="en-US" altLang="zh-CN" sz="32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t</m:t>
                          </m:r>
                          <m:r>
                            <a:rPr kumimoji="1" lang="en-US" altLang="zh-CN" sz="32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+1</m:t>
                          </m:r>
                        </m:sup>
                      </m:sSup>
                      <m:r>
                        <a:rPr kumimoji="1" lang="en-US" altLang="zh-CN" sz="32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zh-CN" sz="32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zh-CN" sz="32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𝑤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kumimoji="1" lang="en-US" altLang="zh-CN" sz="32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t</m:t>
                          </m:r>
                        </m:sup>
                      </m:sSup>
                      <m:r>
                        <a:rPr kumimoji="1" lang="en-US" altLang="zh-CN" sz="32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−</m:t>
                      </m:r>
                      <m:f>
                        <m:fPr>
                          <m:ctrlPr>
                            <a:rPr kumimoji="1" lang="en-US" altLang="zh-CN" sz="32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kumimoji="1" lang="en-US" altLang="zh-CN" sz="32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𝜂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kumimoji="1" lang="en-US" altLang="zh-CN" sz="32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radPr>
                            <m:deg/>
                            <m:e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kumimoji="1" lang="en-US" altLang="zh-CN" sz="32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1"/>
                                    </m:rPr>
                                    <a:rPr kumimoji="1" lang="en-US" altLang="zh-CN" sz="32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𝑖</m:t>
                                  </m:r>
                                  <m:r>
                                    <a:rPr kumimoji="1" lang="en-US" altLang="zh-CN" sz="32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=</m:t>
                                  </m:r>
                                  <m:r>
                                    <m:rPr>
                                      <m:brk m:alnAt="25"/>
                                    </m:rPr>
                                    <a:rPr kumimoji="1" lang="en-US" altLang="zh-CN" sz="32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m:rPr>
                                      <m:sty m:val="p"/>
                                    </m:rPr>
                                    <a:rPr kumimoji="1" lang="en-US" altLang="zh-CN" sz="32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t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kumimoji="1" lang="en-US" altLang="zh-CN" sz="3200" i="1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1" lang="en-US" altLang="zh-CN" sz="3200" i="1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(</m:t>
                                      </m:r>
                                      <m:sSup>
                                        <m:sSupPr>
                                          <m:ctrlPr>
                                            <a:rPr kumimoji="1" lang="en-US" altLang="zh-CN" sz="3200" i="1">
                                              <a:latin typeface="Cambria Math" charset="0"/>
                                              <a:ea typeface="Cambria Math" charset="0"/>
                                              <a:cs typeface="Cambria Math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kumimoji="1" lang="en-US" altLang="zh-CN" sz="3200" i="1">
                                              <a:latin typeface="Cambria Math" charset="0"/>
                                              <a:ea typeface="Cambria Math" charset="0"/>
                                              <a:cs typeface="Cambria Math" charset="0"/>
                                            </a:rPr>
                                            <m:t>𝑔</m:t>
                                          </m:r>
                                        </m:e>
                                        <m:sup>
                                          <m:r>
                                            <a:rPr kumimoji="1" lang="en-US" altLang="zh-CN" sz="3200" i="1">
                                              <a:latin typeface="Cambria Math" charset="0"/>
                                              <a:ea typeface="Cambria Math" charset="0"/>
                                              <a:cs typeface="Cambria Math" charset="0"/>
                                            </a:rPr>
                                            <m:t>𝑖</m:t>
                                          </m:r>
                                        </m:sup>
                                      </m:sSup>
                                      <m:r>
                                        <a:rPr kumimoji="1" lang="en-US" altLang="zh-CN" sz="3200" i="1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kumimoji="1" lang="en-US" altLang="zh-CN" sz="3200" i="1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kumimoji="1" lang="en-US" altLang="zh-CN" sz="32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+</m:t>
                                  </m:r>
                                  <m:r>
                                    <a:rPr kumimoji="1" lang="en-US" altLang="zh-CN" sz="32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𝜖</m:t>
                                  </m:r>
                                </m:e>
                              </m:nary>
                            </m:e>
                          </m:rad>
                        </m:den>
                      </m:f>
                      <m:sSup>
                        <m:sSupPr>
                          <m:ctrlPr>
                            <a:rPr kumimoji="1" lang="en-US" altLang="zh-CN" sz="32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zh-CN" sz="32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𝑔</m:t>
                          </m:r>
                        </m:e>
                        <m:sup>
                          <m:r>
                            <a:rPr kumimoji="1" lang="en-US" altLang="zh-CN" sz="32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kumimoji="1" lang="zh-CN" altLang="en-US" sz="3200" dirty="0"/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7438" y="4076661"/>
                <a:ext cx="5314951" cy="145578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本框 9"/>
          <p:cNvSpPr txBox="1"/>
          <p:nvPr/>
        </p:nvSpPr>
        <p:spPr>
          <a:xfrm>
            <a:off x="609601" y="3404687"/>
            <a:ext cx="1934953" cy="6667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733" dirty="0" err="1"/>
              <a:t>Adagrad</a:t>
            </a:r>
            <a:r>
              <a:rPr kumimoji="1" lang="en-US" altLang="zh-CN" sz="3733" dirty="0"/>
              <a:t>:</a:t>
            </a:r>
            <a:endParaRPr kumimoji="1" lang="zh-CN" altLang="en-US" sz="2400" dirty="0"/>
          </a:p>
        </p:txBody>
      </p:sp>
      <p:sp>
        <p:nvSpPr>
          <p:cNvPr id="11" name="文本框 10"/>
          <p:cNvSpPr txBox="1"/>
          <p:nvPr/>
        </p:nvSpPr>
        <p:spPr>
          <a:xfrm>
            <a:off x="609601" y="1730923"/>
            <a:ext cx="5039713" cy="6667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733" dirty="0"/>
              <a:t>Vanilla Gradient descent: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9784253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zh-CN" dirty="0" err="1"/>
              <a:t>RMSProp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609601" y="2893023"/>
                <a:ext cx="7624561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sz="32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zh-CN" sz="32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𝑟</m:t>
                          </m:r>
                        </m:e>
                        <m:sup>
                          <m:r>
                            <a:rPr kumimoji="1" lang="en-US" altLang="zh-CN" sz="32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sup>
                      </m:sSup>
                      <m:r>
                        <a:rPr kumimoji="1" lang="en-US" altLang="zh-CN" sz="32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r>
                        <a:rPr kumimoji="1" lang="en-US" altLang="zh-CN" sz="32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𝜌</m:t>
                      </m:r>
                      <m:sSup>
                        <m:sSupPr>
                          <m:ctrlPr>
                            <a:rPr kumimoji="1" lang="en-US" altLang="zh-CN" sz="32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zh-CN" sz="32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𝑟</m:t>
                          </m:r>
                        </m:e>
                        <m:sup>
                          <m:r>
                            <a:rPr kumimoji="1" lang="en-US" altLang="zh-CN" sz="32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  <m:r>
                            <a:rPr kumimoji="1" lang="en-US" altLang="zh-CN" sz="32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−1</m:t>
                          </m:r>
                        </m:sup>
                      </m:sSup>
                      <m:r>
                        <a:rPr kumimoji="1" lang="zh-CN" altLang="en-US" sz="32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＋</m:t>
                      </m:r>
                      <m:r>
                        <a:rPr kumimoji="1" lang="en-US" altLang="zh-CN" sz="32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(1−</m:t>
                      </m:r>
                      <m:r>
                        <a:rPr kumimoji="1" lang="en-US" altLang="zh-CN" sz="32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𝜌</m:t>
                      </m:r>
                      <m:r>
                        <a:rPr kumimoji="1" lang="en-US" altLang="zh-CN" sz="32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) </m:t>
                      </m:r>
                      <m:sSup>
                        <m:sSupPr>
                          <m:ctrlPr>
                            <a:rPr kumimoji="1" lang="en-US" altLang="zh-CN" sz="32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kumimoji="1" lang="en-US" altLang="zh-CN" sz="32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CN" sz="32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(</m:t>
                              </m:r>
                              <m:r>
                                <a:rPr kumimoji="1" lang="en-US" altLang="zh-CN" sz="32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𝑔</m:t>
                              </m:r>
                            </m:e>
                            <m:sup>
                              <m:r>
                                <a:rPr kumimoji="1" lang="en-US" altLang="zh-CN" sz="32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kumimoji="1" lang="en-US" altLang="zh-CN" sz="32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)</m:t>
                          </m:r>
                        </m:e>
                        <m:sup>
                          <m:r>
                            <a:rPr kumimoji="1" lang="en-US" altLang="zh-CN" sz="32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1" lang="zh-CN" altLang="en-US" sz="3200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1" y="2893023"/>
                <a:ext cx="7624561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1515655" y="4114721"/>
                <a:ext cx="5314951" cy="10743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sz="32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zh-CN" sz="32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𝑤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kumimoji="1" lang="en-US" altLang="zh-CN" sz="32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t</m:t>
                          </m:r>
                          <m:r>
                            <a:rPr kumimoji="1" lang="en-US" altLang="zh-CN" sz="32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+1</m:t>
                          </m:r>
                        </m:sup>
                      </m:sSup>
                      <m:r>
                        <a:rPr kumimoji="1" lang="en-US" altLang="zh-CN" sz="32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zh-CN" sz="32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zh-CN" sz="32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𝑤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kumimoji="1" lang="en-US" altLang="zh-CN" sz="32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t</m:t>
                          </m:r>
                        </m:sup>
                      </m:sSup>
                      <m:r>
                        <a:rPr kumimoji="1" lang="en-US" altLang="zh-CN" sz="32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−</m:t>
                      </m:r>
                      <m:r>
                        <a:rPr kumimoji="1" lang="en-US" altLang="zh-CN" sz="32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𝜂</m:t>
                      </m:r>
                      <m:f>
                        <m:fPr>
                          <m:ctrlPr>
                            <a:rPr kumimoji="1" lang="en-US" altLang="zh-CN" sz="32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kumimoji="1" lang="en-US" altLang="zh-CN" sz="32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CN" sz="32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𝑔</m:t>
                              </m:r>
                            </m:e>
                            <m:sup>
                              <m:r>
                                <a:rPr kumimoji="1" lang="en-US" altLang="zh-CN" sz="32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𝑡</m:t>
                              </m:r>
                            </m:sup>
                          </m:sSup>
                        </m:num>
                        <m:den>
                          <m:rad>
                            <m:radPr>
                              <m:degHide m:val="on"/>
                              <m:ctrlPr>
                                <a:rPr kumimoji="1" lang="en-US" altLang="zh-CN" sz="32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kumimoji="1" lang="en-US" altLang="zh-CN" sz="32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zh-CN" sz="32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kumimoji="1" lang="en-US" altLang="zh-CN" sz="32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𝑡</m:t>
                                  </m:r>
                                </m:sup>
                              </m:sSup>
                              <m:r>
                                <a:rPr kumimoji="1" lang="en-US" altLang="zh-CN" sz="32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+</m:t>
                              </m:r>
                              <m:r>
                                <a:rPr kumimoji="1" lang="en-US" altLang="zh-CN" sz="32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𝜖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kumimoji="1" lang="zh-CN" altLang="en-US" sz="3200" dirty="0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5655" y="4114721"/>
                <a:ext cx="5314951" cy="107433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8234161" y="3011429"/>
                <a:ext cx="244227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zh-CN" altLang="en-US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一般情况：</m:t>
                    </m:r>
                    <m:r>
                      <a:rPr kumimoji="1" lang="en-US" altLang="zh-CN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𝜌</m:t>
                    </m:r>
                  </m:oMath>
                </a14:m>
                <a:r>
                  <a:rPr lang="en-US" altLang="zh-CN" sz="2400" dirty="0"/>
                  <a:t>=0.9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4161" y="3011429"/>
                <a:ext cx="2442272" cy="461665"/>
              </a:xfrm>
              <a:prstGeom prst="rect">
                <a:avLst/>
              </a:prstGeom>
              <a:blipFill>
                <a:blip r:embed="rId5"/>
                <a:stretch>
                  <a:fillRect l="-2250" t="-10526" r="-3000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90939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zh-CN" dirty="0"/>
              <a:t>Adam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3285290" y="1819408"/>
                <a:ext cx="4457204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sz="3200" i="1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zh-CN" sz="3200" i="1">
                              <a:latin typeface="Cambria Math" charset="0"/>
                            </a:rPr>
                            <m:t>𝑣</m:t>
                          </m:r>
                        </m:e>
                        <m:sup>
                          <m:r>
                            <a:rPr kumimoji="1" lang="en-US" altLang="zh-CN" sz="3200" i="1">
                              <a:latin typeface="Cambria Math" charset="0"/>
                            </a:rPr>
                            <m:t>𝑡</m:t>
                          </m:r>
                          <m:r>
                            <a:rPr kumimoji="1" lang="en-US" altLang="zh-CN" sz="3200" i="1">
                              <a:latin typeface="Cambria Math" charset="0"/>
                            </a:rPr>
                            <m:t>+1</m:t>
                          </m:r>
                        </m:sup>
                      </m:sSup>
                      <m:r>
                        <a:rPr kumimoji="1" lang="en-US" altLang="zh-CN" sz="3200" i="1">
                          <a:latin typeface="Cambria Math" charset="0"/>
                        </a:rPr>
                        <m:t>=</m:t>
                      </m:r>
                      <m:r>
                        <a:rPr kumimoji="1" lang="en-US" altLang="zh-CN" sz="32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𝜆</m:t>
                      </m:r>
                      <m:sSup>
                        <m:sSupPr>
                          <m:ctrlPr>
                            <a:rPr kumimoji="1" lang="en-US" altLang="zh-CN" sz="3200" i="1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zh-CN" sz="3200" i="1">
                              <a:latin typeface="Cambria Math" charset="0"/>
                            </a:rPr>
                            <m:t>𝑣</m:t>
                          </m:r>
                        </m:e>
                        <m:sup>
                          <m:r>
                            <a:rPr kumimoji="1" lang="en-US" altLang="zh-CN" sz="3200" i="1">
                              <a:latin typeface="Cambria Math" charset="0"/>
                            </a:rPr>
                            <m:t>𝑡</m:t>
                          </m:r>
                        </m:sup>
                      </m:sSup>
                      <m:r>
                        <a:rPr kumimoji="1" lang="en-US" altLang="zh-CN" sz="3200" i="1">
                          <a:latin typeface="Cambria Math" charset="0"/>
                        </a:rPr>
                        <m:t>+</m:t>
                      </m:r>
                      <m:d>
                        <m:dPr>
                          <m:ctrlPr>
                            <a:rPr kumimoji="1" lang="en-US" altLang="zh-CN" sz="3200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kumimoji="1" lang="en-US" altLang="zh-CN" sz="3200" i="1">
                              <a:latin typeface="Cambria Math" charset="0"/>
                            </a:rPr>
                            <m:t>1−</m:t>
                          </m:r>
                          <m:r>
                            <a:rPr kumimoji="1" lang="en-US" altLang="zh-CN" sz="32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𝜆</m:t>
                          </m:r>
                        </m:e>
                      </m:d>
                      <m:sSup>
                        <m:sSupPr>
                          <m:ctrlPr>
                            <a:rPr kumimoji="1" lang="en-US" altLang="zh-CN" sz="3200" i="1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zh-CN" sz="3200" i="1">
                              <a:latin typeface="Cambria Math" charset="0"/>
                            </a:rPr>
                            <m:t>𝑔</m:t>
                          </m:r>
                        </m:e>
                        <m:sup>
                          <m:r>
                            <a:rPr kumimoji="1" lang="en-US" altLang="zh-CN" sz="3200" i="1">
                              <a:latin typeface="Cambria Math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kumimoji="1" lang="zh-CN" altLang="en-US" sz="3200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5290" y="1819408"/>
                <a:ext cx="4457204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1907970" y="2713621"/>
                <a:ext cx="7624561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sz="32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zh-CN" sz="32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𝑟</m:t>
                          </m:r>
                        </m:e>
                        <m:sup>
                          <m:r>
                            <a:rPr kumimoji="1" lang="en-US" altLang="zh-CN" sz="32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sup>
                      </m:sSup>
                      <m:r>
                        <a:rPr kumimoji="1" lang="en-US" altLang="zh-CN" sz="32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r>
                        <a:rPr kumimoji="1" lang="en-US" altLang="zh-CN" sz="32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𝜌</m:t>
                      </m:r>
                      <m:sSup>
                        <m:sSupPr>
                          <m:ctrlPr>
                            <a:rPr kumimoji="1" lang="en-US" altLang="zh-CN" sz="32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zh-CN" sz="32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𝑟</m:t>
                          </m:r>
                        </m:e>
                        <m:sup>
                          <m:r>
                            <a:rPr kumimoji="1" lang="en-US" altLang="zh-CN" sz="32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  <m:r>
                            <a:rPr kumimoji="1" lang="en-US" altLang="zh-CN" sz="32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−1</m:t>
                          </m:r>
                        </m:sup>
                      </m:sSup>
                      <m:r>
                        <a:rPr kumimoji="1" lang="zh-CN" altLang="en-US" sz="32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＋</m:t>
                      </m:r>
                      <m:r>
                        <a:rPr kumimoji="1" lang="en-US" altLang="zh-CN" sz="32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(1−</m:t>
                      </m:r>
                      <m:r>
                        <a:rPr kumimoji="1" lang="en-US" altLang="zh-CN" sz="32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𝜌</m:t>
                      </m:r>
                      <m:r>
                        <a:rPr kumimoji="1" lang="en-US" altLang="zh-CN" sz="32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) </m:t>
                      </m:r>
                      <m:sSup>
                        <m:sSupPr>
                          <m:ctrlPr>
                            <a:rPr kumimoji="1" lang="en-US" altLang="zh-CN" sz="32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kumimoji="1" lang="en-US" altLang="zh-CN" sz="32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CN" sz="32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(</m:t>
                              </m:r>
                              <m:r>
                                <a:rPr kumimoji="1" lang="en-US" altLang="zh-CN" sz="32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𝑔</m:t>
                              </m:r>
                            </m:e>
                            <m:sup>
                              <m:r>
                                <a:rPr kumimoji="1" lang="en-US" altLang="zh-CN" sz="32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kumimoji="1" lang="en-US" altLang="zh-CN" sz="32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)</m:t>
                          </m:r>
                        </m:e>
                        <m:sup>
                          <m:r>
                            <a:rPr kumimoji="1" lang="en-US" altLang="zh-CN" sz="32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1" lang="zh-CN" altLang="en-US" sz="3200" dirty="0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7970" y="2713621"/>
                <a:ext cx="7624561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3304995" y="3448222"/>
                <a:ext cx="2151615" cy="107452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sz="3200" i="1">
                              <a:latin typeface="Cambria Math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kumimoji="1" lang="en-US" altLang="zh-CN" sz="3200" i="1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zh-CN" sz="3200" i="1">
                                  <a:latin typeface="Cambria Math" charset="0"/>
                                </a:rPr>
                                <m:t>𝑣</m:t>
                              </m:r>
                            </m:e>
                          </m:acc>
                        </m:e>
                        <m:sup>
                          <m:r>
                            <a:rPr kumimoji="1" lang="en-US" altLang="zh-CN" sz="3200" i="1">
                              <a:latin typeface="Cambria Math" charset="0"/>
                            </a:rPr>
                            <m:t>𝑡</m:t>
                          </m:r>
                        </m:sup>
                      </m:sSup>
                      <m:r>
                        <a:rPr kumimoji="1" lang="en-US" altLang="zh-CN" sz="3200" i="1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zh-CN" sz="3200" i="1">
                              <a:latin typeface="Cambria Math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kumimoji="1" lang="en-US" altLang="zh-CN" sz="3200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CN" sz="3200" i="1">
                                  <a:latin typeface="Cambria Math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kumimoji="1" lang="en-US" altLang="zh-CN" sz="3200" i="1">
                                  <a:latin typeface="Cambria Math" charset="0"/>
                                </a:rPr>
                                <m:t>𝑡</m:t>
                              </m:r>
                            </m:sup>
                          </m:sSup>
                        </m:num>
                        <m:den>
                          <m:r>
                            <a:rPr kumimoji="1" lang="en-US" altLang="zh-CN" sz="3200" i="1">
                              <a:latin typeface="Cambria Math" charset="0"/>
                            </a:rPr>
                            <m:t>1−</m:t>
                          </m:r>
                          <m:r>
                            <a:rPr kumimoji="1" lang="en-US" altLang="zh-CN" sz="32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4995" y="3448222"/>
                <a:ext cx="2151615" cy="107452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6096001" y="3503164"/>
                <a:ext cx="2137573" cy="115788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sz="3200" i="1">
                              <a:latin typeface="Cambria Math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kumimoji="1" lang="en-US" altLang="zh-CN" sz="3200" i="1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zh-CN" sz="3200" i="1">
                                  <a:latin typeface="Cambria Math" charset="0"/>
                                </a:rPr>
                                <m:t>𝑟</m:t>
                              </m:r>
                            </m:e>
                          </m:acc>
                        </m:e>
                        <m:sup>
                          <m:r>
                            <a:rPr kumimoji="1" lang="en-US" altLang="zh-CN" sz="3200" i="1">
                              <a:latin typeface="Cambria Math" charset="0"/>
                            </a:rPr>
                            <m:t>𝑡</m:t>
                          </m:r>
                        </m:sup>
                      </m:sSup>
                      <m:r>
                        <a:rPr kumimoji="1" lang="en-US" altLang="zh-CN" sz="3200" i="1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zh-CN" sz="3200" i="1">
                              <a:latin typeface="Cambria Math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kumimoji="1" lang="en-US" altLang="zh-CN" sz="3200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CN" sz="3200" i="1">
                                  <a:latin typeface="Cambria Math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kumimoji="1" lang="en-US" altLang="zh-CN" sz="3200" i="1">
                                  <a:latin typeface="Cambria Math" charset="0"/>
                                </a:rPr>
                                <m:t>𝑡</m:t>
                              </m:r>
                            </m:sup>
                          </m:sSup>
                        </m:num>
                        <m:den>
                          <m:r>
                            <a:rPr kumimoji="1" lang="en-US" altLang="zh-CN" sz="3200" i="1">
                              <a:latin typeface="Cambria Math" charset="0"/>
                            </a:rPr>
                            <m:t>1−</m:t>
                          </m:r>
                          <m:r>
                            <a:rPr kumimoji="1" lang="en-US" altLang="zh-CN" sz="32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𝜌</m:t>
                          </m:r>
                        </m:den>
                      </m:f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1" y="3503164"/>
                <a:ext cx="2137573" cy="115788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1709298" y="5027713"/>
                <a:ext cx="7609185" cy="10743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sz="32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zh-CN" sz="32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𝑤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kumimoji="1" lang="en-US" altLang="zh-CN" sz="32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t</m:t>
                          </m:r>
                          <m:r>
                            <a:rPr kumimoji="1" lang="en-US" altLang="zh-CN" sz="32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+1</m:t>
                          </m:r>
                        </m:sup>
                      </m:sSup>
                      <m:r>
                        <a:rPr kumimoji="1" lang="en-US" altLang="zh-CN" sz="32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zh-CN" sz="32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zh-CN" sz="32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𝑤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kumimoji="1" lang="en-US" altLang="zh-CN" sz="32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t</m:t>
                          </m:r>
                        </m:sup>
                      </m:sSup>
                      <m:r>
                        <a:rPr kumimoji="1" lang="en-US" altLang="zh-CN" sz="32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−</m:t>
                      </m:r>
                      <m:r>
                        <a:rPr kumimoji="1" lang="en-US" altLang="zh-CN" sz="32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𝜂</m:t>
                      </m:r>
                      <m:f>
                        <m:fPr>
                          <m:ctrlPr>
                            <a:rPr kumimoji="1" lang="en-US" altLang="zh-CN" sz="32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kumimoji="1" lang="en-US" altLang="zh-CN" sz="3200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kumimoji="1" lang="en-US" altLang="zh-CN" sz="3200" i="1"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zh-CN" sz="3200" i="1">
                                      <a:latin typeface="Cambria Math" charset="0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sup>
                              <m:r>
                                <a:rPr kumimoji="1" lang="en-US" altLang="zh-CN" sz="3200" i="1">
                                  <a:latin typeface="Cambria Math" charset="0"/>
                                </a:rPr>
                                <m:t>𝑡</m:t>
                              </m:r>
                            </m:sup>
                          </m:sSup>
                        </m:num>
                        <m:den>
                          <m:rad>
                            <m:radPr>
                              <m:degHide m:val="on"/>
                              <m:ctrlPr>
                                <a:rPr kumimoji="1" lang="en-US" altLang="zh-CN" sz="32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kumimoji="1" lang="en-US" altLang="zh-CN" sz="3200" i="1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kumimoji="1" lang="en-US" altLang="zh-CN" sz="3200" i="1">
                                          <a:latin typeface="Cambria Math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kumimoji="1" lang="en-US" altLang="zh-CN" sz="3200" i="1">
                                          <a:latin typeface="Cambria Math" charset="0"/>
                                        </a:rPr>
                                        <m:t>𝑟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kumimoji="1" lang="en-US" altLang="zh-CN" sz="3200" i="1">
                                      <a:latin typeface="Cambria Math" charset="0"/>
                                    </a:rPr>
                                    <m:t>𝑡</m:t>
                                  </m:r>
                                </m:sup>
                              </m:sSup>
                              <m:r>
                                <a:rPr kumimoji="1" lang="en-US" altLang="zh-CN" sz="3200" i="1">
                                  <a:latin typeface="Cambria Math" charset="0"/>
                                </a:rPr>
                                <m:t>+</m:t>
                              </m:r>
                              <m:r>
                                <a:rPr kumimoji="1" lang="en-US" altLang="zh-CN" sz="32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𝜖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kumimoji="1" lang="zh-CN" altLang="en-US" sz="3200" dirty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9298" y="5027713"/>
                <a:ext cx="7609185" cy="107433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8783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7B3BB9C6-5518-49A3-BAA4-7C1F29F51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第一天主要</a:t>
            </a:r>
            <a:r>
              <a:rPr lang="zh-CN" altLang="en-US" dirty="0"/>
              <a:t>内容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C8927BE7-073A-4110-B00D-08C9980423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01168" lvl="1" indent="0">
              <a:buNone/>
            </a:pPr>
            <a:r>
              <a:rPr lang="zh-CN" altLang="en-US" sz="2400" dirty="0" smtClean="0"/>
              <a:t>上午</a:t>
            </a:r>
            <a:endParaRPr lang="en-US" altLang="zh-CN" sz="24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深度学习基础知识</a:t>
            </a:r>
            <a:endParaRPr lang="en-US" altLang="zh-CN" sz="2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DNN</a:t>
            </a:r>
            <a:r>
              <a:rPr lang="zh-CN" altLang="en-US" sz="2400" dirty="0" smtClean="0"/>
              <a:t>数字识别</a:t>
            </a:r>
            <a:endParaRPr lang="en-US" altLang="zh-CN" sz="2400" dirty="0"/>
          </a:p>
          <a:p>
            <a:pPr marL="201168" lvl="1" indent="0">
              <a:buNone/>
            </a:pPr>
            <a:endParaRPr lang="en-US" altLang="zh-CN" sz="2400" dirty="0" smtClean="0"/>
          </a:p>
          <a:p>
            <a:pPr marL="201168" lvl="1" indent="0">
              <a:buNone/>
            </a:pPr>
            <a:r>
              <a:rPr lang="zh-CN" altLang="en-US" sz="2400" dirty="0" smtClean="0"/>
              <a:t>下午</a:t>
            </a:r>
            <a:endParaRPr lang="en-US" altLang="zh-CN" sz="2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深度神经网络参数调整</a:t>
            </a:r>
            <a:endParaRPr lang="en-US" altLang="zh-CN" sz="24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调参练习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9782062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20160824161755284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3509" y="2286006"/>
            <a:ext cx="5177315" cy="3006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177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zh-CN" dirty="0" smtClean="0"/>
              <a:t>Mini-batch</a:t>
            </a:r>
            <a:endParaRPr kumimoji="1"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580" y="1973035"/>
            <a:ext cx="10198100" cy="34671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698171" y="5731330"/>
            <a:ext cx="4114800" cy="3755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参考吴恩达深度学习公开课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114614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zh-CN" dirty="0" err="1" smtClean="0"/>
              <a:t>Batchsize</a:t>
            </a:r>
            <a:r>
              <a:rPr kumimoji="1" lang="zh-CN" altLang="en-US" dirty="0" smtClean="0"/>
              <a:t>选择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273622" y="2188027"/>
            <a:ext cx="96697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 smtClean="0"/>
              <a:t>一般数据集小于</a:t>
            </a:r>
            <a:r>
              <a:rPr kumimoji="1" lang="en-US" altLang="zh-CN" sz="2400" dirty="0" smtClean="0"/>
              <a:t>2000</a:t>
            </a:r>
            <a:r>
              <a:rPr kumimoji="1" lang="zh-CN" altLang="en-US" sz="2400" dirty="0" smtClean="0"/>
              <a:t>时，可以不需要分</a:t>
            </a:r>
            <a:r>
              <a:rPr kumimoji="1" lang="en-US" altLang="zh-CN" sz="2400" dirty="0" smtClean="0"/>
              <a:t>batch</a:t>
            </a:r>
          </a:p>
          <a:p>
            <a:r>
              <a:rPr kumimoji="1" lang="zh-CN" altLang="en-US" sz="2400" dirty="0" smtClean="0"/>
              <a:t>当数据集比较大时，一般</a:t>
            </a:r>
            <a:r>
              <a:rPr kumimoji="1" lang="en-US" altLang="zh-CN" sz="2400" dirty="0" err="1" smtClean="0"/>
              <a:t>batchsize</a:t>
            </a:r>
            <a:r>
              <a:rPr kumimoji="1" lang="zh-CN" altLang="en-US" sz="2400" dirty="0" smtClean="0"/>
              <a:t> 设置为</a:t>
            </a:r>
            <a:r>
              <a:rPr kumimoji="1" lang="en-US" altLang="zh-CN" sz="2400" dirty="0" smtClean="0"/>
              <a:t>64</a:t>
            </a:r>
            <a:r>
              <a:rPr kumimoji="1" lang="zh-CN" altLang="en-US" sz="2400" dirty="0" smtClean="0"/>
              <a:t> 到 </a:t>
            </a:r>
            <a:r>
              <a:rPr kumimoji="1" lang="en-US" altLang="zh-CN" sz="2400" dirty="0" smtClean="0"/>
              <a:t>512</a:t>
            </a:r>
            <a:r>
              <a:rPr kumimoji="1" lang="zh-CN" altLang="en-US" sz="2400" dirty="0" smtClean="0"/>
              <a:t> </a:t>
            </a:r>
            <a:endParaRPr kumimoji="1" lang="en-US" altLang="zh-CN" sz="2400" dirty="0" smtClean="0"/>
          </a:p>
          <a:p>
            <a:r>
              <a:rPr kumimoji="1" lang="en-US" altLang="zh-CN" sz="2400" dirty="0" err="1" smtClean="0"/>
              <a:t>Batchsize</a:t>
            </a:r>
            <a:r>
              <a:rPr kumimoji="1" lang="zh-CN" altLang="en-US" sz="2400" dirty="0" smtClean="0"/>
              <a:t> 为</a:t>
            </a:r>
            <a:r>
              <a:rPr kumimoji="1" lang="en-US" altLang="zh-CN" sz="2400" dirty="0" smtClean="0"/>
              <a:t>2</a:t>
            </a:r>
            <a:r>
              <a:rPr kumimoji="1" lang="zh-CN" altLang="en-US" sz="2400" dirty="0" smtClean="0"/>
              <a:t>的次方时运行比较快（电脑内存设置和使用方式决定的）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8486733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zh-CN" dirty="0" smtClean="0"/>
              <a:t>Batch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Normlization</a:t>
            </a:r>
            <a:endParaRPr kumimoji="1"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2209" y="1941285"/>
            <a:ext cx="4318000" cy="4198257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890658" y="2677890"/>
            <a:ext cx="393518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en-US" altLang="zh-CN" sz="2400" dirty="0" smtClean="0"/>
          </a:p>
          <a:p>
            <a:r>
              <a:rPr kumimoji="1" lang="zh-CN" altLang="en-US" sz="2400" dirty="0" smtClean="0"/>
              <a:t>作用：加速训练</a:t>
            </a:r>
            <a:endParaRPr kumimoji="1" lang="en-US" altLang="zh-CN" sz="2400" dirty="0" smtClean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363257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zh-CN" altLang="en-US" dirty="0" smtClean="0"/>
              <a:t>参数和超参数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289958" y="2086177"/>
            <a:ext cx="973182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参数</a:t>
            </a:r>
            <a:r>
              <a:rPr lang="zh-CN" altLang="en-US" sz="2400" dirty="0" smtClean="0"/>
              <a:t>：权重</a:t>
            </a:r>
            <a:r>
              <a:rPr lang="zh-CN" altLang="en-US" sz="2400" dirty="0"/>
              <a:t>和偏置</a:t>
            </a:r>
          </a:p>
          <a:p>
            <a:endParaRPr lang="en-US" altLang="zh-CN" sz="2400" dirty="0" smtClean="0"/>
          </a:p>
          <a:p>
            <a:r>
              <a:rPr lang="zh-CN" altLang="en-US" sz="2400" dirty="0" smtClean="0"/>
              <a:t>超</a:t>
            </a:r>
            <a:r>
              <a:rPr lang="zh-CN" altLang="en-US" sz="2400" dirty="0"/>
              <a:t>参数：控制实际参数的参数叫超参数。 </a:t>
            </a:r>
            <a:endParaRPr lang="en-US" altLang="zh-CN" sz="2400" dirty="0" smtClean="0"/>
          </a:p>
          <a:p>
            <a:r>
              <a:rPr lang="zh-CN" altLang="en-US" sz="2400" dirty="0" smtClean="0"/>
              <a:t>包括：学习率</a:t>
            </a:r>
            <a:r>
              <a:rPr lang="zh-CN" altLang="en-US" sz="2400" dirty="0"/>
              <a:t>，迭代</a:t>
            </a:r>
            <a:r>
              <a:rPr lang="zh-CN" altLang="en-US" sz="2400" dirty="0" smtClean="0"/>
              <a:t>次数，网络层数</a:t>
            </a:r>
            <a:r>
              <a:rPr lang="zh-CN" altLang="en-US" sz="2400" dirty="0"/>
              <a:t>，神将元个数，激活函数的</a:t>
            </a:r>
            <a:r>
              <a:rPr lang="zh-CN" altLang="en-US" sz="2400" dirty="0" smtClean="0"/>
              <a:t>选择等</a:t>
            </a:r>
            <a:endParaRPr lang="zh-CN" altLang="en-US" sz="2400" dirty="0"/>
          </a:p>
          <a:p>
            <a:r>
              <a:rPr lang="zh-CN" altLang="en-US" sz="2400" dirty="0"/>
              <a:t>超参数的修改可以决定</a:t>
            </a:r>
            <a:r>
              <a:rPr lang="zh-CN" altLang="en-US" sz="2400" dirty="0" smtClean="0"/>
              <a:t>参数，超</a:t>
            </a:r>
            <a:r>
              <a:rPr lang="zh-CN" altLang="en-US" sz="2400" dirty="0"/>
              <a:t>参数是我们自己设置的</a:t>
            </a:r>
            <a:r>
              <a:rPr lang="zh-CN" altLang="en-US" sz="2400" dirty="0" smtClean="0"/>
              <a:t>。</a:t>
            </a:r>
            <a:endParaRPr lang="zh-CN" altLang="en-US" sz="2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556987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BF529BE2-8BA5-46DC-A287-A7D3F06FF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DNN</a:t>
            </a:r>
            <a:r>
              <a:rPr lang="zh-CN" altLang="en-US" dirty="0" smtClean="0"/>
              <a:t>数字识别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633932FE-D01D-412D-8C24-2BB6694D09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44179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1134627" y="874207"/>
            <a:ext cx="28985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800" smtClean="0"/>
              <a:t>练习</a:t>
            </a:r>
            <a:endParaRPr kumimoji="1" lang="zh-CN" altLang="en-US" sz="4800"/>
          </a:p>
        </p:txBody>
      </p:sp>
    </p:spTree>
    <p:extLst>
      <p:ext uri="{BB962C8B-B14F-4D97-AF65-F5344CB8AC3E}">
        <p14:creationId xmlns:p14="http://schemas.microsoft.com/office/powerpoint/2010/main" val="41574606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kumimoji="1" lang="zh-CN" altLang="en-US" dirty="0"/>
              <a:t>过拟合与欠拟合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09082" y="1844070"/>
            <a:ext cx="4481576" cy="3787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6" name="对象 5"/>
          <p:cNvGraphicFramePr>
            <a:graphicFrameLocks noChangeAspect="1"/>
          </p:cNvGraphicFramePr>
          <p:nvPr>
            <p:extLst/>
          </p:nvPr>
        </p:nvGraphicFramePr>
        <p:xfrm>
          <a:off x="6561705" y="3737828"/>
          <a:ext cx="793719" cy="310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03" name="公式" r:id="rId4" imgW="583920" imgH="228600" progId="Equation.3">
                  <p:embed/>
                </p:oleObj>
              </mc:Choice>
              <mc:Fallback>
                <p:oleObj name="公式" r:id="rId4" imgW="58392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61705" y="3737828"/>
                        <a:ext cx="793719" cy="31083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7"/>
          <p:cNvGraphicFramePr>
            <a:graphicFrameLocks noChangeAspect="1"/>
          </p:cNvGraphicFramePr>
          <p:nvPr>
            <p:extLst/>
          </p:nvPr>
        </p:nvGraphicFramePr>
        <p:xfrm>
          <a:off x="3600926" y="5779053"/>
          <a:ext cx="1431297" cy="3267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04" name="公式" r:id="rId6" imgW="1054080" imgH="241200" progId="Equation.3">
                  <p:embed/>
                </p:oleObj>
              </mc:Choice>
              <mc:Fallback>
                <p:oleObj name="公式" r:id="rId6" imgW="105408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0926" y="5779053"/>
                        <a:ext cx="1431297" cy="32674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8"/>
          <p:cNvGraphicFramePr>
            <a:graphicFrameLocks noChangeAspect="1"/>
          </p:cNvGraphicFramePr>
          <p:nvPr>
            <p:extLst/>
          </p:nvPr>
        </p:nvGraphicFramePr>
        <p:xfrm>
          <a:off x="5983403" y="5779053"/>
          <a:ext cx="2744041" cy="3267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05" name="公式" r:id="rId8" imgW="2019240" imgH="241200" progId="Equation.3">
                  <p:embed/>
                </p:oleObj>
              </mc:Choice>
              <mc:Fallback>
                <p:oleObj name="公式" r:id="rId8" imgW="201924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83403" y="5779053"/>
                        <a:ext cx="2744041" cy="32674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807714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zh-CN" altLang="en-US" dirty="0"/>
              <a:t>防止过拟合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453662" y="2215662"/>
            <a:ext cx="6154615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zh-CN" altLang="en-US" sz="2400" dirty="0"/>
              <a:t>及时停止训练</a:t>
            </a:r>
            <a:endParaRPr lang="en-US" altLang="zh-CN" sz="2400" dirty="0"/>
          </a:p>
          <a:p>
            <a:pPr marL="285750" indent="-285750">
              <a:buFont typeface="Arial" charset="0"/>
              <a:buChar char="•"/>
            </a:pPr>
            <a:r>
              <a:rPr lang="zh-CN" altLang="en-US" sz="2400" dirty="0"/>
              <a:t>增加数据</a:t>
            </a:r>
            <a:endParaRPr lang="en-US" altLang="zh-CN" sz="2400" dirty="0"/>
          </a:p>
          <a:p>
            <a:pPr marL="285750" indent="-285750">
              <a:buFont typeface="Arial" charset="0"/>
              <a:buChar char="•"/>
            </a:pPr>
            <a:r>
              <a:rPr lang="zh-CN" altLang="en-US" sz="2400" dirty="0"/>
              <a:t>降低模型复杂度</a:t>
            </a:r>
            <a:endParaRPr lang="en-US" altLang="zh-CN" sz="2400" dirty="0"/>
          </a:p>
          <a:p>
            <a:pPr marL="285750" indent="-285750">
              <a:buFont typeface="Arial" charset="0"/>
              <a:buChar char="•"/>
            </a:pPr>
            <a:r>
              <a:rPr lang="zh-CN" altLang="en-US" sz="2400" dirty="0"/>
              <a:t>正则化（</a:t>
            </a:r>
            <a:r>
              <a:rPr lang="en-US" altLang="zh-CN" sz="2400" dirty="0"/>
              <a:t>Regularization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pPr marL="285750" indent="-285750">
              <a:buFont typeface="Arial" charset="0"/>
              <a:buChar char="•"/>
            </a:pPr>
            <a:r>
              <a:rPr lang="en-US" altLang="zh-CN" sz="2400" dirty="0"/>
              <a:t>Dropout</a:t>
            </a:r>
            <a:endParaRPr lang="zh-CN" altLang="en-US" sz="2400" dirty="0"/>
          </a:p>
          <a:p>
            <a:pPr marL="285750" indent="-285750">
              <a:buFont typeface="Arial" charset="0"/>
              <a:buChar char="•"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15176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zh-CN" dirty="0" smtClean="0"/>
              <a:t>Early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stopping</a:t>
            </a:r>
            <a:endParaRPr kumimoji="1" lang="zh-CN" altLang="en-US" dirty="0"/>
          </a:p>
        </p:txBody>
      </p:sp>
      <p:cxnSp>
        <p:nvCxnSpPr>
          <p:cNvPr id="5" name="直接箭头连接符 11"/>
          <p:cNvCxnSpPr/>
          <p:nvPr/>
        </p:nvCxnSpPr>
        <p:spPr>
          <a:xfrm flipV="1">
            <a:off x="2952816" y="5725742"/>
            <a:ext cx="6544206" cy="189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直接箭头连接符 12"/>
          <p:cNvCxnSpPr/>
          <p:nvPr/>
        </p:nvCxnSpPr>
        <p:spPr>
          <a:xfrm flipV="1">
            <a:off x="2952818" y="5462897"/>
            <a:ext cx="1983" cy="2647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任意多边形 14"/>
          <p:cNvSpPr/>
          <p:nvPr/>
        </p:nvSpPr>
        <p:spPr>
          <a:xfrm>
            <a:off x="3154792" y="1875539"/>
            <a:ext cx="5493209" cy="3335163"/>
          </a:xfrm>
          <a:custGeom>
            <a:avLst/>
            <a:gdLst>
              <a:gd name="connsiteX0" fmla="*/ 0 w 4398096"/>
              <a:gd name="connsiteY0" fmla="*/ 0 h 2670273"/>
              <a:gd name="connsiteX1" fmla="*/ 437566 w 4398096"/>
              <a:gd name="connsiteY1" fmla="*/ 1380015 h 2670273"/>
              <a:gd name="connsiteX2" fmla="*/ 1929777 w 4398096"/>
              <a:gd name="connsiteY2" fmla="*/ 2367343 h 2670273"/>
              <a:gd name="connsiteX3" fmla="*/ 4398096 w 4398096"/>
              <a:gd name="connsiteY3" fmla="*/ 2670273 h 2670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98096" h="2670273">
                <a:moveTo>
                  <a:pt x="0" y="0"/>
                </a:moveTo>
                <a:cubicBezTo>
                  <a:pt x="57968" y="492729"/>
                  <a:pt x="115937" y="985458"/>
                  <a:pt x="437566" y="1380015"/>
                </a:cubicBezTo>
                <a:cubicBezTo>
                  <a:pt x="759196" y="1774572"/>
                  <a:pt x="1269689" y="2152300"/>
                  <a:pt x="1929777" y="2367343"/>
                </a:cubicBezTo>
                <a:cubicBezTo>
                  <a:pt x="2589865" y="2582386"/>
                  <a:pt x="3493980" y="2626329"/>
                  <a:pt x="4398096" y="2670273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8" name="任意多边形 15"/>
          <p:cNvSpPr/>
          <p:nvPr/>
        </p:nvSpPr>
        <p:spPr>
          <a:xfrm>
            <a:off x="3319348" y="1770823"/>
            <a:ext cx="5114850" cy="2903086"/>
          </a:xfrm>
          <a:custGeom>
            <a:avLst/>
            <a:gdLst>
              <a:gd name="connsiteX0" fmla="*/ 0 w 4095166"/>
              <a:gd name="connsiteY0" fmla="*/ 0 h 2324334"/>
              <a:gd name="connsiteX1" fmla="*/ 706837 w 4095166"/>
              <a:gd name="connsiteY1" fmla="*/ 1559529 h 2324334"/>
              <a:gd name="connsiteX2" fmla="*/ 2221487 w 4095166"/>
              <a:gd name="connsiteY2" fmla="*/ 2255146 h 2324334"/>
              <a:gd name="connsiteX3" fmla="*/ 4095166 w 4095166"/>
              <a:gd name="connsiteY3" fmla="*/ 1974655 h 2324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95166" h="2324334">
                <a:moveTo>
                  <a:pt x="0" y="0"/>
                </a:moveTo>
                <a:cubicBezTo>
                  <a:pt x="168294" y="591835"/>
                  <a:pt x="336589" y="1183671"/>
                  <a:pt x="706837" y="1559529"/>
                </a:cubicBezTo>
                <a:cubicBezTo>
                  <a:pt x="1077085" y="1935387"/>
                  <a:pt x="1656766" y="2185958"/>
                  <a:pt x="2221487" y="2255146"/>
                </a:cubicBezTo>
                <a:cubicBezTo>
                  <a:pt x="2786208" y="2324334"/>
                  <a:pt x="3440687" y="2149494"/>
                  <a:pt x="4095166" y="1974655"/>
                </a:cubicBezTo>
              </a:path>
            </a:pathLst>
          </a:cu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cxnSp>
        <p:nvCxnSpPr>
          <p:cNvPr id="9" name="直接连接符 17"/>
          <p:cNvCxnSpPr/>
          <p:nvPr/>
        </p:nvCxnSpPr>
        <p:spPr>
          <a:xfrm>
            <a:off x="6396836" y="3992935"/>
            <a:ext cx="14016" cy="1695872"/>
          </a:xfrm>
          <a:prstGeom prst="line">
            <a:avLst/>
          </a:prstGeom>
          <a:ln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10" name="Object 2"/>
          <p:cNvGraphicFramePr>
            <a:graphicFrameLocks noChangeAspect="1"/>
          </p:cNvGraphicFramePr>
          <p:nvPr>
            <p:extLst/>
          </p:nvPr>
        </p:nvGraphicFramePr>
        <p:xfrm>
          <a:off x="1998534" y="3443377"/>
          <a:ext cx="765469" cy="4511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63" name="公式" r:id="rId3" imgW="342720" imgH="203040" progId="Equation.3">
                  <p:embed/>
                </p:oleObj>
              </mc:Choice>
              <mc:Fallback>
                <p:oleObj name="公式" r:id="rId3" imgW="34272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8534" y="3443377"/>
                        <a:ext cx="765469" cy="45113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20"/>
          <p:cNvSpPr txBox="1"/>
          <p:nvPr/>
        </p:nvSpPr>
        <p:spPr>
          <a:xfrm>
            <a:off x="3728607" y="5832525"/>
            <a:ext cx="49926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Number of parameter updates</a:t>
            </a:r>
          </a:p>
        </p:txBody>
      </p:sp>
      <p:sp>
        <p:nvSpPr>
          <p:cNvPr id="12" name="TextBox 21"/>
          <p:cNvSpPr txBox="1"/>
          <p:nvPr/>
        </p:nvSpPr>
        <p:spPr>
          <a:xfrm>
            <a:off x="8662022" y="4780765"/>
            <a:ext cx="15156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tx2"/>
                </a:solidFill>
              </a:rPr>
              <a:t>Training set</a:t>
            </a:r>
            <a:endParaRPr lang="zh-CN" altLang="en-US" sz="2400" dirty="0">
              <a:solidFill>
                <a:schemeClr val="tx2"/>
              </a:solidFill>
            </a:endParaRPr>
          </a:p>
        </p:txBody>
      </p:sp>
      <p:sp>
        <p:nvSpPr>
          <p:cNvPr id="13" name="TextBox 22"/>
          <p:cNvSpPr txBox="1"/>
          <p:nvPr/>
        </p:nvSpPr>
        <p:spPr>
          <a:xfrm>
            <a:off x="8574014" y="3799157"/>
            <a:ext cx="14068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7030A0"/>
                </a:solidFill>
              </a:rPr>
              <a:t>Testing set</a:t>
            </a:r>
            <a:endParaRPr lang="zh-CN" altLang="en-US" sz="24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3952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BF529BE2-8BA5-46DC-A287-A7D3F06FF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深度学习</a:t>
            </a:r>
            <a:r>
              <a:rPr lang="zh-CN" altLang="en-US" dirty="0" smtClean="0"/>
              <a:t>基础</a:t>
            </a:r>
            <a:r>
              <a:rPr lang="zh-CN" altLang="en-US" dirty="0"/>
              <a:t>知识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633932FE-D01D-412D-8C24-2BB6694D09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16556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zh-CN" dirty="0" smtClean="0"/>
              <a:t>dropout</a:t>
            </a:r>
            <a:endParaRPr kumimoji="1" lang="zh-CN" altLang="en-US" dirty="0"/>
          </a:p>
        </p:txBody>
      </p:sp>
      <p:sp>
        <p:nvSpPr>
          <p:cNvPr id="53" name="椭圆 52"/>
          <p:cNvSpPr/>
          <p:nvPr/>
        </p:nvSpPr>
        <p:spPr>
          <a:xfrm>
            <a:off x="1860335" y="2537754"/>
            <a:ext cx="313765" cy="313765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rgbClr val="4F81B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1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charset="-122"/>
              <a:cs typeface=""/>
            </a:endParaRPr>
          </a:p>
        </p:txBody>
      </p:sp>
      <p:cxnSp>
        <p:nvCxnSpPr>
          <p:cNvPr id="54" name="直线箭头连接符 7"/>
          <p:cNvCxnSpPr/>
          <p:nvPr/>
        </p:nvCxnSpPr>
        <p:spPr>
          <a:xfrm>
            <a:off x="1412099" y="2687165"/>
            <a:ext cx="448236" cy="0"/>
          </a:xfrm>
          <a:prstGeom prst="straightConnector1">
            <a:avLst/>
          </a:prstGeom>
          <a:noFill/>
          <a:ln w="25400" cap="flat" cmpd="sng" algn="ctr">
            <a:solidFill>
              <a:srgbClr val="4F81BD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55" name="椭圆 54"/>
          <p:cNvSpPr/>
          <p:nvPr/>
        </p:nvSpPr>
        <p:spPr>
          <a:xfrm>
            <a:off x="1860335" y="3159589"/>
            <a:ext cx="313765" cy="313765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rgbClr val="4F81B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1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charset="-122"/>
              <a:cs typeface=""/>
            </a:endParaRPr>
          </a:p>
        </p:txBody>
      </p:sp>
      <p:sp>
        <p:nvSpPr>
          <p:cNvPr id="56" name="椭圆 55"/>
          <p:cNvSpPr/>
          <p:nvPr/>
        </p:nvSpPr>
        <p:spPr>
          <a:xfrm>
            <a:off x="1860335" y="3815938"/>
            <a:ext cx="313765" cy="313765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rgbClr val="4F81B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1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charset="-122"/>
              <a:cs typeface=""/>
            </a:endParaRPr>
          </a:p>
        </p:txBody>
      </p:sp>
      <p:sp>
        <p:nvSpPr>
          <p:cNvPr id="57" name="椭圆 56"/>
          <p:cNvSpPr/>
          <p:nvPr/>
        </p:nvSpPr>
        <p:spPr>
          <a:xfrm>
            <a:off x="1860335" y="4483506"/>
            <a:ext cx="313765" cy="313765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rgbClr val="4F81B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1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charset="-122"/>
              <a:cs typeface=""/>
            </a:endParaRPr>
          </a:p>
        </p:txBody>
      </p:sp>
      <p:sp>
        <p:nvSpPr>
          <p:cNvPr id="58" name="椭圆 57"/>
          <p:cNvSpPr/>
          <p:nvPr/>
        </p:nvSpPr>
        <p:spPr>
          <a:xfrm>
            <a:off x="3223130" y="2524917"/>
            <a:ext cx="313765" cy="313765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rgbClr val="4F81B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1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charset="-122"/>
              <a:cs typeface=""/>
            </a:endParaRPr>
          </a:p>
        </p:txBody>
      </p:sp>
      <p:sp>
        <p:nvSpPr>
          <p:cNvPr id="59" name="椭圆 58"/>
          <p:cNvSpPr/>
          <p:nvPr/>
        </p:nvSpPr>
        <p:spPr>
          <a:xfrm>
            <a:off x="3217915" y="3158462"/>
            <a:ext cx="313765" cy="313765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rgbClr val="4F81B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1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charset="-122"/>
              <a:cs typeface=""/>
            </a:endParaRPr>
          </a:p>
        </p:txBody>
      </p:sp>
      <p:sp>
        <p:nvSpPr>
          <p:cNvPr id="60" name="椭圆 59"/>
          <p:cNvSpPr/>
          <p:nvPr/>
        </p:nvSpPr>
        <p:spPr>
          <a:xfrm>
            <a:off x="3217915" y="3809201"/>
            <a:ext cx="313765" cy="313765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rgbClr val="4F81B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1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charset="-122"/>
              <a:cs typeface=""/>
            </a:endParaRPr>
          </a:p>
        </p:txBody>
      </p:sp>
      <p:sp>
        <p:nvSpPr>
          <p:cNvPr id="61" name="椭圆 60"/>
          <p:cNvSpPr/>
          <p:nvPr/>
        </p:nvSpPr>
        <p:spPr>
          <a:xfrm>
            <a:off x="3217915" y="4471159"/>
            <a:ext cx="313765" cy="313765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rgbClr val="4F81B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1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charset="-122"/>
              <a:cs typeface=""/>
            </a:endParaRPr>
          </a:p>
        </p:txBody>
      </p:sp>
      <p:cxnSp>
        <p:nvCxnSpPr>
          <p:cNvPr id="62" name="直接连接符 46"/>
          <p:cNvCxnSpPr>
            <a:stCxn id="60" idx="6"/>
            <a:endCxn id="63" idx="2"/>
          </p:cNvCxnSpPr>
          <p:nvPr/>
        </p:nvCxnSpPr>
        <p:spPr>
          <a:xfrm flipV="1">
            <a:off x="2174100" y="2681800"/>
            <a:ext cx="1049030" cy="634672"/>
          </a:xfrm>
          <a:prstGeom prst="line">
            <a:avLst/>
          </a:prstGeom>
          <a:noFill/>
          <a:ln w="25400" cap="flat" cmpd="sng" algn="ctr">
            <a:solidFill>
              <a:srgbClr val="4F81BD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63" name="直接连接符 49"/>
          <p:cNvCxnSpPr>
            <a:stCxn id="55" idx="6"/>
            <a:endCxn id="63" idx="2"/>
          </p:cNvCxnSpPr>
          <p:nvPr/>
        </p:nvCxnSpPr>
        <p:spPr>
          <a:xfrm flipV="1">
            <a:off x="2174100" y="2681800"/>
            <a:ext cx="1049030" cy="12837"/>
          </a:xfrm>
          <a:prstGeom prst="line">
            <a:avLst/>
          </a:prstGeom>
          <a:noFill/>
          <a:ln w="25400" cap="flat" cmpd="sng" algn="ctr">
            <a:solidFill>
              <a:srgbClr val="4F81BD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64" name="直接连接符 51"/>
          <p:cNvCxnSpPr>
            <a:stCxn id="61" idx="6"/>
            <a:endCxn id="63" idx="2"/>
          </p:cNvCxnSpPr>
          <p:nvPr/>
        </p:nvCxnSpPr>
        <p:spPr>
          <a:xfrm flipV="1">
            <a:off x="2174100" y="2681800"/>
            <a:ext cx="1049030" cy="1291021"/>
          </a:xfrm>
          <a:prstGeom prst="line">
            <a:avLst/>
          </a:prstGeom>
          <a:noFill/>
          <a:ln w="25400" cap="flat" cmpd="sng" algn="ctr">
            <a:solidFill>
              <a:srgbClr val="4F81BD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65" name="直接连接符 53"/>
          <p:cNvCxnSpPr>
            <a:stCxn id="60" idx="6"/>
            <a:endCxn id="64" idx="2"/>
          </p:cNvCxnSpPr>
          <p:nvPr/>
        </p:nvCxnSpPr>
        <p:spPr>
          <a:xfrm flipV="1">
            <a:off x="2174100" y="3315345"/>
            <a:ext cx="1043815" cy="1127"/>
          </a:xfrm>
          <a:prstGeom prst="line">
            <a:avLst/>
          </a:prstGeom>
          <a:noFill/>
          <a:ln w="25400" cap="flat" cmpd="sng" algn="ctr">
            <a:solidFill>
              <a:srgbClr val="4F81BD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66" name="直接连接符 54"/>
          <p:cNvCxnSpPr/>
          <p:nvPr/>
        </p:nvCxnSpPr>
        <p:spPr>
          <a:xfrm flipV="1">
            <a:off x="2174100" y="3971694"/>
            <a:ext cx="1043815" cy="1127"/>
          </a:xfrm>
          <a:prstGeom prst="line">
            <a:avLst/>
          </a:prstGeom>
          <a:noFill/>
          <a:ln w="25400" cap="flat" cmpd="sng" algn="ctr">
            <a:solidFill>
              <a:srgbClr val="4F81BD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67" name="直接连接符 55"/>
          <p:cNvCxnSpPr/>
          <p:nvPr/>
        </p:nvCxnSpPr>
        <p:spPr>
          <a:xfrm flipV="1">
            <a:off x="2174100" y="4644135"/>
            <a:ext cx="1043815" cy="1127"/>
          </a:xfrm>
          <a:prstGeom prst="line">
            <a:avLst/>
          </a:prstGeom>
          <a:noFill/>
          <a:ln w="25400" cap="flat" cmpd="sng" algn="ctr">
            <a:solidFill>
              <a:srgbClr val="4F81BD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68" name="直接连接符 57"/>
          <p:cNvCxnSpPr>
            <a:stCxn id="62" idx="6"/>
            <a:endCxn id="63" idx="2"/>
          </p:cNvCxnSpPr>
          <p:nvPr/>
        </p:nvCxnSpPr>
        <p:spPr>
          <a:xfrm flipV="1">
            <a:off x="2174100" y="2681800"/>
            <a:ext cx="1049030" cy="1958589"/>
          </a:xfrm>
          <a:prstGeom prst="line">
            <a:avLst/>
          </a:prstGeom>
          <a:noFill/>
          <a:ln w="25400" cap="flat" cmpd="sng" algn="ctr">
            <a:solidFill>
              <a:srgbClr val="4F81BD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69" name="直接连接符 59"/>
          <p:cNvCxnSpPr>
            <a:stCxn id="55" idx="6"/>
          </p:cNvCxnSpPr>
          <p:nvPr/>
        </p:nvCxnSpPr>
        <p:spPr>
          <a:xfrm>
            <a:off x="2174100" y="2694637"/>
            <a:ext cx="1043815" cy="620708"/>
          </a:xfrm>
          <a:prstGeom prst="line">
            <a:avLst/>
          </a:prstGeom>
          <a:noFill/>
          <a:ln w="25400" cap="flat" cmpd="sng" algn="ctr">
            <a:solidFill>
              <a:srgbClr val="4F81BD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70" name="直接连接符 61"/>
          <p:cNvCxnSpPr/>
          <p:nvPr/>
        </p:nvCxnSpPr>
        <p:spPr>
          <a:xfrm>
            <a:off x="2174100" y="3316472"/>
            <a:ext cx="1043815" cy="655222"/>
          </a:xfrm>
          <a:prstGeom prst="line">
            <a:avLst/>
          </a:prstGeom>
          <a:noFill/>
          <a:ln w="25400" cap="flat" cmpd="sng" algn="ctr">
            <a:solidFill>
              <a:srgbClr val="4F81BD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71" name="直接连接符 63"/>
          <p:cNvCxnSpPr>
            <a:stCxn id="61" idx="6"/>
            <a:endCxn id="66" idx="2"/>
          </p:cNvCxnSpPr>
          <p:nvPr/>
        </p:nvCxnSpPr>
        <p:spPr>
          <a:xfrm>
            <a:off x="2174100" y="3972821"/>
            <a:ext cx="1043815" cy="655221"/>
          </a:xfrm>
          <a:prstGeom prst="line">
            <a:avLst/>
          </a:prstGeom>
          <a:noFill/>
          <a:ln w="25400" cap="flat" cmpd="sng" algn="ctr">
            <a:solidFill>
              <a:srgbClr val="4F81BD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72" name="直接连接符 65"/>
          <p:cNvCxnSpPr>
            <a:endCxn id="64" idx="2"/>
          </p:cNvCxnSpPr>
          <p:nvPr/>
        </p:nvCxnSpPr>
        <p:spPr>
          <a:xfrm flipV="1">
            <a:off x="2243261" y="3315345"/>
            <a:ext cx="974654" cy="656349"/>
          </a:xfrm>
          <a:prstGeom prst="line">
            <a:avLst/>
          </a:prstGeom>
          <a:noFill/>
          <a:ln w="25400" cap="flat" cmpd="sng" algn="ctr">
            <a:solidFill>
              <a:srgbClr val="4F81BD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73" name="直接连接符 67"/>
          <p:cNvCxnSpPr>
            <a:stCxn id="62" idx="6"/>
            <a:endCxn id="65" idx="2"/>
          </p:cNvCxnSpPr>
          <p:nvPr/>
        </p:nvCxnSpPr>
        <p:spPr>
          <a:xfrm flipV="1">
            <a:off x="2174100" y="3966084"/>
            <a:ext cx="1043815" cy="674305"/>
          </a:xfrm>
          <a:prstGeom prst="line">
            <a:avLst/>
          </a:prstGeom>
          <a:noFill/>
          <a:ln w="25400" cap="flat" cmpd="sng" algn="ctr">
            <a:solidFill>
              <a:srgbClr val="4F81BD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74" name="直接连接符 69"/>
          <p:cNvCxnSpPr>
            <a:stCxn id="62" idx="6"/>
            <a:endCxn id="64" idx="2"/>
          </p:cNvCxnSpPr>
          <p:nvPr/>
        </p:nvCxnSpPr>
        <p:spPr>
          <a:xfrm flipV="1">
            <a:off x="2174100" y="3315345"/>
            <a:ext cx="1043815" cy="1325044"/>
          </a:xfrm>
          <a:prstGeom prst="line">
            <a:avLst/>
          </a:prstGeom>
          <a:noFill/>
          <a:ln w="25400" cap="flat" cmpd="sng" algn="ctr">
            <a:solidFill>
              <a:srgbClr val="4F81BD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75" name="直接连接符 71"/>
          <p:cNvCxnSpPr>
            <a:stCxn id="55" idx="6"/>
            <a:endCxn id="65" idx="2"/>
          </p:cNvCxnSpPr>
          <p:nvPr/>
        </p:nvCxnSpPr>
        <p:spPr>
          <a:xfrm>
            <a:off x="2174100" y="2694637"/>
            <a:ext cx="1043815" cy="1271447"/>
          </a:xfrm>
          <a:prstGeom prst="line">
            <a:avLst/>
          </a:prstGeom>
          <a:noFill/>
          <a:ln w="25400" cap="flat" cmpd="sng" algn="ctr">
            <a:solidFill>
              <a:srgbClr val="4F81BD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76" name="直接连接符 73"/>
          <p:cNvCxnSpPr>
            <a:stCxn id="60" idx="6"/>
            <a:endCxn id="66" idx="2"/>
          </p:cNvCxnSpPr>
          <p:nvPr/>
        </p:nvCxnSpPr>
        <p:spPr>
          <a:xfrm>
            <a:off x="2174100" y="3316472"/>
            <a:ext cx="1043815" cy="1311570"/>
          </a:xfrm>
          <a:prstGeom prst="line">
            <a:avLst/>
          </a:prstGeom>
          <a:noFill/>
          <a:ln w="25400" cap="flat" cmpd="sng" algn="ctr">
            <a:solidFill>
              <a:srgbClr val="4F81BD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77" name="直接连接符 75"/>
          <p:cNvCxnSpPr>
            <a:stCxn id="55" idx="6"/>
            <a:endCxn id="66" idx="2"/>
          </p:cNvCxnSpPr>
          <p:nvPr/>
        </p:nvCxnSpPr>
        <p:spPr>
          <a:xfrm>
            <a:off x="2174100" y="2694637"/>
            <a:ext cx="1043815" cy="1933405"/>
          </a:xfrm>
          <a:prstGeom prst="line">
            <a:avLst/>
          </a:prstGeom>
          <a:noFill/>
          <a:ln w="25400" cap="flat" cmpd="sng" algn="ctr">
            <a:solidFill>
              <a:srgbClr val="4F81BD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78" name="直线箭头连接符 7"/>
          <p:cNvCxnSpPr/>
          <p:nvPr/>
        </p:nvCxnSpPr>
        <p:spPr>
          <a:xfrm>
            <a:off x="1412099" y="3315345"/>
            <a:ext cx="448236" cy="0"/>
          </a:xfrm>
          <a:prstGeom prst="straightConnector1">
            <a:avLst/>
          </a:prstGeom>
          <a:noFill/>
          <a:ln w="25400" cap="flat" cmpd="sng" algn="ctr">
            <a:solidFill>
              <a:srgbClr val="4F81BD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79" name="直线箭头连接符 7"/>
          <p:cNvCxnSpPr/>
          <p:nvPr/>
        </p:nvCxnSpPr>
        <p:spPr>
          <a:xfrm>
            <a:off x="1412099" y="3966084"/>
            <a:ext cx="448236" cy="0"/>
          </a:xfrm>
          <a:prstGeom prst="straightConnector1">
            <a:avLst/>
          </a:prstGeom>
          <a:noFill/>
          <a:ln w="25400" cap="flat" cmpd="sng" algn="ctr">
            <a:solidFill>
              <a:srgbClr val="4F81BD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80" name="直线箭头连接符 7"/>
          <p:cNvCxnSpPr/>
          <p:nvPr/>
        </p:nvCxnSpPr>
        <p:spPr>
          <a:xfrm>
            <a:off x="1412099" y="4645262"/>
            <a:ext cx="448236" cy="0"/>
          </a:xfrm>
          <a:prstGeom prst="straightConnector1">
            <a:avLst/>
          </a:prstGeom>
          <a:noFill/>
          <a:ln w="25400" cap="flat" cmpd="sng" algn="ctr">
            <a:solidFill>
              <a:srgbClr val="4F81BD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81" name="直线箭头连接符 7"/>
          <p:cNvCxnSpPr/>
          <p:nvPr/>
        </p:nvCxnSpPr>
        <p:spPr>
          <a:xfrm>
            <a:off x="3531680" y="4628042"/>
            <a:ext cx="448236" cy="0"/>
          </a:xfrm>
          <a:prstGeom prst="straightConnector1">
            <a:avLst/>
          </a:prstGeom>
          <a:noFill/>
          <a:ln w="25400" cap="flat" cmpd="sng" algn="ctr">
            <a:solidFill>
              <a:srgbClr val="4F81BD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82" name="直线箭头连接符 7"/>
          <p:cNvCxnSpPr/>
          <p:nvPr/>
        </p:nvCxnSpPr>
        <p:spPr>
          <a:xfrm>
            <a:off x="3531680" y="3966084"/>
            <a:ext cx="448236" cy="0"/>
          </a:xfrm>
          <a:prstGeom prst="straightConnector1">
            <a:avLst/>
          </a:prstGeom>
          <a:noFill/>
          <a:ln w="25400" cap="flat" cmpd="sng" algn="ctr">
            <a:solidFill>
              <a:srgbClr val="4F81BD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83" name="直线箭头连接符 7"/>
          <p:cNvCxnSpPr/>
          <p:nvPr/>
        </p:nvCxnSpPr>
        <p:spPr>
          <a:xfrm>
            <a:off x="3536895" y="3315345"/>
            <a:ext cx="448236" cy="0"/>
          </a:xfrm>
          <a:prstGeom prst="straightConnector1">
            <a:avLst/>
          </a:prstGeom>
          <a:noFill/>
          <a:ln w="25400" cap="flat" cmpd="sng" algn="ctr">
            <a:solidFill>
              <a:srgbClr val="4F81BD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84" name="直线箭头连接符 7"/>
          <p:cNvCxnSpPr/>
          <p:nvPr/>
        </p:nvCxnSpPr>
        <p:spPr>
          <a:xfrm>
            <a:off x="3536895" y="2694637"/>
            <a:ext cx="448236" cy="0"/>
          </a:xfrm>
          <a:prstGeom prst="straightConnector1">
            <a:avLst/>
          </a:prstGeom>
          <a:noFill/>
          <a:ln w="25400" cap="flat" cmpd="sng" algn="ctr">
            <a:solidFill>
              <a:srgbClr val="4F81BD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85" name="椭圆 84"/>
          <p:cNvSpPr/>
          <p:nvPr/>
        </p:nvSpPr>
        <p:spPr>
          <a:xfrm>
            <a:off x="6073337" y="2681799"/>
            <a:ext cx="313765" cy="313765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rgbClr val="4F81B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1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charset="-122"/>
              <a:cs typeface=""/>
            </a:endParaRPr>
          </a:p>
        </p:txBody>
      </p:sp>
      <p:cxnSp>
        <p:nvCxnSpPr>
          <p:cNvPr id="86" name="直线箭头连接符 7"/>
          <p:cNvCxnSpPr/>
          <p:nvPr/>
        </p:nvCxnSpPr>
        <p:spPr>
          <a:xfrm>
            <a:off x="5625101" y="2831210"/>
            <a:ext cx="448236" cy="0"/>
          </a:xfrm>
          <a:prstGeom prst="straightConnector1">
            <a:avLst/>
          </a:prstGeom>
          <a:noFill/>
          <a:ln w="25400" cap="flat" cmpd="sng" algn="ctr">
            <a:solidFill>
              <a:srgbClr val="4F81BD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graphicFrame>
        <p:nvGraphicFramePr>
          <p:cNvPr id="8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2254359"/>
              </p:ext>
            </p:extLst>
          </p:nvPr>
        </p:nvGraphicFramePr>
        <p:xfrm>
          <a:off x="5695091" y="2248739"/>
          <a:ext cx="234950" cy="257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63" name="公式" r:id="rId3" imgW="126847" imgH="139531" progId="Equation.3">
                  <p:embed/>
                </p:oleObj>
              </mc:Choice>
              <mc:Fallback>
                <p:oleObj name="公式" r:id="rId3" imgW="126847" imgH="13953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95091" y="2248739"/>
                        <a:ext cx="234950" cy="257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7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" name="椭圆 87"/>
          <p:cNvSpPr/>
          <p:nvPr/>
        </p:nvSpPr>
        <p:spPr>
          <a:xfrm>
            <a:off x="6073337" y="3303634"/>
            <a:ext cx="313765" cy="313765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rgbClr val="4F81B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1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charset="-122"/>
              <a:cs typeface=""/>
            </a:endParaRPr>
          </a:p>
        </p:txBody>
      </p:sp>
      <p:sp>
        <p:nvSpPr>
          <p:cNvPr id="89" name="椭圆 88"/>
          <p:cNvSpPr/>
          <p:nvPr/>
        </p:nvSpPr>
        <p:spPr>
          <a:xfrm>
            <a:off x="7436132" y="2668962"/>
            <a:ext cx="313765" cy="313765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rgbClr val="4F81B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1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charset="-122"/>
              <a:cs typeface=""/>
            </a:endParaRPr>
          </a:p>
        </p:txBody>
      </p:sp>
      <p:sp>
        <p:nvSpPr>
          <p:cNvPr id="90" name="椭圆 89"/>
          <p:cNvSpPr/>
          <p:nvPr/>
        </p:nvSpPr>
        <p:spPr>
          <a:xfrm>
            <a:off x="7430917" y="3953246"/>
            <a:ext cx="313765" cy="313765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rgbClr val="4F81B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1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charset="-122"/>
              <a:cs typeface=""/>
            </a:endParaRPr>
          </a:p>
        </p:txBody>
      </p:sp>
      <p:cxnSp>
        <p:nvCxnSpPr>
          <p:cNvPr id="91" name="直接连接符 94"/>
          <p:cNvCxnSpPr/>
          <p:nvPr/>
        </p:nvCxnSpPr>
        <p:spPr>
          <a:xfrm flipV="1">
            <a:off x="6387102" y="2825845"/>
            <a:ext cx="1049030" cy="634672"/>
          </a:xfrm>
          <a:prstGeom prst="line">
            <a:avLst/>
          </a:prstGeom>
          <a:noFill/>
          <a:ln w="25400" cap="flat" cmpd="sng" algn="ctr">
            <a:solidFill>
              <a:srgbClr val="4F81BD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92" name="直接连接符 95"/>
          <p:cNvCxnSpPr/>
          <p:nvPr/>
        </p:nvCxnSpPr>
        <p:spPr>
          <a:xfrm flipV="1">
            <a:off x="6387102" y="2825845"/>
            <a:ext cx="1049030" cy="12837"/>
          </a:xfrm>
          <a:prstGeom prst="line">
            <a:avLst/>
          </a:prstGeom>
          <a:noFill/>
          <a:ln w="25400" cap="flat" cmpd="sng" algn="ctr">
            <a:solidFill>
              <a:srgbClr val="4F81BD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93" name="直接连接符 102"/>
          <p:cNvCxnSpPr/>
          <p:nvPr/>
        </p:nvCxnSpPr>
        <p:spPr>
          <a:xfrm>
            <a:off x="6387102" y="3460517"/>
            <a:ext cx="1043815" cy="655222"/>
          </a:xfrm>
          <a:prstGeom prst="line">
            <a:avLst/>
          </a:prstGeom>
          <a:noFill/>
          <a:ln w="25400" cap="flat" cmpd="sng" algn="ctr">
            <a:solidFill>
              <a:srgbClr val="4F81BD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94" name="直接连接符 107"/>
          <p:cNvCxnSpPr/>
          <p:nvPr/>
        </p:nvCxnSpPr>
        <p:spPr>
          <a:xfrm>
            <a:off x="6387102" y="2838682"/>
            <a:ext cx="1043815" cy="1271447"/>
          </a:xfrm>
          <a:prstGeom prst="line">
            <a:avLst/>
          </a:prstGeom>
          <a:noFill/>
          <a:ln w="25400" cap="flat" cmpd="sng" algn="ctr">
            <a:solidFill>
              <a:srgbClr val="4F81BD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95" name="直线箭头连接符 7"/>
          <p:cNvCxnSpPr/>
          <p:nvPr/>
        </p:nvCxnSpPr>
        <p:spPr>
          <a:xfrm>
            <a:off x="5625101" y="3459390"/>
            <a:ext cx="448236" cy="0"/>
          </a:xfrm>
          <a:prstGeom prst="straightConnector1">
            <a:avLst/>
          </a:prstGeom>
          <a:noFill/>
          <a:ln w="25400" cap="flat" cmpd="sng" algn="ctr">
            <a:solidFill>
              <a:srgbClr val="4F81BD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96" name="直线箭头连接符 7"/>
          <p:cNvCxnSpPr/>
          <p:nvPr/>
        </p:nvCxnSpPr>
        <p:spPr>
          <a:xfrm>
            <a:off x="7744682" y="4110129"/>
            <a:ext cx="448236" cy="0"/>
          </a:xfrm>
          <a:prstGeom prst="straightConnector1">
            <a:avLst/>
          </a:prstGeom>
          <a:noFill/>
          <a:ln w="25400" cap="flat" cmpd="sng" algn="ctr">
            <a:solidFill>
              <a:srgbClr val="4F81BD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97" name="直线箭头连接符 7"/>
          <p:cNvCxnSpPr/>
          <p:nvPr/>
        </p:nvCxnSpPr>
        <p:spPr>
          <a:xfrm>
            <a:off x="7749897" y="2838682"/>
            <a:ext cx="448236" cy="0"/>
          </a:xfrm>
          <a:prstGeom prst="straightConnector1">
            <a:avLst/>
          </a:prstGeom>
          <a:noFill/>
          <a:ln w="25400" cap="flat" cmpd="sng" algn="ctr">
            <a:solidFill>
              <a:srgbClr val="4F81BD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graphicFrame>
        <p:nvGraphicFramePr>
          <p:cNvPr id="9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1775735"/>
              </p:ext>
            </p:extLst>
          </p:nvPr>
        </p:nvGraphicFramePr>
        <p:xfrm>
          <a:off x="7823334" y="2248739"/>
          <a:ext cx="258762" cy="303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64" name="公式" r:id="rId5" imgW="139680" imgH="164880" progId="Equation.3">
                  <p:embed/>
                </p:oleObj>
              </mc:Choice>
              <mc:Fallback>
                <p:oleObj name="公式" r:id="rId5" imgW="13968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23334" y="2248739"/>
                        <a:ext cx="258762" cy="303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7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9" name="右箭头 98"/>
          <p:cNvSpPr/>
          <p:nvPr/>
        </p:nvSpPr>
        <p:spPr>
          <a:xfrm>
            <a:off x="4520863" y="3490814"/>
            <a:ext cx="617080" cy="348684"/>
          </a:xfrm>
          <a:prstGeom prst="rightArrow">
            <a:avLst/>
          </a:prstGeom>
          <a:gradFill rotWithShape="1">
            <a:gsLst>
              <a:gs pos="0">
                <a:srgbClr val="9BBB59">
                  <a:tint val="100000"/>
                  <a:shade val="100000"/>
                  <a:satMod val="130000"/>
                </a:srgbClr>
              </a:gs>
              <a:gs pos="100000">
                <a:srgbClr val="9BBB59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charset="-122"/>
              <a:cs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16370827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正则化</a:t>
            </a:r>
            <a:r>
              <a:rPr lang="en-US" altLang="zh-CN" dirty="0"/>
              <a:t>(Regularization)</a:t>
            </a:r>
            <a:endParaRPr kumimoji="1" lang="zh-CN" altLang="en-US" dirty="0"/>
          </a:p>
        </p:txBody>
      </p:sp>
      <p:graphicFrame>
        <p:nvGraphicFramePr>
          <p:cNvPr id="5" name="Object 2"/>
          <p:cNvGraphicFramePr>
            <a:graphicFrameLocks noChangeAspect="1"/>
          </p:cNvGraphicFramePr>
          <p:nvPr>
            <p:extLst/>
          </p:nvPr>
        </p:nvGraphicFramePr>
        <p:xfrm>
          <a:off x="1386840" y="2023872"/>
          <a:ext cx="4425949" cy="11366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1" name="公式" r:id="rId3" imgW="1523880" imgH="393480" progId="Equation.3">
                  <p:embed/>
                </p:oleObj>
              </mc:Choice>
              <mc:Fallback>
                <p:oleObj name="公式" r:id="rId3" imgW="152388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6840" y="2023872"/>
                        <a:ext cx="4425949" cy="11366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4"/>
          <p:cNvSpPr txBox="1"/>
          <p:nvPr/>
        </p:nvSpPr>
        <p:spPr>
          <a:xfrm>
            <a:off x="1386840" y="3413846"/>
            <a:ext cx="3848333" cy="872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7" b="1" dirty="0"/>
              <a:t>参数尽可能接近</a:t>
            </a:r>
            <a:r>
              <a:rPr lang="en-US" altLang="zh-CN" sz="2667" b="1" dirty="0"/>
              <a:t>0</a:t>
            </a:r>
          </a:p>
          <a:p>
            <a:endParaRPr lang="en-US" altLang="zh-CN" sz="2400" dirty="0"/>
          </a:p>
        </p:txBody>
      </p:sp>
      <p:graphicFrame>
        <p:nvGraphicFramePr>
          <p:cNvPr id="7" name="Object 3"/>
          <p:cNvGraphicFramePr>
            <a:graphicFrameLocks noChangeAspect="1"/>
          </p:cNvGraphicFramePr>
          <p:nvPr/>
        </p:nvGraphicFramePr>
        <p:xfrm>
          <a:off x="8186845" y="2418939"/>
          <a:ext cx="368300" cy="4042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2" name="公式" r:id="rId5" imgW="126720" imgH="139680" progId="Equation.3">
                  <p:embed/>
                </p:oleObj>
              </mc:Choice>
              <mc:Fallback>
                <p:oleObj name="公式" r:id="rId5" imgW="126720" imgH="139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86845" y="2418939"/>
                        <a:ext cx="368300" cy="40428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4"/>
          <p:cNvGraphicFramePr>
            <a:graphicFrameLocks noChangeAspect="1"/>
          </p:cNvGraphicFramePr>
          <p:nvPr/>
        </p:nvGraphicFramePr>
        <p:xfrm>
          <a:off x="10052354" y="2386504"/>
          <a:ext cx="996951" cy="4402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3" name="公式" r:id="rId7" imgW="342720" imgH="152280" progId="Equation.3">
                  <p:embed/>
                </p:oleObj>
              </mc:Choice>
              <mc:Fallback>
                <p:oleObj name="公式" r:id="rId7" imgW="34272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52354" y="2386504"/>
                        <a:ext cx="996951" cy="44026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5"/>
          <p:cNvGraphicFramePr>
            <a:graphicFrameLocks noChangeAspect="1"/>
          </p:cNvGraphicFramePr>
          <p:nvPr/>
        </p:nvGraphicFramePr>
        <p:xfrm>
          <a:off x="8164405" y="3059732"/>
          <a:ext cx="884767" cy="4042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4" name="公式" r:id="rId9" imgW="304560" imgH="139680" progId="Equation.3">
                  <p:embed/>
                </p:oleObj>
              </mc:Choice>
              <mc:Fallback>
                <p:oleObj name="公式" r:id="rId9" imgW="304560" imgH="139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64405" y="3059732"/>
                        <a:ext cx="884767" cy="40428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6"/>
          <p:cNvGraphicFramePr>
            <a:graphicFrameLocks noChangeAspect="1"/>
          </p:cNvGraphicFramePr>
          <p:nvPr/>
        </p:nvGraphicFramePr>
        <p:xfrm>
          <a:off x="10054471" y="2874881"/>
          <a:ext cx="1805516" cy="5884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" name="公式" r:id="rId11" imgW="622080" imgH="203040" progId="Equation.3">
                  <p:embed/>
                </p:oleObj>
              </mc:Choice>
              <mc:Fallback>
                <p:oleObj name="公式" r:id="rId11" imgW="6220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54471" y="2874881"/>
                        <a:ext cx="1805516" cy="58843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7"/>
          <p:cNvGraphicFramePr>
            <a:graphicFrameLocks noChangeAspect="1"/>
          </p:cNvGraphicFramePr>
          <p:nvPr>
            <p:extLst/>
          </p:nvPr>
        </p:nvGraphicFramePr>
        <p:xfrm>
          <a:off x="8182995" y="3741926"/>
          <a:ext cx="1623484" cy="5143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6" name="公式" r:id="rId13" imgW="558720" imgH="177480" progId="Equation.3">
                  <p:embed/>
                </p:oleObj>
              </mc:Choice>
              <mc:Fallback>
                <p:oleObj name="公式" r:id="rId13" imgW="55872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82995" y="3741926"/>
                        <a:ext cx="1623484" cy="51434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2"/>
          <p:cNvSpPr txBox="1"/>
          <p:nvPr/>
        </p:nvSpPr>
        <p:spPr>
          <a:xfrm>
            <a:off x="1394319" y="4131583"/>
            <a:ext cx="5860388" cy="1610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7" b="1" dirty="0"/>
              <a:t>个别特征的突变对整体影响尽可能小</a:t>
            </a:r>
            <a:endParaRPr lang="en-US" altLang="zh-CN" sz="2667" b="1" dirty="0"/>
          </a:p>
          <a:p>
            <a:endParaRPr lang="en-US" altLang="zh-CN" sz="2400" dirty="0"/>
          </a:p>
          <a:p>
            <a:r>
              <a:rPr lang="zh-CN" altLang="en-US" sz="2400" dirty="0"/>
              <a:t>例：黑天鹅</a:t>
            </a:r>
            <a:endParaRPr lang="en-US" altLang="zh-CN" sz="2400" dirty="0"/>
          </a:p>
          <a:p>
            <a:endParaRPr lang="en-US" altLang="zh-CN" sz="2400" dirty="0"/>
          </a:p>
        </p:txBody>
      </p:sp>
      <p:sp>
        <p:nvSpPr>
          <p:cNvPr id="13" name="右箭头 12"/>
          <p:cNvSpPr/>
          <p:nvPr/>
        </p:nvSpPr>
        <p:spPr>
          <a:xfrm>
            <a:off x="9289855" y="2515267"/>
            <a:ext cx="508624" cy="205303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4" name="右箭头 13"/>
          <p:cNvSpPr/>
          <p:nvPr/>
        </p:nvSpPr>
        <p:spPr>
          <a:xfrm>
            <a:off x="9289855" y="3059733"/>
            <a:ext cx="508624" cy="205303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11843872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2932" y="2752382"/>
            <a:ext cx="8151725" cy="329838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zh-CN" dirty="0"/>
              <a:t>L1</a:t>
            </a:r>
            <a:r>
              <a:rPr kumimoji="1" lang="zh-CN" altLang="en-US" dirty="0"/>
              <a:t>与</a:t>
            </a:r>
            <a:r>
              <a:rPr kumimoji="1" lang="en-US" altLang="zh-CN" dirty="0"/>
              <a:t>L2</a:t>
            </a:r>
            <a:r>
              <a:rPr kumimoji="1" lang="zh-CN" altLang="en-US" dirty="0"/>
              <a:t>正则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534552" y="5881490"/>
            <a:ext cx="51838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/>
              <a:t>https://</a:t>
            </a:r>
            <a:r>
              <a:rPr kumimoji="1" lang="en-US" altLang="zh-CN" sz="1600" dirty="0" err="1"/>
              <a:t>en.wikipedia.org</a:t>
            </a:r>
            <a:r>
              <a:rPr kumimoji="1" lang="en-US" altLang="zh-CN" sz="1600" dirty="0"/>
              <a:t>/wiki/Regularization_(mathematics)</a:t>
            </a:r>
            <a:endParaRPr kumimoji="1" lang="zh-CN" altLang="en-US" sz="2400" dirty="0"/>
          </a:p>
        </p:txBody>
      </p:sp>
      <p:sp>
        <p:nvSpPr>
          <p:cNvPr id="11" name="椭圆 10"/>
          <p:cNvSpPr/>
          <p:nvPr/>
        </p:nvSpPr>
        <p:spPr>
          <a:xfrm>
            <a:off x="3464568" y="2600702"/>
            <a:ext cx="1910944" cy="1416428"/>
          </a:xfrm>
          <a:prstGeom prst="ellipse">
            <a:avLst/>
          </a:prstGeom>
          <a:noFill/>
          <a:ln w="12700" cmpd="sng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/>
          </a:p>
        </p:txBody>
      </p:sp>
      <p:sp>
        <p:nvSpPr>
          <p:cNvPr id="12" name="椭圆 11"/>
          <p:cNvSpPr/>
          <p:nvPr/>
        </p:nvSpPr>
        <p:spPr>
          <a:xfrm>
            <a:off x="3282135" y="2158001"/>
            <a:ext cx="2512852" cy="2026108"/>
          </a:xfrm>
          <a:prstGeom prst="ellipse">
            <a:avLst/>
          </a:prstGeom>
          <a:noFill/>
          <a:ln w="12700" cmpd="sng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/>
          </a:p>
        </p:txBody>
      </p:sp>
      <p:sp>
        <p:nvSpPr>
          <p:cNvPr id="14" name="椭圆 13"/>
          <p:cNvSpPr/>
          <p:nvPr/>
        </p:nvSpPr>
        <p:spPr>
          <a:xfrm>
            <a:off x="3915118" y="3015593"/>
            <a:ext cx="737745" cy="742583"/>
          </a:xfrm>
          <a:prstGeom prst="ellipse">
            <a:avLst/>
          </a:prstGeom>
          <a:noFill/>
          <a:ln w="12700" cmpd="sng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/>
          </a:p>
        </p:txBody>
      </p:sp>
      <p:sp>
        <p:nvSpPr>
          <p:cNvPr id="15" name="椭圆 14"/>
          <p:cNvSpPr/>
          <p:nvPr/>
        </p:nvSpPr>
        <p:spPr>
          <a:xfrm>
            <a:off x="7444104" y="2647302"/>
            <a:ext cx="1908664" cy="1416428"/>
          </a:xfrm>
          <a:prstGeom prst="ellipse">
            <a:avLst/>
          </a:prstGeom>
          <a:noFill/>
          <a:ln w="12700" cmpd="sng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/>
          </a:p>
        </p:txBody>
      </p:sp>
      <p:sp>
        <p:nvSpPr>
          <p:cNvPr id="16" name="椭圆 15"/>
          <p:cNvSpPr/>
          <p:nvPr/>
        </p:nvSpPr>
        <p:spPr>
          <a:xfrm>
            <a:off x="7261671" y="2204601"/>
            <a:ext cx="2495036" cy="2026108"/>
          </a:xfrm>
          <a:prstGeom prst="ellipse">
            <a:avLst/>
          </a:prstGeom>
          <a:noFill/>
          <a:ln w="12700" cmpd="sng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/>
          </a:p>
        </p:txBody>
      </p:sp>
      <p:sp>
        <p:nvSpPr>
          <p:cNvPr id="18" name="椭圆 17"/>
          <p:cNvSpPr/>
          <p:nvPr/>
        </p:nvSpPr>
        <p:spPr>
          <a:xfrm>
            <a:off x="7894654" y="3062193"/>
            <a:ext cx="737745" cy="742583"/>
          </a:xfrm>
          <a:prstGeom prst="ellipse">
            <a:avLst/>
          </a:prstGeom>
          <a:noFill/>
          <a:ln w="12700" cmpd="sng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9711413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1617" y="2938151"/>
            <a:ext cx="1785468" cy="179343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408" y="2938151"/>
            <a:ext cx="1768872" cy="1753149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942478" y="4901406"/>
            <a:ext cx="9557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/>
              <a:t>参数</a:t>
            </a:r>
            <a:r>
              <a:rPr kumimoji="1" lang="en-US" altLang="zh-CN" sz="2400" dirty="0"/>
              <a:t>1</a:t>
            </a:r>
            <a:endParaRPr kumimoji="1" lang="zh-CN" altLang="en-US" sz="2400" dirty="0"/>
          </a:p>
        </p:txBody>
      </p:sp>
      <p:sp>
        <p:nvSpPr>
          <p:cNvPr id="7" name="文本框 6"/>
          <p:cNvSpPr txBox="1"/>
          <p:nvPr/>
        </p:nvSpPr>
        <p:spPr>
          <a:xfrm>
            <a:off x="1288598" y="486111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/>
              <a:t>数字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4165543" y="1799442"/>
            <a:ext cx="34179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/>
              <a:t>逻辑回归识别数字“</a:t>
            </a:r>
            <a:r>
              <a:rPr kumimoji="1" lang="en-US" altLang="zh-CN" sz="2400" dirty="0"/>
              <a:t>0</a:t>
            </a:r>
            <a:r>
              <a:rPr kumimoji="1" lang="zh-CN" altLang="en-US" sz="2400" dirty="0"/>
              <a:t>”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40848" y="2942421"/>
            <a:ext cx="1837947" cy="1837947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6996564" y="4901406"/>
            <a:ext cx="9557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/>
              <a:t>参数</a:t>
            </a:r>
            <a:r>
              <a:rPr kumimoji="1" lang="en-US" altLang="zh-CN" sz="2400" dirty="0"/>
              <a:t>2</a:t>
            </a:r>
            <a:endParaRPr kumimoji="1" lang="zh-CN" altLang="en-US" sz="2400" dirty="0"/>
          </a:p>
        </p:txBody>
      </p:sp>
      <p:sp>
        <p:nvSpPr>
          <p:cNvPr id="12" name="文本框 11"/>
          <p:cNvSpPr txBox="1"/>
          <p:nvPr/>
        </p:nvSpPr>
        <p:spPr>
          <a:xfrm>
            <a:off x="9762710" y="4901406"/>
            <a:ext cx="9557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/>
              <a:t>参数</a:t>
            </a:r>
            <a:r>
              <a:rPr kumimoji="1" lang="en-US" altLang="zh-CN" sz="2400" dirty="0"/>
              <a:t>3</a:t>
            </a:r>
            <a:endParaRPr kumimoji="1" lang="zh-CN" altLang="en-US" sz="2400" dirty="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84680" y="2953683"/>
            <a:ext cx="1785397" cy="1793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75056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梯度消失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7407" y="2053721"/>
            <a:ext cx="7394223" cy="3820481"/>
          </a:xfrm>
          <a:prstGeom prst="rect">
            <a:avLst/>
          </a:prstGeom>
        </p:spPr>
      </p:pic>
      <p:cxnSp>
        <p:nvCxnSpPr>
          <p:cNvPr id="6" name="直线连接符 5"/>
          <p:cNvCxnSpPr/>
          <p:nvPr/>
        </p:nvCxnSpPr>
        <p:spPr>
          <a:xfrm flipV="1">
            <a:off x="6152445" y="2351853"/>
            <a:ext cx="1900297" cy="32275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线连接符 8"/>
          <p:cNvCxnSpPr/>
          <p:nvPr/>
        </p:nvCxnSpPr>
        <p:spPr>
          <a:xfrm flipV="1">
            <a:off x="3650074" y="5061186"/>
            <a:ext cx="1900297" cy="32275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0"/>
          <p:cNvCxnSpPr/>
          <p:nvPr/>
        </p:nvCxnSpPr>
        <p:spPr>
          <a:xfrm flipV="1">
            <a:off x="5493926" y="3085629"/>
            <a:ext cx="658519" cy="137348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662655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pPr algn="l"/>
            <a:r>
              <a:rPr lang="zh-CN" altLang="en-US" dirty="0"/>
              <a:t>梯度消失</a:t>
            </a:r>
          </a:p>
        </p:txBody>
      </p:sp>
      <p:graphicFrame>
        <p:nvGraphicFramePr>
          <p:cNvPr id="74" name="Object 10"/>
          <p:cNvGraphicFramePr>
            <a:graphicFrameLocks noChangeAspect="1"/>
          </p:cNvGraphicFramePr>
          <p:nvPr>
            <p:extLst/>
          </p:nvPr>
        </p:nvGraphicFramePr>
        <p:xfrm>
          <a:off x="9384958" y="5077200"/>
          <a:ext cx="1388533" cy="6773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60" name="公式" r:id="rId3" imgW="520547" imgH="253939" progId="Equation.3">
                  <p:embed/>
                </p:oleObj>
              </mc:Choice>
              <mc:Fallback>
                <p:oleObj name="公式" r:id="rId3" imgW="520547" imgH="25393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84958" y="5077200"/>
                        <a:ext cx="1388533" cy="67733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" name="椭圆 74"/>
          <p:cNvSpPr/>
          <p:nvPr/>
        </p:nvSpPr>
        <p:spPr>
          <a:xfrm>
            <a:off x="2152204" y="2748949"/>
            <a:ext cx="418353" cy="418353"/>
          </a:xfrm>
          <a:prstGeom prst="ellips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 i="1" dirty="0"/>
          </a:p>
        </p:txBody>
      </p:sp>
      <p:graphicFrame>
        <p:nvGraphicFramePr>
          <p:cNvPr id="76" name="Object 4"/>
          <p:cNvGraphicFramePr>
            <a:graphicFrameLocks noChangeAspect="1"/>
          </p:cNvGraphicFramePr>
          <p:nvPr>
            <p:extLst/>
          </p:nvPr>
        </p:nvGraphicFramePr>
        <p:xfrm>
          <a:off x="1163102" y="3596237"/>
          <a:ext cx="438149" cy="4042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61" name="公式" r:id="rId5" imgW="177815" imgH="164603" progId="Equation.3">
                  <p:embed/>
                </p:oleObj>
              </mc:Choice>
              <mc:Fallback>
                <p:oleObj name="公式" r:id="rId5" imgW="177815" imgH="16460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3102" y="3596237"/>
                        <a:ext cx="438149" cy="40428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" name="椭圆 76"/>
          <p:cNvSpPr/>
          <p:nvPr/>
        </p:nvSpPr>
        <p:spPr>
          <a:xfrm>
            <a:off x="2152204" y="3578062"/>
            <a:ext cx="418353" cy="418353"/>
          </a:xfrm>
          <a:prstGeom prst="ellips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 i="1" dirty="0"/>
          </a:p>
        </p:txBody>
      </p:sp>
      <p:sp>
        <p:nvSpPr>
          <p:cNvPr id="78" name="椭圆 77"/>
          <p:cNvSpPr/>
          <p:nvPr/>
        </p:nvSpPr>
        <p:spPr>
          <a:xfrm>
            <a:off x="2152204" y="4453194"/>
            <a:ext cx="418353" cy="418353"/>
          </a:xfrm>
          <a:prstGeom prst="ellips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 i="1" dirty="0"/>
          </a:p>
        </p:txBody>
      </p:sp>
      <p:sp>
        <p:nvSpPr>
          <p:cNvPr id="79" name="椭圆 78"/>
          <p:cNvSpPr/>
          <p:nvPr/>
        </p:nvSpPr>
        <p:spPr>
          <a:xfrm>
            <a:off x="3969264" y="2067382"/>
            <a:ext cx="418353" cy="418353"/>
          </a:xfrm>
          <a:prstGeom prst="ellips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 i="1" dirty="0"/>
          </a:p>
        </p:txBody>
      </p:sp>
      <p:sp>
        <p:nvSpPr>
          <p:cNvPr id="80" name="椭圆 79"/>
          <p:cNvSpPr/>
          <p:nvPr/>
        </p:nvSpPr>
        <p:spPr>
          <a:xfrm>
            <a:off x="3962310" y="2912109"/>
            <a:ext cx="418353" cy="418353"/>
          </a:xfrm>
          <a:prstGeom prst="ellips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 i="1" dirty="0"/>
          </a:p>
        </p:txBody>
      </p:sp>
      <p:sp>
        <p:nvSpPr>
          <p:cNvPr id="81" name="椭圆 80"/>
          <p:cNvSpPr/>
          <p:nvPr/>
        </p:nvSpPr>
        <p:spPr>
          <a:xfrm>
            <a:off x="3962310" y="3779761"/>
            <a:ext cx="418353" cy="418353"/>
          </a:xfrm>
          <a:prstGeom prst="ellips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 i="1" dirty="0"/>
          </a:p>
        </p:txBody>
      </p:sp>
      <p:sp>
        <p:nvSpPr>
          <p:cNvPr id="82" name="椭圆 81"/>
          <p:cNvSpPr/>
          <p:nvPr/>
        </p:nvSpPr>
        <p:spPr>
          <a:xfrm>
            <a:off x="3962310" y="4662372"/>
            <a:ext cx="418353" cy="418353"/>
          </a:xfrm>
          <a:prstGeom prst="ellips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 i="1" dirty="0"/>
          </a:p>
        </p:txBody>
      </p:sp>
      <p:cxnSp>
        <p:nvCxnSpPr>
          <p:cNvPr id="83" name="直接连接符 12"/>
          <p:cNvCxnSpPr>
            <a:stCxn id="77" idx="6"/>
            <a:endCxn id="79" idx="2"/>
          </p:cNvCxnSpPr>
          <p:nvPr/>
        </p:nvCxnSpPr>
        <p:spPr>
          <a:xfrm flipV="1">
            <a:off x="2570556" y="2276559"/>
            <a:ext cx="1398707" cy="151068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13"/>
          <p:cNvCxnSpPr>
            <a:stCxn id="75" idx="6"/>
            <a:endCxn id="79" idx="2"/>
          </p:cNvCxnSpPr>
          <p:nvPr/>
        </p:nvCxnSpPr>
        <p:spPr>
          <a:xfrm flipV="1">
            <a:off x="2570556" y="2276559"/>
            <a:ext cx="1398707" cy="681567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14"/>
          <p:cNvCxnSpPr>
            <a:stCxn id="78" idx="6"/>
            <a:endCxn id="79" idx="2"/>
          </p:cNvCxnSpPr>
          <p:nvPr/>
        </p:nvCxnSpPr>
        <p:spPr>
          <a:xfrm flipV="1">
            <a:off x="2570556" y="2276559"/>
            <a:ext cx="1398707" cy="238581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15"/>
          <p:cNvCxnSpPr>
            <a:stCxn id="77" idx="6"/>
            <a:endCxn id="80" idx="2"/>
          </p:cNvCxnSpPr>
          <p:nvPr/>
        </p:nvCxnSpPr>
        <p:spPr>
          <a:xfrm flipV="1">
            <a:off x="2570557" y="3121286"/>
            <a:ext cx="1391753" cy="665953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16"/>
          <p:cNvCxnSpPr>
            <a:stCxn id="77" idx="6"/>
          </p:cNvCxnSpPr>
          <p:nvPr/>
        </p:nvCxnSpPr>
        <p:spPr>
          <a:xfrm>
            <a:off x="2570557" y="3787239"/>
            <a:ext cx="1391753" cy="20918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直接连接符 17"/>
          <p:cNvCxnSpPr>
            <a:stCxn id="75" idx="6"/>
            <a:endCxn id="80" idx="2"/>
          </p:cNvCxnSpPr>
          <p:nvPr/>
        </p:nvCxnSpPr>
        <p:spPr>
          <a:xfrm>
            <a:off x="2570557" y="2958125"/>
            <a:ext cx="1391753" cy="16316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直接连接符 18"/>
          <p:cNvCxnSpPr>
            <a:stCxn id="78" idx="6"/>
            <a:endCxn id="82" idx="2"/>
          </p:cNvCxnSpPr>
          <p:nvPr/>
        </p:nvCxnSpPr>
        <p:spPr>
          <a:xfrm>
            <a:off x="2570557" y="4662372"/>
            <a:ext cx="1391753" cy="209177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直接连接符 19"/>
          <p:cNvCxnSpPr>
            <a:stCxn id="75" idx="6"/>
            <a:endCxn id="81" idx="2"/>
          </p:cNvCxnSpPr>
          <p:nvPr/>
        </p:nvCxnSpPr>
        <p:spPr>
          <a:xfrm>
            <a:off x="2570557" y="2958126"/>
            <a:ext cx="1391753" cy="103081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直接连接符 20"/>
          <p:cNvCxnSpPr>
            <a:stCxn id="77" idx="6"/>
            <a:endCxn id="82" idx="2"/>
          </p:cNvCxnSpPr>
          <p:nvPr/>
        </p:nvCxnSpPr>
        <p:spPr>
          <a:xfrm>
            <a:off x="2570557" y="3787239"/>
            <a:ext cx="1391753" cy="1084309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直接连接符 21"/>
          <p:cNvCxnSpPr>
            <a:stCxn id="75" idx="6"/>
            <a:endCxn id="82" idx="2"/>
          </p:cNvCxnSpPr>
          <p:nvPr/>
        </p:nvCxnSpPr>
        <p:spPr>
          <a:xfrm>
            <a:off x="2570557" y="2958126"/>
            <a:ext cx="1391753" cy="1913423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椭圆 92"/>
          <p:cNvSpPr/>
          <p:nvPr/>
        </p:nvSpPr>
        <p:spPr>
          <a:xfrm>
            <a:off x="5779370" y="2084498"/>
            <a:ext cx="418353" cy="418353"/>
          </a:xfrm>
          <a:prstGeom prst="ellips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 i="1" dirty="0"/>
          </a:p>
        </p:txBody>
      </p:sp>
      <p:sp>
        <p:nvSpPr>
          <p:cNvPr id="94" name="椭圆 93"/>
          <p:cNvSpPr/>
          <p:nvPr/>
        </p:nvSpPr>
        <p:spPr>
          <a:xfrm>
            <a:off x="5772417" y="2929225"/>
            <a:ext cx="418353" cy="418353"/>
          </a:xfrm>
          <a:prstGeom prst="ellips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 i="1" dirty="0"/>
          </a:p>
        </p:txBody>
      </p:sp>
      <p:sp>
        <p:nvSpPr>
          <p:cNvPr id="95" name="椭圆 94"/>
          <p:cNvSpPr/>
          <p:nvPr/>
        </p:nvSpPr>
        <p:spPr>
          <a:xfrm>
            <a:off x="5772417" y="3796877"/>
            <a:ext cx="418353" cy="418353"/>
          </a:xfrm>
          <a:prstGeom prst="ellips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 i="1" dirty="0"/>
          </a:p>
        </p:txBody>
      </p:sp>
      <p:sp>
        <p:nvSpPr>
          <p:cNvPr id="96" name="椭圆 95"/>
          <p:cNvSpPr/>
          <p:nvPr/>
        </p:nvSpPr>
        <p:spPr>
          <a:xfrm>
            <a:off x="5772417" y="4679488"/>
            <a:ext cx="418353" cy="418353"/>
          </a:xfrm>
          <a:prstGeom prst="ellips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 i="1" dirty="0"/>
          </a:p>
        </p:txBody>
      </p:sp>
      <p:cxnSp>
        <p:nvCxnSpPr>
          <p:cNvPr id="97" name="直接连接符 26"/>
          <p:cNvCxnSpPr>
            <a:endCxn id="93" idx="2"/>
          </p:cNvCxnSpPr>
          <p:nvPr/>
        </p:nvCxnSpPr>
        <p:spPr>
          <a:xfrm flipV="1">
            <a:off x="4380663" y="2293675"/>
            <a:ext cx="1398707" cy="846229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直接连接符 27"/>
          <p:cNvCxnSpPr>
            <a:endCxn id="93" idx="2"/>
          </p:cNvCxnSpPr>
          <p:nvPr/>
        </p:nvCxnSpPr>
        <p:spPr>
          <a:xfrm flipV="1">
            <a:off x="4380663" y="2293675"/>
            <a:ext cx="1398707" cy="1711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28"/>
          <p:cNvCxnSpPr>
            <a:endCxn id="93" idx="2"/>
          </p:cNvCxnSpPr>
          <p:nvPr/>
        </p:nvCxnSpPr>
        <p:spPr>
          <a:xfrm flipV="1">
            <a:off x="4380663" y="2293676"/>
            <a:ext cx="1398707" cy="1721361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直接连接符 29"/>
          <p:cNvCxnSpPr>
            <a:endCxn id="94" idx="2"/>
          </p:cNvCxnSpPr>
          <p:nvPr/>
        </p:nvCxnSpPr>
        <p:spPr>
          <a:xfrm flipV="1">
            <a:off x="4380664" y="3138402"/>
            <a:ext cx="1391753" cy="1503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直接连接符 30"/>
          <p:cNvCxnSpPr/>
          <p:nvPr/>
        </p:nvCxnSpPr>
        <p:spPr>
          <a:xfrm flipV="1">
            <a:off x="4380664" y="4013534"/>
            <a:ext cx="1391753" cy="1503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31"/>
          <p:cNvCxnSpPr/>
          <p:nvPr/>
        </p:nvCxnSpPr>
        <p:spPr>
          <a:xfrm flipV="1">
            <a:off x="4380664" y="4910122"/>
            <a:ext cx="1391753" cy="1503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直接连接符 32"/>
          <p:cNvCxnSpPr>
            <a:endCxn id="93" idx="2"/>
          </p:cNvCxnSpPr>
          <p:nvPr/>
        </p:nvCxnSpPr>
        <p:spPr>
          <a:xfrm flipV="1">
            <a:off x="4380663" y="2293675"/>
            <a:ext cx="1398707" cy="261145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直接连接符 33"/>
          <p:cNvCxnSpPr/>
          <p:nvPr/>
        </p:nvCxnSpPr>
        <p:spPr>
          <a:xfrm>
            <a:off x="4380664" y="2310791"/>
            <a:ext cx="1391753" cy="827611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直接连接符 34"/>
          <p:cNvCxnSpPr/>
          <p:nvPr/>
        </p:nvCxnSpPr>
        <p:spPr>
          <a:xfrm>
            <a:off x="4380664" y="3139904"/>
            <a:ext cx="1391753" cy="873629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直接连接符 35"/>
          <p:cNvCxnSpPr>
            <a:endCxn id="96" idx="2"/>
          </p:cNvCxnSpPr>
          <p:nvPr/>
        </p:nvCxnSpPr>
        <p:spPr>
          <a:xfrm>
            <a:off x="4380664" y="4015037"/>
            <a:ext cx="1391753" cy="87362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直接连接符 36"/>
          <p:cNvCxnSpPr>
            <a:endCxn id="94" idx="2"/>
          </p:cNvCxnSpPr>
          <p:nvPr/>
        </p:nvCxnSpPr>
        <p:spPr>
          <a:xfrm flipV="1">
            <a:off x="4472877" y="3138402"/>
            <a:ext cx="1299539" cy="87513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直接连接符 37"/>
          <p:cNvCxnSpPr>
            <a:endCxn id="95" idx="2"/>
          </p:cNvCxnSpPr>
          <p:nvPr/>
        </p:nvCxnSpPr>
        <p:spPr>
          <a:xfrm flipV="1">
            <a:off x="4380664" y="4006054"/>
            <a:ext cx="1391753" cy="899073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直接连接符 38"/>
          <p:cNvCxnSpPr>
            <a:endCxn id="94" idx="2"/>
          </p:cNvCxnSpPr>
          <p:nvPr/>
        </p:nvCxnSpPr>
        <p:spPr>
          <a:xfrm flipV="1">
            <a:off x="4380664" y="3138402"/>
            <a:ext cx="1391753" cy="1766725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直接连接符 39"/>
          <p:cNvCxnSpPr>
            <a:endCxn id="95" idx="2"/>
          </p:cNvCxnSpPr>
          <p:nvPr/>
        </p:nvCxnSpPr>
        <p:spPr>
          <a:xfrm>
            <a:off x="4380664" y="2310791"/>
            <a:ext cx="1391753" cy="1695263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直接连接符 40"/>
          <p:cNvCxnSpPr>
            <a:endCxn id="96" idx="2"/>
          </p:cNvCxnSpPr>
          <p:nvPr/>
        </p:nvCxnSpPr>
        <p:spPr>
          <a:xfrm>
            <a:off x="4380664" y="3139904"/>
            <a:ext cx="1391753" cy="174876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直接连接符 41"/>
          <p:cNvCxnSpPr>
            <a:endCxn id="96" idx="2"/>
          </p:cNvCxnSpPr>
          <p:nvPr/>
        </p:nvCxnSpPr>
        <p:spPr>
          <a:xfrm>
            <a:off x="4380664" y="2310792"/>
            <a:ext cx="1391753" cy="2577873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3" name="椭圆 112"/>
          <p:cNvSpPr/>
          <p:nvPr/>
        </p:nvSpPr>
        <p:spPr>
          <a:xfrm>
            <a:off x="7497262" y="2086001"/>
            <a:ext cx="418353" cy="418353"/>
          </a:xfrm>
          <a:prstGeom prst="ellips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 i="1" dirty="0"/>
          </a:p>
        </p:txBody>
      </p:sp>
      <p:sp>
        <p:nvSpPr>
          <p:cNvPr id="114" name="椭圆 113"/>
          <p:cNvSpPr/>
          <p:nvPr/>
        </p:nvSpPr>
        <p:spPr>
          <a:xfrm>
            <a:off x="7490309" y="2930728"/>
            <a:ext cx="418353" cy="418353"/>
          </a:xfrm>
          <a:prstGeom prst="ellips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 i="1" dirty="0"/>
          </a:p>
        </p:txBody>
      </p:sp>
      <p:sp>
        <p:nvSpPr>
          <p:cNvPr id="115" name="椭圆 114"/>
          <p:cNvSpPr/>
          <p:nvPr/>
        </p:nvSpPr>
        <p:spPr>
          <a:xfrm>
            <a:off x="7490309" y="3798380"/>
            <a:ext cx="418353" cy="418353"/>
          </a:xfrm>
          <a:prstGeom prst="ellips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 i="1" dirty="0"/>
          </a:p>
        </p:txBody>
      </p:sp>
      <p:sp>
        <p:nvSpPr>
          <p:cNvPr id="116" name="椭圆 115"/>
          <p:cNvSpPr/>
          <p:nvPr/>
        </p:nvSpPr>
        <p:spPr>
          <a:xfrm>
            <a:off x="7490309" y="4680990"/>
            <a:ext cx="418353" cy="418353"/>
          </a:xfrm>
          <a:prstGeom prst="ellips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 i="1" dirty="0"/>
          </a:p>
        </p:txBody>
      </p:sp>
      <p:sp>
        <p:nvSpPr>
          <p:cNvPr id="117" name="椭圆 116"/>
          <p:cNvSpPr/>
          <p:nvPr/>
        </p:nvSpPr>
        <p:spPr>
          <a:xfrm>
            <a:off x="9300416" y="2947844"/>
            <a:ext cx="418353" cy="418353"/>
          </a:xfrm>
          <a:prstGeom prst="ellips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 i="1" dirty="0"/>
          </a:p>
        </p:txBody>
      </p:sp>
      <p:sp>
        <p:nvSpPr>
          <p:cNvPr id="118" name="椭圆 117"/>
          <p:cNvSpPr/>
          <p:nvPr/>
        </p:nvSpPr>
        <p:spPr>
          <a:xfrm>
            <a:off x="9300416" y="3815496"/>
            <a:ext cx="418353" cy="418353"/>
          </a:xfrm>
          <a:prstGeom prst="ellips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 i="1" dirty="0"/>
          </a:p>
        </p:txBody>
      </p:sp>
      <p:cxnSp>
        <p:nvCxnSpPr>
          <p:cNvPr id="119" name="直接连接符 48"/>
          <p:cNvCxnSpPr>
            <a:endCxn id="117" idx="2"/>
          </p:cNvCxnSpPr>
          <p:nvPr/>
        </p:nvCxnSpPr>
        <p:spPr>
          <a:xfrm flipV="1">
            <a:off x="7908662" y="3157021"/>
            <a:ext cx="1391753" cy="1503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直接连接符 49"/>
          <p:cNvCxnSpPr/>
          <p:nvPr/>
        </p:nvCxnSpPr>
        <p:spPr>
          <a:xfrm flipV="1">
            <a:off x="7908662" y="4032153"/>
            <a:ext cx="1391753" cy="1503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直接连接符 50"/>
          <p:cNvCxnSpPr/>
          <p:nvPr/>
        </p:nvCxnSpPr>
        <p:spPr>
          <a:xfrm>
            <a:off x="7908662" y="2329409"/>
            <a:ext cx="1391753" cy="827611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直接连接符 51"/>
          <p:cNvCxnSpPr/>
          <p:nvPr/>
        </p:nvCxnSpPr>
        <p:spPr>
          <a:xfrm>
            <a:off x="7908662" y="3158523"/>
            <a:ext cx="1391753" cy="873629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直接连接符 52"/>
          <p:cNvCxnSpPr>
            <a:stCxn id="115" idx="6"/>
            <a:endCxn id="117" idx="2"/>
          </p:cNvCxnSpPr>
          <p:nvPr/>
        </p:nvCxnSpPr>
        <p:spPr>
          <a:xfrm flipV="1">
            <a:off x="7908662" y="3157020"/>
            <a:ext cx="1391753" cy="8505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直接连接符 53"/>
          <p:cNvCxnSpPr>
            <a:endCxn id="118" idx="2"/>
          </p:cNvCxnSpPr>
          <p:nvPr/>
        </p:nvCxnSpPr>
        <p:spPr>
          <a:xfrm flipV="1">
            <a:off x="7908662" y="4024673"/>
            <a:ext cx="1391753" cy="899073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直接连接符 54"/>
          <p:cNvCxnSpPr>
            <a:endCxn id="117" idx="2"/>
          </p:cNvCxnSpPr>
          <p:nvPr/>
        </p:nvCxnSpPr>
        <p:spPr>
          <a:xfrm flipV="1">
            <a:off x="7908662" y="3157020"/>
            <a:ext cx="1391753" cy="1766725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直接连接符 55"/>
          <p:cNvCxnSpPr>
            <a:endCxn id="118" idx="2"/>
          </p:cNvCxnSpPr>
          <p:nvPr/>
        </p:nvCxnSpPr>
        <p:spPr>
          <a:xfrm>
            <a:off x="7908662" y="2329410"/>
            <a:ext cx="1391753" cy="1695263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直接连接符 56"/>
          <p:cNvCxnSpPr>
            <a:stCxn id="78" idx="6"/>
            <a:endCxn id="81" idx="2"/>
          </p:cNvCxnSpPr>
          <p:nvPr/>
        </p:nvCxnSpPr>
        <p:spPr>
          <a:xfrm flipV="1">
            <a:off x="2570557" y="3988938"/>
            <a:ext cx="1391753" cy="673433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直接连接符 57"/>
          <p:cNvCxnSpPr>
            <a:endCxn id="80" idx="2"/>
          </p:cNvCxnSpPr>
          <p:nvPr/>
        </p:nvCxnSpPr>
        <p:spPr>
          <a:xfrm rot="5400000" flipH="1" flipV="1">
            <a:off x="2503859" y="3194937"/>
            <a:ext cx="1532103" cy="138480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直接箭头连接符 61"/>
          <p:cNvCxnSpPr>
            <a:endCxn id="75" idx="2"/>
          </p:cNvCxnSpPr>
          <p:nvPr/>
        </p:nvCxnSpPr>
        <p:spPr>
          <a:xfrm>
            <a:off x="1735303" y="2958126"/>
            <a:ext cx="416900" cy="2117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直接箭头连接符 62"/>
          <p:cNvCxnSpPr/>
          <p:nvPr/>
        </p:nvCxnSpPr>
        <p:spPr>
          <a:xfrm>
            <a:off x="1735303" y="3815495"/>
            <a:ext cx="416900" cy="2117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直接箭头连接符 63"/>
          <p:cNvCxnSpPr/>
          <p:nvPr/>
        </p:nvCxnSpPr>
        <p:spPr>
          <a:xfrm>
            <a:off x="1732302" y="4662371"/>
            <a:ext cx="416900" cy="2117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直接箭头连接符 64"/>
          <p:cNvCxnSpPr/>
          <p:nvPr/>
        </p:nvCxnSpPr>
        <p:spPr>
          <a:xfrm>
            <a:off x="9718769" y="3167302"/>
            <a:ext cx="416900" cy="2117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直接箭头连接符 65"/>
          <p:cNvCxnSpPr/>
          <p:nvPr/>
        </p:nvCxnSpPr>
        <p:spPr>
          <a:xfrm>
            <a:off x="9718769" y="4033655"/>
            <a:ext cx="416900" cy="2117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34" name="Object 6"/>
          <p:cNvGraphicFramePr>
            <a:graphicFrameLocks noChangeAspect="1"/>
          </p:cNvGraphicFramePr>
          <p:nvPr>
            <p:extLst/>
          </p:nvPr>
        </p:nvGraphicFramePr>
        <p:xfrm>
          <a:off x="10389697" y="3441467"/>
          <a:ext cx="345016" cy="4042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62" name="公式" r:id="rId7" imgW="139616" imgH="165000" progId="Equation.3">
                  <p:embed/>
                </p:oleObj>
              </mc:Choice>
              <mc:Fallback>
                <p:oleObj name="公式" r:id="rId7" imgW="139616" imgH="165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89697" y="3441467"/>
                        <a:ext cx="345016" cy="40428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5" name="TextBox 67"/>
          <p:cNvSpPr txBox="1"/>
          <p:nvPr/>
        </p:nvSpPr>
        <p:spPr>
          <a:xfrm>
            <a:off x="6462510" y="3305937"/>
            <a:ext cx="623889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……</a:t>
            </a:r>
            <a:endParaRPr lang="zh-CN" altLang="en-US" sz="2400" b="1" dirty="0"/>
          </a:p>
        </p:txBody>
      </p:sp>
      <p:graphicFrame>
        <p:nvGraphicFramePr>
          <p:cNvPr id="136" name="Object 10"/>
          <p:cNvGraphicFramePr>
            <a:graphicFrameLocks noChangeAspect="1"/>
          </p:cNvGraphicFramePr>
          <p:nvPr>
            <p:extLst/>
          </p:nvPr>
        </p:nvGraphicFramePr>
        <p:xfrm>
          <a:off x="7434440" y="5080720"/>
          <a:ext cx="1625600" cy="6773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63" name="公式" r:id="rId9" imgW="609233" imgH="253939" progId="Equation.3">
                  <p:embed/>
                </p:oleObj>
              </mc:Choice>
              <mc:Fallback>
                <p:oleObj name="公式" r:id="rId9" imgW="609233" imgH="25393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34440" y="5080720"/>
                        <a:ext cx="1625600" cy="67733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7" name="Object 10"/>
          <p:cNvGraphicFramePr>
            <a:graphicFrameLocks noChangeAspect="1"/>
          </p:cNvGraphicFramePr>
          <p:nvPr>
            <p:extLst/>
          </p:nvPr>
        </p:nvGraphicFramePr>
        <p:xfrm>
          <a:off x="5499604" y="5080826"/>
          <a:ext cx="1422400" cy="6773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64" name="公式" r:id="rId11" imgW="533216" imgH="253939" progId="Equation.3">
                  <p:embed/>
                </p:oleObj>
              </mc:Choice>
              <mc:Fallback>
                <p:oleObj name="公式" r:id="rId11" imgW="533216" imgH="25393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99604" y="5080826"/>
                        <a:ext cx="1422400" cy="67733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8" name="Object 10"/>
          <p:cNvGraphicFramePr>
            <a:graphicFrameLocks noChangeAspect="1"/>
          </p:cNvGraphicFramePr>
          <p:nvPr>
            <p:extLst/>
          </p:nvPr>
        </p:nvGraphicFramePr>
        <p:xfrm>
          <a:off x="3785727" y="5106823"/>
          <a:ext cx="1422400" cy="6773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65" name="公式" r:id="rId13" imgW="533216" imgH="253939" progId="Equation.3">
                  <p:embed/>
                </p:oleObj>
              </mc:Choice>
              <mc:Fallback>
                <p:oleObj name="公式" r:id="rId13" imgW="533216" imgH="25393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85727" y="5106823"/>
                        <a:ext cx="1422400" cy="67733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9" name="Object 10"/>
          <p:cNvGraphicFramePr>
            <a:graphicFrameLocks noChangeAspect="1"/>
          </p:cNvGraphicFramePr>
          <p:nvPr>
            <p:extLst/>
          </p:nvPr>
        </p:nvGraphicFramePr>
        <p:xfrm>
          <a:off x="1943610" y="5099343"/>
          <a:ext cx="1388533" cy="6773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66" name="公式" r:id="rId15" imgW="520547" imgH="253939" progId="Equation.3">
                  <p:embed/>
                </p:oleObj>
              </mc:Choice>
              <mc:Fallback>
                <p:oleObj name="公式" r:id="rId15" imgW="520547" imgH="25393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3610" y="5099343"/>
                        <a:ext cx="1388533" cy="67733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976549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zh-CN" altLang="en-US" dirty="0" smtClean="0"/>
              <a:t>梯度消失练习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96717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zh-CN" altLang="en-US" dirty="0" smtClean="0"/>
              <a:t>梯度爆炸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1006619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zh-CN" dirty="0" err="1" smtClean="0"/>
              <a:t>Playground.tensorflow</a:t>
            </a:r>
            <a:r>
              <a:rPr kumimoji="1" lang="zh-CN" altLang="en-US" dirty="0" smtClean="0"/>
              <a:t> </a:t>
            </a:r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1699" y="1863686"/>
            <a:ext cx="8154311" cy="4390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47486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kumimoji="1" lang="zh-CN" altLang="en-US" dirty="0" smtClean="0"/>
              <a:t>练习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02498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zh-CN" altLang="en-US" dirty="0" smtClean="0"/>
              <a:t>回顾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发展</a:t>
            </a:r>
            <a:r>
              <a:rPr kumimoji="1" lang="zh-CN" altLang="en-US" dirty="0"/>
              <a:t>历史</a:t>
            </a:r>
          </a:p>
        </p:txBody>
      </p:sp>
      <p:cxnSp>
        <p:nvCxnSpPr>
          <p:cNvPr id="5" name="直线箭头连接符 4"/>
          <p:cNvCxnSpPr/>
          <p:nvPr/>
        </p:nvCxnSpPr>
        <p:spPr>
          <a:xfrm>
            <a:off x="863600" y="5739863"/>
            <a:ext cx="10600267" cy="5080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直线连接符 6"/>
          <p:cNvCxnSpPr/>
          <p:nvPr/>
        </p:nvCxnSpPr>
        <p:spPr>
          <a:xfrm>
            <a:off x="999067" y="5621330"/>
            <a:ext cx="0" cy="118533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832350" y="5846270"/>
            <a:ext cx="681597" cy="33855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sz="1600" dirty="0"/>
              <a:t>1950s</a:t>
            </a:r>
            <a:endParaRPr kumimoji="1" lang="zh-CN" altLang="en-US" sz="1600" dirty="0"/>
          </a:p>
        </p:txBody>
      </p:sp>
      <p:sp>
        <p:nvSpPr>
          <p:cNvPr id="9" name="文本框 8"/>
          <p:cNvSpPr txBox="1"/>
          <p:nvPr/>
        </p:nvSpPr>
        <p:spPr>
          <a:xfrm>
            <a:off x="3081867" y="5792270"/>
            <a:ext cx="681597" cy="33855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sz="1600" dirty="0"/>
              <a:t>1980s</a:t>
            </a:r>
            <a:endParaRPr kumimoji="1" lang="zh-CN" altLang="en-US" sz="1600" dirty="0"/>
          </a:p>
        </p:txBody>
      </p:sp>
      <p:sp>
        <p:nvSpPr>
          <p:cNvPr id="10" name="文本框 9"/>
          <p:cNvSpPr txBox="1"/>
          <p:nvPr/>
        </p:nvSpPr>
        <p:spPr>
          <a:xfrm>
            <a:off x="6497552" y="5824754"/>
            <a:ext cx="601447" cy="33855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sz="1600" dirty="0"/>
              <a:t>2006</a:t>
            </a:r>
            <a:endParaRPr kumimoji="1" lang="zh-CN" altLang="en-US" sz="1600" dirty="0"/>
          </a:p>
        </p:txBody>
      </p:sp>
      <p:sp>
        <p:nvSpPr>
          <p:cNvPr id="11" name="文本框 10"/>
          <p:cNvSpPr txBox="1"/>
          <p:nvPr/>
        </p:nvSpPr>
        <p:spPr>
          <a:xfrm>
            <a:off x="8605509" y="5827738"/>
            <a:ext cx="601447" cy="33855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sz="1600" dirty="0"/>
              <a:t>2011</a:t>
            </a:r>
            <a:endParaRPr kumimoji="1" lang="zh-CN" altLang="en-US" sz="1600" dirty="0"/>
          </a:p>
        </p:txBody>
      </p:sp>
      <p:sp>
        <p:nvSpPr>
          <p:cNvPr id="12" name="文本框 11"/>
          <p:cNvSpPr txBox="1"/>
          <p:nvPr/>
        </p:nvSpPr>
        <p:spPr>
          <a:xfrm>
            <a:off x="9301264" y="5824754"/>
            <a:ext cx="601447" cy="33855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sz="1600" dirty="0"/>
              <a:t>2012</a:t>
            </a:r>
            <a:endParaRPr kumimoji="1" lang="zh-CN" altLang="en-US" sz="1600" dirty="0"/>
          </a:p>
        </p:txBody>
      </p:sp>
      <p:sp>
        <p:nvSpPr>
          <p:cNvPr id="14" name="矩形 13"/>
          <p:cNvSpPr/>
          <p:nvPr/>
        </p:nvSpPr>
        <p:spPr>
          <a:xfrm>
            <a:off x="999082" y="2962798"/>
            <a:ext cx="1365620" cy="53234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867" dirty="0"/>
              <a:t>Perceptron</a:t>
            </a:r>
            <a:endParaRPr kumimoji="1" lang="zh-CN" altLang="en-US" sz="1867" dirty="0"/>
          </a:p>
        </p:txBody>
      </p:sp>
      <p:sp>
        <p:nvSpPr>
          <p:cNvPr id="15" name="矩形 14"/>
          <p:cNvSpPr/>
          <p:nvPr/>
        </p:nvSpPr>
        <p:spPr>
          <a:xfrm>
            <a:off x="3591110" y="2970630"/>
            <a:ext cx="1342631" cy="62790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867" dirty="0"/>
              <a:t>Multi-layer Perceptron</a:t>
            </a:r>
            <a:endParaRPr kumimoji="1" lang="zh-CN" altLang="en-US" sz="1867" dirty="0"/>
          </a:p>
        </p:txBody>
      </p:sp>
      <p:sp>
        <p:nvSpPr>
          <p:cNvPr id="16" name="矩形 15"/>
          <p:cNvSpPr/>
          <p:nvPr/>
        </p:nvSpPr>
        <p:spPr>
          <a:xfrm>
            <a:off x="3862370" y="3798638"/>
            <a:ext cx="1430589" cy="62790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867" dirty="0"/>
              <a:t>Back-propagation</a:t>
            </a:r>
            <a:endParaRPr kumimoji="1" lang="zh-CN" altLang="en-US" sz="1867" dirty="0"/>
          </a:p>
        </p:txBody>
      </p:sp>
      <p:sp>
        <p:nvSpPr>
          <p:cNvPr id="17" name="矩形 16"/>
          <p:cNvSpPr/>
          <p:nvPr/>
        </p:nvSpPr>
        <p:spPr>
          <a:xfrm>
            <a:off x="6876401" y="2912302"/>
            <a:ext cx="793560" cy="62790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867" dirty="0"/>
              <a:t>RBM</a:t>
            </a:r>
            <a:endParaRPr kumimoji="1" lang="zh-CN" altLang="en-US" sz="1867" dirty="0"/>
          </a:p>
        </p:txBody>
      </p:sp>
      <p:sp>
        <p:nvSpPr>
          <p:cNvPr id="18" name="矩形 17"/>
          <p:cNvSpPr/>
          <p:nvPr/>
        </p:nvSpPr>
        <p:spPr>
          <a:xfrm>
            <a:off x="8822540" y="2970630"/>
            <a:ext cx="788512" cy="62790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867" dirty="0"/>
              <a:t>DNN</a:t>
            </a:r>
          </a:p>
          <a:p>
            <a:pPr algn="ctr"/>
            <a:r>
              <a:rPr kumimoji="1" lang="en-US" altLang="zh-CN" sz="1867" dirty="0"/>
              <a:t>ASR</a:t>
            </a:r>
            <a:endParaRPr kumimoji="1" lang="zh-CN" altLang="en-US" sz="1867" dirty="0"/>
          </a:p>
        </p:txBody>
      </p:sp>
      <p:sp>
        <p:nvSpPr>
          <p:cNvPr id="19" name="矩形 18"/>
          <p:cNvSpPr/>
          <p:nvPr/>
        </p:nvSpPr>
        <p:spPr>
          <a:xfrm>
            <a:off x="9611052" y="4004474"/>
            <a:ext cx="913400" cy="62790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867" dirty="0"/>
              <a:t>CNN</a:t>
            </a:r>
          </a:p>
          <a:p>
            <a:pPr algn="ctr"/>
            <a:r>
              <a:rPr kumimoji="1" lang="en-US" altLang="zh-CN" sz="1867" dirty="0"/>
              <a:t>ILSVRC</a:t>
            </a:r>
            <a:endParaRPr kumimoji="1" lang="zh-CN" altLang="en-US" sz="1867" dirty="0"/>
          </a:p>
        </p:txBody>
      </p:sp>
      <p:cxnSp>
        <p:nvCxnSpPr>
          <p:cNvPr id="22" name="直线连接符 21"/>
          <p:cNvCxnSpPr/>
          <p:nvPr/>
        </p:nvCxnSpPr>
        <p:spPr>
          <a:xfrm>
            <a:off x="3368863" y="5630206"/>
            <a:ext cx="0" cy="118533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线连接符 22"/>
          <p:cNvCxnSpPr/>
          <p:nvPr/>
        </p:nvCxnSpPr>
        <p:spPr>
          <a:xfrm>
            <a:off x="8936608" y="5672130"/>
            <a:ext cx="0" cy="118533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直线连接符 23"/>
          <p:cNvCxnSpPr/>
          <p:nvPr/>
        </p:nvCxnSpPr>
        <p:spPr>
          <a:xfrm>
            <a:off x="6828651" y="5628506"/>
            <a:ext cx="0" cy="118533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线连接符 24"/>
          <p:cNvCxnSpPr/>
          <p:nvPr/>
        </p:nvCxnSpPr>
        <p:spPr>
          <a:xfrm>
            <a:off x="9611052" y="5680598"/>
            <a:ext cx="0" cy="118533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直线连接符 26"/>
          <p:cNvCxnSpPr>
            <a:cxnSpLocks/>
          </p:cNvCxnSpPr>
          <p:nvPr/>
        </p:nvCxnSpPr>
        <p:spPr>
          <a:xfrm>
            <a:off x="6828651" y="2228843"/>
            <a:ext cx="0" cy="3392488"/>
          </a:xfrm>
          <a:prstGeom prst="line">
            <a:avLst/>
          </a:prstGeom>
          <a:ln w="12700" cmpd="sng"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7728738" y="1927746"/>
            <a:ext cx="19896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/>
              <a:t>Deep Learning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79132768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7B3BB9C6-5518-49A3-BAA4-7C1F29F51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第二天主要</a:t>
            </a:r>
            <a:r>
              <a:rPr lang="zh-CN" altLang="en-US" dirty="0"/>
              <a:t>内容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C8927BE7-073A-4110-B00D-08C9980423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01168" lvl="1" indent="0">
              <a:buNone/>
            </a:pPr>
            <a:r>
              <a:rPr lang="zh-CN" altLang="en-US" sz="2400" dirty="0" smtClean="0"/>
              <a:t>上午</a:t>
            </a:r>
            <a:endParaRPr lang="en-US" altLang="zh-CN" sz="24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学习率调整</a:t>
            </a:r>
            <a:endParaRPr lang="en-US" altLang="zh-CN" sz="24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花卉数据集介绍及花卉分类练习</a:t>
            </a:r>
            <a:endParaRPr lang="en-US" altLang="zh-CN" sz="2400" dirty="0" smtClean="0"/>
          </a:p>
          <a:p>
            <a:pPr marL="201168" lvl="1" indent="0">
              <a:buNone/>
            </a:pPr>
            <a:endParaRPr lang="en-US" altLang="zh-CN" sz="2400" dirty="0" smtClean="0"/>
          </a:p>
          <a:p>
            <a:pPr marL="201168" lvl="1" indent="0">
              <a:buNone/>
            </a:pPr>
            <a:r>
              <a:rPr lang="zh-CN" altLang="en-US" sz="2400" dirty="0" smtClean="0"/>
              <a:t>下午</a:t>
            </a:r>
            <a:endParaRPr lang="en-US" altLang="zh-CN" sz="2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花卉识别模型优化</a:t>
            </a:r>
            <a:endParaRPr lang="en-US" altLang="zh-CN" sz="24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报告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69489315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zh-CN" altLang="en-US" dirty="0"/>
              <a:t>学习率</a:t>
            </a:r>
          </a:p>
        </p:txBody>
      </p:sp>
      <p:sp>
        <p:nvSpPr>
          <p:cNvPr id="6" name="椭圆 5"/>
          <p:cNvSpPr/>
          <p:nvPr/>
        </p:nvSpPr>
        <p:spPr>
          <a:xfrm>
            <a:off x="3202441" y="3607247"/>
            <a:ext cx="318311" cy="337843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/>
          </a:p>
        </p:txBody>
      </p:sp>
      <p:graphicFrame>
        <p:nvGraphicFramePr>
          <p:cNvPr id="7" name="Object 2"/>
          <p:cNvGraphicFramePr>
            <a:graphicFrameLocks noChangeAspect="1"/>
          </p:cNvGraphicFramePr>
          <p:nvPr>
            <p:extLst/>
          </p:nvPr>
        </p:nvGraphicFramePr>
        <p:xfrm>
          <a:off x="8110357" y="2648168"/>
          <a:ext cx="790531" cy="4735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57" name="公式" r:id="rId3" imgW="342625" imgH="203261" progId="Equation.3">
                  <p:embed/>
                </p:oleObj>
              </mc:Choice>
              <mc:Fallback>
                <p:oleObj name="公式" r:id="rId3" imgW="342625" imgH="20326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10357" y="2648168"/>
                        <a:ext cx="790531" cy="47350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椭圆 9"/>
          <p:cNvSpPr/>
          <p:nvPr/>
        </p:nvSpPr>
        <p:spPr>
          <a:xfrm>
            <a:off x="6336895" y="2783829"/>
            <a:ext cx="318311" cy="337843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/>
          </a:p>
        </p:txBody>
      </p:sp>
      <p:graphicFrame>
        <p:nvGraphicFramePr>
          <p:cNvPr id="12" name="Object 3"/>
          <p:cNvGraphicFramePr>
            <a:graphicFrameLocks noChangeAspect="1"/>
          </p:cNvGraphicFramePr>
          <p:nvPr>
            <p:extLst/>
          </p:nvPr>
        </p:nvGraphicFramePr>
        <p:xfrm>
          <a:off x="7234014" y="4953946"/>
          <a:ext cx="3333749" cy="580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58" name="公式" r:id="rId5" imgW="1282585" imgH="228738" progId="Equation.3">
                  <p:embed/>
                </p:oleObj>
              </mc:Choice>
              <mc:Fallback>
                <p:oleObj name="公式" r:id="rId5" imgW="1282585" imgH="22873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4014" y="4953946"/>
                        <a:ext cx="3333749" cy="5809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任意形状 14"/>
          <p:cNvSpPr/>
          <p:nvPr/>
        </p:nvSpPr>
        <p:spPr>
          <a:xfrm>
            <a:off x="1619251" y="2952752"/>
            <a:ext cx="6282267" cy="1832273"/>
          </a:xfrm>
          <a:custGeom>
            <a:avLst/>
            <a:gdLst>
              <a:gd name="connsiteX0" fmla="*/ 0 w 3357563"/>
              <a:gd name="connsiteY0" fmla="*/ 171450 h 1374205"/>
              <a:gd name="connsiteX1" fmla="*/ 214313 w 3357563"/>
              <a:gd name="connsiteY1" fmla="*/ 485775 h 1374205"/>
              <a:gd name="connsiteX2" fmla="*/ 671513 w 3357563"/>
              <a:gd name="connsiteY2" fmla="*/ 628650 h 1374205"/>
              <a:gd name="connsiteX3" fmla="*/ 1143000 w 3357563"/>
              <a:gd name="connsiteY3" fmla="*/ 985837 h 1374205"/>
              <a:gd name="connsiteX4" fmla="*/ 1385888 w 3357563"/>
              <a:gd name="connsiteY4" fmla="*/ 1371600 h 1374205"/>
              <a:gd name="connsiteX5" fmla="*/ 1600200 w 3357563"/>
              <a:gd name="connsiteY5" fmla="*/ 785812 h 1374205"/>
              <a:gd name="connsiteX6" fmla="*/ 1814513 w 3357563"/>
              <a:gd name="connsiteY6" fmla="*/ 528637 h 1374205"/>
              <a:gd name="connsiteX7" fmla="*/ 2243138 w 3357563"/>
              <a:gd name="connsiteY7" fmla="*/ 257175 h 1374205"/>
              <a:gd name="connsiteX8" fmla="*/ 3357563 w 3357563"/>
              <a:gd name="connsiteY8" fmla="*/ 0 h 1374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357563" h="1374205">
                <a:moveTo>
                  <a:pt x="0" y="171450"/>
                </a:moveTo>
                <a:cubicBezTo>
                  <a:pt x="51197" y="290512"/>
                  <a:pt x="102394" y="409575"/>
                  <a:pt x="214313" y="485775"/>
                </a:cubicBezTo>
                <a:cubicBezTo>
                  <a:pt x="326232" y="561975"/>
                  <a:pt x="516732" y="545306"/>
                  <a:pt x="671513" y="628650"/>
                </a:cubicBezTo>
                <a:cubicBezTo>
                  <a:pt x="826294" y="711994"/>
                  <a:pt x="1023938" y="862012"/>
                  <a:pt x="1143000" y="985837"/>
                </a:cubicBezTo>
                <a:cubicBezTo>
                  <a:pt x="1262062" y="1109662"/>
                  <a:pt x="1309688" y="1404937"/>
                  <a:pt x="1385888" y="1371600"/>
                </a:cubicBezTo>
                <a:cubicBezTo>
                  <a:pt x="1462088" y="1338263"/>
                  <a:pt x="1528762" y="926306"/>
                  <a:pt x="1600200" y="785812"/>
                </a:cubicBezTo>
                <a:cubicBezTo>
                  <a:pt x="1671638" y="645318"/>
                  <a:pt x="1707357" y="616743"/>
                  <a:pt x="1814513" y="528637"/>
                </a:cubicBezTo>
                <a:cubicBezTo>
                  <a:pt x="1921669" y="440531"/>
                  <a:pt x="1985963" y="345281"/>
                  <a:pt x="2243138" y="257175"/>
                </a:cubicBezTo>
                <a:cubicBezTo>
                  <a:pt x="2500313" y="169069"/>
                  <a:pt x="3357563" y="0"/>
                  <a:pt x="3357563" y="0"/>
                </a:cubicBezTo>
              </a:path>
            </a:pathLst>
          </a:custGeom>
          <a:noFill/>
          <a:ln w="254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/>
          </a:p>
        </p:txBody>
      </p:sp>
      <p:cxnSp>
        <p:nvCxnSpPr>
          <p:cNvPr id="17" name="直线箭头连接符 16"/>
          <p:cNvCxnSpPr>
            <a:stCxn id="6" idx="6"/>
            <a:endCxn id="10" idx="2"/>
          </p:cNvCxnSpPr>
          <p:nvPr/>
        </p:nvCxnSpPr>
        <p:spPr>
          <a:xfrm flipV="1">
            <a:off x="3520751" y="2952752"/>
            <a:ext cx="2816144" cy="82341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9" name="椭圆 18"/>
          <p:cNvSpPr/>
          <p:nvPr/>
        </p:nvSpPr>
        <p:spPr>
          <a:xfrm>
            <a:off x="3820585" y="4110811"/>
            <a:ext cx="318311" cy="337843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/>
          </a:p>
        </p:txBody>
      </p:sp>
      <p:cxnSp>
        <p:nvCxnSpPr>
          <p:cNvPr id="20" name="直线箭头连接符 19"/>
          <p:cNvCxnSpPr>
            <a:stCxn id="6" idx="5"/>
            <a:endCxn id="19" idx="1"/>
          </p:cNvCxnSpPr>
          <p:nvPr/>
        </p:nvCxnSpPr>
        <p:spPr>
          <a:xfrm>
            <a:off x="3474136" y="3895614"/>
            <a:ext cx="393065" cy="26467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692641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zh-CN" altLang="en-US" dirty="0"/>
              <a:t>学习率</a:t>
            </a:r>
          </a:p>
        </p:txBody>
      </p:sp>
      <p:sp>
        <p:nvSpPr>
          <p:cNvPr id="4" name="任意形状 3"/>
          <p:cNvSpPr/>
          <p:nvPr/>
        </p:nvSpPr>
        <p:spPr>
          <a:xfrm>
            <a:off x="2169340" y="2670401"/>
            <a:ext cx="2914651" cy="2876551"/>
          </a:xfrm>
          <a:custGeom>
            <a:avLst/>
            <a:gdLst>
              <a:gd name="connsiteX0" fmla="*/ 0 w 2185988"/>
              <a:gd name="connsiteY0" fmla="*/ 0 h 2157413"/>
              <a:gd name="connsiteX1" fmla="*/ 1014413 w 2185988"/>
              <a:gd name="connsiteY1" fmla="*/ 2157413 h 2157413"/>
              <a:gd name="connsiteX2" fmla="*/ 2185988 w 2185988"/>
              <a:gd name="connsiteY2" fmla="*/ 0 h 2157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85988" h="2157413">
                <a:moveTo>
                  <a:pt x="0" y="0"/>
                </a:moveTo>
                <a:cubicBezTo>
                  <a:pt x="325041" y="1078706"/>
                  <a:pt x="650082" y="2157413"/>
                  <a:pt x="1014413" y="2157413"/>
                </a:cubicBezTo>
                <a:cubicBezTo>
                  <a:pt x="1378744" y="2157413"/>
                  <a:pt x="2185988" y="0"/>
                  <a:pt x="2185988" y="0"/>
                </a:cubicBezTo>
              </a:path>
            </a:pathLst>
          </a:custGeom>
          <a:noFill/>
          <a:ln w="254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 dirty="0"/>
          </a:p>
        </p:txBody>
      </p:sp>
      <p:sp>
        <p:nvSpPr>
          <p:cNvPr id="5" name="任意形状 4"/>
          <p:cNvSpPr/>
          <p:nvPr/>
        </p:nvSpPr>
        <p:spPr>
          <a:xfrm>
            <a:off x="7677149" y="2667001"/>
            <a:ext cx="2914651" cy="2876551"/>
          </a:xfrm>
          <a:custGeom>
            <a:avLst/>
            <a:gdLst>
              <a:gd name="connsiteX0" fmla="*/ 0 w 2185988"/>
              <a:gd name="connsiteY0" fmla="*/ 0 h 2157413"/>
              <a:gd name="connsiteX1" fmla="*/ 1014413 w 2185988"/>
              <a:gd name="connsiteY1" fmla="*/ 2157413 h 2157413"/>
              <a:gd name="connsiteX2" fmla="*/ 2185988 w 2185988"/>
              <a:gd name="connsiteY2" fmla="*/ 0 h 2157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85988" h="2157413">
                <a:moveTo>
                  <a:pt x="0" y="0"/>
                </a:moveTo>
                <a:cubicBezTo>
                  <a:pt x="325041" y="1078706"/>
                  <a:pt x="650082" y="2157413"/>
                  <a:pt x="1014413" y="2157413"/>
                </a:cubicBezTo>
                <a:cubicBezTo>
                  <a:pt x="1378744" y="2157413"/>
                  <a:pt x="2185988" y="0"/>
                  <a:pt x="2185988" y="0"/>
                </a:cubicBezTo>
              </a:path>
            </a:pathLst>
          </a:custGeom>
          <a:noFill/>
          <a:ln w="254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/>
          </a:p>
        </p:txBody>
      </p:sp>
      <p:sp>
        <p:nvSpPr>
          <p:cNvPr id="6" name="椭圆 5"/>
          <p:cNvSpPr/>
          <p:nvPr/>
        </p:nvSpPr>
        <p:spPr>
          <a:xfrm>
            <a:off x="2169341" y="2540441"/>
            <a:ext cx="318311" cy="337843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/>
          </a:p>
        </p:txBody>
      </p:sp>
      <p:sp>
        <p:nvSpPr>
          <p:cNvPr id="7" name="椭圆 6"/>
          <p:cNvSpPr/>
          <p:nvPr/>
        </p:nvSpPr>
        <p:spPr>
          <a:xfrm>
            <a:off x="2404695" y="3325761"/>
            <a:ext cx="318311" cy="337843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/>
          </a:p>
        </p:txBody>
      </p:sp>
      <p:sp>
        <p:nvSpPr>
          <p:cNvPr id="8" name="椭圆 7"/>
          <p:cNvSpPr/>
          <p:nvPr/>
        </p:nvSpPr>
        <p:spPr>
          <a:xfrm>
            <a:off x="2621002" y="3931091"/>
            <a:ext cx="318311" cy="337843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/>
          </a:p>
        </p:txBody>
      </p:sp>
      <p:sp>
        <p:nvSpPr>
          <p:cNvPr id="9" name="椭圆 8"/>
          <p:cNvSpPr/>
          <p:nvPr/>
        </p:nvSpPr>
        <p:spPr>
          <a:xfrm>
            <a:off x="2773397" y="4369235"/>
            <a:ext cx="318311" cy="337843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/>
          </a:p>
        </p:txBody>
      </p:sp>
      <p:sp>
        <p:nvSpPr>
          <p:cNvPr id="10" name="椭圆 9"/>
          <p:cNvSpPr/>
          <p:nvPr/>
        </p:nvSpPr>
        <p:spPr>
          <a:xfrm>
            <a:off x="2906747" y="4699225"/>
            <a:ext cx="318311" cy="337843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/>
          </a:p>
        </p:txBody>
      </p:sp>
      <p:sp>
        <p:nvSpPr>
          <p:cNvPr id="11" name="椭圆 10"/>
          <p:cNvSpPr/>
          <p:nvPr/>
        </p:nvSpPr>
        <p:spPr>
          <a:xfrm>
            <a:off x="3056865" y="4939880"/>
            <a:ext cx="318311" cy="337843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/>
          </a:p>
        </p:txBody>
      </p:sp>
      <p:sp>
        <p:nvSpPr>
          <p:cNvPr id="12" name="椭圆 11"/>
          <p:cNvSpPr/>
          <p:nvPr/>
        </p:nvSpPr>
        <p:spPr>
          <a:xfrm>
            <a:off x="3180214" y="5070700"/>
            <a:ext cx="318311" cy="337843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/>
          </a:p>
        </p:txBody>
      </p:sp>
      <p:cxnSp>
        <p:nvCxnSpPr>
          <p:cNvPr id="13" name="直线箭头连接符 12"/>
          <p:cNvCxnSpPr/>
          <p:nvPr/>
        </p:nvCxnSpPr>
        <p:spPr>
          <a:xfrm>
            <a:off x="2366596" y="2902035"/>
            <a:ext cx="122816" cy="473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" name="直线箭头连接符 14"/>
          <p:cNvCxnSpPr>
            <a:stCxn id="7" idx="4"/>
            <a:endCxn id="8" idx="1"/>
          </p:cNvCxnSpPr>
          <p:nvPr/>
        </p:nvCxnSpPr>
        <p:spPr>
          <a:xfrm>
            <a:off x="2563851" y="3663604"/>
            <a:ext cx="103767" cy="316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8" name="直线箭头连接符 17"/>
          <p:cNvCxnSpPr>
            <a:stCxn id="8" idx="4"/>
            <a:endCxn id="9" idx="1"/>
          </p:cNvCxnSpPr>
          <p:nvPr/>
        </p:nvCxnSpPr>
        <p:spPr>
          <a:xfrm>
            <a:off x="2780158" y="4268934"/>
            <a:ext cx="39855" cy="1497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1" name="椭圆 20"/>
          <p:cNvSpPr/>
          <p:nvPr/>
        </p:nvSpPr>
        <p:spPr>
          <a:xfrm>
            <a:off x="8005810" y="3473963"/>
            <a:ext cx="318311" cy="337843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/>
          </a:p>
        </p:txBody>
      </p:sp>
      <p:sp>
        <p:nvSpPr>
          <p:cNvPr id="22" name="椭圆 21"/>
          <p:cNvSpPr/>
          <p:nvPr/>
        </p:nvSpPr>
        <p:spPr>
          <a:xfrm>
            <a:off x="9908039" y="3305041"/>
            <a:ext cx="318311" cy="337843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/>
          </a:p>
        </p:txBody>
      </p:sp>
      <p:sp>
        <p:nvSpPr>
          <p:cNvPr id="24" name="椭圆 23"/>
          <p:cNvSpPr/>
          <p:nvPr/>
        </p:nvSpPr>
        <p:spPr>
          <a:xfrm>
            <a:off x="7846654" y="3082357"/>
            <a:ext cx="318311" cy="337843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/>
          </a:p>
        </p:txBody>
      </p:sp>
      <p:sp>
        <p:nvSpPr>
          <p:cNvPr id="25" name="椭圆 24"/>
          <p:cNvSpPr/>
          <p:nvPr/>
        </p:nvSpPr>
        <p:spPr>
          <a:xfrm>
            <a:off x="10067194" y="2944825"/>
            <a:ext cx="318311" cy="337843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/>
          </a:p>
        </p:txBody>
      </p:sp>
      <p:cxnSp>
        <p:nvCxnSpPr>
          <p:cNvPr id="26" name="直线箭头连接符 25"/>
          <p:cNvCxnSpPr>
            <a:stCxn id="21" idx="6"/>
            <a:endCxn id="22" idx="2"/>
          </p:cNvCxnSpPr>
          <p:nvPr/>
        </p:nvCxnSpPr>
        <p:spPr>
          <a:xfrm flipV="1">
            <a:off x="8324121" y="3473964"/>
            <a:ext cx="1583919" cy="168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9" name="直线箭头连接符 28"/>
          <p:cNvCxnSpPr>
            <a:endCxn id="25" idx="2"/>
          </p:cNvCxnSpPr>
          <p:nvPr/>
        </p:nvCxnSpPr>
        <p:spPr>
          <a:xfrm flipV="1">
            <a:off x="8164964" y="3113747"/>
            <a:ext cx="1902229" cy="799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1" name="直线箭头连接符 30"/>
          <p:cNvCxnSpPr>
            <a:stCxn id="22" idx="1"/>
            <a:endCxn id="24" idx="6"/>
          </p:cNvCxnSpPr>
          <p:nvPr/>
        </p:nvCxnSpPr>
        <p:spPr>
          <a:xfrm flipH="1" flipV="1">
            <a:off x="8164964" y="3251279"/>
            <a:ext cx="1789691" cy="1032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/>
              <p:cNvSpPr txBox="1"/>
              <p:nvPr/>
            </p:nvSpPr>
            <p:spPr>
              <a:xfrm>
                <a:off x="2906747" y="5986431"/>
                <a:ext cx="111088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sz="24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𝜂</m:t>
                      </m:r>
                      <m:r>
                        <a:rPr kumimoji="1" lang="zh-CN" altLang="en-US" sz="24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＝0.01</m:t>
                      </m:r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34" name="文本框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6747" y="5986431"/>
                <a:ext cx="1110881" cy="369332"/>
              </a:xfrm>
              <a:prstGeom prst="rect">
                <a:avLst/>
              </a:prstGeom>
              <a:blipFill>
                <a:blip r:embed="rId3"/>
                <a:stretch>
                  <a:fillRect l="-6593" r="-6044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/>
              <p:cNvSpPr txBox="1"/>
              <p:nvPr/>
            </p:nvSpPr>
            <p:spPr>
              <a:xfrm>
                <a:off x="8619225" y="5967768"/>
                <a:ext cx="94096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sz="24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𝜂</m:t>
                      </m:r>
                      <m:r>
                        <a:rPr kumimoji="1" lang="zh-CN" altLang="en-US" sz="24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＝0.1</m:t>
                      </m:r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35" name="文本框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9225" y="5967768"/>
                <a:ext cx="940962" cy="369332"/>
              </a:xfrm>
              <a:prstGeom prst="rect">
                <a:avLst/>
              </a:prstGeom>
              <a:blipFill>
                <a:blip r:embed="rId4"/>
                <a:stretch>
                  <a:fillRect l="-7792" r="-7143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501917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1097280" y="2099464"/>
            <a:ext cx="10203051" cy="361543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kumimoji="1" lang="zh-CN" altLang="en-US" sz="2800" dirty="0"/>
              <a:t>随着学习进程减小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zh-CN" altLang="en-US" dirty="0"/>
              <a:t>自适应学习率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4400550" y="2971800"/>
                <a:ext cx="2038351" cy="93538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sz="32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kumimoji="1" lang="zh-CN" altLang="en-US" sz="32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𝜂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kumimoji="1" lang="en-US" altLang="zh-CN" sz="32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t</m:t>
                          </m:r>
                        </m:sup>
                      </m:sSup>
                      <m:r>
                        <a:rPr kumimoji="1" lang="en-US" altLang="zh-CN" sz="32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zh-CN" sz="32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kumimoji="1" lang="en-US" altLang="zh-CN" sz="32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𝜂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kumimoji="1" lang="en-US" altLang="zh-CN" sz="32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kumimoji="1" lang="en-US" altLang="zh-CN" sz="32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𝑡</m:t>
                              </m:r>
                              <m:r>
                                <a:rPr kumimoji="1" lang="en-US" altLang="zh-CN" sz="32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+1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kumimoji="1" lang="zh-CN" altLang="en-US" sz="3200" dirty="0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0550" y="2971800"/>
                <a:ext cx="2038351" cy="93538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309656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zh-CN" altLang="en-US" dirty="0" smtClean="0"/>
              <a:t>学习率调整练习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32148127"/>
      </p:ext>
    </p:extLst>
  </p:cSld>
  <p:clrMapOvr>
    <a:masterClrMapping/>
  </p:clrMapOvr>
  <p:transition advTm="1872"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花卉数据集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2400" dirty="0" smtClean="0"/>
              <a:t>特点：</a:t>
            </a:r>
            <a:endParaRPr kumimoji="1" lang="en-US" altLang="zh-CN" sz="2400" dirty="0" smtClean="0"/>
          </a:p>
          <a:p>
            <a:r>
              <a:rPr kumimoji="1" lang="en-US" altLang="zh-CN" sz="2400" dirty="0" smtClean="0"/>
              <a:t>1.</a:t>
            </a:r>
            <a:r>
              <a:rPr kumimoji="1" lang="zh-CN" altLang="en-US" sz="2400" dirty="0" smtClean="0"/>
              <a:t> 图片</a:t>
            </a:r>
            <a:r>
              <a:rPr kumimoji="1" lang="en-US" altLang="zh-CN" sz="2400" dirty="0" smtClean="0"/>
              <a:t>RGB</a:t>
            </a:r>
            <a:r>
              <a:rPr kumimoji="1" lang="zh-CN" altLang="en-US" sz="2400" dirty="0" smtClean="0"/>
              <a:t>三通道的，而之前</a:t>
            </a:r>
            <a:r>
              <a:rPr kumimoji="1" lang="en-US" altLang="zh-CN" sz="2400" dirty="0" err="1" smtClean="0"/>
              <a:t>minist</a:t>
            </a:r>
            <a:r>
              <a:rPr kumimoji="1" lang="zh-CN" altLang="en-US" sz="2400" dirty="0" smtClean="0"/>
              <a:t>数据集是单通道</a:t>
            </a:r>
            <a:endParaRPr kumimoji="1" lang="en-US" altLang="zh-CN" sz="2400" dirty="0" smtClean="0"/>
          </a:p>
          <a:p>
            <a:r>
              <a:rPr kumimoji="1" lang="en-US" altLang="zh-CN" sz="2400" dirty="0" smtClean="0"/>
              <a:t>2.</a:t>
            </a:r>
            <a:r>
              <a:rPr kumimoji="1" lang="zh-CN" altLang="en-US" sz="2400" dirty="0" smtClean="0"/>
              <a:t> 一共</a:t>
            </a:r>
            <a:r>
              <a:rPr kumimoji="1" lang="zh-CN" altLang="en-US" sz="2400" dirty="0"/>
              <a:t>是</a:t>
            </a:r>
            <a:r>
              <a:rPr kumimoji="1" lang="en-US" altLang="zh-CN" sz="2400" dirty="0"/>
              <a:t>5</a:t>
            </a:r>
            <a:r>
              <a:rPr kumimoji="1" lang="zh-CN" altLang="en-US" sz="2400" dirty="0"/>
              <a:t>类图片：雏菊（</a:t>
            </a:r>
            <a:r>
              <a:rPr kumimoji="1" lang="en-US" altLang="zh-CN" sz="2400" dirty="0"/>
              <a:t>daisy</a:t>
            </a:r>
            <a:r>
              <a:rPr kumimoji="1" lang="zh-CN" altLang="en-US" sz="2400" dirty="0"/>
              <a:t>）</a:t>
            </a:r>
            <a:r>
              <a:rPr kumimoji="1" lang="en-US" altLang="zh-CN" sz="2400" dirty="0"/>
              <a:t>633</a:t>
            </a:r>
            <a:r>
              <a:rPr kumimoji="1" lang="zh-CN" altLang="en-US" sz="2400" dirty="0"/>
              <a:t>张，蒲公英（</a:t>
            </a:r>
            <a:r>
              <a:rPr kumimoji="1" lang="en-US" altLang="zh-CN" sz="2400" dirty="0"/>
              <a:t>dandelion</a:t>
            </a:r>
            <a:r>
              <a:rPr kumimoji="1" lang="zh-CN" altLang="en-US" sz="2400" dirty="0"/>
              <a:t>）</a:t>
            </a:r>
            <a:r>
              <a:rPr kumimoji="1" lang="en-US" altLang="zh-CN" sz="2400" dirty="0"/>
              <a:t>898</a:t>
            </a:r>
            <a:r>
              <a:rPr kumimoji="1" lang="zh-CN" altLang="en-US" sz="2400" dirty="0"/>
              <a:t>张，玫瑰（</a:t>
            </a:r>
            <a:r>
              <a:rPr kumimoji="1" lang="en-US" altLang="zh-CN" sz="2400" dirty="0"/>
              <a:t>roses</a:t>
            </a:r>
            <a:r>
              <a:rPr kumimoji="1" lang="zh-CN" altLang="en-US" sz="2400" dirty="0"/>
              <a:t>）</a:t>
            </a:r>
            <a:r>
              <a:rPr kumimoji="1" lang="en-US" altLang="zh-CN" sz="2400" dirty="0"/>
              <a:t>641</a:t>
            </a:r>
            <a:r>
              <a:rPr kumimoji="1" lang="zh-CN" altLang="en-US" sz="2400" dirty="0"/>
              <a:t>张，向日葵（</a:t>
            </a:r>
            <a:r>
              <a:rPr kumimoji="1" lang="en-US" altLang="zh-CN" sz="2400" dirty="0"/>
              <a:t>sunflowers</a:t>
            </a:r>
            <a:r>
              <a:rPr kumimoji="1" lang="zh-CN" altLang="en-US" sz="2400" dirty="0"/>
              <a:t>）</a:t>
            </a:r>
            <a:r>
              <a:rPr kumimoji="1" lang="en-US" altLang="zh-CN" sz="2400" dirty="0"/>
              <a:t>699</a:t>
            </a:r>
            <a:r>
              <a:rPr kumimoji="1" lang="zh-CN" altLang="en-US" sz="2400" dirty="0"/>
              <a:t>张，郁金香（</a:t>
            </a:r>
            <a:r>
              <a:rPr kumimoji="1" lang="en-US" altLang="zh-CN" sz="2400" dirty="0"/>
              <a:t>tulips</a:t>
            </a:r>
            <a:r>
              <a:rPr kumimoji="1" lang="zh-CN" altLang="en-US" sz="2400" dirty="0"/>
              <a:t>）</a:t>
            </a:r>
            <a:r>
              <a:rPr kumimoji="1" lang="en-US" altLang="zh-CN" sz="2400" dirty="0"/>
              <a:t>799</a:t>
            </a:r>
            <a:r>
              <a:rPr kumimoji="1" lang="zh-CN" altLang="en-US" sz="2400" dirty="0"/>
              <a:t>张，一共</a:t>
            </a:r>
            <a:r>
              <a:rPr kumimoji="1" lang="en-US" altLang="zh-CN" sz="2400" dirty="0"/>
              <a:t>3670</a:t>
            </a:r>
            <a:r>
              <a:rPr kumimoji="1" lang="zh-CN" altLang="en-US" sz="2400" dirty="0"/>
              <a:t>张图片</a:t>
            </a:r>
            <a:r>
              <a:rPr kumimoji="1" lang="zh-CN" altLang="en-US" sz="2400" dirty="0" smtClean="0"/>
              <a:t>。</a:t>
            </a:r>
            <a:endParaRPr kumimoji="1" lang="en-US" altLang="zh-CN" sz="2400" dirty="0" smtClean="0"/>
          </a:p>
          <a:p>
            <a:r>
              <a:rPr kumimoji="1" lang="en-US" altLang="zh-CN" sz="2400" dirty="0" smtClean="0"/>
              <a:t>3.</a:t>
            </a:r>
            <a:r>
              <a:rPr kumimoji="1" lang="zh-CN" altLang="en-US" sz="2400" dirty="0" smtClean="0"/>
              <a:t> 图片大小不一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16367070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BF529BE2-8BA5-46DC-A287-A7D3F06FF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基于</a:t>
            </a:r>
            <a:r>
              <a:rPr lang="en-US" altLang="zh-CN" dirty="0" smtClean="0"/>
              <a:t>DNN</a:t>
            </a:r>
            <a:r>
              <a:rPr lang="zh-CN" altLang="en-US" dirty="0" smtClean="0"/>
              <a:t>的花卉识别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633932FE-D01D-412D-8C24-2BB6694D09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073653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kumimoji="1" lang="zh-CN" altLang="en-US" dirty="0" smtClean="0"/>
              <a:t>练习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0103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pPr algn="l"/>
            <a:r>
              <a:rPr lang="zh-CN" altLang="en-US" dirty="0"/>
              <a:t>人工神经网络</a:t>
            </a:r>
          </a:p>
        </p:txBody>
      </p:sp>
      <p:sp>
        <p:nvSpPr>
          <p:cNvPr id="71" name="椭圆 70"/>
          <p:cNvSpPr/>
          <p:nvPr/>
        </p:nvSpPr>
        <p:spPr>
          <a:xfrm>
            <a:off x="2152209" y="2938266"/>
            <a:ext cx="418353" cy="418353"/>
          </a:xfrm>
          <a:prstGeom prst="ellips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 i="1" dirty="0"/>
          </a:p>
        </p:txBody>
      </p:sp>
      <p:graphicFrame>
        <p:nvGraphicFramePr>
          <p:cNvPr id="72" name="Object 4"/>
          <p:cNvGraphicFramePr>
            <a:graphicFrameLocks noChangeAspect="1"/>
          </p:cNvGraphicFramePr>
          <p:nvPr>
            <p:extLst/>
          </p:nvPr>
        </p:nvGraphicFramePr>
        <p:xfrm>
          <a:off x="1163102" y="3785553"/>
          <a:ext cx="438149" cy="4042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93" name="公式" r:id="rId3" imgW="177815" imgH="164603" progId="Equation.3">
                  <p:embed/>
                </p:oleObj>
              </mc:Choice>
              <mc:Fallback>
                <p:oleObj name="公式" r:id="rId3" imgW="177815" imgH="16460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3102" y="3785553"/>
                        <a:ext cx="438149" cy="40428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" name="椭圆 72"/>
          <p:cNvSpPr/>
          <p:nvPr/>
        </p:nvSpPr>
        <p:spPr>
          <a:xfrm>
            <a:off x="2152209" y="3767380"/>
            <a:ext cx="418353" cy="418353"/>
          </a:xfrm>
          <a:prstGeom prst="ellips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 i="1" dirty="0"/>
          </a:p>
        </p:txBody>
      </p:sp>
      <p:sp>
        <p:nvSpPr>
          <p:cNvPr id="74" name="椭圆 73"/>
          <p:cNvSpPr/>
          <p:nvPr/>
        </p:nvSpPr>
        <p:spPr>
          <a:xfrm>
            <a:off x="2152209" y="4642512"/>
            <a:ext cx="418353" cy="418353"/>
          </a:xfrm>
          <a:prstGeom prst="ellips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 i="1" dirty="0"/>
          </a:p>
        </p:txBody>
      </p:sp>
      <p:sp>
        <p:nvSpPr>
          <p:cNvPr id="75" name="椭圆 74"/>
          <p:cNvSpPr/>
          <p:nvPr/>
        </p:nvSpPr>
        <p:spPr>
          <a:xfrm>
            <a:off x="3969269" y="2256700"/>
            <a:ext cx="418353" cy="418353"/>
          </a:xfrm>
          <a:prstGeom prst="ellips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 i="1" dirty="0"/>
          </a:p>
        </p:txBody>
      </p:sp>
      <p:sp>
        <p:nvSpPr>
          <p:cNvPr id="76" name="椭圆 75"/>
          <p:cNvSpPr/>
          <p:nvPr/>
        </p:nvSpPr>
        <p:spPr>
          <a:xfrm>
            <a:off x="3962316" y="3101426"/>
            <a:ext cx="418353" cy="418353"/>
          </a:xfrm>
          <a:prstGeom prst="ellips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 i="1" dirty="0"/>
          </a:p>
        </p:txBody>
      </p:sp>
      <p:sp>
        <p:nvSpPr>
          <p:cNvPr id="77" name="椭圆 76"/>
          <p:cNvSpPr/>
          <p:nvPr/>
        </p:nvSpPr>
        <p:spPr>
          <a:xfrm>
            <a:off x="3962316" y="3969078"/>
            <a:ext cx="418353" cy="418353"/>
          </a:xfrm>
          <a:prstGeom prst="ellips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 i="1" dirty="0"/>
          </a:p>
        </p:txBody>
      </p:sp>
      <p:sp>
        <p:nvSpPr>
          <p:cNvPr id="78" name="椭圆 77"/>
          <p:cNvSpPr/>
          <p:nvPr/>
        </p:nvSpPr>
        <p:spPr>
          <a:xfrm>
            <a:off x="3962316" y="4851689"/>
            <a:ext cx="418353" cy="418353"/>
          </a:xfrm>
          <a:prstGeom prst="ellips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 i="1" dirty="0"/>
          </a:p>
        </p:txBody>
      </p:sp>
      <p:cxnSp>
        <p:nvCxnSpPr>
          <p:cNvPr id="79" name="直接连接符 13"/>
          <p:cNvCxnSpPr>
            <a:stCxn id="73" idx="6"/>
            <a:endCxn id="75" idx="2"/>
          </p:cNvCxnSpPr>
          <p:nvPr/>
        </p:nvCxnSpPr>
        <p:spPr>
          <a:xfrm flipV="1">
            <a:off x="2570556" y="2465873"/>
            <a:ext cx="1398707" cy="1510680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14"/>
          <p:cNvCxnSpPr>
            <a:stCxn id="71" idx="6"/>
            <a:endCxn id="75" idx="2"/>
          </p:cNvCxnSpPr>
          <p:nvPr/>
        </p:nvCxnSpPr>
        <p:spPr>
          <a:xfrm flipV="1">
            <a:off x="2570556" y="2465877"/>
            <a:ext cx="1398707" cy="681567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15"/>
          <p:cNvCxnSpPr>
            <a:stCxn id="74" idx="6"/>
            <a:endCxn id="75" idx="2"/>
          </p:cNvCxnSpPr>
          <p:nvPr/>
        </p:nvCxnSpPr>
        <p:spPr>
          <a:xfrm flipV="1">
            <a:off x="2570556" y="2465875"/>
            <a:ext cx="1398707" cy="2385812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直接连接符 16"/>
          <p:cNvCxnSpPr>
            <a:stCxn id="73" idx="6"/>
            <a:endCxn id="76" idx="2"/>
          </p:cNvCxnSpPr>
          <p:nvPr/>
        </p:nvCxnSpPr>
        <p:spPr>
          <a:xfrm flipV="1">
            <a:off x="2570562" y="3310604"/>
            <a:ext cx="1391753" cy="665953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17"/>
          <p:cNvCxnSpPr>
            <a:stCxn id="73" idx="6"/>
          </p:cNvCxnSpPr>
          <p:nvPr/>
        </p:nvCxnSpPr>
        <p:spPr>
          <a:xfrm>
            <a:off x="2570562" y="3976555"/>
            <a:ext cx="1391753" cy="209180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直接连接符 20"/>
          <p:cNvCxnSpPr>
            <a:stCxn id="71" idx="6"/>
            <a:endCxn id="76" idx="2"/>
          </p:cNvCxnSpPr>
          <p:nvPr/>
        </p:nvCxnSpPr>
        <p:spPr>
          <a:xfrm>
            <a:off x="2570562" y="3147440"/>
            <a:ext cx="1391753" cy="163160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直接连接符 22"/>
          <p:cNvCxnSpPr>
            <a:stCxn id="74" idx="6"/>
            <a:endCxn id="78" idx="2"/>
          </p:cNvCxnSpPr>
          <p:nvPr/>
        </p:nvCxnSpPr>
        <p:spPr>
          <a:xfrm>
            <a:off x="2570562" y="4851689"/>
            <a:ext cx="1391753" cy="209177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直接连接符 26"/>
          <p:cNvCxnSpPr>
            <a:stCxn id="71" idx="6"/>
            <a:endCxn id="77" idx="2"/>
          </p:cNvCxnSpPr>
          <p:nvPr/>
        </p:nvCxnSpPr>
        <p:spPr>
          <a:xfrm>
            <a:off x="2570562" y="3147442"/>
            <a:ext cx="1391753" cy="1030812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直接连接符 27"/>
          <p:cNvCxnSpPr>
            <a:stCxn id="73" idx="6"/>
            <a:endCxn id="78" idx="2"/>
          </p:cNvCxnSpPr>
          <p:nvPr/>
        </p:nvCxnSpPr>
        <p:spPr>
          <a:xfrm>
            <a:off x="2570562" y="3976556"/>
            <a:ext cx="1391753" cy="1084309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直接连接符 28"/>
          <p:cNvCxnSpPr>
            <a:stCxn id="71" idx="6"/>
            <a:endCxn id="78" idx="2"/>
          </p:cNvCxnSpPr>
          <p:nvPr/>
        </p:nvCxnSpPr>
        <p:spPr>
          <a:xfrm>
            <a:off x="2570562" y="3147443"/>
            <a:ext cx="1391753" cy="1913423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椭圆 96"/>
          <p:cNvSpPr/>
          <p:nvPr/>
        </p:nvSpPr>
        <p:spPr>
          <a:xfrm>
            <a:off x="5779376" y="2273816"/>
            <a:ext cx="418353" cy="418353"/>
          </a:xfrm>
          <a:prstGeom prst="ellips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 i="1" dirty="0"/>
          </a:p>
        </p:txBody>
      </p:sp>
      <p:sp>
        <p:nvSpPr>
          <p:cNvPr id="100" name="椭圆 99"/>
          <p:cNvSpPr/>
          <p:nvPr/>
        </p:nvSpPr>
        <p:spPr>
          <a:xfrm>
            <a:off x="5772422" y="3118542"/>
            <a:ext cx="418353" cy="418353"/>
          </a:xfrm>
          <a:prstGeom prst="ellips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 i="1" dirty="0"/>
          </a:p>
        </p:txBody>
      </p:sp>
      <p:sp>
        <p:nvSpPr>
          <p:cNvPr id="105" name="椭圆 104"/>
          <p:cNvSpPr/>
          <p:nvPr/>
        </p:nvSpPr>
        <p:spPr>
          <a:xfrm>
            <a:off x="5772422" y="3986194"/>
            <a:ext cx="418353" cy="418353"/>
          </a:xfrm>
          <a:prstGeom prst="ellips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 i="1" dirty="0"/>
          </a:p>
        </p:txBody>
      </p:sp>
      <p:sp>
        <p:nvSpPr>
          <p:cNvPr id="106" name="椭圆 105"/>
          <p:cNvSpPr/>
          <p:nvPr/>
        </p:nvSpPr>
        <p:spPr>
          <a:xfrm>
            <a:off x="5772422" y="4868805"/>
            <a:ext cx="418353" cy="418353"/>
          </a:xfrm>
          <a:prstGeom prst="ellips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 i="1" dirty="0"/>
          </a:p>
        </p:txBody>
      </p:sp>
      <p:cxnSp>
        <p:nvCxnSpPr>
          <p:cNvPr id="107" name="直接连接符 47"/>
          <p:cNvCxnSpPr>
            <a:endCxn id="97" idx="2"/>
          </p:cNvCxnSpPr>
          <p:nvPr/>
        </p:nvCxnSpPr>
        <p:spPr>
          <a:xfrm flipV="1">
            <a:off x="4380663" y="2482992"/>
            <a:ext cx="1398707" cy="846229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直接连接符 48"/>
          <p:cNvCxnSpPr>
            <a:endCxn id="97" idx="2"/>
          </p:cNvCxnSpPr>
          <p:nvPr/>
        </p:nvCxnSpPr>
        <p:spPr>
          <a:xfrm flipV="1">
            <a:off x="4380663" y="2482991"/>
            <a:ext cx="1398707" cy="17116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直接连接符 49"/>
          <p:cNvCxnSpPr>
            <a:endCxn id="97" idx="2"/>
          </p:cNvCxnSpPr>
          <p:nvPr/>
        </p:nvCxnSpPr>
        <p:spPr>
          <a:xfrm flipV="1">
            <a:off x="4380663" y="2482993"/>
            <a:ext cx="1398707" cy="1721361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直接连接符 50"/>
          <p:cNvCxnSpPr>
            <a:endCxn id="100" idx="2"/>
          </p:cNvCxnSpPr>
          <p:nvPr/>
        </p:nvCxnSpPr>
        <p:spPr>
          <a:xfrm flipV="1">
            <a:off x="4380669" y="3327719"/>
            <a:ext cx="1391753" cy="1503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直接连接符 51"/>
          <p:cNvCxnSpPr/>
          <p:nvPr/>
        </p:nvCxnSpPr>
        <p:spPr>
          <a:xfrm flipV="1">
            <a:off x="4380669" y="4202851"/>
            <a:ext cx="1391753" cy="1503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直接连接符 52"/>
          <p:cNvCxnSpPr/>
          <p:nvPr/>
        </p:nvCxnSpPr>
        <p:spPr>
          <a:xfrm flipV="1">
            <a:off x="4380669" y="5099439"/>
            <a:ext cx="1391753" cy="1503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直接连接符 53"/>
          <p:cNvCxnSpPr>
            <a:endCxn id="97" idx="2"/>
          </p:cNvCxnSpPr>
          <p:nvPr/>
        </p:nvCxnSpPr>
        <p:spPr>
          <a:xfrm flipV="1">
            <a:off x="4380663" y="2482991"/>
            <a:ext cx="1398707" cy="2611452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直接连接符 54"/>
          <p:cNvCxnSpPr/>
          <p:nvPr/>
        </p:nvCxnSpPr>
        <p:spPr>
          <a:xfrm>
            <a:off x="4380669" y="2500105"/>
            <a:ext cx="1391753" cy="827611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直接连接符 55"/>
          <p:cNvCxnSpPr/>
          <p:nvPr/>
        </p:nvCxnSpPr>
        <p:spPr>
          <a:xfrm>
            <a:off x="4380669" y="3329219"/>
            <a:ext cx="1391753" cy="873629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直接连接符 56"/>
          <p:cNvCxnSpPr>
            <a:endCxn id="106" idx="2"/>
          </p:cNvCxnSpPr>
          <p:nvPr/>
        </p:nvCxnSpPr>
        <p:spPr>
          <a:xfrm>
            <a:off x="4380669" y="4204351"/>
            <a:ext cx="1391753" cy="873628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直接连接符 57"/>
          <p:cNvCxnSpPr>
            <a:endCxn id="100" idx="2"/>
          </p:cNvCxnSpPr>
          <p:nvPr/>
        </p:nvCxnSpPr>
        <p:spPr>
          <a:xfrm flipV="1">
            <a:off x="4472877" y="3327719"/>
            <a:ext cx="1299539" cy="875132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直接连接符 58"/>
          <p:cNvCxnSpPr>
            <a:endCxn id="105" idx="2"/>
          </p:cNvCxnSpPr>
          <p:nvPr/>
        </p:nvCxnSpPr>
        <p:spPr>
          <a:xfrm flipV="1">
            <a:off x="4380669" y="4195372"/>
            <a:ext cx="1391753" cy="899073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直接连接符 59"/>
          <p:cNvCxnSpPr>
            <a:endCxn id="100" idx="2"/>
          </p:cNvCxnSpPr>
          <p:nvPr/>
        </p:nvCxnSpPr>
        <p:spPr>
          <a:xfrm flipV="1">
            <a:off x="4380669" y="3327716"/>
            <a:ext cx="1391753" cy="1766725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直接连接符 60"/>
          <p:cNvCxnSpPr>
            <a:endCxn id="105" idx="2"/>
          </p:cNvCxnSpPr>
          <p:nvPr/>
        </p:nvCxnSpPr>
        <p:spPr>
          <a:xfrm>
            <a:off x="4380669" y="2500109"/>
            <a:ext cx="1391753" cy="1695263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直接连接符 61"/>
          <p:cNvCxnSpPr>
            <a:endCxn id="106" idx="2"/>
          </p:cNvCxnSpPr>
          <p:nvPr/>
        </p:nvCxnSpPr>
        <p:spPr>
          <a:xfrm>
            <a:off x="4380669" y="3329219"/>
            <a:ext cx="1391753" cy="1748760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直接连接符 62"/>
          <p:cNvCxnSpPr>
            <a:endCxn id="106" idx="2"/>
          </p:cNvCxnSpPr>
          <p:nvPr/>
        </p:nvCxnSpPr>
        <p:spPr>
          <a:xfrm>
            <a:off x="4380669" y="2500109"/>
            <a:ext cx="1391753" cy="2577873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3" name="椭圆 122"/>
          <p:cNvSpPr/>
          <p:nvPr/>
        </p:nvSpPr>
        <p:spPr>
          <a:xfrm>
            <a:off x="7497268" y="2275318"/>
            <a:ext cx="418353" cy="418353"/>
          </a:xfrm>
          <a:prstGeom prst="ellips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 i="1" dirty="0"/>
          </a:p>
        </p:txBody>
      </p:sp>
      <p:sp>
        <p:nvSpPr>
          <p:cNvPr id="124" name="椭圆 123"/>
          <p:cNvSpPr/>
          <p:nvPr/>
        </p:nvSpPr>
        <p:spPr>
          <a:xfrm>
            <a:off x="7490314" y="3120045"/>
            <a:ext cx="418353" cy="418353"/>
          </a:xfrm>
          <a:prstGeom prst="ellips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 i="1" dirty="0"/>
          </a:p>
        </p:txBody>
      </p:sp>
      <p:sp>
        <p:nvSpPr>
          <p:cNvPr id="125" name="椭圆 124"/>
          <p:cNvSpPr/>
          <p:nvPr/>
        </p:nvSpPr>
        <p:spPr>
          <a:xfrm>
            <a:off x="7490314" y="3987697"/>
            <a:ext cx="418353" cy="418353"/>
          </a:xfrm>
          <a:prstGeom prst="ellips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 i="1" dirty="0"/>
          </a:p>
        </p:txBody>
      </p:sp>
      <p:sp>
        <p:nvSpPr>
          <p:cNvPr id="126" name="椭圆 125"/>
          <p:cNvSpPr/>
          <p:nvPr/>
        </p:nvSpPr>
        <p:spPr>
          <a:xfrm>
            <a:off x="7490314" y="4870308"/>
            <a:ext cx="418353" cy="418353"/>
          </a:xfrm>
          <a:prstGeom prst="ellips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 i="1" dirty="0"/>
          </a:p>
        </p:txBody>
      </p:sp>
      <p:sp>
        <p:nvSpPr>
          <p:cNvPr id="127" name="椭圆 126"/>
          <p:cNvSpPr/>
          <p:nvPr/>
        </p:nvSpPr>
        <p:spPr>
          <a:xfrm>
            <a:off x="9300421" y="3137161"/>
            <a:ext cx="418353" cy="418353"/>
          </a:xfrm>
          <a:prstGeom prst="ellips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 i="1" dirty="0"/>
          </a:p>
        </p:txBody>
      </p:sp>
      <p:sp>
        <p:nvSpPr>
          <p:cNvPr id="128" name="椭圆 127"/>
          <p:cNvSpPr/>
          <p:nvPr/>
        </p:nvSpPr>
        <p:spPr>
          <a:xfrm>
            <a:off x="9300421" y="4004813"/>
            <a:ext cx="418353" cy="418353"/>
          </a:xfrm>
          <a:prstGeom prst="ellips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 i="1" dirty="0"/>
          </a:p>
        </p:txBody>
      </p:sp>
      <p:cxnSp>
        <p:nvCxnSpPr>
          <p:cNvPr id="129" name="直接连接符 93"/>
          <p:cNvCxnSpPr>
            <a:endCxn id="127" idx="2"/>
          </p:cNvCxnSpPr>
          <p:nvPr/>
        </p:nvCxnSpPr>
        <p:spPr>
          <a:xfrm flipV="1">
            <a:off x="7908668" y="3346338"/>
            <a:ext cx="1391753" cy="1503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直接连接符 94"/>
          <p:cNvCxnSpPr/>
          <p:nvPr/>
        </p:nvCxnSpPr>
        <p:spPr>
          <a:xfrm flipV="1">
            <a:off x="7908668" y="4221470"/>
            <a:ext cx="1391753" cy="1503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直接连接符 97"/>
          <p:cNvCxnSpPr/>
          <p:nvPr/>
        </p:nvCxnSpPr>
        <p:spPr>
          <a:xfrm>
            <a:off x="7908668" y="2518725"/>
            <a:ext cx="1391753" cy="827611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直接连接符 98"/>
          <p:cNvCxnSpPr/>
          <p:nvPr/>
        </p:nvCxnSpPr>
        <p:spPr>
          <a:xfrm>
            <a:off x="7908668" y="3347840"/>
            <a:ext cx="1391753" cy="873629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直接连接符 100"/>
          <p:cNvCxnSpPr>
            <a:stCxn id="125" idx="6"/>
            <a:endCxn id="127" idx="2"/>
          </p:cNvCxnSpPr>
          <p:nvPr/>
        </p:nvCxnSpPr>
        <p:spPr>
          <a:xfrm flipV="1">
            <a:off x="7908668" y="3346335"/>
            <a:ext cx="1391753" cy="850536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直接连接符 101"/>
          <p:cNvCxnSpPr>
            <a:endCxn id="128" idx="2"/>
          </p:cNvCxnSpPr>
          <p:nvPr/>
        </p:nvCxnSpPr>
        <p:spPr>
          <a:xfrm flipV="1">
            <a:off x="7908668" y="4213990"/>
            <a:ext cx="1391753" cy="899073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直接连接符 102"/>
          <p:cNvCxnSpPr>
            <a:endCxn id="127" idx="2"/>
          </p:cNvCxnSpPr>
          <p:nvPr/>
        </p:nvCxnSpPr>
        <p:spPr>
          <a:xfrm flipV="1">
            <a:off x="7908668" y="3346336"/>
            <a:ext cx="1391753" cy="1766725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直接连接符 103"/>
          <p:cNvCxnSpPr>
            <a:endCxn id="128" idx="2"/>
          </p:cNvCxnSpPr>
          <p:nvPr/>
        </p:nvCxnSpPr>
        <p:spPr>
          <a:xfrm>
            <a:off x="7908668" y="2518727"/>
            <a:ext cx="1391753" cy="1695263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直接连接符 140"/>
          <p:cNvCxnSpPr>
            <a:stCxn id="74" idx="6"/>
            <a:endCxn id="77" idx="2"/>
          </p:cNvCxnSpPr>
          <p:nvPr/>
        </p:nvCxnSpPr>
        <p:spPr>
          <a:xfrm flipV="1">
            <a:off x="2570562" y="4178256"/>
            <a:ext cx="1391753" cy="673433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直接连接符 143"/>
          <p:cNvCxnSpPr>
            <a:endCxn id="76" idx="2"/>
          </p:cNvCxnSpPr>
          <p:nvPr/>
        </p:nvCxnSpPr>
        <p:spPr>
          <a:xfrm rot="5400000" flipH="1" flipV="1">
            <a:off x="2503865" y="3384252"/>
            <a:ext cx="1532103" cy="1384800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9" name="矩形 138"/>
          <p:cNvSpPr/>
          <p:nvPr/>
        </p:nvSpPr>
        <p:spPr>
          <a:xfrm>
            <a:off x="2096847" y="1927361"/>
            <a:ext cx="570428" cy="3829635"/>
          </a:xfrm>
          <a:prstGeom prst="rect">
            <a:avLst/>
          </a:prstGeom>
          <a:noFill/>
          <a:ln w="127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40" name="矩形 139"/>
          <p:cNvSpPr/>
          <p:nvPr/>
        </p:nvSpPr>
        <p:spPr>
          <a:xfrm>
            <a:off x="3684048" y="1919881"/>
            <a:ext cx="4603520" cy="3829635"/>
          </a:xfrm>
          <a:prstGeom prst="rect">
            <a:avLst/>
          </a:prstGeom>
          <a:noFill/>
          <a:ln w="127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42" name="矩形 141"/>
          <p:cNvSpPr/>
          <p:nvPr/>
        </p:nvSpPr>
        <p:spPr>
          <a:xfrm>
            <a:off x="9233101" y="1985273"/>
            <a:ext cx="570428" cy="3829635"/>
          </a:xfrm>
          <a:prstGeom prst="rect">
            <a:avLst/>
          </a:prstGeom>
          <a:noFill/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cxnSp>
        <p:nvCxnSpPr>
          <p:cNvPr id="143" name="直接箭头连接符 151"/>
          <p:cNvCxnSpPr>
            <a:endCxn id="71" idx="2"/>
          </p:cNvCxnSpPr>
          <p:nvPr/>
        </p:nvCxnSpPr>
        <p:spPr>
          <a:xfrm>
            <a:off x="1735309" y="3147440"/>
            <a:ext cx="416900" cy="2117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5" name="直接箭头连接符 152"/>
          <p:cNvCxnSpPr/>
          <p:nvPr/>
        </p:nvCxnSpPr>
        <p:spPr>
          <a:xfrm>
            <a:off x="1735309" y="4004811"/>
            <a:ext cx="416900" cy="2117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6" name="直接箭头连接符 153"/>
          <p:cNvCxnSpPr/>
          <p:nvPr/>
        </p:nvCxnSpPr>
        <p:spPr>
          <a:xfrm>
            <a:off x="1732302" y="4851688"/>
            <a:ext cx="416900" cy="2117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9" name="直接箭头连接符 154"/>
          <p:cNvCxnSpPr/>
          <p:nvPr/>
        </p:nvCxnSpPr>
        <p:spPr>
          <a:xfrm>
            <a:off x="9718774" y="3356616"/>
            <a:ext cx="416900" cy="2117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1" name="直接箭头连接符 155"/>
          <p:cNvCxnSpPr/>
          <p:nvPr/>
        </p:nvCxnSpPr>
        <p:spPr>
          <a:xfrm>
            <a:off x="9718774" y="4222971"/>
            <a:ext cx="416900" cy="2117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57" name="Object 6"/>
          <p:cNvGraphicFramePr>
            <a:graphicFrameLocks noChangeAspect="1"/>
          </p:cNvGraphicFramePr>
          <p:nvPr>
            <p:extLst/>
          </p:nvPr>
        </p:nvGraphicFramePr>
        <p:xfrm>
          <a:off x="10389697" y="3630783"/>
          <a:ext cx="345016" cy="4042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94" name="公式" r:id="rId5" imgW="139616" imgH="165000" progId="Equation.3">
                  <p:embed/>
                </p:oleObj>
              </mc:Choice>
              <mc:Fallback>
                <p:oleObj name="公式" r:id="rId5" imgW="139616" imgH="165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89697" y="3630783"/>
                        <a:ext cx="345016" cy="40428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2" name="TextBox 157"/>
          <p:cNvSpPr txBox="1"/>
          <p:nvPr/>
        </p:nvSpPr>
        <p:spPr>
          <a:xfrm>
            <a:off x="6462510" y="3495252"/>
            <a:ext cx="623889" cy="461665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……</a:t>
            </a:r>
            <a:endParaRPr lang="zh-CN" altLang="en-US" sz="2400" b="1" dirty="0"/>
          </a:p>
        </p:txBody>
      </p:sp>
      <p:sp>
        <p:nvSpPr>
          <p:cNvPr id="163" name="TextBox 158"/>
          <p:cNvSpPr txBox="1"/>
          <p:nvPr/>
        </p:nvSpPr>
        <p:spPr>
          <a:xfrm>
            <a:off x="5131113" y="5852241"/>
            <a:ext cx="1939634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Hidden</a:t>
            </a:r>
            <a:r>
              <a:rPr lang="zh-CN" altLang="en-US" sz="2400" dirty="0"/>
              <a:t> </a:t>
            </a:r>
            <a:r>
              <a:rPr lang="en-US" altLang="zh-CN" sz="2400" dirty="0"/>
              <a:t>Layers</a:t>
            </a:r>
            <a:endParaRPr lang="zh-CN" altLang="en-US" sz="2400" dirty="0"/>
          </a:p>
        </p:txBody>
      </p:sp>
      <p:sp>
        <p:nvSpPr>
          <p:cNvPr id="164" name="TextBox 159"/>
          <p:cNvSpPr txBox="1"/>
          <p:nvPr/>
        </p:nvSpPr>
        <p:spPr>
          <a:xfrm>
            <a:off x="9138301" y="5852241"/>
            <a:ext cx="1816651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Output</a:t>
            </a:r>
            <a:r>
              <a:rPr lang="zh-CN" altLang="en-US" sz="2400" dirty="0"/>
              <a:t> </a:t>
            </a:r>
            <a:r>
              <a:rPr lang="en-US" altLang="zh-CN" sz="2400" dirty="0"/>
              <a:t>Layer</a:t>
            </a:r>
            <a:endParaRPr lang="zh-CN" altLang="en-US" sz="2400" dirty="0"/>
          </a:p>
        </p:txBody>
      </p:sp>
      <p:sp>
        <p:nvSpPr>
          <p:cNvPr id="165" name="TextBox 160"/>
          <p:cNvSpPr txBox="1"/>
          <p:nvPr/>
        </p:nvSpPr>
        <p:spPr>
          <a:xfrm>
            <a:off x="1732307" y="5807361"/>
            <a:ext cx="1587422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Input</a:t>
            </a:r>
            <a:r>
              <a:rPr lang="zh-CN" altLang="en-US" sz="2400" dirty="0"/>
              <a:t> </a:t>
            </a:r>
            <a:r>
              <a:rPr lang="en-US" altLang="zh-CN" sz="2400" dirty="0"/>
              <a:t>Layer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346980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kumimoji="1" lang="zh-CN" altLang="en-US" dirty="0"/>
              <a:t>神经元</a:t>
            </a:r>
          </a:p>
        </p:txBody>
      </p:sp>
      <p:graphicFrame>
        <p:nvGraphicFramePr>
          <p:cNvPr id="4" name="对象 1"/>
          <p:cNvGraphicFramePr>
            <a:graphicFrameLocks noChangeAspect="1"/>
          </p:cNvGraphicFramePr>
          <p:nvPr>
            <p:extLst/>
          </p:nvPr>
        </p:nvGraphicFramePr>
        <p:xfrm>
          <a:off x="3287801" y="5430031"/>
          <a:ext cx="3242733" cy="9313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71" name="公式" r:id="rId3" imgW="1193295" imgH="342831" progId="Equation.3">
                  <p:embed/>
                </p:oleObj>
              </mc:Choice>
              <mc:Fallback>
                <p:oleObj name="公式" r:id="rId3" imgW="1193295" imgH="34283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7801" y="5430031"/>
                        <a:ext cx="3242733" cy="93133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1"/>
          <p:cNvGraphicFramePr>
            <a:graphicFrameLocks noChangeAspect="1"/>
          </p:cNvGraphicFramePr>
          <p:nvPr>
            <p:extLst/>
          </p:nvPr>
        </p:nvGraphicFramePr>
        <p:xfrm>
          <a:off x="1085500" y="5474909"/>
          <a:ext cx="1553633" cy="5524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72" name="公式" r:id="rId5" imgW="571225" imgH="203261" progId="Equation.3">
                  <p:embed/>
                </p:oleObj>
              </mc:Choice>
              <mc:Fallback>
                <p:oleObj name="公式" r:id="rId5" imgW="571225" imgH="20326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5500" y="5474909"/>
                        <a:ext cx="1553633" cy="55245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1"/>
          <p:cNvGraphicFramePr>
            <a:graphicFrameLocks noChangeAspect="1"/>
          </p:cNvGraphicFramePr>
          <p:nvPr>
            <p:extLst/>
          </p:nvPr>
        </p:nvGraphicFramePr>
        <p:xfrm>
          <a:off x="3122901" y="1719863"/>
          <a:ext cx="381000" cy="4487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73" name="公式" r:id="rId7" imgW="139616" imgH="165000" progId="Equation.3">
                  <p:embed/>
                </p:oleObj>
              </mc:Choice>
              <mc:Fallback>
                <p:oleObj name="公式" r:id="rId7" imgW="139616" imgH="165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2901" y="1719863"/>
                        <a:ext cx="381000" cy="44873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内容占位符 4" descr="图片1.png"/>
          <p:cNvPicPr>
            <a:picLocks noGrp="1" noChangeAspect="1"/>
          </p:cNvPicPr>
          <p:nvPr>
            <p:ph idx="1"/>
          </p:nvPr>
        </p:nvPicPr>
        <p:blipFill>
          <a:blip r:embed="rId9"/>
          <a:stretch>
            <a:fillRect/>
          </a:stretch>
        </p:blipFill>
        <p:spPr>
          <a:xfrm>
            <a:off x="7209757" y="2728711"/>
            <a:ext cx="4017435" cy="2056395"/>
          </a:xfrm>
        </p:spPr>
      </p:pic>
      <p:grpSp>
        <p:nvGrpSpPr>
          <p:cNvPr id="8" name="组合 8"/>
          <p:cNvGrpSpPr>
            <a:grpSpLocks/>
          </p:cNvGrpSpPr>
          <p:nvPr/>
        </p:nvGrpSpPr>
        <p:grpSpPr bwMode="auto">
          <a:xfrm>
            <a:off x="1645695" y="2122119"/>
            <a:ext cx="2091040" cy="3135012"/>
            <a:chOff x="3697206" y="3387725"/>
            <a:chExt cx="1568280" cy="2351260"/>
          </a:xfrm>
          <a:solidFill>
            <a:schemeClr val="bg2">
              <a:lumMod val="75000"/>
            </a:schemeClr>
          </a:solidFill>
        </p:grpSpPr>
        <p:cxnSp>
          <p:nvCxnSpPr>
            <p:cNvPr id="9" name="直接箭头连接符 31"/>
            <p:cNvCxnSpPr>
              <a:endCxn id="11" idx="3"/>
            </p:cNvCxnSpPr>
            <p:nvPr/>
          </p:nvCxnSpPr>
          <p:spPr>
            <a:xfrm rot="5400000" flipH="1" flipV="1">
              <a:off x="3842524" y="4502683"/>
              <a:ext cx="965878" cy="831261"/>
            </a:xfrm>
            <a:prstGeom prst="straightConnector1">
              <a:avLst/>
            </a:prstGeom>
            <a:grpFill/>
            <a:ln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组合 6"/>
            <p:cNvGrpSpPr>
              <a:grpSpLocks/>
            </p:cNvGrpSpPr>
            <p:nvPr/>
          </p:nvGrpSpPr>
          <p:grpSpPr bwMode="auto">
            <a:xfrm>
              <a:off x="3697206" y="3387725"/>
              <a:ext cx="1568280" cy="2351260"/>
              <a:chOff x="3721271" y="3387725"/>
              <a:chExt cx="1568280" cy="2351260"/>
            </a:xfrm>
            <a:grpFill/>
          </p:grpSpPr>
          <p:sp>
            <p:nvSpPr>
              <p:cNvPr id="11" name="椭圆 10"/>
              <p:cNvSpPr/>
              <p:nvPr/>
            </p:nvSpPr>
            <p:spPr>
              <a:xfrm>
                <a:off x="4675188" y="3925887"/>
                <a:ext cx="614363" cy="596900"/>
              </a:xfrm>
              <a:prstGeom prst="ellipse">
                <a:avLst/>
              </a:prstGeom>
              <a:grp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/>
              </a:p>
            </p:txBody>
          </p:sp>
          <p:cxnSp>
            <p:nvCxnSpPr>
              <p:cNvPr id="12" name="直接箭头连接符 34"/>
              <p:cNvCxnSpPr/>
              <p:nvPr/>
            </p:nvCxnSpPr>
            <p:spPr>
              <a:xfrm>
                <a:off x="4011613" y="4222749"/>
                <a:ext cx="663575" cy="1"/>
              </a:xfrm>
              <a:prstGeom prst="straightConnector1">
                <a:avLst/>
              </a:prstGeom>
              <a:grpFill/>
              <a:ln>
                <a:solidFill>
                  <a:schemeClr val="bg2">
                    <a:lumMod val="75000"/>
                  </a:schemeClr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箭头连接符 35"/>
              <p:cNvCxnSpPr/>
              <p:nvPr/>
            </p:nvCxnSpPr>
            <p:spPr>
              <a:xfrm flipV="1">
                <a:off x="4972051" y="3387725"/>
                <a:ext cx="0" cy="538162"/>
              </a:xfrm>
              <a:prstGeom prst="straightConnector1">
                <a:avLst/>
              </a:prstGeom>
              <a:grpFill/>
              <a:ln>
                <a:solidFill>
                  <a:schemeClr val="bg2">
                    <a:lumMod val="75000"/>
                  </a:schemeClr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aphicFrame>
            <p:nvGraphicFramePr>
              <p:cNvPr id="14" name="对象 29"/>
              <p:cNvGraphicFramePr>
                <a:graphicFrameLocks noChangeAspect="1"/>
              </p:cNvGraphicFramePr>
              <p:nvPr/>
            </p:nvGraphicFramePr>
            <p:xfrm>
              <a:off x="3721271" y="5310360"/>
              <a:ext cx="301625" cy="4286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7174" name="公式" r:id="rId10" imgW="152033" imgH="215931" progId="Equation.3">
                      <p:embed/>
                    </p:oleObj>
                  </mc:Choice>
                  <mc:Fallback>
                    <p:oleObj name="公式" r:id="rId10" imgW="152033" imgH="215931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721271" y="5310360"/>
                            <a:ext cx="301625" cy="42862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5" name="文本框 32"/>
              <p:cNvSpPr txBox="1">
                <a:spLocks noChangeArrowheads="1"/>
              </p:cNvSpPr>
              <p:nvPr/>
            </p:nvSpPr>
            <p:spPr bwMode="auto">
              <a:xfrm>
                <a:off x="3721271" y="4022695"/>
                <a:ext cx="298791" cy="377075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zh-CN" sz="2667" dirty="0"/>
                  <a:t>b</a:t>
                </a:r>
                <a:endParaRPr lang="zh-CN" altLang="en-US" sz="2667" dirty="0"/>
              </a:p>
            </p:txBody>
          </p:sp>
          <p:graphicFrame>
            <p:nvGraphicFramePr>
              <p:cNvPr id="16" name="对象 4"/>
              <p:cNvGraphicFramePr>
                <a:graphicFrameLocks noChangeAspect="1"/>
              </p:cNvGraphicFramePr>
              <p:nvPr/>
            </p:nvGraphicFramePr>
            <p:xfrm>
              <a:off x="3888192" y="4702865"/>
              <a:ext cx="358775" cy="4349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7175" name="公式" r:id="rId12" imgW="177601" imgH="215541" progId="Equation.3">
                      <p:embed/>
                    </p:oleObj>
                  </mc:Choice>
                  <mc:Fallback>
                    <p:oleObj name="公式" r:id="rId12" imgW="177601" imgH="215541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88192" y="4702865"/>
                            <a:ext cx="358775" cy="43497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cxnSp>
        <p:nvCxnSpPr>
          <p:cNvPr id="17" name="直接箭头连接符 43"/>
          <p:cNvCxnSpPr/>
          <p:nvPr/>
        </p:nvCxnSpPr>
        <p:spPr bwMode="auto">
          <a:xfrm rot="5400000" flipH="1" flipV="1">
            <a:off x="2364483" y="3930554"/>
            <a:ext cx="1170544" cy="581989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对象 29"/>
          <p:cNvGraphicFramePr>
            <a:graphicFrameLocks noChangeAspect="1"/>
          </p:cNvGraphicFramePr>
          <p:nvPr>
            <p:extLst/>
          </p:nvPr>
        </p:nvGraphicFramePr>
        <p:xfrm>
          <a:off x="2442565" y="4665898"/>
          <a:ext cx="433916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76" name="公式" r:id="rId14" imgW="164702" imgH="215931" progId="Equation.3">
                  <p:embed/>
                </p:oleObj>
              </mc:Choice>
              <mc:Fallback>
                <p:oleObj name="公式" r:id="rId14" imgW="164702" imgH="21593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2565" y="4665898"/>
                        <a:ext cx="433916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4"/>
          <p:cNvGraphicFramePr>
            <a:graphicFrameLocks noChangeAspect="1"/>
          </p:cNvGraphicFramePr>
          <p:nvPr>
            <p:extLst/>
          </p:nvPr>
        </p:nvGraphicFramePr>
        <p:xfrm>
          <a:off x="2573208" y="3989029"/>
          <a:ext cx="512233" cy="5799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77" name="公式" r:id="rId16" imgW="190362" imgH="215671" progId="Equation.3">
                  <p:embed/>
                </p:oleObj>
              </mc:Choice>
              <mc:Fallback>
                <p:oleObj name="公式" r:id="rId16" imgW="190362" imgH="21567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3208" y="3989029"/>
                        <a:ext cx="512233" cy="57996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0" name="直接箭头连接符 48"/>
          <p:cNvCxnSpPr/>
          <p:nvPr/>
        </p:nvCxnSpPr>
        <p:spPr bwMode="auto">
          <a:xfrm rot="5400000" flipH="1" flipV="1">
            <a:off x="2734638" y="4214303"/>
            <a:ext cx="1171289" cy="13759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对象 29"/>
          <p:cNvGraphicFramePr>
            <a:graphicFrameLocks noChangeAspect="1"/>
          </p:cNvGraphicFramePr>
          <p:nvPr>
            <p:extLst/>
          </p:nvPr>
        </p:nvGraphicFramePr>
        <p:xfrm>
          <a:off x="3141987" y="4681451"/>
          <a:ext cx="433916" cy="6032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78" name="公式" r:id="rId18" imgW="164801" imgH="228738" progId="Equation.3">
                  <p:embed/>
                </p:oleObj>
              </mc:Choice>
              <mc:Fallback>
                <p:oleObj name="公式" r:id="rId18" imgW="164801" imgH="22873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1987" y="4681451"/>
                        <a:ext cx="433916" cy="60325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4"/>
          <p:cNvGraphicFramePr>
            <a:graphicFrameLocks noChangeAspect="1"/>
          </p:cNvGraphicFramePr>
          <p:nvPr>
            <p:extLst/>
          </p:nvPr>
        </p:nvGraphicFramePr>
        <p:xfrm>
          <a:off x="3254425" y="4052065"/>
          <a:ext cx="512233" cy="6138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79" name="公式" r:id="rId20" imgW="190477" imgH="228462" progId="Equation.3">
                  <p:embed/>
                </p:oleObj>
              </mc:Choice>
              <mc:Fallback>
                <p:oleObj name="公式" r:id="rId20" imgW="190477" imgH="22846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4425" y="4052065"/>
                        <a:ext cx="512233" cy="61383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3" name="直接箭头连接符 54"/>
          <p:cNvCxnSpPr/>
          <p:nvPr/>
        </p:nvCxnSpPr>
        <p:spPr bwMode="auto">
          <a:xfrm rot="16200000" flipV="1">
            <a:off x="3539209" y="3601313"/>
            <a:ext cx="1293984" cy="1095808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56"/>
          <p:cNvSpPr txBox="1"/>
          <p:nvPr/>
        </p:nvSpPr>
        <p:spPr>
          <a:xfrm>
            <a:off x="3602097" y="4655193"/>
            <a:ext cx="6110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……</a:t>
            </a:r>
            <a:endParaRPr lang="zh-CN" altLang="en-US" sz="2400" dirty="0"/>
          </a:p>
        </p:txBody>
      </p:sp>
      <p:graphicFrame>
        <p:nvGraphicFramePr>
          <p:cNvPr id="25" name="Object 17"/>
          <p:cNvGraphicFramePr>
            <a:graphicFrameLocks noChangeAspect="1"/>
          </p:cNvGraphicFramePr>
          <p:nvPr>
            <p:extLst/>
          </p:nvPr>
        </p:nvGraphicFramePr>
        <p:xfrm>
          <a:off x="4221876" y="3756912"/>
          <a:ext cx="512233" cy="6138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80" name="公式" r:id="rId22" imgW="190477" imgH="228462" progId="Equation.3">
                  <p:embed/>
                </p:oleObj>
              </mc:Choice>
              <mc:Fallback>
                <p:oleObj name="公式" r:id="rId22" imgW="190477" imgH="22846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1876" y="3756912"/>
                        <a:ext cx="512233" cy="61383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18"/>
          <p:cNvGraphicFramePr>
            <a:graphicFrameLocks noChangeAspect="1"/>
          </p:cNvGraphicFramePr>
          <p:nvPr>
            <p:extLst/>
          </p:nvPr>
        </p:nvGraphicFramePr>
        <p:xfrm>
          <a:off x="4630335" y="4639081"/>
          <a:ext cx="465667" cy="6032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81" name="公式" r:id="rId24" imgW="177708" imgH="228325" progId="Equation.3">
                  <p:embed/>
                </p:oleObj>
              </mc:Choice>
              <mc:Fallback>
                <p:oleObj name="公式" r:id="rId24" imgW="177708" imgH="22832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30335" y="4639081"/>
                        <a:ext cx="465667" cy="60324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741652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zh-CN" altLang="en-US" dirty="0" smtClean="0"/>
              <a:t>为什么要用激活函数</a:t>
            </a:r>
            <a:endParaRPr kumimoji="1"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534885" y="2090057"/>
            <a:ext cx="873578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如果不用激活函数，则相当于是对输入的线性组合。那样我们加入多个线性的隐含层，想相当于一直是输入的线性组合，所以加多层和一层效果没多大差别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endParaRPr lang="en-US" altLang="zh-CN" sz="2400" dirty="0">
              <a:effectLst/>
            </a:endParaRPr>
          </a:p>
          <a:p>
            <a:endParaRPr lang="zh-CN" altLang="en-US" sz="2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6065169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zh-CN" altLang="en-US" dirty="0" smtClean="0"/>
              <a:t>激活函数</a:t>
            </a:r>
            <a:endParaRPr kumimoji="1" lang="zh-CN" altLang="en-US" dirty="0"/>
          </a:p>
        </p:txBody>
      </p:sp>
      <p:pic>
        <p:nvPicPr>
          <p:cNvPr id="6" name="图片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8445" y="1833070"/>
            <a:ext cx="3409951" cy="25611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421717" y="1941342"/>
            <a:ext cx="3503083" cy="233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图片 8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246545" y="1919198"/>
            <a:ext cx="3409951" cy="2508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9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470454"/>
              </p:ext>
            </p:extLst>
          </p:nvPr>
        </p:nvGraphicFramePr>
        <p:xfrm>
          <a:off x="706978" y="4352067"/>
          <a:ext cx="20701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13" name="公式" r:id="rId6" imgW="876369" imgH="393539" progId="Equation.3">
                  <p:embed/>
                </p:oleObj>
              </mc:Choice>
              <mc:Fallback>
                <p:oleObj name="公式" r:id="rId6" imgW="876369" imgH="39353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6978" y="4352067"/>
                        <a:ext cx="2070100" cy="927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141081"/>
              </p:ext>
            </p:extLst>
          </p:nvPr>
        </p:nvGraphicFramePr>
        <p:xfrm>
          <a:off x="726936" y="5399170"/>
          <a:ext cx="2503098" cy="8416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14" name="公式" r:id="rId8" imgW="1129910" imgH="418893" progId="Equation.3">
                  <p:embed/>
                </p:oleObj>
              </mc:Choice>
              <mc:Fallback>
                <p:oleObj name="公式" r:id="rId8" imgW="1129910" imgH="41889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6936" y="5399170"/>
                        <a:ext cx="2503098" cy="84169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496883"/>
              </p:ext>
            </p:extLst>
          </p:nvPr>
        </p:nvGraphicFramePr>
        <p:xfrm>
          <a:off x="4694554" y="5711982"/>
          <a:ext cx="2863851" cy="5228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15" name="公式" r:id="rId10" imgW="1180618" imgH="216061" progId="Equation.3">
                  <p:embed/>
                </p:oleObj>
              </mc:Choice>
              <mc:Fallback>
                <p:oleObj name="公式" r:id="rId10" imgW="1180618" imgH="21606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94554" y="5711982"/>
                        <a:ext cx="2863851" cy="52281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5883374"/>
              </p:ext>
            </p:extLst>
          </p:nvPr>
        </p:nvGraphicFramePr>
        <p:xfrm>
          <a:off x="8873067" y="4611930"/>
          <a:ext cx="2590800" cy="9757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16" name="公式" r:id="rId12" imgW="1180618" imgH="444247" progId="Equation.3">
                  <p:embed/>
                </p:oleObj>
              </mc:Choice>
              <mc:Fallback>
                <p:oleObj name="公式" r:id="rId12" imgW="1180618" imgH="44424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73067" y="4611930"/>
                        <a:ext cx="2590800" cy="9757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8116110"/>
              </p:ext>
            </p:extLst>
          </p:nvPr>
        </p:nvGraphicFramePr>
        <p:xfrm>
          <a:off x="4567767" y="4846418"/>
          <a:ext cx="3219451" cy="5016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17" name="公式" r:id="rId14" imgW="1460064" imgH="228738" progId="Equation.3">
                  <p:embed/>
                </p:oleObj>
              </mc:Choice>
              <mc:Fallback>
                <p:oleObj name="公式" r:id="rId14" imgW="1460064" imgH="22873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67767" y="4846418"/>
                        <a:ext cx="3219451" cy="50165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760750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zh-CN" altLang="en-US" dirty="0" smtClean="0"/>
              <a:t>激活函数优缺点</a:t>
            </a:r>
            <a:endParaRPr kumimoji="1"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097279" y="2063261"/>
            <a:ext cx="712059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Sigmoid:</a:t>
            </a:r>
            <a:r>
              <a:rPr kumimoji="1" lang="zh-CN" altLang="en-US" dirty="0" smtClean="0"/>
              <a:t> </a:t>
            </a:r>
            <a:endParaRPr kumimoji="1" lang="en-US" altLang="zh-CN" dirty="0"/>
          </a:p>
          <a:p>
            <a:pPr marL="342900" indent="-342900">
              <a:buAutoNum type="arabicPeriod"/>
            </a:pPr>
            <a:r>
              <a:rPr lang="zh-CN" altLang="en-US" dirty="0" smtClean="0"/>
              <a:t>容易饱和，出现梯度消失，需要注意参数初始化方式来避免饱和现象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    输出不是</a:t>
            </a:r>
            <a:r>
              <a:rPr lang="en-US" altLang="zh-CN" dirty="0" smtClean="0"/>
              <a:t>0</a:t>
            </a:r>
            <a:r>
              <a:rPr lang="zh-CN" altLang="en-US" dirty="0" smtClean="0"/>
              <a:t>均值，会对梯度产生影响</a:t>
            </a:r>
            <a:endParaRPr lang="en-US" altLang="zh-CN" dirty="0" smtClean="0"/>
          </a:p>
          <a:p>
            <a:endParaRPr kumimoji="1" lang="en-US" altLang="zh-CN" dirty="0" smtClean="0"/>
          </a:p>
          <a:p>
            <a:r>
              <a:rPr kumimoji="1" lang="en-US" altLang="zh-CN" dirty="0" err="1" smtClean="0"/>
              <a:t>Tanh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 </a:t>
            </a:r>
            <a:r>
              <a:rPr lang="zh-CN" altLang="en-US" dirty="0" smtClean="0"/>
              <a:t>也存在梯度消失问题，但是是</a:t>
            </a:r>
            <a:r>
              <a:rPr lang="en-US" altLang="zh-CN" dirty="0" smtClean="0"/>
              <a:t>0</a:t>
            </a:r>
            <a:r>
              <a:rPr lang="zh-CN" altLang="en-US" dirty="0" smtClean="0"/>
              <a:t>均值，而且收敛速度比</a:t>
            </a:r>
            <a:r>
              <a:rPr lang="en-US" altLang="zh-CN" dirty="0" smtClean="0"/>
              <a:t>sigmoid</a:t>
            </a:r>
            <a:r>
              <a:rPr lang="zh-CN" altLang="en-US" dirty="0" smtClean="0"/>
              <a:t>快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err="1" smtClean="0"/>
              <a:t>Relu</a:t>
            </a:r>
            <a:r>
              <a:rPr lang="en-US" altLang="zh-CN" dirty="0" smtClean="0"/>
              <a:t>: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收敛速度比</a:t>
            </a:r>
            <a:r>
              <a:rPr lang="en-US" altLang="zh-CN" dirty="0" smtClean="0"/>
              <a:t>sigmoid</a:t>
            </a:r>
            <a:r>
              <a:rPr lang="zh-CN" altLang="en-US" dirty="0" smtClean="0"/>
              <a:t>和 </a:t>
            </a:r>
            <a:r>
              <a:rPr lang="en-US" altLang="zh-CN" dirty="0" err="1" smtClean="0"/>
              <a:t>tanh</a:t>
            </a:r>
            <a:r>
              <a:rPr lang="zh-CN" altLang="en-US" dirty="0" smtClean="0"/>
              <a:t>快很多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可以缓解梯度消失现象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存在硬饱和现象和偏移现象</a:t>
            </a:r>
            <a:endParaRPr lang="en-US" altLang="zh-CN" dirty="0" smtClean="0"/>
          </a:p>
          <a:p>
            <a:pPr marL="342900" indent="-342900">
              <a:buAutoNum type="arabicPeriod"/>
            </a:pPr>
            <a:endParaRPr lang="en-US" altLang="zh-CN" dirty="0" smtClean="0"/>
          </a:p>
          <a:p>
            <a:pPr marL="342900" indent="-342900">
              <a:buAutoNum type="arabicPeriod"/>
            </a:pPr>
            <a:endParaRPr lang="en-US" altLang="zh-CN" dirty="0"/>
          </a:p>
          <a:p>
            <a:pPr marL="342900" indent="-342900">
              <a:buAutoNum type="arabicPeriod"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058632051"/>
      </p:ext>
    </p:extLst>
  </p:cSld>
  <p:clrMapOvr>
    <a:masterClrMapping/>
  </p:clrMapOvr>
</p:sld>
</file>

<file path=ppt/theme/theme1.xml><?xml version="1.0" encoding="utf-8"?>
<a:theme xmlns:a="http://schemas.openxmlformats.org/drawingml/2006/main" name="回顾">
  <a:themeElements>
    <a:clrScheme name="自定义 1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000000"/>
      </a:accent1>
      <a:accent2>
        <a:srgbClr val="1C1C1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3051</TotalTime>
  <Words>611</Words>
  <Application>Microsoft Macintosh PowerPoint</Application>
  <PresentationFormat>宽屏</PresentationFormat>
  <Paragraphs>175</Paragraphs>
  <Slides>47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47</vt:i4>
      </vt:variant>
    </vt:vector>
  </HeadingPairs>
  <TitlesOfParts>
    <vt:vector size="56" baseType="lpstr">
      <vt:lpstr>Calibri</vt:lpstr>
      <vt:lpstr>Calibri Light</vt:lpstr>
      <vt:lpstr>Cambria Math</vt:lpstr>
      <vt:lpstr>Wingdings</vt:lpstr>
      <vt:lpstr>等线</vt:lpstr>
      <vt:lpstr>宋体</vt:lpstr>
      <vt:lpstr>Arial</vt:lpstr>
      <vt:lpstr>回顾</vt:lpstr>
      <vt:lpstr>公式</vt:lpstr>
      <vt:lpstr>项目三</vt:lpstr>
      <vt:lpstr>第一天主要内容</vt:lpstr>
      <vt:lpstr>深度学习基础知识</vt:lpstr>
      <vt:lpstr>回顾-发展历史</vt:lpstr>
      <vt:lpstr>人工神经网络</vt:lpstr>
      <vt:lpstr>神经元</vt:lpstr>
      <vt:lpstr>为什么要用激活函数</vt:lpstr>
      <vt:lpstr>激活函数</vt:lpstr>
      <vt:lpstr>激活函数优缺点</vt:lpstr>
      <vt:lpstr>初始化参数</vt:lpstr>
      <vt:lpstr>初始化参数</vt:lpstr>
      <vt:lpstr>优化器</vt:lpstr>
      <vt:lpstr>随机梯度下降（SGD）</vt:lpstr>
      <vt:lpstr>SGD的优点</vt:lpstr>
      <vt:lpstr>动量（Momentum）</vt:lpstr>
      <vt:lpstr>动量（Momentum）</vt:lpstr>
      <vt:lpstr>Adagrad</vt:lpstr>
      <vt:lpstr>RMSProp</vt:lpstr>
      <vt:lpstr>Adam</vt:lpstr>
      <vt:lpstr>PowerPoint 演示文稿</vt:lpstr>
      <vt:lpstr>Mini-batch</vt:lpstr>
      <vt:lpstr>Batchsize选择</vt:lpstr>
      <vt:lpstr>Batch Normlization</vt:lpstr>
      <vt:lpstr>参数和超参数</vt:lpstr>
      <vt:lpstr>DNN数字识别</vt:lpstr>
      <vt:lpstr>PowerPoint 演示文稿</vt:lpstr>
      <vt:lpstr>过拟合与欠拟合</vt:lpstr>
      <vt:lpstr>防止过拟合</vt:lpstr>
      <vt:lpstr>Early stopping</vt:lpstr>
      <vt:lpstr>dropout</vt:lpstr>
      <vt:lpstr>正则化(Regularization)</vt:lpstr>
      <vt:lpstr>L1与L2正则</vt:lpstr>
      <vt:lpstr>PowerPoint 演示文稿</vt:lpstr>
      <vt:lpstr>梯度消失</vt:lpstr>
      <vt:lpstr>梯度消失</vt:lpstr>
      <vt:lpstr>梯度消失练习</vt:lpstr>
      <vt:lpstr>梯度爆炸</vt:lpstr>
      <vt:lpstr>Playground.tensorflow </vt:lpstr>
      <vt:lpstr>练习</vt:lpstr>
      <vt:lpstr>第二天主要内容</vt:lpstr>
      <vt:lpstr>学习率</vt:lpstr>
      <vt:lpstr>学习率</vt:lpstr>
      <vt:lpstr>自适应学习率</vt:lpstr>
      <vt:lpstr>学习率调整练习</vt:lpstr>
      <vt:lpstr>花卉数据集</vt:lpstr>
      <vt:lpstr>基于DNN的花卉识别</vt:lpstr>
      <vt:lpstr>练习</vt:lpstr>
    </vt:vector>
  </TitlesOfParts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利用 TensorFlow 搭建数字识别系统</dc:title>
  <dc:creator>Yue Yu</dc:creator>
  <cp:lastModifiedBy>Microsoft Office 用户</cp:lastModifiedBy>
  <cp:revision>146</cp:revision>
  <dcterms:created xsi:type="dcterms:W3CDTF">2017-12-06T07:18:04Z</dcterms:created>
  <dcterms:modified xsi:type="dcterms:W3CDTF">2018-02-24T08:56:13Z</dcterms:modified>
</cp:coreProperties>
</file>