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409" r:id="rId4"/>
    <p:sldId id="411" r:id="rId5"/>
    <p:sldId id="412" r:id="rId7"/>
    <p:sldId id="413" r:id="rId8"/>
    <p:sldId id="414" r:id="rId9"/>
    <p:sldId id="416" r:id="rId10"/>
    <p:sldId id="417" r:id="rId11"/>
    <p:sldId id="418" r:id="rId12"/>
    <p:sldId id="419" r:id="rId13"/>
    <p:sldId id="420" r:id="rId14"/>
    <p:sldId id="421" r:id="rId15"/>
    <p:sldId id="422" r:id="rId16"/>
    <p:sldId id="423" r:id="rId17"/>
    <p:sldId id="424" r:id="rId18"/>
    <p:sldId id="426" r:id="rId19"/>
    <p:sldId id="425" r:id="rId20"/>
    <p:sldId id="427" r:id="rId21"/>
    <p:sldId id="410" r:id="rId22"/>
    <p:sldId id="428" r:id="rId23"/>
    <p:sldId id="430" r:id="rId24"/>
    <p:sldId id="43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7362" name="幻灯片图像占位符 1"/>
          <p:cNvSpPr>
            <a:spLocks noGrp="1" noRot="1" noChangeAspect="1" noTextEdit="1"/>
          </p:cNvSpPr>
          <p:nvPr>
            <p:ph type="sldImg"/>
          </p:nvPr>
        </p:nvSpPr>
        <p:spPr>
          <a:xfrm>
            <a:off x="1143000" y="684213"/>
            <a:ext cx="4572000" cy="3430587"/>
          </a:xfrm>
          <a:noFill/>
          <a:ln>
            <a:solidFill>
              <a:srgbClr val="000000"/>
            </a:solidFill>
            <a:miter lim="800000"/>
          </a:ln>
        </p:spPr>
      </p:sp>
      <p:sp>
        <p:nvSpPr>
          <p:cNvPr id="527363"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527364" name="灯片编号占位符 3"/>
          <p:cNvSpPr txBox="1">
            <a:spLocks noGrp="1" noChangeArrowheads="1"/>
          </p:cNvSpPr>
          <p:nvPr/>
        </p:nvSpPr>
        <p:spPr bwMode="auto">
          <a:xfrm>
            <a:off x="3884613"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9pPr>
          </a:lstStyle>
          <a:p>
            <a:pPr algn="r" eaLnBrk="1" hangingPunct="1">
              <a:spcBef>
                <a:spcPct val="0"/>
              </a:spcBef>
              <a:buFontTx/>
              <a:buNone/>
            </a:pPr>
            <a:fld id="{D69960BF-CA56-4F54-BA53-1D71F47DB6F6}"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81634" name="幻灯片图像占位符 1"/>
          <p:cNvSpPr>
            <a:spLocks noGrp="1" noRot="1" noChangeAspect="1" noTextEdit="1"/>
          </p:cNvSpPr>
          <p:nvPr>
            <p:ph type="sldImg"/>
          </p:nvPr>
        </p:nvSpPr>
        <p:spPr>
          <a:xfrm>
            <a:off x="1141413" y="682625"/>
            <a:ext cx="4572000" cy="3430588"/>
          </a:xfrm>
          <a:noFill/>
          <a:ln>
            <a:solidFill>
              <a:srgbClr val="000000"/>
            </a:solidFill>
            <a:miter lim="800000"/>
          </a:ln>
        </p:spPr>
      </p:sp>
      <p:sp>
        <p:nvSpPr>
          <p:cNvPr id="581635" name="备注占位符 2"/>
          <p:cNvSpPr>
            <a:spLocks noGrp="1" noChangeArrowheads="1"/>
          </p:cNvSpPr>
          <p:nvPr>
            <p:ph type="body" idx="1"/>
          </p:nvPr>
        </p:nvSpPr>
        <p:spPr>
          <a:xfrm>
            <a:off x="684213" y="4341813"/>
            <a:ext cx="5486400" cy="4114800"/>
          </a:xfrm>
          <a:noFill/>
        </p:spPr>
        <p:txBody>
          <a:bodyPr anchor="t"/>
          <a:lstStyle/>
          <a:p>
            <a:pPr eaLnBrk="1" hangingPunct="1">
              <a:spcBef>
                <a:spcPct val="0"/>
              </a:spcBef>
            </a:pPr>
            <a:endParaRPr lang="en-US" altLang="zh-CN"/>
          </a:p>
        </p:txBody>
      </p:sp>
      <p:sp>
        <p:nvSpPr>
          <p:cNvPr id="581636" name="灯片编号占位符 3"/>
          <p:cNvSpPr txBox="1">
            <a:spLocks noGrp="1" noChangeArrowheads="1"/>
          </p:cNvSpPr>
          <p:nvPr/>
        </p:nvSpPr>
        <p:spPr bwMode="auto">
          <a:xfrm>
            <a:off x="3883025" y="8682038"/>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9pPr>
          </a:lstStyle>
          <a:p>
            <a:pPr algn="r" eaLnBrk="1" hangingPunct="1">
              <a:spcBef>
                <a:spcPct val="0"/>
              </a:spcBef>
              <a:buFontTx/>
              <a:buNone/>
            </a:pPr>
            <a:fld id="{25843FA3-7308-4825-80F2-F9E22645116A}"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82658" name="幻灯片图像占位符 1"/>
          <p:cNvSpPr>
            <a:spLocks noGrp="1" noRot="1" noChangeAspect="1" noTextEdit="1"/>
          </p:cNvSpPr>
          <p:nvPr>
            <p:ph type="sldImg"/>
          </p:nvPr>
        </p:nvSpPr>
        <p:spPr>
          <a:xfrm>
            <a:off x="1141413" y="682625"/>
            <a:ext cx="4572000" cy="3430588"/>
          </a:xfrm>
          <a:noFill/>
          <a:ln>
            <a:solidFill>
              <a:srgbClr val="000000"/>
            </a:solidFill>
            <a:miter lim="800000"/>
          </a:ln>
        </p:spPr>
      </p:sp>
      <p:sp>
        <p:nvSpPr>
          <p:cNvPr id="582659" name="备注占位符 2"/>
          <p:cNvSpPr>
            <a:spLocks noGrp="1" noChangeArrowheads="1"/>
          </p:cNvSpPr>
          <p:nvPr>
            <p:ph type="body" idx="1"/>
          </p:nvPr>
        </p:nvSpPr>
        <p:spPr>
          <a:xfrm>
            <a:off x="684213" y="4341813"/>
            <a:ext cx="5486400" cy="4114800"/>
          </a:xfrm>
          <a:noFill/>
        </p:spPr>
        <p:txBody>
          <a:bodyPr anchor="t"/>
          <a:lstStyle/>
          <a:p>
            <a:pPr eaLnBrk="1" hangingPunct="1">
              <a:spcBef>
                <a:spcPct val="0"/>
              </a:spcBef>
            </a:pPr>
            <a:endParaRPr lang="zh-CN" altLang="en-US"/>
          </a:p>
        </p:txBody>
      </p:sp>
      <p:sp>
        <p:nvSpPr>
          <p:cNvPr id="582660" name="灯片编号占位符 3"/>
          <p:cNvSpPr txBox="1">
            <a:spLocks noGrp="1" noChangeArrowheads="1"/>
          </p:cNvSpPr>
          <p:nvPr/>
        </p:nvSpPr>
        <p:spPr bwMode="auto">
          <a:xfrm>
            <a:off x="3883025" y="8682038"/>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9pPr>
          </a:lstStyle>
          <a:p>
            <a:pPr algn="r" eaLnBrk="1" hangingPunct="1">
              <a:spcBef>
                <a:spcPct val="0"/>
              </a:spcBef>
              <a:buFontTx/>
              <a:buNone/>
            </a:pPr>
            <a:fld id="{F48EA940-D282-4D86-8213-02DE753CF6F3}"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83682" name="幻灯片图像占位符 1"/>
          <p:cNvSpPr>
            <a:spLocks noGrp="1" noRot="1" noChangeAspect="1" noTextEdit="1"/>
          </p:cNvSpPr>
          <p:nvPr>
            <p:ph type="sldImg"/>
          </p:nvPr>
        </p:nvSpPr>
        <p:spPr>
          <a:xfrm>
            <a:off x="1141413" y="682625"/>
            <a:ext cx="4572000" cy="3430588"/>
          </a:xfrm>
          <a:noFill/>
          <a:ln>
            <a:solidFill>
              <a:srgbClr val="000000"/>
            </a:solidFill>
            <a:miter lim="800000"/>
          </a:ln>
        </p:spPr>
      </p:sp>
      <p:sp>
        <p:nvSpPr>
          <p:cNvPr id="583683" name="备注占位符 2"/>
          <p:cNvSpPr>
            <a:spLocks noGrp="1" noChangeArrowheads="1"/>
          </p:cNvSpPr>
          <p:nvPr>
            <p:ph type="body" idx="1"/>
          </p:nvPr>
        </p:nvSpPr>
        <p:spPr>
          <a:xfrm>
            <a:off x="684213" y="4341813"/>
            <a:ext cx="5486400" cy="4114800"/>
          </a:xfrm>
          <a:noFill/>
        </p:spPr>
        <p:txBody>
          <a:bodyPr anchor="t"/>
          <a:lstStyle/>
          <a:p>
            <a:pPr eaLnBrk="1" hangingPunct="1">
              <a:spcBef>
                <a:spcPct val="0"/>
              </a:spcBef>
            </a:pPr>
            <a:endParaRPr lang="zh-CN" altLang="en-US"/>
          </a:p>
        </p:txBody>
      </p:sp>
      <p:sp>
        <p:nvSpPr>
          <p:cNvPr id="583684" name="灯片编号占位符 3"/>
          <p:cNvSpPr txBox="1">
            <a:spLocks noGrp="1" noChangeArrowheads="1"/>
          </p:cNvSpPr>
          <p:nvPr/>
        </p:nvSpPr>
        <p:spPr bwMode="auto">
          <a:xfrm>
            <a:off x="3883025" y="8682038"/>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9pPr>
          </a:lstStyle>
          <a:p>
            <a:pPr algn="r" eaLnBrk="1" hangingPunct="1">
              <a:spcBef>
                <a:spcPct val="0"/>
              </a:spcBef>
              <a:buFontTx/>
              <a:buNone/>
            </a:pPr>
            <a:fld id="{866BD0EF-746B-4814-AD4C-4A77937220F3}"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84706" name="幻灯片图像占位符 1"/>
          <p:cNvSpPr>
            <a:spLocks noGrp="1" noRot="1" noChangeAspect="1" noTextEdit="1"/>
          </p:cNvSpPr>
          <p:nvPr>
            <p:ph type="sldImg"/>
          </p:nvPr>
        </p:nvSpPr>
        <p:spPr>
          <a:xfrm>
            <a:off x="381000" y="684213"/>
            <a:ext cx="6096000" cy="3430587"/>
          </a:xfrm>
          <a:noFill/>
          <a:ln>
            <a:solidFill>
              <a:srgbClr val="000000"/>
            </a:solidFill>
            <a:miter lim="800000"/>
          </a:ln>
        </p:spPr>
      </p:sp>
      <p:sp>
        <p:nvSpPr>
          <p:cNvPr id="584707"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584708" name="灯片编号占位符 3"/>
          <p:cNvSpPr txBox="1">
            <a:spLocks noGrp="1" noChangeArrowheads="1"/>
          </p:cNvSpPr>
          <p:nvPr/>
        </p:nvSpPr>
        <p:spPr bwMode="auto">
          <a:xfrm>
            <a:off x="3884613"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a:ea typeface="宋体" panose="02010600030101010101" pitchFamily="2" charset="-122"/>
              </a:defRPr>
            </a:lvl9pPr>
          </a:lstStyle>
          <a:p>
            <a:pPr algn="r" eaLnBrk="1" hangingPunct="1">
              <a:spcBef>
                <a:spcPct val="0"/>
              </a:spcBef>
              <a:buFontTx/>
              <a:buNone/>
            </a:pPr>
            <a:fld id="{72824435-9CB7-49C8-90FF-8E046759ACA1}"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首页">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 y="0"/>
            <a:ext cx="12188241" cy="6858000"/>
          </a:xfrm>
          <a:prstGeom prst="rect">
            <a:avLst/>
          </a:prstGeom>
        </p:spPr>
      </p:pic>
      <p:sp>
        <p:nvSpPr>
          <p:cNvPr id="23" name="标题 22"/>
          <p:cNvSpPr>
            <a:spLocks noGrp="1"/>
          </p:cNvSpPr>
          <p:nvPr>
            <p:ph type="title" hasCustomPrompt="1"/>
          </p:nvPr>
        </p:nvSpPr>
        <p:spPr>
          <a:xfrm>
            <a:off x="1054323" y="2766060"/>
            <a:ext cx="10060772" cy="1325880"/>
          </a:xfrm>
        </p:spPr>
        <p:txBody>
          <a:bodyPr/>
          <a:lstStyle>
            <a:lvl1pPr>
              <a:defRPr/>
            </a:lvl1pPr>
          </a:lstStyle>
          <a:p>
            <a:r>
              <a:rPr lang="zh-CN" altLang="en-US"/>
              <a:t>标题</a:t>
            </a:r>
            <a:endParaRPr lang="zh-CN" altLang="en-US"/>
          </a:p>
        </p:txBody>
      </p:sp>
    </p:spTree>
  </p:cSld>
  <p:clrMapOvr>
    <a:masterClrMapping/>
  </p:clrMapOvr>
  <p:transition>
    <p:checke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2" name="标题 1"/>
          <p:cNvSpPr>
            <a:spLocks noGrp="1"/>
          </p:cNvSpPr>
          <p:nvPr>
            <p:ph type="title"/>
          </p:nvPr>
        </p:nvSpPr>
        <p:spPr>
          <a:xfrm>
            <a:off x="1724309" y="960830"/>
            <a:ext cx="8084219" cy="1325880"/>
          </a:xfrm>
        </p:spPr>
        <p:txBody>
          <a:bodyPr/>
          <a:lstStyle>
            <a:lvl1pPr>
              <a:defRPr sz="2100" b="1"/>
            </a:lvl1pPr>
          </a:lstStyle>
          <a:p>
            <a:r>
              <a:rPr lang="zh-CN" altLang="en-US"/>
              <a:t>单击此处编辑母版标题样式</a:t>
            </a:r>
            <a:endParaRPr lang="zh-CN" altLang="en-US"/>
          </a:p>
        </p:txBody>
      </p:sp>
      <p:sp>
        <p:nvSpPr>
          <p:cNvPr id="3" name="内容占位符 2"/>
          <p:cNvSpPr>
            <a:spLocks noGrp="1"/>
          </p:cNvSpPr>
          <p:nvPr>
            <p:ph idx="1"/>
          </p:nvPr>
        </p:nvSpPr>
        <p:spPr>
          <a:xfrm>
            <a:off x="2792487" y="2430860"/>
            <a:ext cx="6380391" cy="822960"/>
          </a:xfrm>
        </p:spPr>
        <p:txBody>
          <a:bodyPr/>
          <a:lstStyle>
            <a:lvl1pPr algn="l">
              <a:defRPr sz="1800">
                <a:latin typeface="楷体" panose="02010609060101010101" pitchFamily="49" charset="-122"/>
                <a:ea typeface="楷体" panose="02010609060101010101" pitchFamily="49" charset="-122"/>
              </a:defRPr>
            </a:lvl1pPr>
            <a:lvl2pPr algn="l">
              <a:defRPr sz="1350">
                <a:latin typeface="楷体" panose="02010609060101010101" pitchFamily="49" charset="-122"/>
                <a:ea typeface="楷体" panose="02010609060101010101" pitchFamily="49" charset="-122"/>
              </a:defRPr>
            </a:lvl2pPr>
            <a:lvl3pPr algn="l">
              <a:defRPr sz="1350">
                <a:latin typeface="楷体" panose="02010609060101010101" pitchFamily="49" charset="-122"/>
                <a:ea typeface="楷体" panose="02010609060101010101" pitchFamily="49" charset="-122"/>
              </a:defRPr>
            </a:lvl3pPr>
            <a:lvl4pPr algn="l">
              <a:defRPr sz="1350">
                <a:latin typeface="楷体" panose="02010609060101010101" pitchFamily="49" charset="-122"/>
                <a:ea typeface="楷体" panose="02010609060101010101" pitchFamily="49" charset="-122"/>
              </a:defRPr>
            </a:lvl4pPr>
            <a:lvl5pPr algn="l">
              <a:defRPr sz="1350">
                <a:latin typeface="楷体" panose="02010609060101010101" pitchFamily="49" charset="-122"/>
                <a:ea typeface="楷体" panose="02010609060101010101" pitchFamily="49" charset="-122"/>
              </a:defRPr>
            </a:lvl5pPr>
          </a:lstStyle>
          <a:p>
            <a:pPr lvl="0"/>
            <a:r>
              <a:rPr lang="zh-CN" altLang="en-US"/>
              <a:t>单击此处编辑母版文本样式</a:t>
            </a:r>
            <a:endParaRPr lang="zh-CN" altLang="en-US"/>
          </a:p>
        </p:txBody>
      </p:sp>
    </p:spTree>
  </p:cSld>
  <p:clrMapOvr>
    <a:masterClrMapping/>
  </p:clrMapOvr>
  <p:transition>
    <p:checke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cSld>
  <p:clrMapOvr>
    <a:masterClrMapping/>
  </p:clrMapOvr>
  <p:transition>
    <p:checke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尾页">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 y="0"/>
            <a:ext cx="12188241" cy="6858000"/>
          </a:xfrm>
          <a:prstGeom prst="rect">
            <a:avLst/>
          </a:prstGeom>
        </p:spPr>
      </p:pic>
      <p:sp>
        <p:nvSpPr>
          <p:cNvPr id="3" name="Date Placeholder 2"/>
          <p:cNvSpPr>
            <a:spLocks noGrp="1"/>
          </p:cNvSpPr>
          <p:nvPr>
            <p:ph type="dt" sz="half" idx="10"/>
          </p:nvPr>
        </p:nvSpPr>
        <p:spPr>
          <a:xfrm>
            <a:off x="838200" y="6356353"/>
            <a:ext cx="2743200" cy="365125"/>
          </a:xfrm>
          <a:prstGeom prst="rect">
            <a:avLst/>
          </a:prstGeom>
        </p:spPr>
        <p:txBody>
          <a:bodyPr/>
          <a:lstStyle/>
          <a:p>
            <a:fld id="{799C1F88-7600-4143-A287-C88C24D0A456}" type="datetimeFigureOut">
              <a:rPr lang="zh-CN" altLang="en-US" smtClean="0"/>
            </a:fld>
            <a:endParaRPr lang="zh-CN" altLang="en-US"/>
          </a:p>
        </p:txBody>
      </p:sp>
      <p:sp>
        <p:nvSpPr>
          <p:cNvPr id="4" name="Footer Placeholder 3"/>
          <p:cNvSpPr>
            <a:spLocks noGrp="1"/>
          </p:cNvSpPr>
          <p:nvPr>
            <p:ph type="ftr" sz="quarter" idx="11"/>
          </p:nvPr>
        </p:nvSpPr>
        <p:spPr>
          <a:xfrm>
            <a:off x="4038600" y="6356353"/>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3"/>
            <a:ext cx="2743200" cy="365125"/>
          </a:xfrm>
          <a:prstGeom prst="rect">
            <a:avLst/>
          </a:prstGeom>
        </p:spPr>
        <p:txBody>
          <a:bodyPr/>
          <a:lstStyle/>
          <a:p>
            <a:fld id="{C334639D-E882-45CA-A682-B2E65BE72F6D}" type="slidenum">
              <a:rPr lang="zh-CN" altLang="en-US" smtClean="0"/>
            </a:fld>
            <a:endParaRPr lang="zh-CN" altLang="en-US"/>
          </a:p>
        </p:txBody>
      </p:sp>
      <p:sp>
        <p:nvSpPr>
          <p:cNvPr id="7" name="内容占位符 6"/>
          <p:cNvSpPr>
            <a:spLocks noGrp="1"/>
          </p:cNvSpPr>
          <p:nvPr>
            <p:ph sz="quarter" idx="13" hasCustomPrompt="1"/>
          </p:nvPr>
        </p:nvSpPr>
        <p:spPr>
          <a:xfrm>
            <a:off x="2907419" y="2667020"/>
            <a:ext cx="6908800" cy="1676400"/>
          </a:xfrm>
        </p:spPr>
        <p:txBody>
          <a:bodyPr/>
          <a:lstStyle>
            <a:lvl1pPr>
              <a:defRPr sz="3300"/>
            </a:lvl1pPr>
          </a:lstStyle>
          <a:p>
            <a:pPr lvl="0"/>
            <a:r>
              <a:rPr lang="zh-CN" altLang="en-US"/>
              <a:t>谢    谢</a:t>
            </a:r>
            <a:endParaRPr lang="zh-CN" altLang="en-US"/>
          </a:p>
        </p:txBody>
      </p:sp>
    </p:spTree>
  </p:cSld>
  <p:clrMapOvr>
    <a:masterClrMapping/>
  </p:clrMapOvr>
  <p:transition>
    <p:checke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27"/>
          <p:cNvSpPr>
            <a:spLocks noGrp="1"/>
          </p:cNvSpPr>
          <p:nvPr>
            <p:ph type="dt" sz="half" idx="10"/>
          </p:nvPr>
        </p:nvSpPr>
        <p:spPr>
          <a:xfrm>
            <a:off x="609600" y="6245225"/>
            <a:ext cx="2844800" cy="476250"/>
          </a:xfrm>
          <a:prstGeom prst="rect">
            <a:avLst/>
          </a:prstGeom>
        </p:spPr>
        <p:txBody>
          <a:bodyPr/>
          <a:lstStyle>
            <a:lvl1pPr eaLnBrk="1" hangingPunct="1">
              <a:buFont typeface="Arial" panose="020B0604020202020204" pitchFamily="34" charset="0"/>
              <a:buNone/>
              <a:defRPr smtClean="0"/>
            </a:lvl1pPr>
          </a:lstStyle>
          <a:p>
            <a:fld id="{799C1F88-7600-4143-A287-C88C24D0A456}" type="datetimeFigureOut">
              <a:rPr lang="zh-CN" altLang="en-US" smtClean="0"/>
            </a:fld>
            <a:endParaRPr lang="zh-CN" altLang="en-US"/>
          </a:p>
        </p:txBody>
      </p:sp>
      <p:sp>
        <p:nvSpPr>
          <p:cNvPr id="5" name="页脚占位符 1028"/>
          <p:cNvSpPr>
            <a:spLocks noGrp="1"/>
          </p:cNvSpPr>
          <p:nvPr>
            <p:ph type="ftr" sz="quarter" idx="11"/>
          </p:nvPr>
        </p:nvSpPr>
        <p:spPr>
          <a:xfrm>
            <a:off x="4165600" y="6245225"/>
            <a:ext cx="3860800" cy="476250"/>
          </a:xfrm>
          <a:prstGeom prst="rect">
            <a:avLst/>
          </a:prstGeom>
        </p:spPr>
        <p:txBody>
          <a:bodyPr/>
          <a:lstStyle>
            <a:lvl1pPr eaLnBrk="1" hangingPunct="1">
              <a:buFont typeface="Arial" panose="020B0604020202020204" pitchFamily="34" charset="0"/>
              <a:buNone/>
              <a:defRPr smtClean="0"/>
            </a:lvl1pPr>
          </a:lstStyle>
          <a:p>
            <a:endParaRPr lang="zh-CN" altLang="en-US"/>
          </a:p>
        </p:txBody>
      </p:sp>
      <p:sp>
        <p:nvSpPr>
          <p:cNvPr id="6" name="灯片编号占位符 1029"/>
          <p:cNvSpPr>
            <a:spLocks noGrp="1"/>
          </p:cNvSpPr>
          <p:nvPr>
            <p:ph type="sldNum" sz="quarter" idx="12"/>
          </p:nvPr>
        </p:nvSpPr>
        <p:spPr>
          <a:xfrm>
            <a:off x="8737600" y="6245225"/>
            <a:ext cx="2844800" cy="476250"/>
          </a:xfrm>
          <a:prstGeom prst="rect">
            <a:avLst/>
          </a:prstGeom>
        </p:spPr>
        <p:txBody>
          <a:bodyPr/>
          <a:lstStyle>
            <a:lvl1pPr eaLnBrk="1" hangingPunct="1">
              <a:buFont typeface="Arial" panose="020B0604020202020204" pitchFamily="34" charset="0"/>
              <a:buNone/>
              <a:defRPr smtClean="0"/>
            </a:lvl1pPr>
          </a:lstStyle>
          <a:p>
            <a:fld id="{C334639D-E882-45CA-A682-B2E65BE72F6D}" type="slidenum">
              <a:rPr lang="zh-CN" altLang="en-US" smtClean="0"/>
            </a:fld>
            <a:endParaRPr lang="zh-CN" altLang="en-US"/>
          </a:p>
        </p:txBody>
      </p:sp>
    </p:spTree>
  </p:cSld>
  <p:clrMapOvr>
    <a:masterClrMapping/>
  </p:clrMapOvr>
  <p:transition>
    <p:checke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1"/>
            <a:ext cx="2743200" cy="365125"/>
          </a:xfrm>
          <a:prstGeom prst="rect">
            <a:avLst/>
          </a:prstGeom>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p>
            <a:fld id="{7D9BB5D0-35E4-459D-AEF3-FE4D7C45CC19}" type="slidenum">
              <a:rPr lang="zh-CN" altLang="en-US" smtClean="0"/>
            </a:fld>
            <a:endParaRPr lang="zh-CN" altLang="en-US"/>
          </a:p>
        </p:txBody>
      </p:sp>
    </p:spTree>
  </p:cSld>
  <p:clrMapOvr>
    <a:masterClrMapping/>
  </p:clrMapOvr>
  <p:transition>
    <p:checke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image" Target="../media/image2.png"/><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tretch>
            <a:fillRect l="-10000" r="-10000"/>
          </a:stretch>
        </a:blipFill>
        <a:effectLst/>
      </p:bgPr>
    </p:bg>
    <p:spTree>
      <p:nvGrpSpPr>
        <p:cNvPr id="1" name=""/>
        <p:cNvGrpSpPr/>
        <p:nvPr/>
      </p:nvGrpSpPr>
      <p:grpSpPr>
        <a:xfrm>
          <a:off x="0" y="0"/>
          <a:ext cx="0" cy="0"/>
          <a:chOff x="0" y="0"/>
          <a:chExt cx="0" cy="0"/>
        </a:xfrm>
      </p:grpSpPr>
      <p:sp>
        <p:nvSpPr>
          <p:cNvPr id="1027" name="标题占位符 1"/>
          <p:cNvSpPr>
            <a:spLocks noGrp="1"/>
          </p:cNvSpPr>
          <p:nvPr>
            <p:ph type="title"/>
          </p:nvPr>
        </p:nvSpPr>
        <p:spPr bwMode="auto">
          <a:xfrm>
            <a:off x="4476751" y="1821180"/>
            <a:ext cx="32385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大</a:t>
            </a:r>
            <a:endParaRPr lang="zh-CN" altLang="en-US"/>
          </a:p>
        </p:txBody>
      </p:sp>
      <p:sp>
        <p:nvSpPr>
          <p:cNvPr id="1028" name="文本占位符 2"/>
          <p:cNvSpPr>
            <a:spLocks noGrp="1"/>
          </p:cNvSpPr>
          <p:nvPr>
            <p:ph type="body" idx="1"/>
          </p:nvPr>
        </p:nvSpPr>
        <p:spPr bwMode="auto">
          <a:xfrm>
            <a:off x="4563536" y="3381376"/>
            <a:ext cx="3064933"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小</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p:checker dir="vert"/>
  </p:transition>
  <p:txStyles>
    <p:titleStyle>
      <a:lvl1pPr algn="ctr" rtl="0" eaLnBrk="1" fontAlgn="base" hangingPunct="1">
        <a:lnSpc>
          <a:spcPct val="90000"/>
        </a:lnSpc>
        <a:spcBef>
          <a:spcPct val="0"/>
        </a:spcBef>
        <a:spcAft>
          <a:spcPct val="0"/>
        </a:spcAft>
        <a:defRPr sz="3300" kern="1200">
          <a:solidFill>
            <a:schemeClr val="tx1"/>
          </a:solidFill>
          <a:latin typeface="楷体" panose="02010609060101010101" pitchFamily="49" charset="-122"/>
          <a:ea typeface="楷体" panose="02010609060101010101" pitchFamily="49" charset="-122"/>
          <a:cs typeface="+mj-cs"/>
        </a:defRPr>
      </a:lvl1pPr>
      <a:lvl2pPr algn="ctr" rtl="0" eaLnBrk="1" fontAlgn="base" hangingPunct="1">
        <a:lnSpc>
          <a:spcPct val="90000"/>
        </a:lnSpc>
        <a:spcBef>
          <a:spcPct val="0"/>
        </a:spcBef>
        <a:spcAft>
          <a:spcPct val="0"/>
        </a:spcAft>
        <a:defRPr sz="2970">
          <a:solidFill>
            <a:schemeClr val="tx1"/>
          </a:solidFill>
          <a:latin typeface="楷体" panose="02010609060101010101" pitchFamily="49" charset="-122"/>
          <a:ea typeface="楷体" panose="02010609060101010101" pitchFamily="49" charset="-122"/>
        </a:defRPr>
      </a:lvl2pPr>
      <a:lvl3pPr algn="ctr" rtl="0" eaLnBrk="1" fontAlgn="base" hangingPunct="1">
        <a:lnSpc>
          <a:spcPct val="90000"/>
        </a:lnSpc>
        <a:spcBef>
          <a:spcPct val="0"/>
        </a:spcBef>
        <a:spcAft>
          <a:spcPct val="0"/>
        </a:spcAft>
        <a:defRPr sz="2970">
          <a:solidFill>
            <a:schemeClr val="tx1"/>
          </a:solidFill>
          <a:latin typeface="楷体" panose="02010609060101010101" pitchFamily="49" charset="-122"/>
          <a:ea typeface="楷体" panose="02010609060101010101" pitchFamily="49" charset="-122"/>
        </a:defRPr>
      </a:lvl3pPr>
      <a:lvl4pPr algn="ctr" rtl="0" eaLnBrk="1" fontAlgn="base" hangingPunct="1">
        <a:lnSpc>
          <a:spcPct val="90000"/>
        </a:lnSpc>
        <a:spcBef>
          <a:spcPct val="0"/>
        </a:spcBef>
        <a:spcAft>
          <a:spcPct val="0"/>
        </a:spcAft>
        <a:defRPr sz="2970">
          <a:solidFill>
            <a:schemeClr val="tx1"/>
          </a:solidFill>
          <a:latin typeface="楷体" panose="02010609060101010101" pitchFamily="49" charset="-122"/>
          <a:ea typeface="楷体" panose="02010609060101010101" pitchFamily="49" charset="-122"/>
        </a:defRPr>
      </a:lvl4pPr>
      <a:lvl5pPr algn="ctr" rtl="0" eaLnBrk="1" fontAlgn="base" hangingPunct="1">
        <a:lnSpc>
          <a:spcPct val="90000"/>
        </a:lnSpc>
        <a:spcBef>
          <a:spcPct val="0"/>
        </a:spcBef>
        <a:spcAft>
          <a:spcPct val="0"/>
        </a:spcAft>
        <a:defRPr sz="2970">
          <a:solidFill>
            <a:schemeClr val="tx1"/>
          </a:solidFill>
          <a:latin typeface="楷体" panose="02010609060101010101" pitchFamily="49" charset="-122"/>
          <a:ea typeface="楷体" panose="02010609060101010101" pitchFamily="49" charset="-122"/>
        </a:defRPr>
      </a:lvl5pPr>
      <a:lvl6pPr marL="308610" algn="l" rtl="0" eaLnBrk="1" fontAlgn="base" hangingPunct="1">
        <a:lnSpc>
          <a:spcPct val="90000"/>
        </a:lnSpc>
        <a:spcBef>
          <a:spcPct val="0"/>
        </a:spcBef>
        <a:spcAft>
          <a:spcPct val="0"/>
        </a:spcAft>
        <a:defRPr sz="2970">
          <a:solidFill>
            <a:schemeClr val="tx1"/>
          </a:solidFill>
          <a:latin typeface="Calibri Light" panose="020F0302020204030204"/>
          <a:ea typeface="宋体" panose="02010600030101010101" pitchFamily="2" charset="-122"/>
        </a:defRPr>
      </a:lvl6pPr>
      <a:lvl7pPr marL="617220" algn="l" rtl="0" eaLnBrk="1" fontAlgn="base" hangingPunct="1">
        <a:lnSpc>
          <a:spcPct val="90000"/>
        </a:lnSpc>
        <a:spcBef>
          <a:spcPct val="0"/>
        </a:spcBef>
        <a:spcAft>
          <a:spcPct val="0"/>
        </a:spcAft>
        <a:defRPr sz="2970">
          <a:solidFill>
            <a:schemeClr val="tx1"/>
          </a:solidFill>
          <a:latin typeface="Calibri Light" panose="020F0302020204030204"/>
          <a:ea typeface="宋体" panose="02010600030101010101" pitchFamily="2" charset="-122"/>
        </a:defRPr>
      </a:lvl7pPr>
      <a:lvl8pPr marL="925830" algn="l" rtl="0" eaLnBrk="1" fontAlgn="base" hangingPunct="1">
        <a:lnSpc>
          <a:spcPct val="90000"/>
        </a:lnSpc>
        <a:spcBef>
          <a:spcPct val="0"/>
        </a:spcBef>
        <a:spcAft>
          <a:spcPct val="0"/>
        </a:spcAft>
        <a:defRPr sz="2970">
          <a:solidFill>
            <a:schemeClr val="tx1"/>
          </a:solidFill>
          <a:latin typeface="Calibri Light" panose="020F0302020204030204"/>
          <a:ea typeface="宋体" panose="02010600030101010101" pitchFamily="2" charset="-122"/>
        </a:defRPr>
      </a:lvl8pPr>
      <a:lvl9pPr marL="1234440" algn="l" rtl="0" eaLnBrk="1" fontAlgn="base" hangingPunct="1">
        <a:lnSpc>
          <a:spcPct val="90000"/>
        </a:lnSpc>
        <a:spcBef>
          <a:spcPct val="0"/>
        </a:spcBef>
        <a:spcAft>
          <a:spcPct val="0"/>
        </a:spcAft>
        <a:defRPr sz="2970">
          <a:solidFill>
            <a:schemeClr val="tx1"/>
          </a:solidFill>
          <a:latin typeface="Calibri Light" panose="020F0302020204030204"/>
          <a:ea typeface="宋体" panose="02010600030101010101" pitchFamily="2" charset="-122"/>
        </a:defRPr>
      </a:lvl9pPr>
    </p:titleStyle>
    <p:bodyStyle>
      <a:lvl1pPr algn="ctr" rtl="0" eaLnBrk="1" fontAlgn="base" hangingPunct="1">
        <a:lnSpc>
          <a:spcPct val="90000"/>
        </a:lnSpc>
        <a:spcBef>
          <a:spcPts val="675"/>
        </a:spcBef>
        <a:spcAft>
          <a:spcPct val="0"/>
        </a:spcAft>
        <a:buFont typeface="Arial" panose="020B0604020202020204" pitchFamily="34" charset="0"/>
        <a:defRPr sz="2100" kern="1200">
          <a:solidFill>
            <a:schemeClr val="tx1"/>
          </a:solidFill>
          <a:latin typeface="楷体" panose="02010609060101010101" pitchFamily="49" charset="-122"/>
          <a:ea typeface="楷体" panose="02010609060101010101" pitchFamily="49" charset="-122"/>
          <a:cs typeface="+mn-cs"/>
        </a:defRPr>
      </a:lvl1pPr>
      <a:lvl2pPr marL="462915" indent="-154305" algn="l" rtl="0" eaLnBrk="1" fontAlgn="base" hangingPunct="1">
        <a:lnSpc>
          <a:spcPct val="90000"/>
        </a:lnSpc>
        <a:spcBef>
          <a:spcPts val="340"/>
        </a:spcBef>
        <a:spcAft>
          <a:spcPct val="0"/>
        </a:spcAft>
        <a:buFont typeface="Arial" panose="020B0604020202020204" pitchFamily="34" charset="0"/>
        <a:buChar char="•"/>
        <a:defRPr sz="1620" kern="1200">
          <a:solidFill>
            <a:schemeClr val="tx1"/>
          </a:solidFill>
          <a:latin typeface="+mn-lt"/>
          <a:ea typeface="+mn-ea"/>
          <a:cs typeface="+mn-cs"/>
        </a:defRPr>
      </a:lvl2pPr>
      <a:lvl3pPr marL="771525" indent="-154305" algn="l" rtl="0" eaLnBrk="1" fontAlgn="base" hangingPunct="1">
        <a:lnSpc>
          <a:spcPct val="90000"/>
        </a:lnSpc>
        <a:spcBef>
          <a:spcPts val="340"/>
        </a:spcBef>
        <a:spcAft>
          <a:spcPct val="0"/>
        </a:spcAft>
        <a:buFont typeface="Arial" panose="020B0604020202020204" pitchFamily="34" charset="0"/>
        <a:buChar char="•"/>
        <a:defRPr sz="1350" kern="1200">
          <a:solidFill>
            <a:schemeClr val="tx1"/>
          </a:solidFill>
          <a:latin typeface="+mn-lt"/>
          <a:ea typeface="+mn-ea"/>
          <a:cs typeface="+mn-cs"/>
        </a:defRPr>
      </a:lvl3pPr>
      <a:lvl4pPr marL="1080135" indent="-154305" algn="l" rtl="0" eaLnBrk="1" fontAlgn="base" hangingPunct="1">
        <a:lnSpc>
          <a:spcPct val="90000"/>
        </a:lnSpc>
        <a:spcBef>
          <a:spcPts val="340"/>
        </a:spcBef>
        <a:spcAft>
          <a:spcPct val="0"/>
        </a:spcAft>
        <a:buFont typeface="Arial" panose="020B0604020202020204" pitchFamily="34" charset="0"/>
        <a:buChar char="•"/>
        <a:defRPr kern="1200">
          <a:solidFill>
            <a:schemeClr val="tx1"/>
          </a:solidFill>
          <a:latin typeface="+mn-lt"/>
          <a:ea typeface="+mn-ea"/>
          <a:cs typeface="+mn-cs"/>
        </a:defRPr>
      </a:lvl4pPr>
      <a:lvl5pPr marL="1388745" indent="-154305" algn="l" rtl="0" eaLnBrk="1" fontAlgn="base" hangingPunct="1">
        <a:lnSpc>
          <a:spcPct val="90000"/>
        </a:lnSpc>
        <a:spcBef>
          <a:spcPts val="340"/>
        </a:spcBef>
        <a:spcAft>
          <a:spcPct val="0"/>
        </a:spcAft>
        <a:buFont typeface="Arial" panose="020B0604020202020204" pitchFamily="34" charset="0"/>
        <a:buChar char="•"/>
        <a:defRPr kern="1200">
          <a:solidFill>
            <a:schemeClr val="tx1"/>
          </a:solidFill>
          <a:latin typeface="+mn-lt"/>
          <a:ea typeface="+mn-ea"/>
          <a:cs typeface="+mn-cs"/>
        </a:defRPr>
      </a:lvl5pPr>
      <a:lvl6pPr marL="1697355" indent="-154305" algn="l" defTabSz="617220" rtl="0" eaLnBrk="1" latinLnBrk="0" hangingPunct="1">
        <a:lnSpc>
          <a:spcPct val="90000"/>
        </a:lnSpc>
        <a:spcBef>
          <a:spcPts val="340"/>
        </a:spcBef>
        <a:buFont typeface="Arial" panose="020B0604020202020204" pitchFamily="34" charset="0"/>
        <a:buChar char="•"/>
        <a:defRPr sz="1215" kern="1200">
          <a:solidFill>
            <a:schemeClr val="tx1"/>
          </a:solidFill>
          <a:latin typeface="+mn-lt"/>
          <a:ea typeface="+mn-ea"/>
          <a:cs typeface="+mn-cs"/>
        </a:defRPr>
      </a:lvl6pPr>
      <a:lvl7pPr marL="2005965" indent="-154305" algn="l" defTabSz="617220" rtl="0" eaLnBrk="1" latinLnBrk="0" hangingPunct="1">
        <a:lnSpc>
          <a:spcPct val="90000"/>
        </a:lnSpc>
        <a:spcBef>
          <a:spcPts val="340"/>
        </a:spcBef>
        <a:buFont typeface="Arial" panose="020B0604020202020204" pitchFamily="34" charset="0"/>
        <a:buChar char="•"/>
        <a:defRPr sz="1215" kern="1200">
          <a:solidFill>
            <a:schemeClr val="tx1"/>
          </a:solidFill>
          <a:latin typeface="+mn-lt"/>
          <a:ea typeface="+mn-ea"/>
          <a:cs typeface="+mn-cs"/>
        </a:defRPr>
      </a:lvl7pPr>
      <a:lvl8pPr marL="2314575" indent="-154305" algn="l" defTabSz="617220" rtl="0" eaLnBrk="1" latinLnBrk="0" hangingPunct="1">
        <a:lnSpc>
          <a:spcPct val="90000"/>
        </a:lnSpc>
        <a:spcBef>
          <a:spcPts val="340"/>
        </a:spcBef>
        <a:buFont typeface="Arial" panose="020B0604020202020204" pitchFamily="34" charset="0"/>
        <a:buChar char="•"/>
        <a:defRPr sz="1215" kern="1200">
          <a:solidFill>
            <a:schemeClr val="tx1"/>
          </a:solidFill>
          <a:latin typeface="+mn-lt"/>
          <a:ea typeface="+mn-ea"/>
          <a:cs typeface="+mn-cs"/>
        </a:defRPr>
      </a:lvl8pPr>
      <a:lvl9pPr marL="2623185" indent="-154305" algn="l" defTabSz="617220" rtl="0" eaLnBrk="1" latinLnBrk="0" hangingPunct="1">
        <a:lnSpc>
          <a:spcPct val="90000"/>
        </a:lnSpc>
        <a:spcBef>
          <a:spcPts val="340"/>
        </a:spcBef>
        <a:buFont typeface="Arial" panose="020B0604020202020204" pitchFamily="34" charset="0"/>
        <a:buChar char="•"/>
        <a:defRPr sz="1215" kern="1200">
          <a:solidFill>
            <a:schemeClr val="tx1"/>
          </a:solidFill>
          <a:latin typeface="+mn-lt"/>
          <a:ea typeface="+mn-ea"/>
          <a:cs typeface="+mn-cs"/>
        </a:defRPr>
      </a:lvl9pPr>
    </p:bodyStyle>
    <p:otherStyle>
      <a:defPPr>
        <a:defRPr lang="zh-CN"/>
      </a:defPPr>
      <a:lvl1pPr marL="0" algn="l" defTabSz="617220" rtl="0" eaLnBrk="1" latinLnBrk="0" hangingPunct="1">
        <a:defRPr sz="1215" kern="1200">
          <a:solidFill>
            <a:schemeClr val="tx1"/>
          </a:solidFill>
          <a:latin typeface="+mn-lt"/>
          <a:ea typeface="+mn-ea"/>
          <a:cs typeface="+mn-cs"/>
        </a:defRPr>
      </a:lvl1pPr>
      <a:lvl2pPr marL="308610" algn="l" defTabSz="617220" rtl="0" eaLnBrk="1" latinLnBrk="0" hangingPunct="1">
        <a:defRPr sz="1215" kern="1200">
          <a:solidFill>
            <a:schemeClr val="tx1"/>
          </a:solidFill>
          <a:latin typeface="+mn-lt"/>
          <a:ea typeface="+mn-ea"/>
          <a:cs typeface="+mn-cs"/>
        </a:defRPr>
      </a:lvl2pPr>
      <a:lvl3pPr marL="617220" algn="l" defTabSz="617220" rtl="0" eaLnBrk="1" latinLnBrk="0" hangingPunct="1">
        <a:defRPr sz="1215" kern="1200">
          <a:solidFill>
            <a:schemeClr val="tx1"/>
          </a:solidFill>
          <a:latin typeface="+mn-lt"/>
          <a:ea typeface="+mn-ea"/>
          <a:cs typeface="+mn-cs"/>
        </a:defRPr>
      </a:lvl3pPr>
      <a:lvl4pPr marL="925830" algn="l" defTabSz="617220" rtl="0" eaLnBrk="1" latinLnBrk="0" hangingPunct="1">
        <a:defRPr sz="1215" kern="1200">
          <a:solidFill>
            <a:schemeClr val="tx1"/>
          </a:solidFill>
          <a:latin typeface="+mn-lt"/>
          <a:ea typeface="+mn-ea"/>
          <a:cs typeface="+mn-cs"/>
        </a:defRPr>
      </a:lvl4pPr>
      <a:lvl5pPr marL="1234440" algn="l" defTabSz="617220" rtl="0" eaLnBrk="1" latinLnBrk="0" hangingPunct="1">
        <a:defRPr sz="1215" kern="1200">
          <a:solidFill>
            <a:schemeClr val="tx1"/>
          </a:solidFill>
          <a:latin typeface="+mn-lt"/>
          <a:ea typeface="+mn-ea"/>
          <a:cs typeface="+mn-cs"/>
        </a:defRPr>
      </a:lvl5pPr>
      <a:lvl6pPr marL="1543050" algn="l" defTabSz="617220" rtl="0" eaLnBrk="1" latinLnBrk="0" hangingPunct="1">
        <a:defRPr sz="1215" kern="1200">
          <a:solidFill>
            <a:schemeClr val="tx1"/>
          </a:solidFill>
          <a:latin typeface="+mn-lt"/>
          <a:ea typeface="+mn-ea"/>
          <a:cs typeface="+mn-cs"/>
        </a:defRPr>
      </a:lvl6pPr>
      <a:lvl7pPr marL="1851660" algn="l" defTabSz="617220" rtl="0" eaLnBrk="1" latinLnBrk="0" hangingPunct="1">
        <a:defRPr sz="1215" kern="1200">
          <a:solidFill>
            <a:schemeClr val="tx1"/>
          </a:solidFill>
          <a:latin typeface="+mn-lt"/>
          <a:ea typeface="+mn-ea"/>
          <a:cs typeface="+mn-cs"/>
        </a:defRPr>
      </a:lvl7pPr>
      <a:lvl8pPr marL="2160270" algn="l" defTabSz="617220" rtl="0" eaLnBrk="1" latinLnBrk="0" hangingPunct="1">
        <a:defRPr sz="1215" kern="1200">
          <a:solidFill>
            <a:schemeClr val="tx1"/>
          </a:solidFill>
          <a:latin typeface="+mn-lt"/>
          <a:ea typeface="+mn-ea"/>
          <a:cs typeface="+mn-cs"/>
        </a:defRPr>
      </a:lvl8pPr>
      <a:lvl9pPr marL="2468880" algn="l" defTabSz="617220" rtl="0" eaLnBrk="1" latinLnBrk="0" hangingPunct="1">
        <a:defRPr sz="1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GIF"/><Relationship Id="rId2" Type="http://schemas.openxmlformats.org/officeDocument/2006/relationships/image" Target="../media/image12.jpe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6.xml"/><Relationship Id="rId1" Type="http://schemas.openxmlformats.org/officeDocument/2006/relationships/hyperlink" Target="file:///E:\%E9%AB%98%E4%B8%AD%E7%94%9F%E7%89%A9\WINDOWS\Desktop\%E5%BF%85%E4%BF%AE%EF%BC%882%EF%BC%89%E7%AC%AC%E4%B8%80%E7%AB%A0%E9%81%97%E4%BC%A0%E5%9B%A0%E5%AD%90%E7%9A%84%E5%8F%91%E7%8E%B0\zajiao.sw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2.png"/><Relationship Id="rId1" Type="http://schemas.openxmlformats.org/officeDocument/2006/relationships/tags" Target="../tags/tag6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1.1 </a:t>
            </a:r>
            <a:r>
              <a:rPr lang="zh-CN" altLang="en-US"/>
              <a:t>孟德尔的豌豆杂交实验（一）</a:t>
            </a:r>
            <a:endParaRPr lang="zh-CN" altLang="en-US"/>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9106" name="Picture 3" descr="6-16"/>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181600" y="1066800"/>
            <a:ext cx="685800"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9107" name="Text Box 4"/>
          <p:cNvSpPr txBox="1">
            <a:spLocks noChangeArrowheads="1"/>
          </p:cNvSpPr>
          <p:nvPr/>
        </p:nvSpPr>
        <p:spPr bwMode="auto">
          <a:xfrm>
            <a:off x="4038600" y="1773238"/>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高茎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559108" name="Text Box 5"/>
          <p:cNvSpPr txBox="1">
            <a:spLocks noChangeArrowheads="1"/>
          </p:cNvSpPr>
          <p:nvPr/>
        </p:nvSpPr>
        <p:spPr bwMode="auto">
          <a:xfrm>
            <a:off x="3124200" y="1557338"/>
            <a:ext cx="990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FF3300"/>
                </a:solidFill>
                <a:latin typeface="楷体" panose="02010609060101010101" pitchFamily="49" charset="-122"/>
                <a:ea typeface="楷体" panose="02010609060101010101" pitchFamily="49" charset="-122"/>
              </a:rPr>
              <a:t>F</a:t>
            </a:r>
            <a:r>
              <a:rPr lang="en-US" altLang="zh-CN" sz="2800" b="1" baseline="-25000">
                <a:solidFill>
                  <a:srgbClr val="FF3300"/>
                </a:solidFill>
                <a:latin typeface="楷体" panose="02010609060101010101" pitchFamily="49" charset="-122"/>
                <a:ea typeface="楷体" panose="02010609060101010101" pitchFamily="49" charset="-122"/>
              </a:rPr>
              <a:t>1</a:t>
            </a:r>
            <a:endParaRPr lang="en-US" altLang="zh-CN" sz="2800" b="1" baseline="-25000">
              <a:solidFill>
                <a:srgbClr val="FF3300"/>
              </a:solidFill>
              <a:latin typeface="楷体" panose="02010609060101010101" pitchFamily="49" charset="-122"/>
              <a:ea typeface="楷体" panose="02010609060101010101" pitchFamily="49" charset="-122"/>
            </a:endParaRPr>
          </a:p>
        </p:txBody>
      </p:sp>
      <p:sp>
        <p:nvSpPr>
          <p:cNvPr id="559109" name="Line 6"/>
          <p:cNvSpPr>
            <a:spLocks noChangeShapeType="1"/>
          </p:cNvSpPr>
          <p:nvPr/>
        </p:nvSpPr>
        <p:spPr bwMode="auto">
          <a:xfrm flipH="1">
            <a:off x="5562600" y="2590800"/>
            <a:ext cx="0" cy="698500"/>
          </a:xfrm>
          <a:prstGeom prst="line">
            <a:avLst/>
          </a:prstGeom>
          <a:noFill/>
          <a:ln w="38100">
            <a:solidFill>
              <a:srgbClr val="0033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grpSp>
        <p:nvGrpSpPr>
          <p:cNvPr id="559110" name="Group 8"/>
          <p:cNvGrpSpPr/>
          <p:nvPr/>
        </p:nvGrpSpPr>
        <p:grpSpPr>
          <a:xfrm>
            <a:off x="5651500" y="2594983"/>
            <a:ext cx="685800" cy="522488"/>
            <a:chOff x="56" y="52"/>
            <a:chExt cx="432" cy="338"/>
          </a:xfrm>
        </p:grpSpPr>
        <p:sp>
          <p:nvSpPr>
            <p:cNvPr id="559132" name="Text Box 8"/>
            <p:cNvSpPr txBox="1">
              <a:spLocks noChangeArrowheads="1"/>
            </p:cNvSpPr>
            <p:nvPr/>
          </p:nvSpPr>
          <p:spPr bwMode="auto">
            <a:xfrm>
              <a:off x="56" y="52"/>
              <a:ext cx="432"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003300"/>
                  </a:solidFill>
                  <a:latin typeface="楷体" panose="02010609060101010101" pitchFamily="49" charset="-122"/>
                  <a:ea typeface="楷体" panose="02010609060101010101" pitchFamily="49" charset="-122"/>
                </a:rPr>
                <a:t>×</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559133" name="Oval 9"/>
            <p:cNvSpPr>
              <a:spLocks noChangeArrowheads="1"/>
            </p:cNvSpPr>
            <p:nvPr/>
          </p:nvSpPr>
          <p:spPr bwMode="auto">
            <a:xfrm>
              <a:off x="72" y="96"/>
              <a:ext cx="288" cy="288"/>
            </a:xfrm>
            <a:prstGeom prst="ellipse">
              <a:avLst/>
            </a:prstGeom>
            <a:noFill/>
            <a:ln w="38100">
              <a:solidFill>
                <a:srgbClr val="00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endParaRPr lang="zh-CN" altLang="zh-CN" sz="2800">
                <a:solidFill>
                  <a:srgbClr val="000000"/>
                </a:solidFill>
                <a:latin typeface="楷体" panose="02010609060101010101" pitchFamily="49" charset="-122"/>
                <a:ea typeface="楷体" panose="02010609060101010101" pitchFamily="49" charset="-122"/>
              </a:endParaRPr>
            </a:p>
          </p:txBody>
        </p:sp>
      </p:grpSp>
      <p:sp>
        <p:nvSpPr>
          <p:cNvPr id="559111" name="Text Box 10"/>
          <p:cNvSpPr txBox="1">
            <a:spLocks noChangeArrowheads="1"/>
          </p:cNvSpPr>
          <p:nvPr/>
        </p:nvSpPr>
        <p:spPr bwMode="auto">
          <a:xfrm>
            <a:off x="4134611" y="2610115"/>
            <a:ext cx="12954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（自交）</a:t>
            </a:r>
            <a:endParaRPr lang="en-US" altLang="zh-CN" sz="2800" b="1">
              <a:solidFill>
                <a:srgbClr val="003300"/>
              </a:solidFill>
              <a:latin typeface="楷体" panose="02010609060101010101" pitchFamily="49" charset="-122"/>
              <a:ea typeface="楷体" panose="02010609060101010101" pitchFamily="49" charset="-122"/>
            </a:endParaRPr>
          </a:p>
        </p:txBody>
      </p:sp>
      <p:grpSp>
        <p:nvGrpSpPr>
          <p:cNvPr id="559112" name="Group 12"/>
          <p:cNvGrpSpPr>
            <a:grpSpLocks noChangeAspect="1"/>
          </p:cNvGrpSpPr>
          <p:nvPr/>
        </p:nvGrpSpPr>
        <p:grpSpPr>
          <a:xfrm>
            <a:off x="4191000" y="3284538"/>
            <a:ext cx="2819400" cy="1439862"/>
            <a:chOff x="0" y="0"/>
            <a:chExt cx="1775" cy="907"/>
          </a:xfrm>
        </p:grpSpPr>
        <p:grpSp>
          <p:nvGrpSpPr>
            <p:cNvPr id="559127" name="Group 13"/>
            <p:cNvGrpSpPr>
              <a:grpSpLocks noChangeAspect="1"/>
            </p:cNvGrpSpPr>
            <p:nvPr/>
          </p:nvGrpSpPr>
          <p:grpSpPr>
            <a:xfrm>
              <a:off x="0" y="11"/>
              <a:ext cx="1296" cy="895"/>
              <a:chOff x="0" y="0"/>
              <a:chExt cx="1296" cy="895"/>
            </a:xfrm>
          </p:grpSpPr>
          <p:pic>
            <p:nvPicPr>
              <p:cNvPr id="559129" name="Picture 13" descr="6-16"/>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0" y="0"/>
                <a:ext cx="432"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9130" name="Picture 14" descr="6-16"/>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864" y="0"/>
                <a:ext cx="432"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9131" name="Picture 15" descr="6-16"/>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32" y="0"/>
                <a:ext cx="432"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59128" name="Picture 16" descr="6-16"/>
            <p:cNvPicPr>
              <a:picLocks noChangeAspect="1" noChangeArrowheads="1"/>
            </p:cNvPicPr>
            <p:nvPr/>
          </p:nvPicPr>
          <p:blipFill>
            <a:blip r:embed="rId2">
              <a:extLst>
                <a:ext uri="{28A0092B-C50C-407E-A947-70E740481C1C}">
                  <a14:useLocalDpi xmlns:a14="http://schemas.microsoft.com/office/drawing/2010/main" val="0"/>
                </a:ext>
              </a:extLst>
            </a:blip>
            <a:srcRect t="-1339"/>
            <a:stretch>
              <a:fillRect/>
            </a:stretch>
          </p:blipFill>
          <p:spPr bwMode="auto">
            <a:xfrm>
              <a:off x="1296" y="0"/>
              <a:ext cx="479"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9113" name="Text Box 17"/>
          <p:cNvSpPr txBox="1">
            <a:spLocks noChangeArrowheads="1"/>
          </p:cNvSpPr>
          <p:nvPr/>
        </p:nvSpPr>
        <p:spPr bwMode="auto">
          <a:xfrm>
            <a:off x="4648200" y="5013325"/>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高茎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559114" name="Text Box 18"/>
          <p:cNvSpPr txBox="1">
            <a:spLocks noChangeArrowheads="1"/>
          </p:cNvSpPr>
          <p:nvPr/>
        </p:nvSpPr>
        <p:spPr bwMode="auto">
          <a:xfrm>
            <a:off x="6181725" y="5010150"/>
            <a:ext cx="1066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矮茎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559115" name="AutoShape 19"/>
          <p:cNvSpPr/>
          <p:nvPr/>
        </p:nvSpPr>
        <p:spPr bwMode="auto">
          <a:xfrm rot="5400000">
            <a:off x="5103812" y="4279901"/>
            <a:ext cx="155575" cy="1187450"/>
          </a:xfrm>
          <a:prstGeom prst="rightBrace">
            <a:avLst>
              <a:gd name="adj1" fmla="val 65302"/>
              <a:gd name="adj2" fmla="val 50000"/>
            </a:avLst>
          </a:prstGeom>
          <a:noFill/>
          <a:ln w="38100">
            <a:solidFill>
              <a:srgbClr val="00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endParaRPr lang="zh-CN" altLang="zh-CN" sz="2800">
              <a:solidFill>
                <a:srgbClr val="000000"/>
              </a:solidFill>
              <a:latin typeface="楷体" panose="02010609060101010101" pitchFamily="49" charset="-122"/>
              <a:ea typeface="楷体" panose="02010609060101010101" pitchFamily="49" charset="-122"/>
            </a:endParaRPr>
          </a:p>
        </p:txBody>
      </p:sp>
      <p:sp>
        <p:nvSpPr>
          <p:cNvPr id="559116" name="Text Box 20"/>
          <p:cNvSpPr txBox="1">
            <a:spLocks noChangeArrowheads="1"/>
          </p:cNvSpPr>
          <p:nvPr/>
        </p:nvSpPr>
        <p:spPr bwMode="auto">
          <a:xfrm>
            <a:off x="3071813" y="3716338"/>
            <a:ext cx="990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FF3300"/>
                </a:solidFill>
                <a:latin typeface="楷体" panose="02010609060101010101" pitchFamily="49" charset="-122"/>
                <a:ea typeface="楷体" panose="02010609060101010101" pitchFamily="49" charset="-122"/>
              </a:rPr>
              <a:t>F</a:t>
            </a:r>
            <a:r>
              <a:rPr lang="en-US" altLang="zh-CN" sz="2800" b="1" baseline="-25000">
                <a:solidFill>
                  <a:srgbClr val="FF3300"/>
                </a:solidFill>
                <a:latin typeface="楷体" panose="02010609060101010101" pitchFamily="49" charset="-122"/>
                <a:ea typeface="楷体" panose="02010609060101010101" pitchFamily="49" charset="-122"/>
              </a:rPr>
              <a:t>2</a:t>
            </a:r>
            <a:endParaRPr lang="en-US" altLang="zh-CN" sz="2800" b="1" baseline="-25000">
              <a:solidFill>
                <a:srgbClr val="FF3300"/>
              </a:solidFill>
              <a:latin typeface="楷体" panose="02010609060101010101" pitchFamily="49" charset="-122"/>
              <a:ea typeface="楷体" panose="02010609060101010101" pitchFamily="49" charset="-122"/>
            </a:endParaRPr>
          </a:p>
        </p:txBody>
      </p:sp>
      <p:sp>
        <p:nvSpPr>
          <p:cNvPr id="559117" name="Text Box 21"/>
          <p:cNvSpPr txBox="1">
            <a:spLocks noChangeArrowheads="1"/>
          </p:cNvSpPr>
          <p:nvPr/>
        </p:nvSpPr>
        <p:spPr bwMode="auto">
          <a:xfrm>
            <a:off x="2423592" y="4652963"/>
            <a:ext cx="172930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（子二代）</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559118" name="Line 23"/>
          <p:cNvSpPr>
            <a:spLocks noChangeShapeType="1"/>
          </p:cNvSpPr>
          <p:nvPr/>
        </p:nvSpPr>
        <p:spPr bwMode="auto">
          <a:xfrm flipH="1">
            <a:off x="5087938" y="5516563"/>
            <a:ext cx="0" cy="22860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sp>
        <p:nvSpPr>
          <p:cNvPr id="559119" name="Line 24"/>
          <p:cNvSpPr>
            <a:spLocks noChangeShapeType="1"/>
          </p:cNvSpPr>
          <p:nvPr/>
        </p:nvSpPr>
        <p:spPr bwMode="auto">
          <a:xfrm flipH="1">
            <a:off x="6629400" y="5516563"/>
            <a:ext cx="0" cy="230187"/>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sp>
        <p:nvSpPr>
          <p:cNvPr id="559120" name="Text Box 25"/>
          <p:cNvSpPr txBox="1">
            <a:spLocks noChangeArrowheads="1"/>
          </p:cNvSpPr>
          <p:nvPr/>
        </p:nvSpPr>
        <p:spPr bwMode="auto">
          <a:xfrm>
            <a:off x="4008438" y="5805488"/>
            <a:ext cx="1905000" cy="521970"/>
          </a:xfrm>
          <a:prstGeom prst="rect">
            <a:avLst/>
          </a:prstGeom>
          <a:noFill/>
          <a:ln w="9525">
            <a:solidFill>
              <a:srgbClr val="996633"/>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显性性状</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559121" name="Text Box 26"/>
          <p:cNvSpPr txBox="1">
            <a:spLocks noChangeArrowheads="1"/>
          </p:cNvSpPr>
          <p:nvPr/>
        </p:nvSpPr>
        <p:spPr bwMode="auto">
          <a:xfrm>
            <a:off x="6096000" y="5805488"/>
            <a:ext cx="1981200" cy="521970"/>
          </a:xfrm>
          <a:prstGeom prst="rect">
            <a:avLst/>
          </a:prstGeom>
          <a:noFill/>
          <a:ln w="9525">
            <a:solidFill>
              <a:srgbClr val="996633"/>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隐性性状</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94233" name="Text Box 23"/>
          <p:cNvSpPr txBox="1">
            <a:spLocks noChangeArrowheads="1"/>
          </p:cNvSpPr>
          <p:nvPr/>
        </p:nvSpPr>
        <p:spPr bwMode="auto">
          <a:xfrm>
            <a:off x="8105013" y="3683466"/>
            <a:ext cx="2484437" cy="2889885"/>
          </a:xfrm>
          <a:prstGeom prst="rect">
            <a:avLst/>
          </a:prstGeom>
          <a:solidFill>
            <a:srgbClr val="92D050">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zh-CN" altLang="en-US" sz="2800" b="1">
                <a:solidFill>
                  <a:srgbClr val="7030A0"/>
                </a:solidFill>
                <a:latin typeface="楷体" panose="02010609060101010101" pitchFamily="49" charset="-122"/>
                <a:ea typeface="楷体" panose="02010609060101010101" pitchFamily="49" charset="-122"/>
              </a:rPr>
              <a:t>    这种在杂种后代中，同时出现显性性状和隐性性状的现象。</a:t>
            </a:r>
            <a:endParaRPr lang="en-US" altLang="zh-CN" sz="2800" b="1">
              <a:solidFill>
                <a:srgbClr val="7030A0"/>
              </a:solidFill>
              <a:latin typeface="楷体" panose="02010609060101010101" pitchFamily="49" charset="-122"/>
              <a:ea typeface="楷体" panose="02010609060101010101" pitchFamily="49" charset="-122"/>
            </a:endParaRPr>
          </a:p>
        </p:txBody>
      </p:sp>
      <p:grpSp>
        <p:nvGrpSpPr>
          <p:cNvPr id="94234" name="Group 25"/>
          <p:cNvGrpSpPr/>
          <p:nvPr/>
        </p:nvGrpSpPr>
        <p:grpSpPr>
          <a:xfrm>
            <a:off x="7248525" y="2708275"/>
            <a:ext cx="2516188" cy="762000"/>
            <a:chOff x="0" y="0"/>
            <a:chExt cx="1584" cy="480"/>
          </a:xfrm>
        </p:grpSpPr>
        <p:sp>
          <p:nvSpPr>
            <p:cNvPr id="559125" name="AutoShape 25"/>
            <p:cNvSpPr>
              <a:spLocks noChangeArrowheads="1"/>
            </p:cNvSpPr>
            <p:nvPr/>
          </p:nvSpPr>
          <p:spPr bwMode="auto">
            <a:xfrm>
              <a:off x="0" y="0"/>
              <a:ext cx="1584" cy="480"/>
            </a:xfrm>
            <a:prstGeom prst="wedgeRoundRectCallout">
              <a:avLst>
                <a:gd name="adj1" fmla="val -68370"/>
                <a:gd name="adj2" fmla="val 312292"/>
                <a:gd name="adj3" fmla="val 16667"/>
              </a:avLst>
            </a:prstGeom>
            <a:noFill/>
            <a:ln w="9525">
              <a:solidFill>
                <a:srgbClr val="FF33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algn="ctr" eaLnBrk="1" hangingPunct="1">
                <a:spcBef>
                  <a:spcPct val="0"/>
                </a:spcBef>
                <a:buFont typeface="Arial" panose="020B0604020202020204" pitchFamily="34" charset="0"/>
                <a:buNone/>
              </a:pPr>
              <a:endParaRPr lang="zh-CN" altLang="zh-CN" sz="2800" b="1">
                <a:solidFill>
                  <a:srgbClr val="FF3300"/>
                </a:solidFill>
                <a:latin typeface="楷体" panose="02010609060101010101" pitchFamily="49" charset="-122"/>
                <a:ea typeface="楷体" panose="02010609060101010101" pitchFamily="49" charset="-122"/>
              </a:endParaRPr>
            </a:p>
          </p:txBody>
        </p:sp>
        <p:sp>
          <p:nvSpPr>
            <p:cNvPr id="559126" name="Text Box 26"/>
            <p:cNvSpPr txBox="1">
              <a:spLocks noChangeArrowheads="1"/>
            </p:cNvSpPr>
            <p:nvPr/>
          </p:nvSpPr>
          <p:spPr bwMode="auto">
            <a:xfrm>
              <a:off x="181" y="45"/>
              <a:ext cx="140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C00000"/>
                  </a:solidFill>
                  <a:latin typeface="楷体" panose="02010609060101010101" pitchFamily="49" charset="-122"/>
                  <a:ea typeface="楷体" panose="02010609060101010101" pitchFamily="49" charset="-122"/>
                </a:rPr>
                <a:t>性状分离</a:t>
              </a:r>
              <a:endParaRPr lang="zh-CN" altLang="zh-CN" sz="2800" b="1">
                <a:solidFill>
                  <a:srgbClr val="C00000"/>
                </a:solidFill>
                <a:latin typeface="楷体" panose="02010609060101010101" pitchFamily="49" charset="-122"/>
                <a:ea typeface="楷体" panose="02010609060101010101" pitchFamily="49" charset="-122"/>
              </a:endParaRPr>
            </a:p>
          </p:txBody>
        </p:sp>
      </p:grpSp>
      <p:sp>
        <p:nvSpPr>
          <p:cNvPr id="559124" name="Text Box 2"/>
          <p:cNvSpPr txBox="1">
            <a:spLocks noChangeArrowheads="1"/>
          </p:cNvSpPr>
          <p:nvPr/>
        </p:nvSpPr>
        <p:spPr bwMode="auto">
          <a:xfrm>
            <a:off x="1700213" y="396875"/>
            <a:ext cx="67722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None/>
            </a:pPr>
            <a:r>
              <a:rPr lang="zh-CN" altLang="zh-CN" b="1">
                <a:solidFill>
                  <a:srgbClr val="7030A0"/>
                </a:solidFill>
                <a:latin typeface="楷体" panose="02010609060101010101" pitchFamily="49" charset="-122"/>
                <a:ea typeface="楷体" panose="02010609060101010101" pitchFamily="49" charset="-122"/>
              </a:rPr>
              <a:t>一对相对性状的</a:t>
            </a:r>
            <a:r>
              <a:rPr lang="zh-CN" altLang="en-US" b="1">
                <a:solidFill>
                  <a:srgbClr val="7030A0"/>
                </a:solidFill>
                <a:latin typeface="楷体" panose="02010609060101010101" pitchFamily="49" charset="-122"/>
                <a:ea typeface="楷体" panose="02010609060101010101" pitchFamily="49" charset="-122"/>
              </a:rPr>
              <a:t>杂交实验</a:t>
            </a:r>
            <a:endParaRPr lang="zh-CN" altLang="zh-CN" b="1">
              <a:solidFill>
                <a:srgbClr val="7030A0"/>
              </a:solidFill>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4233"/>
                                        </p:tgtEl>
                                        <p:attrNameLst>
                                          <p:attrName>style.visibility</p:attrName>
                                        </p:attrNameLst>
                                      </p:cBhvr>
                                      <p:to>
                                        <p:strVal val="visible"/>
                                      </p:to>
                                    </p:set>
                                    <p:anim calcmode="lin" valueType="num">
                                      <p:cBhvr additive="base">
                                        <p:cTn id="7" dur="500" fill="hold"/>
                                        <p:tgtEl>
                                          <p:spTgt spid="94233"/>
                                        </p:tgtEl>
                                        <p:attrNameLst>
                                          <p:attrName>ppt_x</p:attrName>
                                        </p:attrNameLst>
                                      </p:cBhvr>
                                      <p:tavLst>
                                        <p:tav tm="0">
                                          <p:val>
                                            <p:strVal val="1+#ppt_w/2"/>
                                          </p:val>
                                        </p:tav>
                                        <p:tav tm="100000">
                                          <p:val>
                                            <p:strVal val="#ppt_x"/>
                                          </p:val>
                                        </p:tav>
                                      </p:tavLst>
                                    </p:anim>
                                    <p:anim calcmode="lin" valueType="num">
                                      <p:cBhvr additive="base">
                                        <p:cTn id="8" dur="500" fill="hold"/>
                                        <p:tgtEl>
                                          <p:spTgt spid="942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4234"/>
                                        </p:tgtEl>
                                        <p:attrNameLst>
                                          <p:attrName>style.visibility</p:attrName>
                                        </p:attrNameLst>
                                      </p:cBhvr>
                                      <p:to>
                                        <p:strVal val="visible"/>
                                      </p:to>
                                    </p:set>
                                    <p:anim calcmode="lin" valueType="num">
                                      <p:cBhvr>
                                        <p:cTn id="13" dur="500" fill="hold"/>
                                        <p:tgtEl>
                                          <p:spTgt spid="94234"/>
                                        </p:tgtEl>
                                        <p:attrNameLst>
                                          <p:attrName>ppt_w</p:attrName>
                                        </p:attrNameLst>
                                      </p:cBhvr>
                                      <p:tavLst>
                                        <p:tav tm="0">
                                          <p:val>
                                            <p:fltVal val="0"/>
                                          </p:val>
                                        </p:tav>
                                        <p:tav tm="100000">
                                          <p:val>
                                            <p:strVal val="#ppt_w"/>
                                          </p:val>
                                        </p:tav>
                                      </p:tavLst>
                                    </p:anim>
                                    <p:anim calcmode="lin" valueType="num">
                                      <p:cBhvr>
                                        <p:cTn id="14" dur="500" fill="hold"/>
                                        <p:tgtEl>
                                          <p:spTgt spid="94234"/>
                                        </p:tgtEl>
                                        <p:attrNameLst>
                                          <p:attrName>ppt_h</p:attrName>
                                        </p:attrNameLst>
                                      </p:cBhvr>
                                      <p:tavLst>
                                        <p:tav tm="0">
                                          <p:val>
                                            <p:fltVal val="0"/>
                                          </p:val>
                                        </p:tav>
                                        <p:tav tm="100000">
                                          <p:val>
                                            <p:strVal val="#ppt_h"/>
                                          </p:val>
                                        </p:tav>
                                      </p:tavLst>
                                    </p:anim>
                                    <p:animEffect transition="in" filter="fade">
                                      <p:cBhvr>
                                        <p:cTn id="15" dur="500"/>
                                        <p:tgtEl>
                                          <p:spTgt spid="94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0130" name="Picture 3" descr="6-16"/>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181600" y="1066800"/>
            <a:ext cx="685800"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0131" name="Text Box 4"/>
          <p:cNvSpPr txBox="1">
            <a:spLocks noChangeArrowheads="1"/>
          </p:cNvSpPr>
          <p:nvPr/>
        </p:nvSpPr>
        <p:spPr bwMode="auto">
          <a:xfrm>
            <a:off x="4038600" y="1773238"/>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高茎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560132" name="Text Box 5"/>
          <p:cNvSpPr txBox="1">
            <a:spLocks noChangeArrowheads="1"/>
          </p:cNvSpPr>
          <p:nvPr/>
        </p:nvSpPr>
        <p:spPr bwMode="auto">
          <a:xfrm>
            <a:off x="3124200" y="1557338"/>
            <a:ext cx="990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FF3300"/>
                </a:solidFill>
                <a:latin typeface="楷体" panose="02010609060101010101" pitchFamily="49" charset="-122"/>
                <a:ea typeface="楷体" panose="02010609060101010101" pitchFamily="49" charset="-122"/>
              </a:rPr>
              <a:t>F</a:t>
            </a:r>
            <a:r>
              <a:rPr lang="en-US" altLang="zh-CN" sz="2800" b="1" baseline="-25000">
                <a:solidFill>
                  <a:srgbClr val="FF3300"/>
                </a:solidFill>
                <a:latin typeface="楷体" panose="02010609060101010101" pitchFamily="49" charset="-122"/>
                <a:ea typeface="楷体" panose="02010609060101010101" pitchFamily="49" charset="-122"/>
              </a:rPr>
              <a:t>1</a:t>
            </a:r>
            <a:endParaRPr lang="en-US" altLang="zh-CN" sz="2800" b="1" baseline="-25000">
              <a:solidFill>
                <a:srgbClr val="FF3300"/>
              </a:solidFill>
              <a:latin typeface="楷体" panose="02010609060101010101" pitchFamily="49" charset="-122"/>
              <a:ea typeface="楷体" panose="02010609060101010101" pitchFamily="49" charset="-122"/>
            </a:endParaRPr>
          </a:p>
        </p:txBody>
      </p:sp>
      <p:sp>
        <p:nvSpPr>
          <p:cNvPr id="560133" name="Line 6"/>
          <p:cNvSpPr>
            <a:spLocks noChangeShapeType="1"/>
          </p:cNvSpPr>
          <p:nvPr/>
        </p:nvSpPr>
        <p:spPr bwMode="auto">
          <a:xfrm flipH="1">
            <a:off x="5562600" y="2590800"/>
            <a:ext cx="0" cy="698500"/>
          </a:xfrm>
          <a:prstGeom prst="line">
            <a:avLst/>
          </a:prstGeom>
          <a:noFill/>
          <a:ln w="38100">
            <a:solidFill>
              <a:srgbClr val="0033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grpSp>
        <p:nvGrpSpPr>
          <p:cNvPr id="560134" name="Group 8"/>
          <p:cNvGrpSpPr/>
          <p:nvPr/>
        </p:nvGrpSpPr>
        <p:grpSpPr>
          <a:xfrm>
            <a:off x="5603875" y="2588799"/>
            <a:ext cx="685800" cy="522488"/>
            <a:chOff x="26" y="48"/>
            <a:chExt cx="432" cy="338"/>
          </a:xfrm>
        </p:grpSpPr>
        <p:sp>
          <p:nvSpPr>
            <p:cNvPr id="560155" name="Text Box 8"/>
            <p:cNvSpPr txBox="1">
              <a:spLocks noChangeArrowheads="1"/>
            </p:cNvSpPr>
            <p:nvPr/>
          </p:nvSpPr>
          <p:spPr bwMode="auto">
            <a:xfrm>
              <a:off x="26" y="48"/>
              <a:ext cx="432"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003300"/>
                  </a:solidFill>
                  <a:latin typeface="楷体" panose="02010609060101010101" pitchFamily="49" charset="-122"/>
                  <a:ea typeface="楷体" panose="02010609060101010101" pitchFamily="49" charset="-122"/>
                </a:rPr>
                <a:t>×</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560156" name="Oval 9"/>
            <p:cNvSpPr>
              <a:spLocks noChangeArrowheads="1"/>
            </p:cNvSpPr>
            <p:nvPr/>
          </p:nvSpPr>
          <p:spPr bwMode="auto">
            <a:xfrm>
              <a:off x="72" y="96"/>
              <a:ext cx="288" cy="288"/>
            </a:xfrm>
            <a:prstGeom prst="ellipse">
              <a:avLst/>
            </a:prstGeom>
            <a:noFill/>
            <a:ln w="38100">
              <a:solidFill>
                <a:srgbClr val="00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endParaRPr lang="zh-CN" altLang="zh-CN" sz="2800">
                <a:solidFill>
                  <a:srgbClr val="000000"/>
                </a:solidFill>
                <a:latin typeface="楷体" panose="02010609060101010101" pitchFamily="49" charset="-122"/>
                <a:ea typeface="楷体" panose="02010609060101010101" pitchFamily="49" charset="-122"/>
              </a:endParaRPr>
            </a:p>
          </p:txBody>
        </p:sp>
      </p:grpSp>
      <p:sp>
        <p:nvSpPr>
          <p:cNvPr id="560135" name="Text Box 10"/>
          <p:cNvSpPr txBox="1">
            <a:spLocks noChangeArrowheads="1"/>
          </p:cNvSpPr>
          <p:nvPr/>
        </p:nvSpPr>
        <p:spPr bwMode="auto">
          <a:xfrm>
            <a:off x="4140581" y="2623986"/>
            <a:ext cx="12954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（自交）</a:t>
            </a:r>
            <a:endParaRPr lang="en-US" altLang="zh-CN" sz="2800" b="1">
              <a:solidFill>
                <a:srgbClr val="003300"/>
              </a:solidFill>
              <a:latin typeface="楷体" panose="02010609060101010101" pitchFamily="49" charset="-122"/>
              <a:ea typeface="楷体" panose="02010609060101010101" pitchFamily="49" charset="-122"/>
            </a:endParaRPr>
          </a:p>
        </p:txBody>
      </p:sp>
      <p:grpSp>
        <p:nvGrpSpPr>
          <p:cNvPr id="560136" name="Group 12"/>
          <p:cNvGrpSpPr>
            <a:grpSpLocks noChangeAspect="1"/>
          </p:cNvGrpSpPr>
          <p:nvPr/>
        </p:nvGrpSpPr>
        <p:grpSpPr>
          <a:xfrm>
            <a:off x="4191000" y="3284538"/>
            <a:ext cx="2819400" cy="1439862"/>
            <a:chOff x="0" y="0"/>
            <a:chExt cx="1775" cy="907"/>
          </a:xfrm>
        </p:grpSpPr>
        <p:grpSp>
          <p:nvGrpSpPr>
            <p:cNvPr id="560150" name="Group 13"/>
            <p:cNvGrpSpPr>
              <a:grpSpLocks noChangeAspect="1"/>
            </p:cNvGrpSpPr>
            <p:nvPr/>
          </p:nvGrpSpPr>
          <p:grpSpPr>
            <a:xfrm>
              <a:off x="0" y="11"/>
              <a:ext cx="1296" cy="895"/>
              <a:chOff x="0" y="0"/>
              <a:chExt cx="1296" cy="895"/>
            </a:xfrm>
          </p:grpSpPr>
          <p:pic>
            <p:nvPicPr>
              <p:cNvPr id="560152" name="Picture 13" descr="6-16"/>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0" y="0"/>
                <a:ext cx="432"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0153" name="Picture 14" descr="6-16"/>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864" y="0"/>
                <a:ext cx="432"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0154" name="Picture 15" descr="6-16"/>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32" y="0"/>
                <a:ext cx="432"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60151" name="Picture 16" descr="6-16"/>
            <p:cNvPicPr>
              <a:picLocks noChangeAspect="1" noChangeArrowheads="1"/>
            </p:cNvPicPr>
            <p:nvPr/>
          </p:nvPicPr>
          <p:blipFill>
            <a:blip r:embed="rId2">
              <a:extLst>
                <a:ext uri="{28A0092B-C50C-407E-A947-70E740481C1C}">
                  <a14:useLocalDpi xmlns:a14="http://schemas.microsoft.com/office/drawing/2010/main" val="0"/>
                </a:ext>
              </a:extLst>
            </a:blip>
            <a:srcRect t="-1339"/>
            <a:stretch>
              <a:fillRect/>
            </a:stretch>
          </p:blipFill>
          <p:spPr bwMode="auto">
            <a:xfrm>
              <a:off x="1296" y="0"/>
              <a:ext cx="479"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0137" name="Text Box 17"/>
          <p:cNvSpPr txBox="1">
            <a:spLocks noChangeArrowheads="1"/>
          </p:cNvSpPr>
          <p:nvPr/>
        </p:nvSpPr>
        <p:spPr bwMode="auto">
          <a:xfrm>
            <a:off x="4648200" y="5013325"/>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高茎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560138" name="Text Box 18"/>
          <p:cNvSpPr txBox="1">
            <a:spLocks noChangeArrowheads="1"/>
          </p:cNvSpPr>
          <p:nvPr/>
        </p:nvSpPr>
        <p:spPr bwMode="auto">
          <a:xfrm>
            <a:off x="6181725" y="5010150"/>
            <a:ext cx="1066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矮茎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560139" name="AutoShape 19"/>
          <p:cNvSpPr/>
          <p:nvPr/>
        </p:nvSpPr>
        <p:spPr bwMode="auto">
          <a:xfrm rot="5400000">
            <a:off x="5103812" y="4279901"/>
            <a:ext cx="155575" cy="1187450"/>
          </a:xfrm>
          <a:prstGeom prst="rightBrace">
            <a:avLst>
              <a:gd name="adj1" fmla="val 65302"/>
              <a:gd name="adj2" fmla="val 50000"/>
            </a:avLst>
          </a:prstGeom>
          <a:noFill/>
          <a:ln w="38100">
            <a:solidFill>
              <a:srgbClr val="00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endParaRPr lang="zh-CN" altLang="zh-CN" sz="2800">
              <a:solidFill>
                <a:srgbClr val="000000"/>
              </a:solidFill>
              <a:latin typeface="楷体" panose="02010609060101010101" pitchFamily="49" charset="-122"/>
              <a:ea typeface="楷体" panose="02010609060101010101" pitchFamily="49" charset="-122"/>
            </a:endParaRPr>
          </a:p>
        </p:txBody>
      </p:sp>
      <p:sp>
        <p:nvSpPr>
          <p:cNvPr id="560140" name="Text Box 20"/>
          <p:cNvSpPr txBox="1">
            <a:spLocks noChangeArrowheads="1"/>
          </p:cNvSpPr>
          <p:nvPr/>
        </p:nvSpPr>
        <p:spPr bwMode="auto">
          <a:xfrm>
            <a:off x="3071813" y="3716338"/>
            <a:ext cx="990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FF3300"/>
                </a:solidFill>
                <a:latin typeface="楷体" panose="02010609060101010101" pitchFamily="49" charset="-122"/>
                <a:ea typeface="楷体" panose="02010609060101010101" pitchFamily="49" charset="-122"/>
              </a:rPr>
              <a:t>F</a:t>
            </a:r>
            <a:r>
              <a:rPr lang="en-US" altLang="zh-CN" sz="2800" b="1" baseline="-25000">
                <a:solidFill>
                  <a:srgbClr val="FF3300"/>
                </a:solidFill>
                <a:latin typeface="楷体" panose="02010609060101010101" pitchFamily="49" charset="-122"/>
                <a:ea typeface="楷体" panose="02010609060101010101" pitchFamily="49" charset="-122"/>
              </a:rPr>
              <a:t>2</a:t>
            </a:r>
            <a:endParaRPr lang="en-US" altLang="zh-CN" sz="2800" b="1" baseline="-25000">
              <a:solidFill>
                <a:srgbClr val="FF3300"/>
              </a:solidFill>
              <a:latin typeface="楷体" panose="02010609060101010101" pitchFamily="49" charset="-122"/>
              <a:ea typeface="楷体" panose="02010609060101010101" pitchFamily="49" charset="-122"/>
            </a:endParaRPr>
          </a:p>
        </p:txBody>
      </p:sp>
      <p:sp>
        <p:nvSpPr>
          <p:cNvPr id="560141" name="Text Box 21"/>
          <p:cNvSpPr txBox="1">
            <a:spLocks noChangeArrowheads="1"/>
          </p:cNvSpPr>
          <p:nvPr/>
        </p:nvSpPr>
        <p:spPr bwMode="auto">
          <a:xfrm>
            <a:off x="2179636" y="4652963"/>
            <a:ext cx="1973264"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（子二代）</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560142" name="Text Box 23"/>
          <p:cNvSpPr txBox="1">
            <a:spLocks noChangeArrowheads="1"/>
          </p:cNvSpPr>
          <p:nvPr/>
        </p:nvSpPr>
        <p:spPr bwMode="auto">
          <a:xfrm>
            <a:off x="8102965" y="3652163"/>
            <a:ext cx="2484437" cy="2889885"/>
          </a:xfrm>
          <a:prstGeom prst="rect">
            <a:avLst/>
          </a:prstGeom>
          <a:solidFill>
            <a:srgbClr val="92D050">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zh-CN" altLang="en-US" sz="2800" b="1">
                <a:solidFill>
                  <a:srgbClr val="7030A0"/>
                </a:solidFill>
                <a:latin typeface="楷体" panose="02010609060101010101" pitchFamily="49" charset="-122"/>
                <a:ea typeface="楷体" panose="02010609060101010101" pitchFamily="49" charset="-122"/>
              </a:rPr>
              <a:t>    这种在杂种后代中，同时出现显性性状和隐性性状的现象。</a:t>
            </a:r>
            <a:endParaRPr lang="en-US" altLang="zh-CN" sz="2800" b="1">
              <a:solidFill>
                <a:srgbClr val="7030A0"/>
              </a:solidFill>
              <a:latin typeface="楷体" panose="02010609060101010101" pitchFamily="49" charset="-122"/>
              <a:ea typeface="楷体" panose="02010609060101010101" pitchFamily="49" charset="-122"/>
            </a:endParaRPr>
          </a:p>
        </p:txBody>
      </p:sp>
      <p:grpSp>
        <p:nvGrpSpPr>
          <p:cNvPr id="560143" name="Group 25"/>
          <p:cNvGrpSpPr/>
          <p:nvPr/>
        </p:nvGrpSpPr>
        <p:grpSpPr>
          <a:xfrm>
            <a:off x="7248525" y="2708275"/>
            <a:ext cx="2516188" cy="762000"/>
            <a:chOff x="0" y="0"/>
            <a:chExt cx="1584" cy="480"/>
          </a:xfrm>
        </p:grpSpPr>
        <p:sp>
          <p:nvSpPr>
            <p:cNvPr id="560148" name="AutoShape 25"/>
            <p:cNvSpPr>
              <a:spLocks noChangeArrowheads="1"/>
            </p:cNvSpPr>
            <p:nvPr/>
          </p:nvSpPr>
          <p:spPr bwMode="auto">
            <a:xfrm>
              <a:off x="0" y="0"/>
              <a:ext cx="1584" cy="480"/>
            </a:xfrm>
            <a:prstGeom prst="wedgeRoundRectCallout">
              <a:avLst>
                <a:gd name="adj1" fmla="val -68370"/>
                <a:gd name="adj2" fmla="val 312292"/>
                <a:gd name="adj3" fmla="val 16667"/>
              </a:avLst>
            </a:prstGeom>
            <a:noFill/>
            <a:ln w="9525">
              <a:solidFill>
                <a:srgbClr val="FF33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algn="ctr" eaLnBrk="1" hangingPunct="1">
                <a:spcBef>
                  <a:spcPct val="0"/>
                </a:spcBef>
                <a:buFont typeface="Arial" panose="020B0604020202020204" pitchFamily="34" charset="0"/>
                <a:buNone/>
              </a:pPr>
              <a:endParaRPr lang="zh-CN" altLang="zh-CN" sz="2800" b="1">
                <a:solidFill>
                  <a:srgbClr val="FF3300"/>
                </a:solidFill>
                <a:latin typeface="楷体" panose="02010609060101010101" pitchFamily="49" charset="-122"/>
                <a:ea typeface="楷体" panose="02010609060101010101" pitchFamily="49" charset="-122"/>
              </a:endParaRPr>
            </a:p>
          </p:txBody>
        </p:sp>
        <p:sp>
          <p:nvSpPr>
            <p:cNvPr id="560149" name="Text Box 26"/>
            <p:cNvSpPr txBox="1">
              <a:spLocks noChangeArrowheads="1"/>
            </p:cNvSpPr>
            <p:nvPr/>
          </p:nvSpPr>
          <p:spPr bwMode="auto">
            <a:xfrm>
              <a:off x="181" y="45"/>
              <a:ext cx="140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C00000"/>
                  </a:solidFill>
                  <a:latin typeface="楷体" panose="02010609060101010101" pitchFamily="49" charset="-122"/>
                  <a:ea typeface="楷体" panose="02010609060101010101" pitchFamily="49" charset="-122"/>
                </a:rPr>
                <a:t>性状分离</a:t>
              </a:r>
              <a:endParaRPr lang="zh-CN" altLang="zh-CN" sz="2800" b="1">
                <a:solidFill>
                  <a:srgbClr val="C00000"/>
                </a:solidFill>
                <a:latin typeface="楷体" panose="02010609060101010101" pitchFamily="49" charset="-122"/>
                <a:ea typeface="楷体" panose="02010609060101010101" pitchFamily="49" charset="-122"/>
              </a:endParaRPr>
            </a:p>
          </p:txBody>
        </p:sp>
      </p:grpSp>
      <p:sp>
        <p:nvSpPr>
          <p:cNvPr id="95257" name="Text Box 22"/>
          <p:cNvSpPr txBox="1">
            <a:spLocks noChangeArrowheads="1"/>
          </p:cNvSpPr>
          <p:nvPr/>
        </p:nvSpPr>
        <p:spPr bwMode="auto">
          <a:xfrm>
            <a:off x="5031740" y="5411658"/>
            <a:ext cx="276542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0000FF"/>
                </a:solidFill>
                <a:latin typeface="楷体" panose="02010609060101010101" pitchFamily="49" charset="-122"/>
                <a:ea typeface="楷体" panose="02010609060101010101" pitchFamily="49" charset="-122"/>
              </a:rPr>
              <a:t>3  ∶  1</a:t>
            </a:r>
            <a:endParaRPr lang="en-US" altLang="zh-CN" sz="2800" b="1">
              <a:solidFill>
                <a:srgbClr val="0000FF"/>
              </a:solidFill>
              <a:latin typeface="楷体" panose="02010609060101010101" pitchFamily="49" charset="-122"/>
              <a:ea typeface="楷体" panose="02010609060101010101" pitchFamily="49" charset="-122"/>
            </a:endParaRPr>
          </a:p>
        </p:txBody>
      </p:sp>
      <p:sp>
        <p:nvSpPr>
          <p:cNvPr id="95258" name="Text Box 27"/>
          <p:cNvSpPr txBox="1">
            <a:spLocks noChangeArrowheads="1"/>
          </p:cNvSpPr>
          <p:nvPr/>
        </p:nvSpPr>
        <p:spPr bwMode="auto">
          <a:xfrm>
            <a:off x="3863975" y="6022975"/>
            <a:ext cx="393319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0000FF"/>
                </a:solidFill>
                <a:latin typeface="楷体" panose="02010609060101010101" pitchFamily="49" charset="-122"/>
                <a:ea typeface="楷体" panose="02010609060101010101" pitchFamily="49" charset="-122"/>
              </a:rPr>
              <a:t>F</a:t>
            </a:r>
            <a:r>
              <a:rPr lang="en-US" altLang="zh-CN" sz="2800" b="1" baseline="-25000">
                <a:solidFill>
                  <a:srgbClr val="0000FF"/>
                </a:solidFill>
                <a:latin typeface="楷体" panose="02010609060101010101" pitchFamily="49" charset="-122"/>
                <a:ea typeface="楷体" panose="02010609060101010101" pitchFamily="49" charset="-122"/>
              </a:rPr>
              <a:t>2</a:t>
            </a:r>
            <a:r>
              <a:rPr lang="zh-CN" altLang="en-US" sz="2800" b="1">
                <a:solidFill>
                  <a:srgbClr val="0000FF"/>
                </a:solidFill>
                <a:latin typeface="楷体" panose="02010609060101010101" pitchFamily="49" charset="-122"/>
                <a:ea typeface="楷体" panose="02010609060101010101" pitchFamily="49" charset="-122"/>
              </a:rPr>
              <a:t>中的</a:t>
            </a:r>
            <a:r>
              <a:rPr lang="en-US" altLang="zh-CN" sz="2800" b="1">
                <a:solidFill>
                  <a:srgbClr val="0000FF"/>
                </a:solidFill>
                <a:latin typeface="楷体" panose="02010609060101010101" pitchFamily="49" charset="-122"/>
                <a:ea typeface="楷体" panose="02010609060101010101" pitchFamily="49" charset="-122"/>
              </a:rPr>
              <a:t>3</a:t>
            </a:r>
            <a:r>
              <a:rPr lang="zh-CN" altLang="en-US" sz="2800" b="1">
                <a:solidFill>
                  <a:srgbClr val="0000FF"/>
                </a:solidFill>
                <a:latin typeface="楷体" panose="02010609060101010101" pitchFamily="49" charset="-122"/>
                <a:ea typeface="楷体" panose="02010609060101010101" pitchFamily="49" charset="-122"/>
              </a:rPr>
              <a:t>：</a:t>
            </a:r>
            <a:r>
              <a:rPr lang="en-US" altLang="zh-CN" sz="2800" b="1">
                <a:solidFill>
                  <a:srgbClr val="0000FF"/>
                </a:solidFill>
                <a:latin typeface="楷体" panose="02010609060101010101" pitchFamily="49" charset="-122"/>
                <a:ea typeface="楷体" panose="02010609060101010101" pitchFamily="49" charset="-122"/>
              </a:rPr>
              <a:t>1</a:t>
            </a:r>
            <a:r>
              <a:rPr lang="zh-CN" altLang="en-US" sz="2800" b="1">
                <a:solidFill>
                  <a:srgbClr val="0000FF"/>
                </a:solidFill>
                <a:latin typeface="楷体" panose="02010609060101010101" pitchFamily="49" charset="-122"/>
                <a:ea typeface="楷体" panose="02010609060101010101" pitchFamily="49" charset="-122"/>
              </a:rPr>
              <a:t>是偶然的吗？</a:t>
            </a:r>
            <a:endParaRPr lang="zh-CN" altLang="en-US" sz="2800" b="1">
              <a:solidFill>
                <a:srgbClr val="0000FF"/>
              </a:solidFill>
              <a:latin typeface="楷体" panose="02010609060101010101" pitchFamily="49" charset="-122"/>
              <a:ea typeface="楷体" panose="02010609060101010101" pitchFamily="49" charset="-122"/>
            </a:endParaRPr>
          </a:p>
        </p:txBody>
      </p:sp>
      <p:pic>
        <p:nvPicPr>
          <p:cNvPr id="95259" name="Picture 28" descr="q6[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00375" y="5661025"/>
            <a:ext cx="461963"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0147" name="Text Box 2"/>
          <p:cNvSpPr txBox="1">
            <a:spLocks noChangeArrowheads="1"/>
          </p:cNvSpPr>
          <p:nvPr/>
        </p:nvSpPr>
        <p:spPr bwMode="auto">
          <a:xfrm>
            <a:off x="1700213" y="396875"/>
            <a:ext cx="67722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None/>
            </a:pPr>
            <a:r>
              <a:rPr lang="zh-CN" altLang="zh-CN" b="1">
                <a:solidFill>
                  <a:srgbClr val="7030A0"/>
                </a:solidFill>
                <a:latin typeface="楷体" panose="02010609060101010101" pitchFamily="49" charset="-122"/>
                <a:ea typeface="楷体" panose="02010609060101010101" pitchFamily="49" charset="-122"/>
              </a:rPr>
              <a:t>一对相对性状的</a:t>
            </a:r>
            <a:r>
              <a:rPr lang="zh-CN" altLang="en-US" b="1">
                <a:solidFill>
                  <a:srgbClr val="7030A0"/>
                </a:solidFill>
                <a:latin typeface="楷体" panose="02010609060101010101" pitchFamily="49" charset="-122"/>
                <a:ea typeface="楷体" panose="02010609060101010101" pitchFamily="49" charset="-122"/>
              </a:rPr>
              <a:t>杂交实验</a:t>
            </a:r>
            <a:endParaRPr lang="zh-CN" altLang="zh-CN" b="1">
              <a:solidFill>
                <a:srgbClr val="7030A0"/>
              </a:solidFill>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57"/>
                                        </p:tgtEl>
                                        <p:attrNameLst>
                                          <p:attrName>style.visibility</p:attrName>
                                        </p:attrNameLst>
                                      </p:cBhvr>
                                      <p:to>
                                        <p:strVal val="visible"/>
                                      </p:to>
                                    </p:set>
                                    <p:anim calcmode="lin" valueType="num">
                                      <p:cBhvr additive="base">
                                        <p:cTn id="7" dur="500" fill="hold"/>
                                        <p:tgtEl>
                                          <p:spTgt spid="95257"/>
                                        </p:tgtEl>
                                        <p:attrNameLst>
                                          <p:attrName>ppt_x</p:attrName>
                                        </p:attrNameLst>
                                      </p:cBhvr>
                                      <p:tavLst>
                                        <p:tav tm="0">
                                          <p:val>
                                            <p:strVal val="#ppt_x"/>
                                          </p:val>
                                        </p:tav>
                                        <p:tav tm="100000">
                                          <p:val>
                                            <p:strVal val="#ppt_x"/>
                                          </p:val>
                                        </p:tav>
                                      </p:tavLst>
                                    </p:anim>
                                    <p:anim calcmode="lin" valueType="num">
                                      <p:cBhvr additive="base">
                                        <p:cTn id="8" dur="500" fill="hold"/>
                                        <p:tgtEl>
                                          <p:spTgt spid="952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8" presetClass="entr" presetSubtype="0" accel="50000" fill="hold" nodeType="afterEffect">
                                  <p:stCondLst>
                                    <p:cond delay="500"/>
                                  </p:stCondLst>
                                  <p:childTnLst>
                                    <p:set>
                                      <p:cBhvr>
                                        <p:cTn id="11" dur="1" fill="hold">
                                          <p:stCondLst>
                                            <p:cond delay="0"/>
                                          </p:stCondLst>
                                        </p:cTn>
                                        <p:tgtEl>
                                          <p:spTgt spid="95259"/>
                                        </p:tgtEl>
                                        <p:attrNameLst>
                                          <p:attrName>style.visibility</p:attrName>
                                        </p:attrNameLst>
                                      </p:cBhvr>
                                      <p:to>
                                        <p:strVal val="visible"/>
                                      </p:to>
                                    </p:set>
                                    <p:anim calcmode="lin" valueType="num">
                                      <p:cBhvr>
                                        <p:cTn id="12" dur="1000" fill="hold"/>
                                        <p:tgtEl>
                                          <p:spTgt spid="9525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 dur="1000" fill="hold"/>
                                        <p:tgtEl>
                                          <p:spTgt spid="95259"/>
                                        </p:tgtEl>
                                        <p:attrNameLst>
                                          <p:attrName>ppt_x</p:attrName>
                                        </p:attrNameLst>
                                      </p:cBhvr>
                                      <p:tavLst>
                                        <p:tav tm="0">
                                          <p:val>
                                            <p:fltVal val="-1"/>
                                          </p:val>
                                        </p:tav>
                                        <p:tav tm="50000">
                                          <p:val>
                                            <p:fltVal val="0.95"/>
                                          </p:val>
                                        </p:tav>
                                        <p:tav tm="100000">
                                          <p:val>
                                            <p:strVal val="#ppt_x"/>
                                          </p:val>
                                        </p:tav>
                                      </p:tavLst>
                                    </p:anim>
                                    <p:anim calcmode="lin" valueType="num">
                                      <p:cBhvr>
                                        <p:cTn id="14" dur="1000" fill="hold"/>
                                        <p:tgtEl>
                                          <p:spTgt spid="95259"/>
                                        </p:tgtEl>
                                        <p:attrNameLst>
                                          <p:attrName>ppt_y</p:attrName>
                                        </p:attrNameLst>
                                      </p:cBhvr>
                                      <p:tavLst>
                                        <p:tav tm="0">
                                          <p:val>
                                            <p:strVal val="#ppt_y"/>
                                          </p:val>
                                        </p:tav>
                                        <p:tav tm="100000">
                                          <p:val>
                                            <p:strVal val="#ppt_y"/>
                                          </p:val>
                                        </p:tav>
                                      </p:tavLst>
                                    </p:anim>
                                    <p:animEffect transition="in" filter="fade">
                                      <p:cBhvr>
                                        <p:cTn id="15" dur="1000"/>
                                        <p:tgtEl>
                                          <p:spTgt spid="95259"/>
                                        </p:tgtEl>
                                      </p:cBhvr>
                                    </p:animEffect>
                                  </p:childTnLst>
                                </p:cTn>
                              </p:par>
                            </p:childTnLst>
                          </p:cTn>
                        </p:par>
                        <p:par>
                          <p:cTn id="16" fill="hold">
                            <p:stCondLst>
                              <p:cond delay="2000"/>
                            </p:stCondLst>
                            <p:childTnLst>
                              <p:par>
                                <p:cTn id="17" presetID="27" presetClass="entr" presetSubtype="0" fill="hold" grpId="0" nodeType="afterEffect">
                                  <p:stCondLst>
                                    <p:cond delay="2000"/>
                                  </p:stCondLst>
                                  <p:iterate type="lt">
                                    <p:tmPct val="50000"/>
                                  </p:iterate>
                                  <p:childTnLst>
                                    <p:set>
                                      <p:cBhvr>
                                        <p:cTn id="18" dur="1" fill="hold">
                                          <p:stCondLst>
                                            <p:cond delay="0"/>
                                          </p:stCondLst>
                                        </p:cTn>
                                        <p:tgtEl>
                                          <p:spTgt spid="95258"/>
                                        </p:tgtEl>
                                        <p:attrNameLst>
                                          <p:attrName>style.visibility</p:attrName>
                                        </p:attrNameLst>
                                      </p:cBhvr>
                                      <p:to>
                                        <p:strVal val="visible"/>
                                      </p:to>
                                    </p:set>
                                    <p:anim calcmode="discrete" valueType="clr">
                                      <p:cBhvr override="childStyle">
                                        <p:cTn id="19" dur="80"/>
                                        <p:tgtEl>
                                          <p:spTgt spid="95258"/>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95258"/>
                                        </p:tgtEl>
                                        <p:attrNameLst>
                                          <p:attrName>fillcolor</p:attrName>
                                        </p:attrNameLst>
                                      </p:cBhvr>
                                      <p:tavLst>
                                        <p:tav tm="0">
                                          <p:val>
                                            <p:clrVal>
                                              <a:schemeClr val="accent2"/>
                                            </p:clrVal>
                                          </p:val>
                                        </p:tav>
                                        <p:tav tm="50000">
                                          <p:val>
                                            <p:clrVal>
                                              <a:schemeClr val="hlink"/>
                                            </p:clrVal>
                                          </p:val>
                                        </p:tav>
                                      </p:tavLst>
                                    </p:anim>
                                    <p:set>
                                      <p:cBhvr>
                                        <p:cTn id="21" dur="80"/>
                                        <p:tgtEl>
                                          <p:spTgt spid="9525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7" grpId="0"/>
      <p:bldP spid="952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6" name="Text Box 3">
            <a:hlinkClick r:id="rId1" action="ppaction://hlinkfile"/>
          </p:cNvPr>
          <p:cNvSpPr txBox="1">
            <a:spLocks noChangeArrowheads="1"/>
          </p:cNvSpPr>
          <p:nvPr/>
        </p:nvSpPr>
        <p:spPr bwMode="auto">
          <a:xfrm>
            <a:off x="3123883" y="613410"/>
            <a:ext cx="59436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b="1">
                <a:latin typeface="楷体" panose="02010609060101010101" pitchFamily="49" charset="-122"/>
                <a:ea typeface="楷体" panose="02010609060101010101" pitchFamily="49" charset="-122"/>
              </a:rPr>
              <a:t>七对相对性状的遗传实验数据</a:t>
            </a:r>
            <a:endParaRPr lang="zh-CN" altLang="zh-CN" b="1">
              <a:latin typeface="楷体" panose="02010609060101010101" pitchFamily="49" charset="-122"/>
              <a:ea typeface="楷体" panose="02010609060101010101" pitchFamily="49" charset="-122"/>
            </a:endParaRPr>
          </a:p>
        </p:txBody>
      </p:sp>
      <p:sp>
        <p:nvSpPr>
          <p:cNvPr id="96344" name="Text Box 22"/>
          <p:cNvSpPr txBox="1">
            <a:spLocks noChangeArrowheads="1"/>
          </p:cNvSpPr>
          <p:nvPr/>
        </p:nvSpPr>
        <p:spPr bwMode="auto">
          <a:xfrm>
            <a:off x="6456363" y="6218238"/>
            <a:ext cx="15843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C00000"/>
                </a:solidFill>
                <a:latin typeface="楷体" panose="02010609060101010101" pitchFamily="49" charset="-122"/>
                <a:ea typeface="楷体" panose="02010609060101010101" pitchFamily="49" charset="-122"/>
              </a:rPr>
              <a:t>3∶1</a:t>
            </a:r>
            <a:endParaRPr lang="en-US" altLang="zh-CN" sz="2800" b="1">
              <a:solidFill>
                <a:srgbClr val="C00000"/>
              </a:solidFill>
              <a:latin typeface="楷体" panose="02010609060101010101" pitchFamily="49" charset="-122"/>
              <a:ea typeface="楷体" panose="02010609060101010101" pitchFamily="49" charset="-122"/>
            </a:endParaRPr>
          </a:p>
        </p:txBody>
      </p:sp>
      <p:graphicFrame>
        <p:nvGraphicFramePr>
          <p:cNvPr id="90" name="表格 89"/>
          <p:cNvGraphicFramePr>
            <a:graphicFrameLocks noGrp="1"/>
          </p:cNvGraphicFramePr>
          <p:nvPr>
            <p:custDataLst>
              <p:tags r:id="rId2"/>
            </p:custDataLst>
          </p:nvPr>
        </p:nvGraphicFramePr>
        <p:xfrm>
          <a:off x="1847528" y="1196752"/>
          <a:ext cx="8425180" cy="4887164"/>
        </p:xfrm>
        <a:graphic>
          <a:graphicData uri="http://schemas.openxmlformats.org/drawingml/2006/table">
            <a:tbl>
              <a:tblPr firstRow="1" bandRow="1">
                <a:tableStyleId>{5C22544A-7EE6-4342-B048-85BDC9FD1C3A}</a:tableStyleId>
              </a:tblPr>
              <a:tblGrid>
                <a:gridCol w="2106295"/>
                <a:gridCol w="2106295"/>
                <a:gridCol w="2106295"/>
                <a:gridCol w="2106295"/>
              </a:tblGrid>
              <a:tr h="502483">
                <a:tc rowSpan="2">
                  <a:txBody>
                    <a:bodyPr/>
                    <a:lstStyle/>
                    <a:p>
                      <a:pPr algn="ctr"/>
                      <a:r>
                        <a:rPr lang="zh-CN" altLang="en-US" sz="2400" b="1">
                          <a:latin typeface="楷体" panose="02010609060101010101" pitchFamily="49" charset="-122"/>
                          <a:ea typeface="楷体" panose="02010609060101010101" pitchFamily="49" charset="-122"/>
                        </a:rPr>
                        <a:t>性状</a:t>
                      </a:r>
                      <a:endParaRPr lang="zh-CN" altLang="en-US" sz="2400" b="1">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sz="2400" b="1">
                          <a:latin typeface="楷体" panose="02010609060101010101" pitchFamily="49" charset="-122"/>
                          <a:ea typeface="楷体" panose="02010609060101010101" pitchFamily="49" charset="-122"/>
                        </a:rPr>
                        <a:t>F2</a:t>
                      </a:r>
                      <a:r>
                        <a:rPr lang="zh-CN" altLang="en-US" sz="2400" b="1">
                          <a:latin typeface="楷体" panose="02010609060101010101" pitchFamily="49" charset="-122"/>
                          <a:ea typeface="楷体" panose="02010609060101010101" pitchFamily="49" charset="-122"/>
                        </a:rPr>
                        <a:t>的表现</a:t>
                      </a:r>
                      <a:endParaRPr lang="zh-CN" altLang="en-US" sz="2400" b="1">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502483">
                <a:tc vMerge="1">
                  <a:tcPr/>
                </a:tc>
                <a:tc>
                  <a:txBody>
                    <a:bodyPr/>
                    <a:lstStyle/>
                    <a:p>
                      <a:pPr algn="ctr"/>
                      <a:r>
                        <a:rPr lang="zh-CN" altLang="en-US" sz="2400" b="1">
                          <a:latin typeface="楷体" panose="02010609060101010101" pitchFamily="49" charset="-122"/>
                          <a:ea typeface="楷体" panose="02010609060101010101" pitchFamily="49" charset="-122"/>
                        </a:rPr>
                        <a:t>显性</a:t>
                      </a:r>
                      <a:endParaRPr lang="zh-CN" altLang="en-US" sz="2400" b="1">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a:latin typeface="楷体" panose="02010609060101010101" pitchFamily="49" charset="-122"/>
                          <a:ea typeface="楷体" panose="02010609060101010101" pitchFamily="49" charset="-122"/>
                        </a:rPr>
                        <a:t>隐性</a:t>
                      </a:r>
                      <a:endParaRPr lang="zh-CN" altLang="en-US" sz="2400" b="1">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zh-CN" altLang="en-US" sz="2400" b="1">
                          <a:latin typeface="楷体" panose="02010609060101010101" pitchFamily="49" charset="-122"/>
                          <a:ea typeface="楷体" panose="02010609060101010101" pitchFamily="49" charset="-122"/>
                        </a:rPr>
                        <a:t>显性：隐性</a:t>
                      </a:r>
                      <a:endParaRPr lang="zh-CN" altLang="en-US" sz="2400" b="1">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2483">
                <a:tc>
                  <a:txBody>
                    <a:bodyPr/>
                    <a:lstStyle/>
                    <a:p>
                      <a:pPr algn="ctr"/>
                      <a:r>
                        <a:rPr lang="zh-CN" altLang="en-US" sz="2200" b="1">
                          <a:latin typeface="楷体" panose="02010609060101010101" pitchFamily="49" charset="-122"/>
                          <a:ea typeface="楷体" panose="02010609060101010101" pitchFamily="49" charset="-122"/>
                        </a:rPr>
                        <a:t>茎的高度</a:t>
                      </a:r>
                      <a:endParaRPr lang="zh-CN" altLang="en-US" sz="2200" b="1">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787</a:t>
                      </a:r>
                      <a:r>
                        <a:rPr lang="zh-CN" altLang="en-US" sz="2200" b="1">
                          <a:solidFill>
                            <a:srgbClr val="7030A0"/>
                          </a:solidFill>
                          <a:latin typeface="楷体" panose="02010609060101010101" pitchFamily="49" charset="-122"/>
                          <a:ea typeface="楷体" panose="02010609060101010101" pitchFamily="49" charset="-122"/>
                        </a:rPr>
                        <a:t>（高茎）</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277</a:t>
                      </a:r>
                      <a:r>
                        <a:rPr lang="zh-CN" altLang="en-US" sz="2200" b="1">
                          <a:solidFill>
                            <a:srgbClr val="7030A0"/>
                          </a:solidFill>
                          <a:latin typeface="楷体" panose="02010609060101010101" pitchFamily="49" charset="-122"/>
                          <a:ea typeface="楷体" panose="02010609060101010101" pitchFamily="49" charset="-122"/>
                        </a:rPr>
                        <a:t>（矮茎）</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FF0000"/>
                          </a:solidFill>
                          <a:latin typeface="楷体" panose="02010609060101010101" pitchFamily="49" charset="-122"/>
                          <a:ea typeface="楷体" panose="02010609060101010101" pitchFamily="49" charset="-122"/>
                        </a:rPr>
                        <a:t>2.84</a:t>
                      </a:r>
                      <a:r>
                        <a:rPr lang="zh-CN" altLang="en-US" sz="2200" b="1">
                          <a:solidFill>
                            <a:srgbClr val="FF0000"/>
                          </a:solidFill>
                          <a:latin typeface="楷体" panose="02010609060101010101" pitchFamily="49" charset="-122"/>
                          <a:ea typeface="楷体" panose="02010609060101010101" pitchFamily="49" charset="-122"/>
                        </a:rPr>
                        <a:t>：</a:t>
                      </a:r>
                      <a:r>
                        <a:rPr lang="en-US" altLang="zh-CN" sz="2200" b="1">
                          <a:solidFill>
                            <a:srgbClr val="FF0000"/>
                          </a:solidFill>
                          <a:latin typeface="楷体" panose="02010609060101010101" pitchFamily="49" charset="-122"/>
                          <a:ea typeface="楷体" panose="02010609060101010101" pitchFamily="49" charset="-122"/>
                        </a:rPr>
                        <a:t>1</a:t>
                      </a:r>
                      <a:endParaRPr lang="zh-CN" altLang="en-US" sz="2200" b="1">
                        <a:solidFill>
                          <a:srgbClr val="FF000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02483">
                <a:tc>
                  <a:txBody>
                    <a:bodyPr/>
                    <a:lstStyle/>
                    <a:p>
                      <a:pPr algn="ctr"/>
                      <a:r>
                        <a:rPr lang="zh-CN" altLang="en-US" sz="2200" b="1">
                          <a:latin typeface="楷体" panose="02010609060101010101" pitchFamily="49" charset="-122"/>
                          <a:ea typeface="楷体" panose="02010609060101010101" pitchFamily="49" charset="-122"/>
                        </a:rPr>
                        <a:t>种子形状</a:t>
                      </a:r>
                      <a:endParaRPr lang="zh-CN" altLang="en-US" sz="2200" b="1">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5475</a:t>
                      </a:r>
                      <a:r>
                        <a:rPr lang="zh-CN" altLang="en-US" sz="2200" b="1">
                          <a:solidFill>
                            <a:srgbClr val="7030A0"/>
                          </a:solidFill>
                          <a:latin typeface="楷体" panose="02010609060101010101" pitchFamily="49" charset="-122"/>
                          <a:ea typeface="楷体" panose="02010609060101010101" pitchFamily="49" charset="-122"/>
                        </a:rPr>
                        <a:t>（圆粒）</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1850</a:t>
                      </a:r>
                      <a:r>
                        <a:rPr lang="zh-CN" altLang="en-US" sz="2200" b="1">
                          <a:solidFill>
                            <a:srgbClr val="7030A0"/>
                          </a:solidFill>
                          <a:latin typeface="楷体" panose="02010609060101010101" pitchFamily="49" charset="-122"/>
                          <a:ea typeface="楷体" panose="02010609060101010101" pitchFamily="49" charset="-122"/>
                        </a:rPr>
                        <a:t>（皱粒）</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FF0000"/>
                          </a:solidFill>
                          <a:latin typeface="楷体" panose="02010609060101010101" pitchFamily="49" charset="-122"/>
                          <a:ea typeface="楷体" panose="02010609060101010101" pitchFamily="49" charset="-122"/>
                        </a:rPr>
                        <a:t>2.96</a:t>
                      </a:r>
                      <a:r>
                        <a:rPr lang="zh-CN" altLang="en-US" sz="2200" b="1">
                          <a:solidFill>
                            <a:srgbClr val="FF0000"/>
                          </a:solidFill>
                          <a:latin typeface="楷体" panose="02010609060101010101" pitchFamily="49" charset="-122"/>
                          <a:ea typeface="楷体" panose="02010609060101010101" pitchFamily="49" charset="-122"/>
                        </a:rPr>
                        <a:t>：</a:t>
                      </a:r>
                      <a:r>
                        <a:rPr lang="en-US" altLang="zh-CN" sz="2200" b="1">
                          <a:solidFill>
                            <a:srgbClr val="FF0000"/>
                          </a:solidFill>
                          <a:latin typeface="楷体" panose="02010609060101010101" pitchFamily="49" charset="-122"/>
                          <a:ea typeface="楷体" panose="02010609060101010101" pitchFamily="49" charset="-122"/>
                        </a:rPr>
                        <a:t>1</a:t>
                      </a:r>
                      <a:endParaRPr lang="zh-CN" altLang="en-US" sz="2200" b="1">
                        <a:solidFill>
                          <a:srgbClr val="FF000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02483">
                <a:tc>
                  <a:txBody>
                    <a:bodyPr/>
                    <a:lstStyle/>
                    <a:p>
                      <a:pPr algn="ctr"/>
                      <a:r>
                        <a:rPr lang="zh-CN" altLang="en-US" sz="2200" b="1">
                          <a:latin typeface="楷体" panose="02010609060101010101" pitchFamily="49" charset="-122"/>
                          <a:ea typeface="楷体" panose="02010609060101010101" pitchFamily="49" charset="-122"/>
                        </a:rPr>
                        <a:t>子叶颜色</a:t>
                      </a:r>
                      <a:endParaRPr lang="zh-CN" altLang="en-US" sz="2200" b="1">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6022</a:t>
                      </a:r>
                      <a:r>
                        <a:rPr lang="zh-CN" altLang="en-US" sz="2200" b="1">
                          <a:solidFill>
                            <a:srgbClr val="7030A0"/>
                          </a:solidFill>
                          <a:latin typeface="楷体" panose="02010609060101010101" pitchFamily="49" charset="-122"/>
                          <a:ea typeface="楷体" panose="02010609060101010101" pitchFamily="49" charset="-122"/>
                        </a:rPr>
                        <a:t>（黄色）</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2001</a:t>
                      </a:r>
                      <a:r>
                        <a:rPr lang="zh-CN" altLang="en-US" sz="2200" b="1">
                          <a:solidFill>
                            <a:srgbClr val="7030A0"/>
                          </a:solidFill>
                          <a:latin typeface="楷体" panose="02010609060101010101" pitchFamily="49" charset="-122"/>
                          <a:ea typeface="楷体" panose="02010609060101010101" pitchFamily="49" charset="-122"/>
                        </a:rPr>
                        <a:t>（绿色）</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FF0000"/>
                          </a:solidFill>
                          <a:latin typeface="楷体" panose="02010609060101010101" pitchFamily="49" charset="-122"/>
                          <a:ea typeface="楷体" panose="02010609060101010101" pitchFamily="49" charset="-122"/>
                        </a:rPr>
                        <a:t>3.01</a:t>
                      </a:r>
                      <a:r>
                        <a:rPr lang="zh-CN" altLang="en-US" sz="2200" b="1">
                          <a:solidFill>
                            <a:srgbClr val="FF0000"/>
                          </a:solidFill>
                          <a:latin typeface="楷体" panose="02010609060101010101" pitchFamily="49" charset="-122"/>
                          <a:ea typeface="楷体" panose="02010609060101010101" pitchFamily="49" charset="-122"/>
                        </a:rPr>
                        <a:t>：</a:t>
                      </a:r>
                      <a:r>
                        <a:rPr lang="en-US" altLang="zh-CN" sz="2200" b="1">
                          <a:solidFill>
                            <a:srgbClr val="FF0000"/>
                          </a:solidFill>
                          <a:latin typeface="楷体" panose="02010609060101010101" pitchFamily="49" charset="-122"/>
                          <a:ea typeface="楷体" panose="02010609060101010101" pitchFamily="49" charset="-122"/>
                        </a:rPr>
                        <a:t>1</a:t>
                      </a:r>
                      <a:endParaRPr lang="zh-CN" altLang="en-US" sz="2200" b="1">
                        <a:solidFill>
                          <a:srgbClr val="FF000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02483">
                <a:tc>
                  <a:txBody>
                    <a:bodyPr/>
                    <a:lstStyle/>
                    <a:p>
                      <a:pPr algn="ctr"/>
                      <a:r>
                        <a:rPr lang="zh-CN" altLang="en-US" sz="2200" b="1">
                          <a:latin typeface="楷体" panose="02010609060101010101" pitchFamily="49" charset="-122"/>
                          <a:ea typeface="楷体" panose="02010609060101010101" pitchFamily="49" charset="-122"/>
                        </a:rPr>
                        <a:t>花的颜色</a:t>
                      </a:r>
                      <a:endParaRPr lang="zh-CN" altLang="en-US" sz="2200" b="1">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705</a:t>
                      </a:r>
                      <a:r>
                        <a:rPr lang="zh-CN" altLang="en-US" sz="2200" b="1">
                          <a:solidFill>
                            <a:srgbClr val="7030A0"/>
                          </a:solidFill>
                          <a:latin typeface="楷体" panose="02010609060101010101" pitchFamily="49" charset="-122"/>
                          <a:ea typeface="楷体" panose="02010609060101010101" pitchFamily="49" charset="-122"/>
                        </a:rPr>
                        <a:t>（红色）</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224</a:t>
                      </a:r>
                      <a:r>
                        <a:rPr lang="zh-CN" altLang="en-US" sz="2200" b="1">
                          <a:solidFill>
                            <a:srgbClr val="7030A0"/>
                          </a:solidFill>
                          <a:latin typeface="楷体" panose="02010609060101010101" pitchFamily="49" charset="-122"/>
                          <a:ea typeface="楷体" panose="02010609060101010101" pitchFamily="49" charset="-122"/>
                        </a:rPr>
                        <a:t>（白色）</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FF0000"/>
                          </a:solidFill>
                          <a:latin typeface="楷体" panose="02010609060101010101" pitchFamily="49" charset="-122"/>
                          <a:ea typeface="楷体" panose="02010609060101010101" pitchFamily="49" charset="-122"/>
                        </a:rPr>
                        <a:t>3.15</a:t>
                      </a:r>
                      <a:r>
                        <a:rPr lang="zh-CN" altLang="en-US" sz="2200" b="1">
                          <a:solidFill>
                            <a:srgbClr val="FF0000"/>
                          </a:solidFill>
                          <a:latin typeface="楷体" panose="02010609060101010101" pitchFamily="49" charset="-122"/>
                          <a:ea typeface="楷体" panose="02010609060101010101" pitchFamily="49" charset="-122"/>
                        </a:rPr>
                        <a:t>：</a:t>
                      </a:r>
                      <a:r>
                        <a:rPr lang="en-US" altLang="zh-CN" sz="2200" b="1">
                          <a:solidFill>
                            <a:srgbClr val="FF0000"/>
                          </a:solidFill>
                          <a:latin typeface="楷体" panose="02010609060101010101" pitchFamily="49" charset="-122"/>
                          <a:ea typeface="楷体" panose="02010609060101010101" pitchFamily="49" charset="-122"/>
                        </a:rPr>
                        <a:t>1</a:t>
                      </a:r>
                      <a:endParaRPr lang="zh-CN" altLang="en-US" sz="2200" b="1">
                        <a:solidFill>
                          <a:srgbClr val="FF000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02483">
                <a:tc>
                  <a:txBody>
                    <a:bodyPr/>
                    <a:lstStyle/>
                    <a:p>
                      <a:pPr algn="ctr"/>
                      <a:r>
                        <a:rPr lang="zh-CN" altLang="en-US" sz="2200" b="1">
                          <a:latin typeface="楷体" panose="02010609060101010101" pitchFamily="49" charset="-122"/>
                          <a:ea typeface="楷体" panose="02010609060101010101" pitchFamily="49" charset="-122"/>
                        </a:rPr>
                        <a:t>豆荚形状</a:t>
                      </a:r>
                      <a:endParaRPr lang="zh-CN" altLang="en-US" sz="2200" b="1">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882</a:t>
                      </a:r>
                      <a:r>
                        <a:rPr lang="zh-CN" altLang="en-US" sz="2200" b="1">
                          <a:solidFill>
                            <a:srgbClr val="7030A0"/>
                          </a:solidFill>
                          <a:latin typeface="楷体" panose="02010609060101010101" pitchFamily="49" charset="-122"/>
                          <a:ea typeface="楷体" panose="02010609060101010101" pitchFamily="49" charset="-122"/>
                        </a:rPr>
                        <a:t>（饱满）</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299</a:t>
                      </a:r>
                      <a:r>
                        <a:rPr lang="zh-CN" altLang="en-US" sz="2200" b="1">
                          <a:solidFill>
                            <a:srgbClr val="7030A0"/>
                          </a:solidFill>
                          <a:latin typeface="楷体" panose="02010609060101010101" pitchFamily="49" charset="-122"/>
                          <a:ea typeface="楷体" panose="02010609060101010101" pitchFamily="49" charset="-122"/>
                        </a:rPr>
                        <a:t>（不饱满）</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FF0000"/>
                          </a:solidFill>
                          <a:latin typeface="楷体" panose="02010609060101010101" pitchFamily="49" charset="-122"/>
                          <a:ea typeface="楷体" panose="02010609060101010101" pitchFamily="49" charset="-122"/>
                        </a:rPr>
                        <a:t>2.95</a:t>
                      </a:r>
                      <a:r>
                        <a:rPr lang="zh-CN" altLang="en-US" sz="2200" b="1">
                          <a:solidFill>
                            <a:srgbClr val="FF0000"/>
                          </a:solidFill>
                          <a:latin typeface="楷体" panose="02010609060101010101" pitchFamily="49" charset="-122"/>
                          <a:ea typeface="楷体" panose="02010609060101010101" pitchFamily="49" charset="-122"/>
                        </a:rPr>
                        <a:t>：</a:t>
                      </a:r>
                      <a:r>
                        <a:rPr lang="en-US" altLang="zh-CN" sz="2200" b="1">
                          <a:solidFill>
                            <a:srgbClr val="FF0000"/>
                          </a:solidFill>
                          <a:latin typeface="楷体" panose="02010609060101010101" pitchFamily="49" charset="-122"/>
                          <a:ea typeface="楷体" panose="02010609060101010101" pitchFamily="49" charset="-122"/>
                        </a:rPr>
                        <a:t>1</a:t>
                      </a:r>
                      <a:endParaRPr lang="zh-CN" altLang="en-US" sz="2200" b="1">
                        <a:solidFill>
                          <a:srgbClr val="FF000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867300">
                <a:tc>
                  <a:txBody>
                    <a:bodyPr/>
                    <a:lstStyle/>
                    <a:p>
                      <a:pPr algn="ctr"/>
                      <a:r>
                        <a:rPr lang="zh-CN" altLang="en-US" sz="2200" b="1">
                          <a:latin typeface="楷体" panose="02010609060101010101" pitchFamily="49" charset="-122"/>
                          <a:ea typeface="楷体" panose="02010609060101010101" pitchFamily="49" charset="-122"/>
                        </a:rPr>
                        <a:t>豆荚颜色（未成熟）</a:t>
                      </a:r>
                      <a:endParaRPr lang="zh-CN" altLang="en-US" sz="2200" b="1">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428</a:t>
                      </a:r>
                      <a:r>
                        <a:rPr lang="zh-CN" altLang="en-US" sz="2200" b="1">
                          <a:solidFill>
                            <a:srgbClr val="7030A0"/>
                          </a:solidFill>
                          <a:latin typeface="楷体" panose="02010609060101010101" pitchFamily="49" charset="-122"/>
                          <a:ea typeface="楷体" panose="02010609060101010101" pitchFamily="49" charset="-122"/>
                        </a:rPr>
                        <a:t>（绿色）</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152</a:t>
                      </a:r>
                      <a:r>
                        <a:rPr lang="zh-CN" altLang="en-US" sz="2200" b="1">
                          <a:solidFill>
                            <a:srgbClr val="7030A0"/>
                          </a:solidFill>
                          <a:latin typeface="楷体" panose="02010609060101010101" pitchFamily="49" charset="-122"/>
                          <a:ea typeface="楷体" panose="02010609060101010101" pitchFamily="49" charset="-122"/>
                        </a:rPr>
                        <a:t>（黄色）</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FF0000"/>
                          </a:solidFill>
                          <a:latin typeface="楷体" panose="02010609060101010101" pitchFamily="49" charset="-122"/>
                          <a:ea typeface="楷体" panose="02010609060101010101" pitchFamily="49" charset="-122"/>
                        </a:rPr>
                        <a:t>2.82</a:t>
                      </a:r>
                      <a:r>
                        <a:rPr lang="zh-CN" altLang="en-US" sz="2200" b="1">
                          <a:solidFill>
                            <a:srgbClr val="FF0000"/>
                          </a:solidFill>
                          <a:latin typeface="楷体" panose="02010609060101010101" pitchFamily="49" charset="-122"/>
                          <a:ea typeface="楷体" panose="02010609060101010101" pitchFamily="49" charset="-122"/>
                        </a:rPr>
                        <a:t>：</a:t>
                      </a:r>
                      <a:r>
                        <a:rPr lang="en-US" altLang="zh-CN" sz="2200" b="1">
                          <a:solidFill>
                            <a:srgbClr val="FF0000"/>
                          </a:solidFill>
                          <a:latin typeface="楷体" panose="02010609060101010101" pitchFamily="49" charset="-122"/>
                          <a:ea typeface="楷体" panose="02010609060101010101" pitchFamily="49" charset="-122"/>
                        </a:rPr>
                        <a:t>1</a:t>
                      </a:r>
                      <a:endParaRPr lang="zh-CN" altLang="en-US" sz="2200" b="1">
                        <a:solidFill>
                          <a:srgbClr val="FF000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02285">
                <a:tc>
                  <a:txBody>
                    <a:bodyPr/>
                    <a:lstStyle/>
                    <a:p>
                      <a:pPr algn="ctr"/>
                      <a:r>
                        <a:rPr lang="zh-CN" altLang="en-US" sz="2200" b="1">
                          <a:latin typeface="楷体" panose="02010609060101010101" pitchFamily="49" charset="-122"/>
                          <a:ea typeface="楷体" panose="02010609060101010101" pitchFamily="49" charset="-122"/>
                        </a:rPr>
                        <a:t>花的位置</a:t>
                      </a:r>
                      <a:endParaRPr lang="zh-CN" altLang="en-US" sz="2200" b="1">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651</a:t>
                      </a:r>
                      <a:r>
                        <a:rPr lang="zh-CN" altLang="en-US" sz="2200" b="1">
                          <a:solidFill>
                            <a:srgbClr val="7030A0"/>
                          </a:solidFill>
                          <a:latin typeface="楷体" panose="02010609060101010101" pitchFamily="49" charset="-122"/>
                          <a:ea typeface="楷体" panose="02010609060101010101" pitchFamily="49" charset="-122"/>
                        </a:rPr>
                        <a:t>（腋生）</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7030A0"/>
                          </a:solidFill>
                          <a:latin typeface="楷体" panose="02010609060101010101" pitchFamily="49" charset="-122"/>
                          <a:ea typeface="楷体" panose="02010609060101010101" pitchFamily="49" charset="-122"/>
                        </a:rPr>
                        <a:t>207</a:t>
                      </a:r>
                      <a:r>
                        <a:rPr lang="zh-CN" altLang="en-US" sz="2200" b="1">
                          <a:solidFill>
                            <a:srgbClr val="7030A0"/>
                          </a:solidFill>
                          <a:latin typeface="楷体" panose="02010609060101010101" pitchFamily="49" charset="-122"/>
                          <a:ea typeface="楷体" panose="02010609060101010101" pitchFamily="49" charset="-122"/>
                        </a:rPr>
                        <a:t>（顶生）</a:t>
                      </a:r>
                      <a:endParaRPr lang="zh-CN" altLang="en-US" sz="2200" b="1">
                        <a:solidFill>
                          <a:srgbClr val="7030A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solidFill>
                            <a:srgbClr val="FF0000"/>
                          </a:solidFill>
                          <a:latin typeface="楷体" panose="02010609060101010101" pitchFamily="49" charset="-122"/>
                          <a:ea typeface="楷体" panose="02010609060101010101" pitchFamily="49" charset="-122"/>
                        </a:rPr>
                        <a:t>3.14</a:t>
                      </a:r>
                      <a:r>
                        <a:rPr lang="zh-CN" altLang="en-US" sz="2200" b="1">
                          <a:solidFill>
                            <a:srgbClr val="FF0000"/>
                          </a:solidFill>
                          <a:latin typeface="楷体" panose="02010609060101010101" pitchFamily="49" charset="-122"/>
                          <a:ea typeface="楷体" panose="02010609060101010101" pitchFamily="49" charset="-122"/>
                        </a:rPr>
                        <a:t>：</a:t>
                      </a:r>
                      <a:r>
                        <a:rPr lang="en-US" altLang="zh-CN" sz="2200" b="1">
                          <a:solidFill>
                            <a:srgbClr val="FF0000"/>
                          </a:solidFill>
                          <a:latin typeface="楷体" panose="02010609060101010101" pitchFamily="49" charset="-122"/>
                          <a:ea typeface="楷体" panose="02010609060101010101" pitchFamily="49" charset="-122"/>
                        </a:rPr>
                        <a:t>1</a:t>
                      </a:r>
                      <a:endParaRPr lang="zh-CN" altLang="en-US" sz="2200" b="1">
                        <a:solidFill>
                          <a:srgbClr val="FF0000"/>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344"/>
                                        </p:tgtEl>
                                        <p:attrNameLst>
                                          <p:attrName>style.visibility</p:attrName>
                                        </p:attrNameLst>
                                      </p:cBhvr>
                                      <p:to>
                                        <p:strVal val="visible"/>
                                      </p:to>
                                    </p:set>
                                    <p:anim calcmode="lin" valueType="num">
                                      <p:cBhvr>
                                        <p:cTn id="7" dur="500" fill="hold"/>
                                        <p:tgtEl>
                                          <p:spTgt spid="96344"/>
                                        </p:tgtEl>
                                        <p:attrNameLst>
                                          <p:attrName>ppt_w</p:attrName>
                                        </p:attrNameLst>
                                      </p:cBhvr>
                                      <p:tavLst>
                                        <p:tav tm="0">
                                          <p:val>
                                            <p:fltVal val="0"/>
                                          </p:val>
                                        </p:tav>
                                        <p:tav tm="100000">
                                          <p:val>
                                            <p:strVal val="#ppt_w"/>
                                          </p:val>
                                        </p:tav>
                                      </p:tavLst>
                                    </p:anim>
                                    <p:anim calcmode="lin" valueType="num">
                                      <p:cBhvr>
                                        <p:cTn id="8" dur="500" fill="hold"/>
                                        <p:tgtEl>
                                          <p:spTgt spid="96344"/>
                                        </p:tgtEl>
                                        <p:attrNameLst>
                                          <p:attrName>ppt_h</p:attrName>
                                        </p:attrNameLst>
                                      </p:cBhvr>
                                      <p:tavLst>
                                        <p:tav tm="0">
                                          <p:val>
                                            <p:fltVal val="0"/>
                                          </p:val>
                                        </p:tav>
                                        <p:tav tm="100000">
                                          <p:val>
                                            <p:strVal val="#ppt_h"/>
                                          </p:val>
                                        </p:tav>
                                      </p:tavLst>
                                    </p:anim>
                                    <p:animEffect transition="in" filter="fade">
                                      <p:cBhvr>
                                        <p:cTn id="9" dur="500"/>
                                        <p:tgtEl>
                                          <p:spTgt spid="96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Text Box 3"/>
          <p:cNvSpPr txBox="1">
            <a:spLocks noChangeArrowheads="1"/>
          </p:cNvSpPr>
          <p:nvPr/>
        </p:nvSpPr>
        <p:spPr bwMode="auto">
          <a:xfrm>
            <a:off x="1558925" y="954088"/>
            <a:ext cx="8229600"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50000"/>
              </a:lnSpc>
              <a:spcBef>
                <a:spcPct val="50000"/>
              </a:spcBef>
              <a:buFontTx/>
              <a:buNone/>
            </a:pPr>
            <a:r>
              <a:rPr lang="en-US" altLang="zh-CN" sz="2000" b="1">
                <a:solidFill>
                  <a:srgbClr val="000000"/>
                </a:solidFill>
                <a:latin typeface="楷体" panose="02010609060101010101" pitchFamily="49" charset="-122"/>
                <a:ea typeface="楷体" panose="02010609060101010101" pitchFamily="49" charset="-122"/>
              </a:rPr>
              <a:t>1.</a:t>
            </a:r>
            <a:r>
              <a:rPr lang="zh-CN" altLang="en-US" sz="2000" b="1">
                <a:solidFill>
                  <a:srgbClr val="000000"/>
                </a:solidFill>
                <a:latin typeface="楷体" panose="02010609060101010101" pitchFamily="49" charset="-122"/>
                <a:ea typeface="楷体" panose="02010609060101010101" pitchFamily="49" charset="-122"/>
              </a:rPr>
              <a:t>生物的性状是由遗传因子（</a:t>
            </a:r>
            <a:r>
              <a:rPr lang="zh-CN" altLang="en-US" sz="2000" b="1">
                <a:solidFill>
                  <a:srgbClr val="C00000"/>
                </a:solidFill>
                <a:latin typeface="楷体" panose="02010609060101010101" pitchFamily="49" charset="-122"/>
                <a:ea typeface="楷体" panose="02010609060101010101" pitchFamily="49" charset="-122"/>
              </a:rPr>
              <a:t>基因</a:t>
            </a:r>
            <a:r>
              <a:rPr lang="zh-CN" altLang="en-US" sz="2000" b="1">
                <a:solidFill>
                  <a:srgbClr val="000000"/>
                </a:solidFill>
                <a:latin typeface="楷体" panose="02010609060101010101" pitchFamily="49" charset="-122"/>
                <a:ea typeface="楷体" panose="02010609060101010101" pitchFamily="49" charset="-122"/>
              </a:rPr>
              <a:t>）控制的</a:t>
            </a:r>
            <a:endParaRPr lang="zh-CN" altLang="en-US" sz="2000" b="1">
              <a:solidFill>
                <a:srgbClr val="000000"/>
              </a:solidFill>
              <a:latin typeface="楷体" panose="02010609060101010101" pitchFamily="49" charset="-122"/>
              <a:ea typeface="楷体" panose="02010609060101010101" pitchFamily="49" charset="-122"/>
            </a:endParaRPr>
          </a:p>
        </p:txBody>
      </p:sp>
      <p:sp>
        <p:nvSpPr>
          <p:cNvPr id="98308" name="Text Box 4"/>
          <p:cNvSpPr txBox="1">
            <a:spLocks noChangeArrowheads="1"/>
          </p:cNvSpPr>
          <p:nvPr/>
        </p:nvSpPr>
        <p:spPr bwMode="auto">
          <a:xfrm>
            <a:off x="1642815" y="1242568"/>
            <a:ext cx="4237161"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zh-CN" altLang="en-US" sz="2000" b="1">
                <a:solidFill>
                  <a:srgbClr val="C00000"/>
                </a:solidFill>
                <a:latin typeface="楷体" panose="02010609060101010101" pitchFamily="49" charset="-122"/>
                <a:ea typeface="楷体" panose="02010609060101010101" pitchFamily="49" charset="-122"/>
              </a:rPr>
              <a:t>显性性状</a:t>
            </a:r>
            <a:r>
              <a:rPr lang="zh-CN" altLang="en-US" sz="2000" b="1">
                <a:solidFill>
                  <a:srgbClr val="000000"/>
                </a:solidFill>
                <a:latin typeface="楷体" panose="02010609060101010101" pitchFamily="49" charset="-122"/>
                <a:ea typeface="楷体" panose="02010609060101010101" pitchFamily="49" charset="-122"/>
              </a:rPr>
              <a:t>：由</a:t>
            </a:r>
            <a:r>
              <a:rPr lang="zh-CN" altLang="en-US" sz="2000" b="1">
                <a:solidFill>
                  <a:srgbClr val="C00000"/>
                </a:solidFill>
                <a:latin typeface="楷体" panose="02010609060101010101" pitchFamily="49" charset="-122"/>
                <a:ea typeface="楷体" panose="02010609060101010101" pitchFamily="49" charset="-122"/>
              </a:rPr>
              <a:t>显性</a:t>
            </a:r>
            <a:r>
              <a:rPr lang="zh-CN" altLang="en-US" sz="2000" b="1">
                <a:solidFill>
                  <a:srgbClr val="000000"/>
                </a:solidFill>
                <a:latin typeface="楷体" panose="02010609060101010101" pitchFamily="49" charset="-122"/>
                <a:ea typeface="楷体" panose="02010609060101010101" pitchFamily="49" charset="-122"/>
              </a:rPr>
              <a:t>遗传因子（基因）控制</a:t>
            </a:r>
            <a:r>
              <a:rPr lang="zh-CN" altLang="en-US" sz="2000" b="1">
                <a:solidFill>
                  <a:srgbClr val="7030A0"/>
                </a:solidFill>
                <a:latin typeface="楷体" panose="02010609060101010101" pitchFamily="49" charset="-122"/>
                <a:ea typeface="楷体" panose="02010609060101010101" pitchFamily="49" charset="-122"/>
              </a:rPr>
              <a:t>（用大写字母如</a:t>
            </a:r>
            <a:r>
              <a:rPr lang="en-US" altLang="zh-CN" sz="2000" b="1">
                <a:solidFill>
                  <a:srgbClr val="C00000"/>
                </a:solidFill>
                <a:latin typeface="楷体" panose="02010609060101010101" pitchFamily="49" charset="-122"/>
                <a:ea typeface="楷体" panose="02010609060101010101" pitchFamily="49" charset="-122"/>
              </a:rPr>
              <a:t>D</a:t>
            </a:r>
            <a:r>
              <a:rPr lang="zh-CN" altLang="en-US" sz="2000" b="1">
                <a:solidFill>
                  <a:srgbClr val="7030A0"/>
                </a:solidFill>
                <a:latin typeface="楷体" panose="02010609060101010101" pitchFamily="49" charset="-122"/>
                <a:ea typeface="楷体" panose="02010609060101010101" pitchFamily="49" charset="-122"/>
              </a:rPr>
              <a:t>来表示）</a:t>
            </a:r>
            <a:endParaRPr lang="zh-CN" altLang="en-US" sz="2000" b="1">
              <a:solidFill>
                <a:srgbClr val="7030A0"/>
              </a:solidFill>
              <a:latin typeface="楷体" panose="02010609060101010101" pitchFamily="49" charset="-122"/>
              <a:ea typeface="楷体" panose="02010609060101010101" pitchFamily="49" charset="-122"/>
            </a:endParaRPr>
          </a:p>
        </p:txBody>
      </p:sp>
      <p:sp>
        <p:nvSpPr>
          <p:cNvPr id="98309" name="Rectangle 5"/>
          <p:cNvSpPr>
            <a:spLocks noChangeArrowheads="1"/>
          </p:cNvSpPr>
          <p:nvPr/>
        </p:nvSpPr>
        <p:spPr bwMode="auto">
          <a:xfrm>
            <a:off x="1616748" y="2067808"/>
            <a:ext cx="4360926"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zh-CN" altLang="en-US" sz="2000" b="1">
                <a:solidFill>
                  <a:srgbClr val="C00000"/>
                </a:solidFill>
                <a:latin typeface="楷体" panose="02010609060101010101" pitchFamily="49" charset="-122"/>
                <a:ea typeface="楷体" panose="02010609060101010101" pitchFamily="49" charset="-122"/>
              </a:rPr>
              <a:t>隐性性状</a:t>
            </a:r>
            <a:r>
              <a:rPr lang="zh-CN" altLang="en-US" sz="2000" b="1">
                <a:solidFill>
                  <a:srgbClr val="000000"/>
                </a:solidFill>
                <a:latin typeface="楷体" panose="02010609060101010101" pitchFamily="49" charset="-122"/>
                <a:ea typeface="楷体" panose="02010609060101010101" pitchFamily="49" charset="-122"/>
              </a:rPr>
              <a:t>：由</a:t>
            </a:r>
            <a:r>
              <a:rPr lang="zh-CN" altLang="en-US" sz="2000" b="1">
                <a:solidFill>
                  <a:srgbClr val="C00000"/>
                </a:solidFill>
                <a:latin typeface="楷体" panose="02010609060101010101" pitchFamily="49" charset="-122"/>
                <a:ea typeface="楷体" panose="02010609060101010101" pitchFamily="49" charset="-122"/>
              </a:rPr>
              <a:t>隐性</a:t>
            </a:r>
            <a:r>
              <a:rPr lang="zh-CN" altLang="en-US" sz="2000" b="1">
                <a:solidFill>
                  <a:srgbClr val="000000"/>
                </a:solidFill>
                <a:latin typeface="楷体" panose="02010609060101010101" pitchFamily="49" charset="-122"/>
                <a:ea typeface="楷体" panose="02010609060101010101" pitchFamily="49" charset="-122"/>
              </a:rPr>
              <a:t>遗传因子（基因）控制</a:t>
            </a:r>
            <a:r>
              <a:rPr lang="zh-CN" altLang="en-US" sz="2000" b="1">
                <a:solidFill>
                  <a:srgbClr val="7030A0"/>
                </a:solidFill>
                <a:latin typeface="楷体" panose="02010609060101010101" pitchFamily="49" charset="-122"/>
                <a:ea typeface="楷体" panose="02010609060101010101" pitchFamily="49" charset="-122"/>
              </a:rPr>
              <a:t>（用小写字母如</a:t>
            </a:r>
            <a:r>
              <a:rPr lang="en-US" altLang="zh-CN" sz="2000" b="1">
                <a:solidFill>
                  <a:srgbClr val="C00000"/>
                </a:solidFill>
                <a:latin typeface="楷体" panose="02010609060101010101" pitchFamily="49" charset="-122"/>
                <a:ea typeface="楷体" panose="02010609060101010101" pitchFamily="49" charset="-122"/>
              </a:rPr>
              <a:t>d</a:t>
            </a:r>
            <a:r>
              <a:rPr lang="zh-CN" altLang="en-US" sz="2000" b="1">
                <a:solidFill>
                  <a:srgbClr val="7030A0"/>
                </a:solidFill>
                <a:latin typeface="楷体" panose="02010609060101010101" pitchFamily="49" charset="-122"/>
                <a:ea typeface="楷体" panose="02010609060101010101" pitchFamily="49" charset="-122"/>
              </a:rPr>
              <a:t>来表示）</a:t>
            </a:r>
            <a:endParaRPr lang="zh-CN" altLang="en-US" sz="2000" b="1">
              <a:solidFill>
                <a:srgbClr val="7030A0"/>
              </a:solidFill>
              <a:latin typeface="楷体" panose="02010609060101010101" pitchFamily="49" charset="-122"/>
              <a:ea typeface="楷体" panose="02010609060101010101" pitchFamily="49" charset="-122"/>
            </a:endParaRPr>
          </a:p>
        </p:txBody>
      </p:sp>
      <p:sp>
        <p:nvSpPr>
          <p:cNvPr id="98310" name="Text Box 6"/>
          <p:cNvSpPr txBox="1">
            <a:spLocks noChangeArrowheads="1"/>
          </p:cNvSpPr>
          <p:nvPr/>
        </p:nvSpPr>
        <p:spPr bwMode="auto">
          <a:xfrm>
            <a:off x="1642815" y="2948787"/>
            <a:ext cx="4850513"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en-US" altLang="zh-CN" sz="2000" b="1" dirty="0">
                <a:solidFill>
                  <a:srgbClr val="000000"/>
                </a:solidFill>
                <a:latin typeface="楷体" panose="02010609060101010101" pitchFamily="49" charset="-122"/>
                <a:ea typeface="楷体" panose="02010609060101010101" pitchFamily="49" charset="-122"/>
              </a:rPr>
              <a:t>2.</a:t>
            </a:r>
            <a:r>
              <a:rPr lang="zh-CN" altLang="en-US" sz="2000" b="1" dirty="0">
                <a:solidFill>
                  <a:srgbClr val="000000"/>
                </a:solidFill>
                <a:latin typeface="楷体" panose="02010609060101010101" pitchFamily="49" charset="-122"/>
                <a:ea typeface="楷体" panose="02010609060101010101" pitchFamily="49" charset="-122"/>
              </a:rPr>
              <a:t>体细胞中</a:t>
            </a:r>
            <a:r>
              <a:rPr lang="zh-CN" altLang="en-US" sz="2000" b="1" dirty="0">
                <a:solidFill>
                  <a:srgbClr val="C00000"/>
                </a:solidFill>
                <a:latin typeface="楷体" panose="02010609060101010101" pitchFamily="49" charset="-122"/>
                <a:ea typeface="楷体" panose="02010609060101010101" pitchFamily="49" charset="-122"/>
              </a:rPr>
              <a:t>遗传因子（基因）</a:t>
            </a:r>
            <a:r>
              <a:rPr lang="zh-CN" altLang="en-US" sz="2000" b="1" dirty="0">
                <a:solidFill>
                  <a:srgbClr val="000000"/>
                </a:solidFill>
                <a:latin typeface="楷体" panose="02010609060101010101" pitchFamily="49" charset="-122"/>
                <a:ea typeface="楷体" panose="02010609060101010101" pitchFamily="49" charset="-122"/>
              </a:rPr>
              <a:t>是</a:t>
            </a:r>
            <a:r>
              <a:rPr lang="zh-CN" altLang="en-US" sz="2000" b="1" dirty="0">
                <a:solidFill>
                  <a:srgbClr val="C00000"/>
                </a:solidFill>
                <a:latin typeface="楷体" panose="02010609060101010101" pitchFamily="49" charset="-122"/>
                <a:ea typeface="楷体" panose="02010609060101010101" pitchFamily="49" charset="-122"/>
              </a:rPr>
              <a:t>成对</a:t>
            </a:r>
            <a:r>
              <a:rPr lang="zh-CN" altLang="en-US" sz="2000" b="1" dirty="0">
                <a:solidFill>
                  <a:srgbClr val="000000"/>
                </a:solidFill>
                <a:latin typeface="楷体" panose="02010609060101010101" pitchFamily="49" charset="-122"/>
                <a:ea typeface="楷体" panose="02010609060101010101" pitchFamily="49" charset="-122"/>
              </a:rPr>
              <a:t>存在的，其中一个来自父本一个来自母本。</a:t>
            </a:r>
            <a:endParaRPr lang="zh-CN" altLang="en-US" sz="2000" b="1" dirty="0">
              <a:solidFill>
                <a:srgbClr val="000000"/>
              </a:solidFill>
              <a:latin typeface="楷体" panose="02010609060101010101" pitchFamily="49" charset="-122"/>
              <a:ea typeface="楷体" panose="02010609060101010101" pitchFamily="49" charset="-122"/>
            </a:endParaRPr>
          </a:p>
        </p:txBody>
      </p:sp>
      <p:sp>
        <p:nvSpPr>
          <p:cNvPr id="563207" name="Text Box 12"/>
          <p:cNvSpPr txBox="1">
            <a:spLocks noChangeArrowheads="1"/>
          </p:cNvSpPr>
          <p:nvPr/>
        </p:nvSpPr>
        <p:spPr bwMode="auto">
          <a:xfrm>
            <a:off x="1535192" y="107236"/>
            <a:ext cx="55991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olidFill>
                  <a:srgbClr val="7030A0"/>
                </a:solidFill>
                <a:latin typeface="楷体" panose="02010609060101010101" pitchFamily="49" charset="-122"/>
                <a:ea typeface="楷体" panose="02010609060101010101" pitchFamily="49" charset="-122"/>
              </a:rPr>
              <a:t>对分离现象的解释</a:t>
            </a:r>
            <a:endParaRPr lang="zh-CN" altLang="en-US" b="1">
              <a:solidFill>
                <a:srgbClr val="7030A0"/>
              </a:solidFill>
              <a:latin typeface="楷体" panose="02010609060101010101" pitchFamily="49" charset="-122"/>
              <a:ea typeface="楷体" panose="02010609060101010101" pitchFamily="49" charset="-122"/>
            </a:endParaRPr>
          </a:p>
        </p:txBody>
      </p:sp>
      <p:sp>
        <p:nvSpPr>
          <p:cNvPr id="98312" name="Oval 16"/>
          <p:cNvSpPr>
            <a:spLocks noChangeArrowheads="1"/>
          </p:cNvSpPr>
          <p:nvPr/>
        </p:nvSpPr>
        <p:spPr bwMode="auto">
          <a:xfrm>
            <a:off x="7205663" y="3243263"/>
            <a:ext cx="762000" cy="762000"/>
          </a:xfrm>
          <a:prstGeom prst="ellipse">
            <a:avLst/>
          </a:prstGeom>
          <a:solidFill>
            <a:srgbClr val="FF7C80"/>
          </a:solidFill>
          <a:ln w="9525">
            <a:solidFill>
              <a:schemeClr val="tx1"/>
            </a:solidFill>
            <a:rou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000">
              <a:solidFill>
                <a:srgbClr val="0000FF"/>
              </a:solidFill>
              <a:latin typeface="楷体" panose="02010609060101010101" pitchFamily="49" charset="-122"/>
              <a:ea typeface="楷体" panose="02010609060101010101" pitchFamily="49" charset="-122"/>
            </a:endParaRPr>
          </a:p>
        </p:txBody>
      </p:sp>
      <p:sp>
        <p:nvSpPr>
          <p:cNvPr id="98313" name="Oval 17"/>
          <p:cNvSpPr>
            <a:spLocks noChangeArrowheads="1"/>
          </p:cNvSpPr>
          <p:nvPr/>
        </p:nvSpPr>
        <p:spPr bwMode="auto">
          <a:xfrm>
            <a:off x="9264650" y="3243263"/>
            <a:ext cx="762000" cy="762000"/>
          </a:xfrm>
          <a:prstGeom prst="ellipse">
            <a:avLst/>
          </a:prstGeom>
          <a:solidFill>
            <a:schemeClr val="accent1"/>
          </a:solidFill>
          <a:ln w="9525">
            <a:solidFill>
              <a:schemeClr val="tx1"/>
            </a:solidFill>
            <a:rou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000">
              <a:solidFill>
                <a:srgbClr val="0000FF"/>
              </a:solidFill>
              <a:latin typeface="楷体" panose="02010609060101010101" pitchFamily="49" charset="-122"/>
              <a:ea typeface="楷体" panose="02010609060101010101" pitchFamily="49" charset="-122"/>
            </a:endParaRPr>
          </a:p>
        </p:txBody>
      </p:sp>
      <p:sp>
        <p:nvSpPr>
          <p:cNvPr id="98314" name="Oval 18"/>
          <p:cNvSpPr>
            <a:spLocks noChangeArrowheads="1"/>
          </p:cNvSpPr>
          <p:nvPr/>
        </p:nvSpPr>
        <p:spPr bwMode="auto">
          <a:xfrm>
            <a:off x="7362825" y="4508500"/>
            <a:ext cx="533400" cy="533400"/>
          </a:xfrm>
          <a:prstGeom prst="ellipse">
            <a:avLst/>
          </a:prstGeom>
          <a:solidFill>
            <a:schemeClr val="folHlink"/>
          </a:solidFill>
          <a:ln w="9525">
            <a:solidFill>
              <a:schemeClr val="tx1"/>
            </a:solidFill>
            <a:rou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000">
              <a:solidFill>
                <a:srgbClr val="0000FF"/>
              </a:solidFill>
              <a:latin typeface="楷体" panose="02010609060101010101" pitchFamily="49" charset="-122"/>
              <a:ea typeface="楷体" panose="02010609060101010101" pitchFamily="49" charset="-122"/>
            </a:endParaRPr>
          </a:p>
        </p:txBody>
      </p:sp>
      <p:sp>
        <p:nvSpPr>
          <p:cNvPr id="98315" name="Oval 19"/>
          <p:cNvSpPr>
            <a:spLocks noChangeArrowheads="1"/>
          </p:cNvSpPr>
          <p:nvPr/>
        </p:nvSpPr>
        <p:spPr bwMode="auto">
          <a:xfrm>
            <a:off x="9409113" y="4551363"/>
            <a:ext cx="533400" cy="533400"/>
          </a:xfrm>
          <a:prstGeom prst="ellipse">
            <a:avLst/>
          </a:prstGeom>
          <a:solidFill>
            <a:schemeClr val="folHlink"/>
          </a:solidFill>
          <a:ln w="9525">
            <a:solidFill>
              <a:schemeClr val="tx1"/>
            </a:solidFill>
            <a:rou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000">
              <a:solidFill>
                <a:srgbClr val="0000FF"/>
              </a:solidFill>
              <a:latin typeface="楷体" panose="02010609060101010101" pitchFamily="49" charset="-122"/>
              <a:ea typeface="楷体" panose="02010609060101010101" pitchFamily="49" charset="-122"/>
            </a:endParaRPr>
          </a:p>
        </p:txBody>
      </p:sp>
      <p:sp>
        <p:nvSpPr>
          <p:cNvPr id="98316" name="Oval 20"/>
          <p:cNvSpPr>
            <a:spLocks noChangeArrowheads="1"/>
          </p:cNvSpPr>
          <p:nvPr/>
        </p:nvSpPr>
        <p:spPr bwMode="auto">
          <a:xfrm>
            <a:off x="8362950" y="5335588"/>
            <a:ext cx="685800" cy="685800"/>
          </a:xfrm>
          <a:prstGeom prst="ellipse">
            <a:avLst/>
          </a:prstGeom>
          <a:solidFill>
            <a:srgbClr val="FF7C80"/>
          </a:solidFill>
          <a:ln w="9525">
            <a:solidFill>
              <a:schemeClr val="tx1"/>
            </a:solidFill>
            <a:rou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000">
              <a:solidFill>
                <a:srgbClr val="0000FF"/>
              </a:solidFill>
              <a:latin typeface="楷体" panose="02010609060101010101" pitchFamily="49" charset="-122"/>
              <a:ea typeface="楷体" panose="02010609060101010101" pitchFamily="49" charset="-122"/>
            </a:endParaRPr>
          </a:p>
        </p:txBody>
      </p:sp>
      <p:sp>
        <p:nvSpPr>
          <p:cNvPr id="98317" name="Text Box 21"/>
          <p:cNvSpPr txBox="1">
            <a:spLocks noChangeArrowheads="1"/>
          </p:cNvSpPr>
          <p:nvPr/>
        </p:nvSpPr>
        <p:spPr bwMode="auto">
          <a:xfrm>
            <a:off x="6600825" y="3314700"/>
            <a:ext cx="4095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C00000"/>
                </a:solidFill>
                <a:latin typeface="楷体" panose="02010609060101010101" pitchFamily="49" charset="-122"/>
                <a:ea typeface="楷体" panose="02010609060101010101" pitchFamily="49" charset="-122"/>
              </a:rPr>
              <a:t>P</a:t>
            </a:r>
            <a:endParaRPr lang="en-US" altLang="zh-CN" sz="2000" b="1">
              <a:solidFill>
                <a:srgbClr val="C00000"/>
              </a:solidFill>
              <a:latin typeface="楷体" panose="02010609060101010101" pitchFamily="49" charset="-122"/>
              <a:ea typeface="楷体" panose="02010609060101010101" pitchFamily="49" charset="-122"/>
            </a:endParaRPr>
          </a:p>
        </p:txBody>
      </p:sp>
      <p:sp>
        <p:nvSpPr>
          <p:cNvPr id="98318" name="Text Box 22"/>
          <p:cNvSpPr txBox="1">
            <a:spLocks noChangeArrowheads="1"/>
          </p:cNvSpPr>
          <p:nvPr/>
        </p:nvSpPr>
        <p:spPr bwMode="auto">
          <a:xfrm>
            <a:off x="8380413" y="2708275"/>
            <a:ext cx="4381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C00000"/>
                </a:solidFill>
                <a:latin typeface="楷体" panose="02010609060101010101" pitchFamily="49" charset="-122"/>
                <a:ea typeface="楷体" panose="02010609060101010101" pitchFamily="49" charset="-122"/>
              </a:rPr>
              <a:t>×</a:t>
            </a:r>
            <a:endParaRPr lang="en-US" altLang="zh-CN" sz="2000" b="1">
              <a:solidFill>
                <a:srgbClr val="C00000"/>
              </a:solidFill>
              <a:latin typeface="楷体" panose="02010609060101010101" pitchFamily="49" charset="-122"/>
              <a:ea typeface="楷体" panose="02010609060101010101" pitchFamily="49" charset="-122"/>
            </a:endParaRPr>
          </a:p>
        </p:txBody>
      </p:sp>
      <p:sp>
        <p:nvSpPr>
          <p:cNvPr id="98319" name="Text Box 23"/>
          <p:cNvSpPr txBox="1">
            <a:spLocks noChangeArrowheads="1"/>
          </p:cNvSpPr>
          <p:nvPr/>
        </p:nvSpPr>
        <p:spPr bwMode="auto">
          <a:xfrm>
            <a:off x="7104063" y="2687638"/>
            <a:ext cx="10668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000" b="1">
                <a:solidFill>
                  <a:srgbClr val="000000"/>
                </a:solidFill>
                <a:latin typeface="楷体" panose="02010609060101010101" pitchFamily="49" charset="-122"/>
                <a:ea typeface="楷体" panose="02010609060101010101" pitchFamily="49" charset="-122"/>
              </a:rPr>
              <a:t>高茎</a:t>
            </a:r>
            <a:endParaRPr lang="zh-CN" altLang="zh-CN" sz="2000" b="1">
              <a:solidFill>
                <a:srgbClr val="000000"/>
              </a:solidFill>
              <a:latin typeface="楷体" panose="02010609060101010101" pitchFamily="49" charset="-122"/>
              <a:ea typeface="楷体" panose="02010609060101010101" pitchFamily="49" charset="-122"/>
            </a:endParaRPr>
          </a:p>
        </p:txBody>
      </p:sp>
      <p:sp>
        <p:nvSpPr>
          <p:cNvPr id="98320" name="Text Box 26"/>
          <p:cNvSpPr txBox="1">
            <a:spLocks noChangeArrowheads="1"/>
          </p:cNvSpPr>
          <p:nvPr/>
        </p:nvSpPr>
        <p:spPr bwMode="auto">
          <a:xfrm>
            <a:off x="9209088" y="2687638"/>
            <a:ext cx="990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000" b="1">
                <a:solidFill>
                  <a:srgbClr val="000000"/>
                </a:solidFill>
                <a:latin typeface="楷体" panose="02010609060101010101" pitchFamily="49" charset="-122"/>
                <a:ea typeface="楷体" panose="02010609060101010101" pitchFamily="49" charset="-122"/>
              </a:rPr>
              <a:t>矮茎</a:t>
            </a:r>
            <a:endParaRPr lang="zh-CN" altLang="zh-CN" sz="2000" b="1">
              <a:solidFill>
                <a:srgbClr val="000000"/>
              </a:solidFill>
              <a:latin typeface="楷体" panose="02010609060101010101" pitchFamily="49" charset="-122"/>
              <a:ea typeface="楷体" panose="02010609060101010101" pitchFamily="49" charset="-122"/>
            </a:endParaRPr>
          </a:p>
        </p:txBody>
      </p:sp>
      <p:sp>
        <p:nvSpPr>
          <p:cNvPr id="98321" name="Text Box 28"/>
          <p:cNvSpPr txBox="1">
            <a:spLocks noChangeArrowheads="1"/>
          </p:cNvSpPr>
          <p:nvPr/>
        </p:nvSpPr>
        <p:spPr bwMode="auto">
          <a:xfrm>
            <a:off x="6527800" y="4508500"/>
            <a:ext cx="9144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000" b="1">
                <a:solidFill>
                  <a:srgbClr val="C00000"/>
                </a:solidFill>
                <a:latin typeface="楷体" panose="02010609060101010101" pitchFamily="49" charset="-122"/>
                <a:ea typeface="楷体" panose="02010609060101010101" pitchFamily="49" charset="-122"/>
              </a:rPr>
              <a:t>配子</a:t>
            </a:r>
            <a:endParaRPr lang="zh-CN" altLang="zh-CN" sz="2000" b="1">
              <a:solidFill>
                <a:srgbClr val="C00000"/>
              </a:solidFill>
              <a:latin typeface="楷体" panose="02010609060101010101" pitchFamily="49" charset="-122"/>
              <a:ea typeface="楷体" panose="02010609060101010101" pitchFamily="49" charset="-122"/>
            </a:endParaRPr>
          </a:p>
        </p:txBody>
      </p:sp>
      <p:sp>
        <p:nvSpPr>
          <p:cNvPr id="98322" name="Text Box 29"/>
          <p:cNvSpPr txBox="1">
            <a:spLocks noChangeArrowheads="1"/>
          </p:cNvSpPr>
          <p:nvPr/>
        </p:nvSpPr>
        <p:spPr bwMode="auto">
          <a:xfrm>
            <a:off x="6629400" y="5334000"/>
            <a:ext cx="6635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C00000"/>
                </a:solidFill>
                <a:latin typeface="楷体" panose="02010609060101010101" pitchFamily="49" charset="-122"/>
                <a:ea typeface="楷体" panose="02010609060101010101" pitchFamily="49" charset="-122"/>
              </a:rPr>
              <a:t>F</a:t>
            </a:r>
            <a:r>
              <a:rPr lang="en-US" altLang="zh-CN" sz="2000" b="1" baseline="-10000">
                <a:solidFill>
                  <a:srgbClr val="C00000"/>
                </a:solidFill>
                <a:latin typeface="楷体" panose="02010609060101010101" pitchFamily="49" charset="-122"/>
                <a:ea typeface="楷体" panose="02010609060101010101" pitchFamily="49" charset="-122"/>
              </a:rPr>
              <a:t>1</a:t>
            </a:r>
            <a:endParaRPr lang="en-US" altLang="zh-CN" sz="2000" b="1" baseline="-10000">
              <a:solidFill>
                <a:srgbClr val="C00000"/>
              </a:solidFill>
              <a:latin typeface="楷体" panose="02010609060101010101" pitchFamily="49" charset="-122"/>
              <a:ea typeface="楷体" panose="02010609060101010101" pitchFamily="49" charset="-122"/>
            </a:endParaRPr>
          </a:p>
        </p:txBody>
      </p:sp>
      <p:sp>
        <p:nvSpPr>
          <p:cNvPr id="98323" name="Text Box 30"/>
          <p:cNvSpPr txBox="1">
            <a:spLocks noChangeArrowheads="1"/>
          </p:cNvSpPr>
          <p:nvPr/>
        </p:nvSpPr>
        <p:spPr bwMode="auto">
          <a:xfrm>
            <a:off x="7175500" y="3346450"/>
            <a:ext cx="9302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0000"/>
                </a:solidFill>
                <a:latin typeface="楷体" panose="02010609060101010101" pitchFamily="49" charset="-122"/>
                <a:ea typeface="楷体" panose="02010609060101010101" pitchFamily="49" charset="-122"/>
              </a:rPr>
              <a:t>DD</a:t>
            </a:r>
            <a:endParaRPr lang="en-US" altLang="zh-CN" sz="2000" b="1">
              <a:solidFill>
                <a:srgbClr val="000000"/>
              </a:solidFill>
              <a:latin typeface="楷体" panose="02010609060101010101" pitchFamily="49" charset="-122"/>
              <a:ea typeface="楷体" panose="02010609060101010101" pitchFamily="49" charset="-122"/>
            </a:endParaRPr>
          </a:p>
        </p:txBody>
      </p:sp>
      <p:sp>
        <p:nvSpPr>
          <p:cNvPr id="98324" name="Text Box 31"/>
          <p:cNvSpPr txBox="1">
            <a:spLocks noChangeArrowheads="1"/>
          </p:cNvSpPr>
          <p:nvPr/>
        </p:nvSpPr>
        <p:spPr bwMode="auto">
          <a:xfrm>
            <a:off x="9336088" y="3346450"/>
            <a:ext cx="9144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000000"/>
                </a:solidFill>
                <a:latin typeface="楷体" panose="02010609060101010101" pitchFamily="49" charset="-122"/>
                <a:ea typeface="楷体" panose="02010609060101010101" pitchFamily="49" charset="-122"/>
              </a:rPr>
              <a:t>dd</a:t>
            </a:r>
            <a:endParaRPr lang="en-US" altLang="zh-CN" sz="2000" b="1">
              <a:solidFill>
                <a:srgbClr val="000000"/>
              </a:solidFill>
              <a:latin typeface="楷体" panose="02010609060101010101" pitchFamily="49" charset="-122"/>
              <a:ea typeface="楷体" panose="02010609060101010101" pitchFamily="49" charset="-122"/>
            </a:endParaRPr>
          </a:p>
        </p:txBody>
      </p:sp>
      <p:sp>
        <p:nvSpPr>
          <p:cNvPr id="98325" name="Line 32"/>
          <p:cNvSpPr>
            <a:spLocks noChangeShapeType="1"/>
          </p:cNvSpPr>
          <p:nvPr/>
        </p:nvSpPr>
        <p:spPr bwMode="auto">
          <a:xfrm flipH="1">
            <a:off x="7608888" y="4132263"/>
            <a:ext cx="0" cy="304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a:latin typeface="楷体" panose="02010609060101010101" pitchFamily="49" charset="-122"/>
              <a:ea typeface="楷体" panose="02010609060101010101" pitchFamily="49" charset="-122"/>
            </a:endParaRPr>
          </a:p>
        </p:txBody>
      </p:sp>
      <p:sp>
        <p:nvSpPr>
          <p:cNvPr id="98326" name="Line 33"/>
          <p:cNvSpPr>
            <a:spLocks noChangeShapeType="1"/>
          </p:cNvSpPr>
          <p:nvPr/>
        </p:nvSpPr>
        <p:spPr bwMode="auto">
          <a:xfrm flipH="1">
            <a:off x="9696450" y="4132263"/>
            <a:ext cx="0" cy="304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a:latin typeface="楷体" panose="02010609060101010101" pitchFamily="49" charset="-122"/>
              <a:ea typeface="楷体" panose="02010609060101010101" pitchFamily="49" charset="-122"/>
            </a:endParaRPr>
          </a:p>
        </p:txBody>
      </p:sp>
      <p:sp>
        <p:nvSpPr>
          <p:cNvPr id="98327" name="Line 34"/>
          <p:cNvSpPr>
            <a:spLocks noChangeShapeType="1"/>
          </p:cNvSpPr>
          <p:nvPr/>
        </p:nvSpPr>
        <p:spPr bwMode="auto">
          <a:xfrm>
            <a:off x="7896225" y="5287963"/>
            <a:ext cx="228600" cy="2286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a:latin typeface="楷体" panose="02010609060101010101" pitchFamily="49" charset="-122"/>
              <a:ea typeface="楷体" panose="02010609060101010101" pitchFamily="49" charset="-122"/>
            </a:endParaRPr>
          </a:p>
        </p:txBody>
      </p:sp>
      <p:sp>
        <p:nvSpPr>
          <p:cNvPr id="98328" name="Line 35"/>
          <p:cNvSpPr>
            <a:spLocks noChangeShapeType="1"/>
          </p:cNvSpPr>
          <p:nvPr/>
        </p:nvSpPr>
        <p:spPr bwMode="auto">
          <a:xfrm flipH="1">
            <a:off x="9296400" y="5287963"/>
            <a:ext cx="228600" cy="2286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a:latin typeface="楷体" panose="02010609060101010101" pitchFamily="49" charset="-122"/>
              <a:ea typeface="楷体" panose="02010609060101010101" pitchFamily="49" charset="-122"/>
            </a:endParaRPr>
          </a:p>
        </p:txBody>
      </p:sp>
      <p:sp>
        <p:nvSpPr>
          <p:cNvPr id="98329" name="Text Box 36"/>
          <p:cNvSpPr txBox="1">
            <a:spLocks noChangeArrowheads="1"/>
          </p:cNvSpPr>
          <p:nvPr/>
        </p:nvSpPr>
        <p:spPr bwMode="auto">
          <a:xfrm>
            <a:off x="8229600" y="4343400"/>
            <a:ext cx="381000" cy="3987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000" b="1">
              <a:solidFill>
                <a:srgbClr val="000000"/>
              </a:solidFill>
              <a:latin typeface="楷体" panose="02010609060101010101" pitchFamily="49" charset="-122"/>
              <a:ea typeface="楷体" panose="02010609060101010101" pitchFamily="49" charset="-122"/>
            </a:endParaRPr>
          </a:p>
        </p:txBody>
      </p:sp>
      <p:sp>
        <p:nvSpPr>
          <p:cNvPr id="98330" name="Text Box 37"/>
          <p:cNvSpPr txBox="1">
            <a:spLocks noChangeArrowheads="1"/>
          </p:cNvSpPr>
          <p:nvPr/>
        </p:nvSpPr>
        <p:spPr bwMode="auto">
          <a:xfrm>
            <a:off x="9464675" y="4508500"/>
            <a:ext cx="6635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000000"/>
                </a:solidFill>
                <a:latin typeface="楷体" panose="02010609060101010101" pitchFamily="49" charset="-122"/>
                <a:ea typeface="楷体" panose="02010609060101010101" pitchFamily="49" charset="-122"/>
              </a:rPr>
              <a:t>d</a:t>
            </a:r>
            <a:endParaRPr lang="en-US" altLang="zh-CN" sz="2000" b="1">
              <a:solidFill>
                <a:srgbClr val="000000"/>
              </a:solidFill>
              <a:latin typeface="楷体" panose="02010609060101010101" pitchFamily="49" charset="-122"/>
              <a:ea typeface="楷体" panose="02010609060101010101" pitchFamily="49" charset="-122"/>
            </a:endParaRPr>
          </a:p>
        </p:txBody>
      </p:sp>
      <p:sp>
        <p:nvSpPr>
          <p:cNvPr id="98331" name="Text Box 38"/>
          <p:cNvSpPr txBox="1">
            <a:spLocks noChangeArrowheads="1"/>
          </p:cNvSpPr>
          <p:nvPr/>
        </p:nvSpPr>
        <p:spPr bwMode="auto">
          <a:xfrm>
            <a:off x="8358188" y="5424488"/>
            <a:ext cx="7620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000000"/>
                </a:solidFill>
                <a:latin typeface="楷体" panose="02010609060101010101" pitchFamily="49" charset="-122"/>
                <a:ea typeface="楷体" panose="02010609060101010101" pitchFamily="49" charset="-122"/>
              </a:rPr>
              <a:t>Dd</a:t>
            </a:r>
            <a:endParaRPr lang="en-US" altLang="zh-CN" sz="2000" b="1">
              <a:solidFill>
                <a:srgbClr val="000000"/>
              </a:solidFill>
              <a:latin typeface="楷体" panose="02010609060101010101" pitchFamily="49" charset="-122"/>
              <a:ea typeface="楷体" panose="02010609060101010101" pitchFamily="49" charset="-122"/>
            </a:endParaRPr>
          </a:p>
        </p:txBody>
      </p:sp>
      <p:sp>
        <p:nvSpPr>
          <p:cNvPr id="98333" name="Rectangle 42"/>
          <p:cNvSpPr>
            <a:spLocks noChangeArrowheads="1"/>
          </p:cNvSpPr>
          <p:nvPr/>
        </p:nvSpPr>
        <p:spPr bwMode="auto">
          <a:xfrm>
            <a:off x="7407275" y="4498975"/>
            <a:ext cx="3111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0000"/>
                </a:solidFill>
                <a:latin typeface="楷体" panose="02010609060101010101" pitchFamily="49" charset="-122"/>
                <a:ea typeface="楷体" panose="02010609060101010101" pitchFamily="49" charset="-122"/>
              </a:rPr>
              <a:t>D</a:t>
            </a:r>
            <a:endParaRPr lang="en-US" altLang="zh-CN" sz="2000" b="1">
              <a:solidFill>
                <a:srgbClr val="000000"/>
              </a:solidFill>
              <a:latin typeface="楷体" panose="02010609060101010101" pitchFamily="49" charset="-122"/>
              <a:ea typeface="楷体" panose="02010609060101010101" pitchFamily="49" charset="-122"/>
            </a:endParaRPr>
          </a:p>
        </p:txBody>
      </p:sp>
      <p:sp>
        <p:nvSpPr>
          <p:cNvPr id="98334" name="Text Box 43"/>
          <p:cNvSpPr txBox="1">
            <a:spLocks noChangeArrowheads="1"/>
          </p:cNvSpPr>
          <p:nvPr/>
        </p:nvSpPr>
        <p:spPr bwMode="auto">
          <a:xfrm>
            <a:off x="7175500" y="3346450"/>
            <a:ext cx="609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000000"/>
                </a:solidFill>
                <a:latin typeface="楷体" panose="02010609060101010101" pitchFamily="49" charset="-122"/>
                <a:ea typeface="楷体" panose="02010609060101010101" pitchFamily="49" charset="-122"/>
              </a:rPr>
              <a:t>D</a:t>
            </a:r>
            <a:endParaRPr lang="en-US" altLang="zh-CN" sz="2000" b="1">
              <a:solidFill>
                <a:srgbClr val="000000"/>
              </a:solidFill>
              <a:latin typeface="楷体" panose="02010609060101010101" pitchFamily="49" charset="-122"/>
              <a:ea typeface="楷体" panose="02010609060101010101" pitchFamily="49" charset="-122"/>
            </a:endParaRPr>
          </a:p>
        </p:txBody>
      </p:sp>
      <p:sp>
        <p:nvSpPr>
          <p:cNvPr id="98335" name="Text Box 44"/>
          <p:cNvSpPr txBox="1">
            <a:spLocks noChangeArrowheads="1"/>
          </p:cNvSpPr>
          <p:nvPr/>
        </p:nvSpPr>
        <p:spPr bwMode="auto">
          <a:xfrm>
            <a:off x="9336088" y="3346450"/>
            <a:ext cx="4572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000000"/>
                </a:solidFill>
                <a:latin typeface="楷体" panose="02010609060101010101" pitchFamily="49" charset="-122"/>
                <a:ea typeface="楷体" panose="02010609060101010101" pitchFamily="49" charset="-122"/>
              </a:rPr>
              <a:t>d</a:t>
            </a:r>
            <a:endParaRPr lang="en-US" altLang="zh-CN" sz="2000" b="1">
              <a:solidFill>
                <a:srgbClr val="000000"/>
              </a:solidFill>
              <a:latin typeface="楷体" panose="02010609060101010101" pitchFamily="49" charset="-122"/>
              <a:ea typeface="楷体" panose="02010609060101010101" pitchFamily="49" charset="-122"/>
            </a:endParaRPr>
          </a:p>
        </p:txBody>
      </p:sp>
      <p:sp>
        <p:nvSpPr>
          <p:cNvPr id="98336" name="Rectangle 53"/>
          <p:cNvSpPr>
            <a:spLocks noChangeArrowheads="1"/>
          </p:cNvSpPr>
          <p:nvPr/>
        </p:nvSpPr>
        <p:spPr bwMode="auto">
          <a:xfrm>
            <a:off x="1648938" y="3827958"/>
            <a:ext cx="4572000" cy="129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en-US" altLang="zh-CN" sz="2000" b="1" dirty="0">
                <a:solidFill>
                  <a:srgbClr val="000000"/>
                </a:solidFill>
                <a:latin typeface="楷体" panose="02010609060101010101" pitchFamily="49" charset="-122"/>
                <a:ea typeface="楷体" panose="02010609060101010101" pitchFamily="49" charset="-122"/>
              </a:rPr>
              <a:t>3.</a:t>
            </a:r>
            <a:r>
              <a:rPr lang="zh-CN" altLang="en-US" sz="2000" b="1" dirty="0">
                <a:solidFill>
                  <a:srgbClr val="000000"/>
                </a:solidFill>
                <a:latin typeface="楷体" panose="02010609060101010101" pitchFamily="49" charset="-122"/>
                <a:ea typeface="楷体" panose="02010609060101010101" pitchFamily="49" charset="-122"/>
              </a:rPr>
              <a:t>生物体在形成配子时，成对的</a:t>
            </a:r>
            <a:r>
              <a:rPr lang="zh-CN" altLang="en-US" sz="2000" b="1" dirty="0">
                <a:solidFill>
                  <a:srgbClr val="C00000"/>
                </a:solidFill>
                <a:latin typeface="楷体" panose="02010609060101010101" pitchFamily="49" charset="-122"/>
                <a:ea typeface="楷体" panose="02010609060101010101" pitchFamily="49" charset="-122"/>
              </a:rPr>
              <a:t>遗传因子（基因）</a:t>
            </a:r>
            <a:r>
              <a:rPr lang="zh-CN" altLang="en-US" sz="2000" b="1" dirty="0">
                <a:solidFill>
                  <a:srgbClr val="000000"/>
                </a:solidFill>
                <a:latin typeface="楷体" panose="02010609060101010101" pitchFamily="49" charset="-122"/>
                <a:ea typeface="楷体" panose="02010609060101010101" pitchFamily="49" charset="-122"/>
              </a:rPr>
              <a:t>彼此分离，分别进入不同的配子中。</a:t>
            </a:r>
            <a:endParaRPr lang="zh-CN" altLang="en-US" sz="2000" b="1" dirty="0">
              <a:solidFill>
                <a:srgbClr val="000000"/>
              </a:solidFill>
              <a:latin typeface="楷体" panose="02010609060101010101" pitchFamily="49" charset="-122"/>
              <a:ea typeface="楷体" panose="02010609060101010101" pitchFamily="49" charset="-122"/>
            </a:endParaRPr>
          </a:p>
        </p:txBody>
      </p:sp>
      <p:sp>
        <p:nvSpPr>
          <p:cNvPr id="98337" name="Rectangle 54"/>
          <p:cNvSpPr>
            <a:spLocks noChangeArrowheads="1"/>
          </p:cNvSpPr>
          <p:nvPr/>
        </p:nvSpPr>
        <p:spPr bwMode="auto">
          <a:xfrm>
            <a:off x="1629412" y="5053647"/>
            <a:ext cx="6040438"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zh-CN" altLang="en-US" sz="2000" b="1" dirty="0">
                <a:solidFill>
                  <a:srgbClr val="7030A0"/>
                </a:solidFill>
                <a:latin typeface="楷体" panose="02010609060101010101" pitchFamily="49" charset="-122"/>
                <a:ea typeface="楷体" panose="02010609060101010101" pitchFamily="49" charset="-122"/>
              </a:rPr>
              <a:t>配子中只含每对</a:t>
            </a:r>
            <a:r>
              <a:rPr lang="zh-CN" altLang="en-US" sz="2000" b="1" dirty="0">
                <a:solidFill>
                  <a:srgbClr val="C00000"/>
                </a:solidFill>
                <a:latin typeface="楷体" panose="02010609060101010101" pitchFamily="49" charset="-122"/>
                <a:ea typeface="楷体" panose="02010609060101010101" pitchFamily="49" charset="-122"/>
              </a:rPr>
              <a:t>遗传因子（基因）</a:t>
            </a:r>
            <a:r>
              <a:rPr lang="zh-CN" altLang="en-US" sz="2000" b="1" dirty="0">
                <a:solidFill>
                  <a:srgbClr val="7030A0"/>
                </a:solidFill>
                <a:latin typeface="楷体" panose="02010609060101010101" pitchFamily="49" charset="-122"/>
                <a:ea typeface="楷体" panose="02010609060101010101" pitchFamily="49" charset="-122"/>
              </a:rPr>
              <a:t>中的</a:t>
            </a:r>
            <a:r>
              <a:rPr lang="zh-CN" altLang="en-US" sz="2000" b="1" dirty="0">
                <a:solidFill>
                  <a:srgbClr val="C00000"/>
                </a:solidFill>
                <a:latin typeface="楷体" panose="02010609060101010101" pitchFamily="49" charset="-122"/>
                <a:ea typeface="楷体" panose="02010609060101010101" pitchFamily="49" charset="-122"/>
              </a:rPr>
              <a:t>一个</a:t>
            </a:r>
            <a:endParaRPr lang="zh-CN" altLang="en-US" sz="2000" b="1" dirty="0">
              <a:solidFill>
                <a:srgbClr val="C00000"/>
              </a:solidFill>
              <a:latin typeface="楷体" panose="02010609060101010101" pitchFamily="49" charset="-122"/>
              <a:ea typeface="楷体" panose="02010609060101010101" pitchFamily="49" charset="-122"/>
            </a:endParaRPr>
          </a:p>
        </p:txBody>
      </p:sp>
      <p:sp>
        <p:nvSpPr>
          <p:cNvPr id="98341" name="Rectangle 3"/>
          <p:cNvSpPr>
            <a:spLocks noChangeArrowheads="1"/>
          </p:cNvSpPr>
          <p:nvPr/>
        </p:nvSpPr>
        <p:spPr bwMode="auto">
          <a:xfrm>
            <a:off x="1535192" y="5560913"/>
            <a:ext cx="6059488"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en-US" altLang="zh-CN" sz="2000" b="1">
                <a:solidFill>
                  <a:srgbClr val="000000"/>
                </a:solidFill>
                <a:latin typeface="楷体" panose="02010609060101010101" pitchFamily="49" charset="-122"/>
                <a:ea typeface="楷体" panose="02010609060101010101" pitchFamily="49" charset="-122"/>
              </a:rPr>
              <a:t>4.</a:t>
            </a:r>
            <a:r>
              <a:rPr lang="zh-CN" altLang="en-US" sz="2000" b="1">
                <a:solidFill>
                  <a:srgbClr val="000000"/>
                </a:solidFill>
                <a:latin typeface="楷体" panose="02010609060101010101" pitchFamily="49" charset="-122"/>
                <a:ea typeface="楷体" panose="02010609060101010101" pitchFamily="49" charset="-122"/>
              </a:rPr>
              <a:t>受精时，雌雄配子的结合是随机的</a:t>
            </a:r>
            <a:endParaRPr lang="zh-CN" altLang="en-US" sz="2000" b="1">
              <a:solidFill>
                <a:srgbClr val="000000"/>
              </a:solidFill>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fade">
                                      <p:cBhvr>
                                        <p:cTn id="7" dur="500"/>
                                        <p:tgtEl>
                                          <p:spTgt spid="98308"/>
                                        </p:tgtEl>
                                      </p:cBhvr>
                                    </p:animEffect>
                                    <p:anim calcmode="lin" valueType="num">
                                      <p:cBhvr>
                                        <p:cTn id="8" dur="500" fill="hold"/>
                                        <p:tgtEl>
                                          <p:spTgt spid="98308"/>
                                        </p:tgtEl>
                                        <p:attrNameLst>
                                          <p:attrName>ppt_x</p:attrName>
                                        </p:attrNameLst>
                                      </p:cBhvr>
                                      <p:tavLst>
                                        <p:tav tm="0">
                                          <p:val>
                                            <p:strVal val="#ppt_x"/>
                                          </p:val>
                                        </p:tav>
                                        <p:tav tm="100000">
                                          <p:val>
                                            <p:strVal val="#ppt_x"/>
                                          </p:val>
                                        </p:tav>
                                      </p:tavLst>
                                    </p:anim>
                                    <p:anim calcmode="lin" valueType="num">
                                      <p:cBhvr>
                                        <p:cTn id="9" dur="500" fill="hold"/>
                                        <p:tgtEl>
                                          <p:spTgt spid="9830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8319"/>
                                        </p:tgtEl>
                                        <p:attrNameLst>
                                          <p:attrName>style.visibility</p:attrName>
                                        </p:attrNameLst>
                                      </p:cBhvr>
                                      <p:to>
                                        <p:strVal val="visible"/>
                                      </p:to>
                                    </p:set>
                                    <p:animEffect transition="in" filter="wipe(down)">
                                      <p:cBhvr>
                                        <p:cTn id="14" dur="500"/>
                                        <p:tgtEl>
                                          <p:spTgt spid="9831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8334"/>
                                        </p:tgtEl>
                                        <p:attrNameLst>
                                          <p:attrName>style.visibility</p:attrName>
                                        </p:attrNameLst>
                                      </p:cBhvr>
                                      <p:to>
                                        <p:strVal val="visible"/>
                                      </p:to>
                                    </p:set>
                                    <p:animEffect transition="in" filter="fade">
                                      <p:cBhvr>
                                        <p:cTn id="19" dur="500"/>
                                        <p:tgtEl>
                                          <p:spTgt spid="98334"/>
                                        </p:tgtEl>
                                      </p:cBhvr>
                                    </p:animEffect>
                                    <p:anim calcmode="lin" valueType="num">
                                      <p:cBhvr>
                                        <p:cTn id="20" dur="500" fill="hold"/>
                                        <p:tgtEl>
                                          <p:spTgt spid="98334"/>
                                        </p:tgtEl>
                                        <p:attrNameLst>
                                          <p:attrName>ppt_x</p:attrName>
                                        </p:attrNameLst>
                                      </p:cBhvr>
                                      <p:tavLst>
                                        <p:tav tm="0">
                                          <p:val>
                                            <p:strVal val="#ppt_x"/>
                                          </p:val>
                                        </p:tav>
                                        <p:tav tm="100000">
                                          <p:val>
                                            <p:strVal val="#ppt_x"/>
                                          </p:val>
                                        </p:tav>
                                      </p:tavLst>
                                    </p:anim>
                                    <p:anim calcmode="lin" valueType="num">
                                      <p:cBhvr>
                                        <p:cTn id="21" dur="500" fill="hold"/>
                                        <p:tgtEl>
                                          <p:spTgt spid="9833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8309"/>
                                        </p:tgtEl>
                                        <p:attrNameLst>
                                          <p:attrName>style.visibility</p:attrName>
                                        </p:attrNameLst>
                                      </p:cBhvr>
                                      <p:to>
                                        <p:strVal val="visible"/>
                                      </p:to>
                                    </p:set>
                                    <p:animEffect transition="in" filter="wipe(down)">
                                      <p:cBhvr>
                                        <p:cTn id="26" dur="500"/>
                                        <p:tgtEl>
                                          <p:spTgt spid="9830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8320"/>
                                        </p:tgtEl>
                                        <p:attrNameLst>
                                          <p:attrName>style.visibility</p:attrName>
                                        </p:attrNameLst>
                                      </p:cBhvr>
                                      <p:to>
                                        <p:strVal val="visible"/>
                                      </p:to>
                                    </p:set>
                                    <p:animEffect transition="in" filter="wipe(down)">
                                      <p:cBhvr>
                                        <p:cTn id="31" dur="500"/>
                                        <p:tgtEl>
                                          <p:spTgt spid="9832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8335"/>
                                        </p:tgtEl>
                                        <p:attrNameLst>
                                          <p:attrName>style.visibility</p:attrName>
                                        </p:attrNameLst>
                                      </p:cBhvr>
                                      <p:to>
                                        <p:strVal val="visible"/>
                                      </p:to>
                                    </p:set>
                                    <p:animEffect transition="in" filter="fade">
                                      <p:cBhvr>
                                        <p:cTn id="36" dur="500"/>
                                        <p:tgtEl>
                                          <p:spTgt spid="98335"/>
                                        </p:tgtEl>
                                      </p:cBhvr>
                                    </p:animEffect>
                                    <p:anim calcmode="lin" valueType="num">
                                      <p:cBhvr>
                                        <p:cTn id="37" dur="500" fill="hold"/>
                                        <p:tgtEl>
                                          <p:spTgt spid="98335"/>
                                        </p:tgtEl>
                                        <p:attrNameLst>
                                          <p:attrName>ppt_x</p:attrName>
                                        </p:attrNameLst>
                                      </p:cBhvr>
                                      <p:tavLst>
                                        <p:tav tm="0">
                                          <p:val>
                                            <p:strVal val="#ppt_x"/>
                                          </p:val>
                                        </p:tav>
                                        <p:tav tm="100000">
                                          <p:val>
                                            <p:strVal val="#ppt_x"/>
                                          </p:val>
                                        </p:tav>
                                      </p:tavLst>
                                    </p:anim>
                                    <p:anim calcmode="lin" valueType="num">
                                      <p:cBhvr>
                                        <p:cTn id="38" dur="500" fill="hold"/>
                                        <p:tgtEl>
                                          <p:spTgt spid="9833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8310"/>
                                        </p:tgtEl>
                                        <p:attrNameLst>
                                          <p:attrName>style.visibility</p:attrName>
                                        </p:attrNameLst>
                                      </p:cBhvr>
                                      <p:to>
                                        <p:strVal val="visible"/>
                                      </p:to>
                                    </p:set>
                                    <p:animEffect transition="in" filter="blinds(horizontal)">
                                      <p:cBhvr>
                                        <p:cTn id="43" dur="500"/>
                                        <p:tgtEl>
                                          <p:spTgt spid="9831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8312"/>
                                        </p:tgtEl>
                                        <p:attrNameLst>
                                          <p:attrName>style.visibility</p:attrName>
                                        </p:attrNameLst>
                                      </p:cBhvr>
                                      <p:to>
                                        <p:strVal val="visible"/>
                                      </p:to>
                                    </p:set>
                                  </p:childTnLst>
                                </p:cTn>
                              </p:par>
                              <p:par>
                                <p:cTn id="48" presetID="22" presetClass="entr" presetSubtype="4" fill="hold" grpId="0" nodeType="withEffect">
                                  <p:stCondLst>
                                    <p:cond delay="0"/>
                                  </p:stCondLst>
                                  <p:childTnLst>
                                    <p:set>
                                      <p:cBhvr>
                                        <p:cTn id="49" dur="1" fill="hold">
                                          <p:stCondLst>
                                            <p:cond delay="0"/>
                                          </p:stCondLst>
                                        </p:cTn>
                                        <p:tgtEl>
                                          <p:spTgt spid="98323"/>
                                        </p:tgtEl>
                                        <p:attrNameLst>
                                          <p:attrName>style.visibility</p:attrName>
                                        </p:attrNameLst>
                                      </p:cBhvr>
                                      <p:to>
                                        <p:strVal val="visible"/>
                                      </p:to>
                                    </p:set>
                                    <p:animEffect transition="in" filter="wipe(down)">
                                      <p:cBhvr>
                                        <p:cTn id="50" dur="500"/>
                                        <p:tgtEl>
                                          <p:spTgt spid="983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8313"/>
                                        </p:tgtEl>
                                        <p:attrNameLst>
                                          <p:attrName>style.visibility</p:attrName>
                                        </p:attrNameLst>
                                      </p:cBhvr>
                                      <p:to>
                                        <p:strVal val="visible"/>
                                      </p:to>
                                    </p:set>
                                  </p:childTnLst>
                                </p:cTn>
                              </p:par>
                              <p:par>
                                <p:cTn id="55" presetID="22" presetClass="entr" presetSubtype="4" fill="hold" grpId="0" nodeType="withEffect">
                                  <p:stCondLst>
                                    <p:cond delay="0"/>
                                  </p:stCondLst>
                                  <p:childTnLst>
                                    <p:set>
                                      <p:cBhvr>
                                        <p:cTn id="56" dur="1" fill="hold">
                                          <p:stCondLst>
                                            <p:cond delay="0"/>
                                          </p:stCondLst>
                                        </p:cTn>
                                        <p:tgtEl>
                                          <p:spTgt spid="98324"/>
                                        </p:tgtEl>
                                        <p:attrNameLst>
                                          <p:attrName>style.visibility</p:attrName>
                                        </p:attrNameLst>
                                      </p:cBhvr>
                                      <p:to>
                                        <p:strVal val="visible"/>
                                      </p:to>
                                    </p:set>
                                    <p:animEffect transition="in" filter="wipe(down)">
                                      <p:cBhvr>
                                        <p:cTn id="57" dur="500"/>
                                        <p:tgtEl>
                                          <p:spTgt spid="9832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831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98318"/>
                                        </p:tgtEl>
                                        <p:attrNameLst>
                                          <p:attrName>style.visibility</p:attrName>
                                        </p:attrNameLst>
                                      </p:cBhvr>
                                      <p:to>
                                        <p:strVal val="visible"/>
                                      </p:to>
                                    </p:set>
                                    <p:animEffect transition="in" filter="fade">
                                      <p:cBhvr>
                                        <p:cTn id="66" dur="500"/>
                                        <p:tgtEl>
                                          <p:spTgt spid="98318"/>
                                        </p:tgtEl>
                                      </p:cBhvr>
                                    </p:animEffect>
                                    <p:anim calcmode="lin" valueType="num">
                                      <p:cBhvr>
                                        <p:cTn id="67" dur="500" fill="hold"/>
                                        <p:tgtEl>
                                          <p:spTgt spid="98318"/>
                                        </p:tgtEl>
                                        <p:attrNameLst>
                                          <p:attrName>ppt_x</p:attrName>
                                        </p:attrNameLst>
                                      </p:cBhvr>
                                      <p:tavLst>
                                        <p:tav tm="0">
                                          <p:val>
                                            <p:strVal val="#ppt_x"/>
                                          </p:val>
                                        </p:tav>
                                        <p:tav tm="100000">
                                          <p:val>
                                            <p:strVal val="#ppt_x"/>
                                          </p:val>
                                        </p:tav>
                                      </p:tavLst>
                                    </p:anim>
                                    <p:anim calcmode="lin" valueType="num">
                                      <p:cBhvr>
                                        <p:cTn id="68" dur="500" fill="hold"/>
                                        <p:tgtEl>
                                          <p:spTgt spid="9831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83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98336"/>
                                        </p:tgtEl>
                                        <p:attrNameLst>
                                          <p:attrName>style.visibility</p:attrName>
                                        </p:attrNameLst>
                                      </p:cBhvr>
                                      <p:to>
                                        <p:strVal val="visible"/>
                                      </p:to>
                                    </p:set>
                                    <p:animEffect transition="in" filter="fade">
                                      <p:cBhvr>
                                        <p:cTn id="77" dur="500"/>
                                        <p:tgtEl>
                                          <p:spTgt spid="98336"/>
                                        </p:tgtEl>
                                      </p:cBhvr>
                                    </p:animEffect>
                                    <p:anim calcmode="lin" valueType="num">
                                      <p:cBhvr>
                                        <p:cTn id="78" dur="500" fill="hold"/>
                                        <p:tgtEl>
                                          <p:spTgt spid="98336"/>
                                        </p:tgtEl>
                                        <p:attrNameLst>
                                          <p:attrName>ppt_x</p:attrName>
                                        </p:attrNameLst>
                                      </p:cBhvr>
                                      <p:tavLst>
                                        <p:tav tm="0">
                                          <p:val>
                                            <p:strVal val="#ppt_x"/>
                                          </p:val>
                                        </p:tav>
                                        <p:tav tm="100000">
                                          <p:val>
                                            <p:strVal val="#ppt_x"/>
                                          </p:val>
                                        </p:tav>
                                      </p:tavLst>
                                    </p:anim>
                                    <p:anim calcmode="lin" valueType="num">
                                      <p:cBhvr>
                                        <p:cTn id="79" dur="500" fill="hold"/>
                                        <p:tgtEl>
                                          <p:spTgt spid="9833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98325"/>
                                        </p:tgtEl>
                                        <p:attrNameLst>
                                          <p:attrName>style.visibility</p:attrName>
                                        </p:attrNameLst>
                                      </p:cBhvr>
                                      <p:to>
                                        <p:strVal val="visible"/>
                                      </p:to>
                                    </p:set>
                                    <p:animEffect transition="in" filter="wipe(up)">
                                      <p:cBhvr>
                                        <p:cTn id="84" dur="500"/>
                                        <p:tgtEl>
                                          <p:spTgt spid="98325"/>
                                        </p:tgtEl>
                                      </p:cBhvr>
                                    </p:animEffect>
                                  </p:childTnLst>
                                </p:cTn>
                              </p:par>
                            </p:childTnLst>
                          </p:cTn>
                        </p:par>
                        <p:par>
                          <p:cTn id="85" fill="hold">
                            <p:stCondLst>
                              <p:cond delay="500"/>
                            </p:stCondLst>
                            <p:childTnLst>
                              <p:par>
                                <p:cTn id="86" presetID="1" presetClass="entr" presetSubtype="0" fill="hold" grpId="0" nodeType="afterEffect">
                                  <p:stCondLst>
                                    <p:cond delay="500"/>
                                  </p:stCondLst>
                                  <p:childTnLst>
                                    <p:set>
                                      <p:cBhvr>
                                        <p:cTn id="87" dur="1" fill="hold">
                                          <p:stCondLst>
                                            <p:cond delay="0"/>
                                          </p:stCondLst>
                                        </p:cTn>
                                        <p:tgtEl>
                                          <p:spTgt spid="98329"/>
                                        </p:tgtEl>
                                        <p:attrNameLst>
                                          <p:attrName>style.visibility</p:attrName>
                                        </p:attrNameLst>
                                      </p:cBhvr>
                                      <p:to>
                                        <p:strVal val="visible"/>
                                      </p:to>
                                    </p:set>
                                  </p:childTnLst>
                                </p:cTn>
                              </p:par>
                              <p:par>
                                <p:cTn id="88" presetID="22" presetClass="entr" presetSubtype="4" fill="hold" grpId="0" nodeType="withEffect">
                                  <p:stCondLst>
                                    <p:cond delay="500"/>
                                  </p:stCondLst>
                                  <p:childTnLst>
                                    <p:set>
                                      <p:cBhvr>
                                        <p:cTn id="89" dur="1" fill="hold">
                                          <p:stCondLst>
                                            <p:cond delay="0"/>
                                          </p:stCondLst>
                                        </p:cTn>
                                        <p:tgtEl>
                                          <p:spTgt spid="98314"/>
                                        </p:tgtEl>
                                        <p:attrNameLst>
                                          <p:attrName>style.visibility</p:attrName>
                                        </p:attrNameLst>
                                      </p:cBhvr>
                                      <p:to>
                                        <p:strVal val="visible"/>
                                      </p:to>
                                    </p:set>
                                    <p:animEffect transition="in" filter="wipe(down)">
                                      <p:cBhvr>
                                        <p:cTn id="90" dur="500"/>
                                        <p:tgtEl>
                                          <p:spTgt spid="98314"/>
                                        </p:tgtEl>
                                      </p:cBhvr>
                                    </p:animEffect>
                                  </p:childTnLst>
                                </p:cTn>
                              </p:par>
                              <p:par>
                                <p:cTn id="91" presetID="1" presetClass="entr" presetSubtype="0" fill="hold" grpId="0" nodeType="withEffect">
                                  <p:stCondLst>
                                    <p:cond delay="500"/>
                                  </p:stCondLst>
                                  <p:childTnLst>
                                    <p:set>
                                      <p:cBhvr>
                                        <p:cTn id="92" dur="1" fill="hold">
                                          <p:stCondLst>
                                            <p:cond delay="0"/>
                                          </p:stCondLst>
                                        </p:cTn>
                                        <p:tgtEl>
                                          <p:spTgt spid="9833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98326"/>
                                        </p:tgtEl>
                                        <p:attrNameLst>
                                          <p:attrName>style.visibility</p:attrName>
                                        </p:attrNameLst>
                                      </p:cBhvr>
                                      <p:to>
                                        <p:strVal val="visible"/>
                                      </p:to>
                                    </p:set>
                                    <p:animEffect transition="in" filter="wipe(up)">
                                      <p:cBhvr>
                                        <p:cTn id="97" dur="500"/>
                                        <p:tgtEl>
                                          <p:spTgt spid="9832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98330"/>
                                        </p:tgtEl>
                                        <p:attrNameLst>
                                          <p:attrName>style.visibility</p:attrName>
                                        </p:attrNameLst>
                                      </p:cBhvr>
                                      <p:to>
                                        <p:strVal val="visible"/>
                                      </p:to>
                                    </p:set>
                                    <p:animEffect transition="in" filter="wipe(down)">
                                      <p:cBhvr>
                                        <p:cTn id="100" dur="500"/>
                                        <p:tgtEl>
                                          <p:spTgt spid="98330"/>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98337"/>
                                        </p:tgtEl>
                                        <p:attrNameLst>
                                          <p:attrName>style.visibility</p:attrName>
                                        </p:attrNameLst>
                                      </p:cBhvr>
                                      <p:to>
                                        <p:strVal val="visible"/>
                                      </p:to>
                                    </p:set>
                                    <p:animEffect transition="in" filter="fade">
                                      <p:cBhvr>
                                        <p:cTn id="105" dur="500"/>
                                        <p:tgtEl>
                                          <p:spTgt spid="98337"/>
                                        </p:tgtEl>
                                      </p:cBhvr>
                                    </p:animEffect>
                                    <p:anim calcmode="lin" valueType="num">
                                      <p:cBhvr>
                                        <p:cTn id="106" dur="500" fill="hold"/>
                                        <p:tgtEl>
                                          <p:spTgt spid="98337"/>
                                        </p:tgtEl>
                                        <p:attrNameLst>
                                          <p:attrName>ppt_x</p:attrName>
                                        </p:attrNameLst>
                                      </p:cBhvr>
                                      <p:tavLst>
                                        <p:tav tm="0">
                                          <p:val>
                                            <p:strVal val="#ppt_x"/>
                                          </p:val>
                                        </p:tav>
                                        <p:tav tm="100000">
                                          <p:val>
                                            <p:strVal val="#ppt_x"/>
                                          </p:val>
                                        </p:tav>
                                      </p:tavLst>
                                    </p:anim>
                                    <p:anim calcmode="lin" valueType="num">
                                      <p:cBhvr>
                                        <p:cTn id="107" dur="500" fill="hold"/>
                                        <p:tgtEl>
                                          <p:spTgt spid="98337"/>
                                        </p:tgtEl>
                                        <p:attrNameLst>
                                          <p:attrName>ppt_y</p:attrName>
                                        </p:attrNameLst>
                                      </p:cBhvr>
                                      <p:tavLst>
                                        <p:tav tm="0">
                                          <p:val>
                                            <p:strVal val="#ppt_y+.1"/>
                                          </p:val>
                                        </p:tav>
                                        <p:tav tm="100000">
                                          <p:val>
                                            <p:strVal val="#ppt_y"/>
                                          </p:val>
                                        </p:tav>
                                      </p:tavLst>
                                    </p:anim>
                                  </p:childTnLst>
                                </p:cTn>
                              </p:par>
                              <p:par>
                                <p:cTn id="108" presetID="1" presetClass="entr" presetSubtype="0" fill="hold" grpId="0" nodeType="withEffect">
                                  <p:stCondLst>
                                    <p:cond delay="0"/>
                                  </p:stCondLst>
                                  <p:childTnLst>
                                    <p:set>
                                      <p:cBhvr>
                                        <p:cTn id="109" dur="1" fill="hold">
                                          <p:stCondLst>
                                            <p:cond delay="0"/>
                                          </p:stCondLst>
                                        </p:cTn>
                                        <p:tgtEl>
                                          <p:spTgt spid="98315"/>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98322"/>
                                        </p:tgtEl>
                                        <p:attrNameLst>
                                          <p:attrName>style.visibility</p:attrName>
                                        </p:attrNameLst>
                                      </p:cBhvr>
                                      <p:to>
                                        <p:strVal val="visible"/>
                                      </p:to>
                                    </p:set>
                                  </p:childTnLst>
                                </p:cTn>
                              </p:par>
                            </p:childTnLst>
                          </p:cTn>
                        </p:par>
                        <p:par>
                          <p:cTn id="114" fill="hold">
                            <p:stCondLst>
                              <p:cond delay="0"/>
                            </p:stCondLst>
                            <p:childTnLst>
                              <p:par>
                                <p:cTn id="115" presetID="42" presetClass="entr" presetSubtype="0" fill="hold" grpId="0" nodeType="afterEffect">
                                  <p:stCondLst>
                                    <p:cond delay="0"/>
                                  </p:stCondLst>
                                  <p:childTnLst>
                                    <p:set>
                                      <p:cBhvr>
                                        <p:cTn id="116" dur="1" fill="hold">
                                          <p:stCondLst>
                                            <p:cond delay="0"/>
                                          </p:stCondLst>
                                        </p:cTn>
                                        <p:tgtEl>
                                          <p:spTgt spid="98341"/>
                                        </p:tgtEl>
                                        <p:attrNameLst>
                                          <p:attrName>style.visibility</p:attrName>
                                        </p:attrNameLst>
                                      </p:cBhvr>
                                      <p:to>
                                        <p:strVal val="visible"/>
                                      </p:to>
                                    </p:set>
                                    <p:animEffect transition="in" filter="fade">
                                      <p:cBhvr>
                                        <p:cTn id="117" dur="500"/>
                                        <p:tgtEl>
                                          <p:spTgt spid="98341"/>
                                        </p:tgtEl>
                                      </p:cBhvr>
                                    </p:animEffect>
                                    <p:anim calcmode="lin" valueType="num">
                                      <p:cBhvr>
                                        <p:cTn id="118" dur="500" fill="hold"/>
                                        <p:tgtEl>
                                          <p:spTgt spid="98341"/>
                                        </p:tgtEl>
                                        <p:attrNameLst>
                                          <p:attrName>ppt_x</p:attrName>
                                        </p:attrNameLst>
                                      </p:cBhvr>
                                      <p:tavLst>
                                        <p:tav tm="0">
                                          <p:val>
                                            <p:strVal val="#ppt_x"/>
                                          </p:val>
                                        </p:tav>
                                        <p:tav tm="100000">
                                          <p:val>
                                            <p:strVal val="#ppt_x"/>
                                          </p:val>
                                        </p:tav>
                                      </p:tavLst>
                                    </p:anim>
                                    <p:anim calcmode="lin" valueType="num">
                                      <p:cBhvr>
                                        <p:cTn id="119" dur="500" fill="hold"/>
                                        <p:tgtEl>
                                          <p:spTgt spid="98341"/>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98327"/>
                                        </p:tgtEl>
                                        <p:attrNameLst>
                                          <p:attrName>style.visibility</p:attrName>
                                        </p:attrNameLst>
                                      </p:cBhvr>
                                      <p:to>
                                        <p:strVal val="visible"/>
                                      </p:to>
                                    </p:set>
                                    <p:animEffect transition="in" filter="wipe(up)">
                                      <p:cBhvr>
                                        <p:cTn id="124" dur="500"/>
                                        <p:tgtEl>
                                          <p:spTgt spid="98327"/>
                                        </p:tgtEl>
                                      </p:cBhvr>
                                    </p:animEffect>
                                  </p:childTnLst>
                                </p:cTn>
                              </p:par>
                              <p:par>
                                <p:cTn id="125" presetID="22" presetClass="entr" presetSubtype="1" fill="hold" grpId="0" nodeType="withEffect">
                                  <p:stCondLst>
                                    <p:cond delay="0"/>
                                  </p:stCondLst>
                                  <p:childTnLst>
                                    <p:set>
                                      <p:cBhvr>
                                        <p:cTn id="126" dur="1" fill="hold">
                                          <p:stCondLst>
                                            <p:cond delay="0"/>
                                          </p:stCondLst>
                                        </p:cTn>
                                        <p:tgtEl>
                                          <p:spTgt spid="98328"/>
                                        </p:tgtEl>
                                        <p:attrNameLst>
                                          <p:attrName>style.visibility</p:attrName>
                                        </p:attrNameLst>
                                      </p:cBhvr>
                                      <p:to>
                                        <p:strVal val="visible"/>
                                      </p:to>
                                    </p:set>
                                    <p:animEffect transition="in" filter="wipe(up)">
                                      <p:cBhvr>
                                        <p:cTn id="127" dur="500"/>
                                        <p:tgtEl>
                                          <p:spTgt spid="98328"/>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98316"/>
                                        </p:tgtEl>
                                        <p:attrNameLst>
                                          <p:attrName>style.visibility</p:attrName>
                                        </p:attrNameLst>
                                      </p:cBhvr>
                                      <p:to>
                                        <p:strVal val="visible"/>
                                      </p:to>
                                    </p:set>
                                    <p:animEffect transition="in" filter="wipe(down)">
                                      <p:cBhvr>
                                        <p:cTn id="130" dur="500"/>
                                        <p:tgtEl>
                                          <p:spTgt spid="98316"/>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98331"/>
                                        </p:tgtEl>
                                        <p:attrNameLst>
                                          <p:attrName>style.visibility</p:attrName>
                                        </p:attrNameLst>
                                      </p:cBhvr>
                                      <p:to>
                                        <p:strVal val="visible"/>
                                      </p:to>
                                    </p:set>
                                    <p:animEffect transition="in" filter="wipe(down)">
                                      <p:cBhvr>
                                        <p:cTn id="133" dur="500"/>
                                        <p:tgtEl>
                                          <p:spTgt spid="98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P spid="98309" grpId="0"/>
      <p:bldP spid="98310" grpId="0"/>
      <p:bldP spid="98312" grpId="0" bldLvl="0" animBg="1"/>
      <p:bldP spid="98313" grpId="0" bldLvl="0" animBg="1"/>
      <p:bldP spid="98314" grpId="0" bldLvl="0" animBg="1"/>
      <p:bldP spid="98315" grpId="0" bldLvl="0" animBg="1"/>
      <p:bldP spid="98316" grpId="0" bldLvl="0" animBg="1"/>
      <p:bldP spid="98317" grpId="0"/>
      <p:bldP spid="98318" grpId="0"/>
      <p:bldP spid="98319" grpId="0"/>
      <p:bldP spid="98320" grpId="0"/>
      <p:bldP spid="98321" grpId="0"/>
      <p:bldP spid="98322" grpId="0"/>
      <p:bldP spid="98323" grpId="0"/>
      <p:bldP spid="98324" grpId="0"/>
      <p:bldP spid="98325" grpId="0" bldLvl="0" animBg="1"/>
      <p:bldP spid="98326" grpId="0" bldLvl="0" animBg="1"/>
      <p:bldP spid="98327" grpId="0" bldLvl="0" animBg="1"/>
      <p:bldP spid="98328" grpId="0" bldLvl="0" animBg="1"/>
      <p:bldP spid="98329" grpId="0" bldLvl="0" animBg="1"/>
      <p:bldP spid="98330" grpId="0"/>
      <p:bldP spid="98331" grpId="0"/>
      <p:bldP spid="98333" grpId="0"/>
      <p:bldP spid="98334" grpId="0"/>
      <p:bldP spid="98335" grpId="0"/>
      <p:bldP spid="98336" grpId="0" bldLvl="0" animBg="1"/>
      <p:bldP spid="98337" grpId="0" bldLvl="0" animBg="1"/>
      <p:bldP spid="9834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圆角矩形 55"/>
          <p:cNvSpPr>
            <a:spLocks noChangeArrowheads="1"/>
          </p:cNvSpPr>
          <p:nvPr/>
        </p:nvSpPr>
        <p:spPr bwMode="auto">
          <a:xfrm>
            <a:off x="5303838" y="44450"/>
            <a:ext cx="5256212" cy="300430"/>
          </a:xfrm>
          <a:prstGeom prst="roundRect">
            <a:avLst>
              <a:gd name="adj" fmla="val 16667"/>
            </a:avLst>
          </a:prstGeom>
          <a:solidFill>
            <a:srgbClr val="FFFF00"/>
          </a:solidFill>
          <a:ln w="9525">
            <a:solidFill>
              <a:srgbClr val="FFC000"/>
            </a:solidFill>
            <a:round/>
          </a:ln>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1" baseline="-25000">
              <a:solidFill>
                <a:srgbClr val="FF0000"/>
              </a:solidFill>
              <a:latin typeface="楷体" panose="02010609060101010101" pitchFamily="49" charset="-122"/>
              <a:ea typeface="楷体" panose="02010609060101010101" pitchFamily="49" charset="-122"/>
            </a:endParaRPr>
          </a:p>
        </p:txBody>
      </p:sp>
      <p:sp>
        <p:nvSpPr>
          <p:cNvPr id="99331" name="Text Box 48"/>
          <p:cNvSpPr txBox="1">
            <a:spLocks noChangeArrowheads="1"/>
          </p:cNvSpPr>
          <p:nvPr/>
        </p:nvSpPr>
        <p:spPr bwMode="auto">
          <a:xfrm>
            <a:off x="5524500" y="2279650"/>
            <a:ext cx="1219200"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600" b="1">
                <a:solidFill>
                  <a:srgbClr val="C00000"/>
                </a:solidFill>
                <a:latin typeface="楷体" panose="02010609060101010101" pitchFamily="49" charset="-122"/>
                <a:ea typeface="楷体" panose="02010609060101010101" pitchFamily="49" charset="-122"/>
              </a:rPr>
              <a:t>配子</a:t>
            </a:r>
            <a:endParaRPr lang="zh-CN" altLang="zh-CN" sz="2600" b="1">
              <a:solidFill>
                <a:srgbClr val="C00000"/>
              </a:solidFill>
              <a:latin typeface="楷体" panose="02010609060101010101" pitchFamily="49" charset="-122"/>
              <a:ea typeface="楷体" panose="02010609060101010101" pitchFamily="49" charset="-122"/>
            </a:endParaRPr>
          </a:p>
        </p:txBody>
      </p:sp>
      <p:sp>
        <p:nvSpPr>
          <p:cNvPr id="99332" name="Oval 4"/>
          <p:cNvSpPr>
            <a:spLocks noChangeArrowheads="1"/>
          </p:cNvSpPr>
          <p:nvPr/>
        </p:nvSpPr>
        <p:spPr bwMode="auto">
          <a:xfrm>
            <a:off x="6994525" y="914400"/>
            <a:ext cx="685800" cy="685800"/>
          </a:xfrm>
          <a:prstGeom prst="ellipse">
            <a:avLst/>
          </a:prstGeom>
          <a:solidFill>
            <a:srgbClr val="FF7C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1" baseline="-25000">
              <a:solidFill>
                <a:srgbClr val="FF0000"/>
              </a:solidFill>
              <a:latin typeface="楷体" panose="02010609060101010101" pitchFamily="49" charset="-122"/>
              <a:ea typeface="楷体" panose="02010609060101010101" pitchFamily="49" charset="-122"/>
            </a:endParaRPr>
          </a:p>
        </p:txBody>
      </p:sp>
      <p:sp>
        <p:nvSpPr>
          <p:cNvPr id="99333" name="Oval 5"/>
          <p:cNvSpPr>
            <a:spLocks noChangeArrowheads="1"/>
          </p:cNvSpPr>
          <p:nvPr/>
        </p:nvSpPr>
        <p:spPr bwMode="auto">
          <a:xfrm>
            <a:off x="9169400" y="908050"/>
            <a:ext cx="685800" cy="685800"/>
          </a:xfrm>
          <a:prstGeom prst="ellipse">
            <a:avLst/>
          </a:prstGeom>
          <a:solidFill>
            <a:srgbClr val="FF7C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1" baseline="-25000">
              <a:solidFill>
                <a:srgbClr val="FF0000"/>
              </a:solidFill>
              <a:latin typeface="楷体" panose="02010609060101010101" pitchFamily="49" charset="-122"/>
              <a:ea typeface="楷体" panose="02010609060101010101" pitchFamily="49" charset="-122"/>
            </a:endParaRPr>
          </a:p>
        </p:txBody>
      </p:sp>
      <p:sp>
        <p:nvSpPr>
          <p:cNvPr id="564230" name="Rectangle 6"/>
          <p:cNvSpPr>
            <a:spLocks noChangeArrowheads="1"/>
          </p:cNvSpPr>
          <p:nvPr/>
        </p:nvSpPr>
        <p:spPr bwMode="auto">
          <a:xfrm>
            <a:off x="6959600" y="984250"/>
            <a:ext cx="5930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b="1">
                <a:solidFill>
                  <a:srgbClr val="000000"/>
                </a:solidFill>
                <a:latin typeface="楷体" panose="02010609060101010101" pitchFamily="49" charset="-122"/>
                <a:ea typeface="楷体" panose="02010609060101010101" pitchFamily="49" charset="-122"/>
              </a:rPr>
              <a:t>Dd</a:t>
            </a:r>
            <a:endParaRPr lang="en-US" altLang="zh-CN" b="1">
              <a:solidFill>
                <a:srgbClr val="000000"/>
              </a:solidFill>
              <a:latin typeface="楷体" panose="02010609060101010101" pitchFamily="49" charset="-122"/>
              <a:ea typeface="楷体" panose="02010609060101010101" pitchFamily="49" charset="-122"/>
            </a:endParaRPr>
          </a:p>
        </p:txBody>
      </p:sp>
      <p:sp>
        <p:nvSpPr>
          <p:cNvPr id="564231" name="Rectangle 7"/>
          <p:cNvSpPr>
            <a:spLocks noChangeArrowheads="1"/>
          </p:cNvSpPr>
          <p:nvPr/>
        </p:nvSpPr>
        <p:spPr bwMode="auto">
          <a:xfrm>
            <a:off x="9204325" y="990600"/>
            <a:ext cx="5930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b="1">
                <a:solidFill>
                  <a:srgbClr val="000000"/>
                </a:solidFill>
                <a:latin typeface="楷体" panose="02010609060101010101" pitchFamily="49" charset="-122"/>
                <a:ea typeface="楷体" panose="02010609060101010101" pitchFamily="49" charset="-122"/>
              </a:rPr>
              <a:t>Dd</a:t>
            </a:r>
            <a:endParaRPr lang="en-US" altLang="zh-CN" b="1">
              <a:solidFill>
                <a:srgbClr val="000000"/>
              </a:solidFill>
              <a:latin typeface="楷体" panose="02010609060101010101" pitchFamily="49" charset="-122"/>
              <a:ea typeface="楷体" panose="02010609060101010101" pitchFamily="49" charset="-122"/>
            </a:endParaRPr>
          </a:p>
        </p:txBody>
      </p:sp>
      <p:sp>
        <p:nvSpPr>
          <p:cNvPr id="564232" name="Rectangle 8"/>
          <p:cNvSpPr>
            <a:spLocks noChangeArrowheads="1"/>
          </p:cNvSpPr>
          <p:nvPr/>
        </p:nvSpPr>
        <p:spPr bwMode="auto">
          <a:xfrm>
            <a:off x="8137525" y="914400"/>
            <a:ext cx="592138"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a:solidFill>
                  <a:srgbClr val="C00000"/>
                </a:solidFill>
                <a:latin typeface="楷体" panose="02010609060101010101" pitchFamily="49" charset="-122"/>
                <a:ea typeface="楷体" panose="02010609060101010101" pitchFamily="49" charset="-122"/>
              </a:rPr>
              <a:t>×</a:t>
            </a:r>
            <a:endParaRPr lang="en-US" altLang="zh-CN" b="1">
              <a:solidFill>
                <a:srgbClr val="C00000"/>
              </a:solidFill>
              <a:latin typeface="楷体" panose="02010609060101010101" pitchFamily="49" charset="-122"/>
              <a:ea typeface="楷体" panose="02010609060101010101" pitchFamily="49" charset="-122"/>
            </a:endParaRPr>
          </a:p>
        </p:txBody>
      </p:sp>
      <p:sp>
        <p:nvSpPr>
          <p:cNvPr id="99337" name="Oval 9"/>
          <p:cNvSpPr>
            <a:spLocks noChangeArrowheads="1"/>
          </p:cNvSpPr>
          <p:nvPr/>
        </p:nvSpPr>
        <p:spPr bwMode="auto">
          <a:xfrm>
            <a:off x="6470650" y="22098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1" baseline="-25000">
              <a:solidFill>
                <a:srgbClr val="FF0000"/>
              </a:solidFill>
              <a:latin typeface="楷体" panose="02010609060101010101" pitchFamily="49" charset="-122"/>
              <a:ea typeface="楷体" panose="02010609060101010101" pitchFamily="49" charset="-122"/>
            </a:endParaRPr>
          </a:p>
        </p:txBody>
      </p:sp>
      <p:sp>
        <p:nvSpPr>
          <p:cNvPr id="99338" name="Oval 10"/>
          <p:cNvSpPr>
            <a:spLocks noChangeArrowheads="1"/>
          </p:cNvSpPr>
          <p:nvPr/>
        </p:nvSpPr>
        <p:spPr bwMode="auto">
          <a:xfrm>
            <a:off x="7594600" y="22098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1" baseline="-25000">
              <a:solidFill>
                <a:srgbClr val="FF0000"/>
              </a:solidFill>
              <a:latin typeface="楷体" panose="02010609060101010101" pitchFamily="49" charset="-122"/>
              <a:ea typeface="楷体" panose="02010609060101010101" pitchFamily="49" charset="-122"/>
            </a:endParaRPr>
          </a:p>
        </p:txBody>
      </p:sp>
      <p:sp>
        <p:nvSpPr>
          <p:cNvPr id="99339" name="Oval 11"/>
          <p:cNvSpPr>
            <a:spLocks noChangeArrowheads="1"/>
          </p:cNvSpPr>
          <p:nvPr/>
        </p:nvSpPr>
        <p:spPr bwMode="auto">
          <a:xfrm>
            <a:off x="8756650" y="22098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1" baseline="-25000">
              <a:solidFill>
                <a:srgbClr val="FF0000"/>
              </a:solidFill>
              <a:latin typeface="楷体" panose="02010609060101010101" pitchFamily="49" charset="-122"/>
              <a:ea typeface="楷体" panose="02010609060101010101" pitchFamily="49" charset="-122"/>
            </a:endParaRPr>
          </a:p>
        </p:txBody>
      </p:sp>
      <p:sp>
        <p:nvSpPr>
          <p:cNvPr id="99340" name="Oval 12"/>
          <p:cNvSpPr>
            <a:spLocks noChangeArrowheads="1"/>
          </p:cNvSpPr>
          <p:nvPr/>
        </p:nvSpPr>
        <p:spPr bwMode="auto">
          <a:xfrm>
            <a:off x="9652000" y="22098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1" baseline="-25000">
              <a:solidFill>
                <a:srgbClr val="FF0000"/>
              </a:solidFill>
              <a:latin typeface="楷体" panose="02010609060101010101" pitchFamily="49" charset="-122"/>
              <a:ea typeface="楷体" panose="02010609060101010101" pitchFamily="49" charset="-122"/>
            </a:endParaRPr>
          </a:p>
        </p:txBody>
      </p:sp>
      <p:sp>
        <p:nvSpPr>
          <p:cNvPr id="99341" name="Rectangle 13"/>
          <p:cNvSpPr>
            <a:spLocks noChangeArrowheads="1"/>
          </p:cNvSpPr>
          <p:nvPr/>
        </p:nvSpPr>
        <p:spPr bwMode="auto">
          <a:xfrm>
            <a:off x="8832850" y="2193925"/>
            <a:ext cx="477838"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a:solidFill>
                  <a:srgbClr val="000000"/>
                </a:solidFill>
                <a:latin typeface="楷体" panose="02010609060101010101" pitchFamily="49" charset="-122"/>
                <a:ea typeface="楷体" panose="02010609060101010101" pitchFamily="49" charset="-122"/>
              </a:rPr>
              <a:t>D</a:t>
            </a:r>
            <a:endParaRPr lang="en-US" altLang="zh-CN" b="1">
              <a:solidFill>
                <a:srgbClr val="000000"/>
              </a:solidFill>
              <a:latin typeface="楷体" panose="02010609060101010101" pitchFamily="49" charset="-122"/>
              <a:ea typeface="楷体" panose="02010609060101010101" pitchFamily="49" charset="-122"/>
            </a:endParaRPr>
          </a:p>
        </p:txBody>
      </p:sp>
      <p:sp>
        <p:nvSpPr>
          <p:cNvPr id="99342" name="Rectangle 14"/>
          <p:cNvSpPr>
            <a:spLocks noChangeArrowheads="1"/>
          </p:cNvSpPr>
          <p:nvPr/>
        </p:nvSpPr>
        <p:spPr bwMode="auto">
          <a:xfrm>
            <a:off x="6527800" y="2209800"/>
            <a:ext cx="38798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a:solidFill>
                  <a:srgbClr val="000000"/>
                </a:solidFill>
                <a:latin typeface="楷体" panose="02010609060101010101" pitchFamily="49" charset="-122"/>
                <a:ea typeface="楷体" panose="02010609060101010101" pitchFamily="49" charset="-122"/>
              </a:rPr>
              <a:t>D</a:t>
            </a:r>
            <a:endParaRPr lang="en-US" altLang="zh-CN" b="1">
              <a:solidFill>
                <a:srgbClr val="000000"/>
              </a:solidFill>
              <a:latin typeface="楷体" panose="02010609060101010101" pitchFamily="49" charset="-122"/>
              <a:ea typeface="楷体" panose="02010609060101010101" pitchFamily="49" charset="-122"/>
            </a:endParaRPr>
          </a:p>
        </p:txBody>
      </p:sp>
      <p:sp>
        <p:nvSpPr>
          <p:cNvPr id="99343" name="Rectangle 15"/>
          <p:cNvSpPr>
            <a:spLocks noChangeArrowheads="1"/>
          </p:cNvSpPr>
          <p:nvPr/>
        </p:nvSpPr>
        <p:spPr bwMode="auto">
          <a:xfrm>
            <a:off x="5676900" y="908050"/>
            <a:ext cx="458470"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600" b="1">
                <a:solidFill>
                  <a:srgbClr val="C00000"/>
                </a:solidFill>
                <a:latin typeface="楷体" panose="02010609060101010101" pitchFamily="49" charset="-122"/>
                <a:ea typeface="楷体" panose="02010609060101010101" pitchFamily="49" charset="-122"/>
              </a:rPr>
              <a:t>F</a:t>
            </a:r>
            <a:r>
              <a:rPr lang="en-US" altLang="zh-CN" sz="2600" b="1" baseline="-25000">
                <a:solidFill>
                  <a:srgbClr val="C00000"/>
                </a:solidFill>
                <a:latin typeface="楷体" panose="02010609060101010101" pitchFamily="49" charset="-122"/>
                <a:ea typeface="楷体" panose="02010609060101010101" pitchFamily="49" charset="-122"/>
              </a:rPr>
              <a:t>1</a:t>
            </a:r>
            <a:endParaRPr lang="en-US" altLang="zh-CN" sz="2600" b="1" baseline="-25000">
              <a:solidFill>
                <a:srgbClr val="C00000"/>
              </a:solidFill>
              <a:latin typeface="楷体" panose="02010609060101010101" pitchFamily="49" charset="-122"/>
              <a:ea typeface="楷体" panose="02010609060101010101" pitchFamily="49" charset="-122"/>
            </a:endParaRPr>
          </a:p>
        </p:txBody>
      </p:sp>
      <p:sp>
        <p:nvSpPr>
          <p:cNvPr id="99344" name="Line 16"/>
          <p:cNvSpPr>
            <a:spLocks noChangeShapeType="1"/>
          </p:cNvSpPr>
          <p:nvPr/>
        </p:nvSpPr>
        <p:spPr bwMode="auto">
          <a:xfrm flipH="1">
            <a:off x="7032625" y="1752600"/>
            <a:ext cx="152400" cy="3048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99345" name="Line 17"/>
          <p:cNvSpPr>
            <a:spLocks noChangeShapeType="1"/>
          </p:cNvSpPr>
          <p:nvPr/>
        </p:nvSpPr>
        <p:spPr bwMode="auto">
          <a:xfrm>
            <a:off x="7426325" y="1773238"/>
            <a:ext cx="228600" cy="3048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99346" name="Line 18"/>
          <p:cNvSpPr>
            <a:spLocks noChangeShapeType="1"/>
          </p:cNvSpPr>
          <p:nvPr/>
        </p:nvSpPr>
        <p:spPr bwMode="auto">
          <a:xfrm flipH="1">
            <a:off x="9166225" y="1676400"/>
            <a:ext cx="152400" cy="3048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99347" name="Line 19"/>
          <p:cNvSpPr>
            <a:spLocks noChangeShapeType="1"/>
          </p:cNvSpPr>
          <p:nvPr/>
        </p:nvSpPr>
        <p:spPr bwMode="auto">
          <a:xfrm>
            <a:off x="9699625" y="1676400"/>
            <a:ext cx="152400" cy="3048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99348" name="Line 20"/>
          <p:cNvSpPr>
            <a:spLocks noChangeShapeType="1"/>
          </p:cNvSpPr>
          <p:nvPr/>
        </p:nvSpPr>
        <p:spPr bwMode="auto">
          <a:xfrm flipH="1">
            <a:off x="6767513" y="2852738"/>
            <a:ext cx="0" cy="9144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99349" name="Line 21"/>
          <p:cNvSpPr>
            <a:spLocks noChangeShapeType="1"/>
          </p:cNvSpPr>
          <p:nvPr/>
        </p:nvSpPr>
        <p:spPr bwMode="auto">
          <a:xfrm flipH="1">
            <a:off x="6940550" y="2743200"/>
            <a:ext cx="1828800" cy="9906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99350" name="Line 22"/>
          <p:cNvSpPr>
            <a:spLocks noChangeShapeType="1"/>
          </p:cNvSpPr>
          <p:nvPr/>
        </p:nvSpPr>
        <p:spPr bwMode="auto">
          <a:xfrm>
            <a:off x="7016750" y="2819400"/>
            <a:ext cx="685800" cy="8382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99351" name="Line 23"/>
          <p:cNvSpPr>
            <a:spLocks noChangeShapeType="1"/>
          </p:cNvSpPr>
          <p:nvPr/>
        </p:nvSpPr>
        <p:spPr bwMode="auto">
          <a:xfrm flipH="1">
            <a:off x="7854950" y="2743200"/>
            <a:ext cx="1752600" cy="9144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99352" name="Line 24"/>
          <p:cNvSpPr>
            <a:spLocks noChangeShapeType="1"/>
          </p:cNvSpPr>
          <p:nvPr/>
        </p:nvSpPr>
        <p:spPr bwMode="auto">
          <a:xfrm>
            <a:off x="8007350" y="2743200"/>
            <a:ext cx="609600" cy="8382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99353" name="Line 25"/>
          <p:cNvSpPr>
            <a:spLocks noChangeShapeType="1"/>
          </p:cNvSpPr>
          <p:nvPr/>
        </p:nvSpPr>
        <p:spPr bwMode="auto">
          <a:xfrm flipH="1">
            <a:off x="8921750" y="2819400"/>
            <a:ext cx="76200" cy="7620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99354" name="Line 26"/>
          <p:cNvSpPr>
            <a:spLocks noChangeShapeType="1"/>
          </p:cNvSpPr>
          <p:nvPr/>
        </p:nvSpPr>
        <p:spPr bwMode="auto">
          <a:xfrm>
            <a:off x="8235950" y="2743200"/>
            <a:ext cx="1447800" cy="8382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99355" name="Line 27"/>
          <p:cNvSpPr>
            <a:spLocks noChangeShapeType="1"/>
          </p:cNvSpPr>
          <p:nvPr/>
        </p:nvSpPr>
        <p:spPr bwMode="auto">
          <a:xfrm flipH="1">
            <a:off x="9836150" y="2819400"/>
            <a:ext cx="76200" cy="7620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99356" name="Oval 28"/>
          <p:cNvSpPr>
            <a:spLocks noChangeArrowheads="1"/>
          </p:cNvSpPr>
          <p:nvPr/>
        </p:nvSpPr>
        <p:spPr bwMode="auto">
          <a:xfrm>
            <a:off x="8447088" y="3810000"/>
            <a:ext cx="685800" cy="685800"/>
          </a:xfrm>
          <a:prstGeom prst="ellipse">
            <a:avLst/>
          </a:prstGeom>
          <a:solidFill>
            <a:srgbClr val="FF7C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1" baseline="-25000">
              <a:solidFill>
                <a:srgbClr val="FF0000"/>
              </a:solidFill>
              <a:latin typeface="楷体" panose="02010609060101010101" pitchFamily="49" charset="-122"/>
              <a:ea typeface="楷体" panose="02010609060101010101" pitchFamily="49" charset="-122"/>
            </a:endParaRPr>
          </a:p>
        </p:txBody>
      </p:sp>
      <p:sp>
        <p:nvSpPr>
          <p:cNvPr id="99357" name="Oval 29"/>
          <p:cNvSpPr>
            <a:spLocks noChangeArrowheads="1"/>
          </p:cNvSpPr>
          <p:nvPr/>
        </p:nvSpPr>
        <p:spPr bwMode="auto">
          <a:xfrm>
            <a:off x="7456488" y="3810000"/>
            <a:ext cx="685800" cy="685800"/>
          </a:xfrm>
          <a:prstGeom prst="ellipse">
            <a:avLst/>
          </a:prstGeom>
          <a:solidFill>
            <a:srgbClr val="FF7C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1" baseline="-25000">
              <a:solidFill>
                <a:srgbClr val="FF0000"/>
              </a:solidFill>
              <a:latin typeface="楷体" panose="02010609060101010101" pitchFamily="49" charset="-122"/>
              <a:ea typeface="楷体" panose="02010609060101010101" pitchFamily="49" charset="-122"/>
            </a:endParaRPr>
          </a:p>
        </p:txBody>
      </p:sp>
      <p:sp>
        <p:nvSpPr>
          <p:cNvPr id="99358" name="Oval 30"/>
          <p:cNvSpPr>
            <a:spLocks noChangeArrowheads="1"/>
          </p:cNvSpPr>
          <p:nvPr/>
        </p:nvSpPr>
        <p:spPr bwMode="auto">
          <a:xfrm>
            <a:off x="6465888" y="3810000"/>
            <a:ext cx="685800" cy="685800"/>
          </a:xfrm>
          <a:prstGeom prst="ellipse">
            <a:avLst/>
          </a:prstGeom>
          <a:solidFill>
            <a:srgbClr val="FF7C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1" baseline="-25000">
              <a:solidFill>
                <a:srgbClr val="FF0000"/>
              </a:solidFill>
              <a:latin typeface="楷体" panose="02010609060101010101" pitchFamily="49" charset="-122"/>
              <a:ea typeface="楷体" panose="02010609060101010101" pitchFamily="49" charset="-122"/>
            </a:endParaRPr>
          </a:p>
        </p:txBody>
      </p:sp>
      <p:sp>
        <p:nvSpPr>
          <p:cNvPr id="99359" name="Rectangle 31"/>
          <p:cNvSpPr>
            <a:spLocks noChangeArrowheads="1"/>
          </p:cNvSpPr>
          <p:nvPr/>
        </p:nvSpPr>
        <p:spPr bwMode="auto">
          <a:xfrm>
            <a:off x="7456488" y="3886200"/>
            <a:ext cx="5930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b="1">
                <a:solidFill>
                  <a:srgbClr val="000000"/>
                </a:solidFill>
                <a:latin typeface="楷体" panose="02010609060101010101" pitchFamily="49" charset="-122"/>
                <a:ea typeface="楷体" panose="02010609060101010101" pitchFamily="49" charset="-122"/>
              </a:rPr>
              <a:t>Dd</a:t>
            </a:r>
            <a:endParaRPr lang="en-US" altLang="zh-CN" b="1">
              <a:solidFill>
                <a:srgbClr val="000000"/>
              </a:solidFill>
              <a:latin typeface="楷体" panose="02010609060101010101" pitchFamily="49" charset="-122"/>
              <a:ea typeface="楷体" panose="02010609060101010101" pitchFamily="49" charset="-122"/>
            </a:endParaRPr>
          </a:p>
        </p:txBody>
      </p:sp>
      <p:sp>
        <p:nvSpPr>
          <p:cNvPr id="99360" name="Rectangle 32"/>
          <p:cNvSpPr>
            <a:spLocks noChangeArrowheads="1"/>
          </p:cNvSpPr>
          <p:nvPr/>
        </p:nvSpPr>
        <p:spPr bwMode="auto">
          <a:xfrm>
            <a:off x="8447088" y="3886200"/>
            <a:ext cx="5930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b="1">
                <a:solidFill>
                  <a:srgbClr val="000000"/>
                </a:solidFill>
                <a:latin typeface="楷体" panose="02010609060101010101" pitchFamily="49" charset="-122"/>
                <a:ea typeface="楷体" panose="02010609060101010101" pitchFamily="49" charset="-122"/>
              </a:rPr>
              <a:t>Dd</a:t>
            </a:r>
            <a:endParaRPr lang="en-US" altLang="zh-CN" b="1">
              <a:solidFill>
                <a:srgbClr val="000000"/>
              </a:solidFill>
              <a:latin typeface="楷体" panose="02010609060101010101" pitchFamily="49" charset="-122"/>
              <a:ea typeface="楷体" panose="02010609060101010101" pitchFamily="49" charset="-122"/>
            </a:endParaRPr>
          </a:p>
        </p:txBody>
      </p:sp>
      <p:sp>
        <p:nvSpPr>
          <p:cNvPr id="99361" name="Rectangle 33"/>
          <p:cNvSpPr>
            <a:spLocks noChangeArrowheads="1"/>
          </p:cNvSpPr>
          <p:nvPr/>
        </p:nvSpPr>
        <p:spPr bwMode="auto">
          <a:xfrm>
            <a:off x="6389688" y="3886200"/>
            <a:ext cx="77152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a:solidFill>
                  <a:srgbClr val="000000"/>
                </a:solidFill>
                <a:latin typeface="楷体" panose="02010609060101010101" pitchFamily="49" charset="-122"/>
                <a:ea typeface="楷体" panose="02010609060101010101" pitchFamily="49" charset="-122"/>
              </a:rPr>
              <a:t>DD</a:t>
            </a:r>
            <a:endParaRPr lang="en-US" altLang="zh-CN" b="1">
              <a:solidFill>
                <a:srgbClr val="000000"/>
              </a:solidFill>
              <a:latin typeface="楷体" panose="02010609060101010101" pitchFamily="49" charset="-122"/>
              <a:ea typeface="楷体" panose="02010609060101010101" pitchFamily="49" charset="-122"/>
            </a:endParaRPr>
          </a:p>
        </p:txBody>
      </p:sp>
      <p:sp>
        <p:nvSpPr>
          <p:cNvPr id="99362" name="Oval 34"/>
          <p:cNvSpPr>
            <a:spLocks noChangeArrowheads="1"/>
          </p:cNvSpPr>
          <p:nvPr/>
        </p:nvSpPr>
        <p:spPr bwMode="auto">
          <a:xfrm>
            <a:off x="9513888" y="3810000"/>
            <a:ext cx="685800" cy="685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1" baseline="-25000">
              <a:solidFill>
                <a:srgbClr val="FF0000"/>
              </a:solidFill>
              <a:latin typeface="楷体" panose="02010609060101010101" pitchFamily="49" charset="-122"/>
              <a:ea typeface="楷体" panose="02010609060101010101" pitchFamily="49" charset="-122"/>
            </a:endParaRPr>
          </a:p>
        </p:txBody>
      </p:sp>
      <p:sp>
        <p:nvSpPr>
          <p:cNvPr id="99363" name="Rectangle 35"/>
          <p:cNvSpPr>
            <a:spLocks noChangeArrowheads="1"/>
          </p:cNvSpPr>
          <p:nvPr/>
        </p:nvSpPr>
        <p:spPr bwMode="auto">
          <a:xfrm>
            <a:off x="9513888" y="3886200"/>
            <a:ext cx="5930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a:solidFill>
                  <a:srgbClr val="000000"/>
                </a:solidFill>
                <a:latin typeface="楷体" panose="02010609060101010101" pitchFamily="49" charset="-122"/>
                <a:ea typeface="楷体" panose="02010609060101010101" pitchFamily="49" charset="-122"/>
              </a:rPr>
              <a:t>dd</a:t>
            </a:r>
            <a:endParaRPr lang="en-US" altLang="zh-CN" b="1">
              <a:solidFill>
                <a:srgbClr val="000000"/>
              </a:solidFill>
              <a:latin typeface="楷体" panose="02010609060101010101" pitchFamily="49" charset="-122"/>
              <a:ea typeface="楷体" panose="02010609060101010101" pitchFamily="49" charset="-122"/>
            </a:endParaRPr>
          </a:p>
        </p:txBody>
      </p:sp>
      <p:sp>
        <p:nvSpPr>
          <p:cNvPr id="99364" name="Rectangle 36"/>
          <p:cNvSpPr>
            <a:spLocks noChangeArrowheads="1"/>
          </p:cNvSpPr>
          <p:nvPr/>
        </p:nvSpPr>
        <p:spPr bwMode="auto">
          <a:xfrm>
            <a:off x="7613650" y="2209800"/>
            <a:ext cx="38798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a:solidFill>
                  <a:srgbClr val="000000"/>
                </a:solidFill>
                <a:latin typeface="楷体" panose="02010609060101010101" pitchFamily="49" charset="-122"/>
                <a:ea typeface="楷体" panose="02010609060101010101" pitchFamily="49" charset="-122"/>
              </a:rPr>
              <a:t>d</a:t>
            </a:r>
            <a:endParaRPr lang="en-US" altLang="zh-CN" b="1">
              <a:solidFill>
                <a:srgbClr val="000000"/>
              </a:solidFill>
              <a:latin typeface="楷体" panose="02010609060101010101" pitchFamily="49" charset="-122"/>
              <a:ea typeface="楷体" panose="02010609060101010101" pitchFamily="49" charset="-122"/>
            </a:endParaRPr>
          </a:p>
        </p:txBody>
      </p:sp>
      <p:sp>
        <p:nvSpPr>
          <p:cNvPr id="99365" name="Rectangle 37"/>
          <p:cNvSpPr>
            <a:spLocks noChangeArrowheads="1"/>
          </p:cNvSpPr>
          <p:nvPr/>
        </p:nvSpPr>
        <p:spPr bwMode="auto">
          <a:xfrm>
            <a:off x="9742488" y="2193925"/>
            <a:ext cx="4572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a:solidFill>
                  <a:srgbClr val="000000"/>
                </a:solidFill>
                <a:latin typeface="楷体" panose="02010609060101010101" pitchFamily="49" charset="-122"/>
                <a:ea typeface="楷体" panose="02010609060101010101" pitchFamily="49" charset="-122"/>
              </a:rPr>
              <a:t>d</a:t>
            </a:r>
            <a:endParaRPr lang="en-US" altLang="zh-CN" b="1">
              <a:solidFill>
                <a:srgbClr val="000000"/>
              </a:solidFill>
              <a:latin typeface="楷体" panose="02010609060101010101" pitchFamily="49" charset="-122"/>
              <a:ea typeface="楷体" panose="02010609060101010101" pitchFamily="49" charset="-122"/>
            </a:endParaRPr>
          </a:p>
        </p:txBody>
      </p:sp>
      <p:sp>
        <p:nvSpPr>
          <p:cNvPr id="99366" name="Rectangle 38"/>
          <p:cNvSpPr>
            <a:spLocks noChangeArrowheads="1"/>
          </p:cNvSpPr>
          <p:nvPr/>
        </p:nvSpPr>
        <p:spPr bwMode="auto">
          <a:xfrm>
            <a:off x="6381750" y="5229225"/>
            <a:ext cx="10668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800" b="1">
                <a:solidFill>
                  <a:srgbClr val="C00000"/>
                </a:solidFill>
                <a:latin typeface="楷体" panose="02010609060101010101" pitchFamily="49" charset="-122"/>
                <a:ea typeface="楷体" panose="02010609060101010101" pitchFamily="49" charset="-122"/>
              </a:rPr>
              <a:t>高茎</a:t>
            </a:r>
            <a:endParaRPr lang="zh-CN" altLang="zh-CN" sz="2800" b="1">
              <a:solidFill>
                <a:srgbClr val="C00000"/>
              </a:solidFill>
              <a:latin typeface="楷体" panose="02010609060101010101" pitchFamily="49" charset="-122"/>
              <a:ea typeface="楷体" panose="02010609060101010101" pitchFamily="49" charset="-122"/>
            </a:endParaRPr>
          </a:p>
        </p:txBody>
      </p:sp>
      <p:sp>
        <p:nvSpPr>
          <p:cNvPr id="99367" name="Rectangle 39"/>
          <p:cNvSpPr>
            <a:spLocks noChangeArrowheads="1"/>
          </p:cNvSpPr>
          <p:nvPr/>
        </p:nvSpPr>
        <p:spPr bwMode="auto">
          <a:xfrm>
            <a:off x="6835775" y="228600"/>
            <a:ext cx="10668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800" b="1">
                <a:latin typeface="楷体" panose="02010609060101010101" pitchFamily="49" charset="-122"/>
                <a:ea typeface="楷体" panose="02010609060101010101" pitchFamily="49" charset="-122"/>
              </a:rPr>
              <a:t>高茎</a:t>
            </a:r>
            <a:endParaRPr lang="zh-CN" altLang="zh-CN" sz="2800" b="1">
              <a:latin typeface="楷体" panose="02010609060101010101" pitchFamily="49" charset="-122"/>
              <a:ea typeface="楷体" panose="02010609060101010101" pitchFamily="49" charset="-122"/>
            </a:endParaRPr>
          </a:p>
        </p:txBody>
      </p:sp>
      <p:sp>
        <p:nvSpPr>
          <p:cNvPr id="99368" name="Rectangle 40"/>
          <p:cNvSpPr>
            <a:spLocks noChangeArrowheads="1"/>
          </p:cNvSpPr>
          <p:nvPr/>
        </p:nvSpPr>
        <p:spPr bwMode="auto">
          <a:xfrm>
            <a:off x="9197975" y="176213"/>
            <a:ext cx="12192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800" b="1">
                <a:latin typeface="楷体" panose="02010609060101010101" pitchFamily="49" charset="-122"/>
                <a:ea typeface="楷体" panose="02010609060101010101" pitchFamily="49" charset="-122"/>
              </a:rPr>
              <a:t>高茎</a:t>
            </a:r>
            <a:endParaRPr lang="zh-CN" altLang="zh-CN" sz="2800" b="1">
              <a:latin typeface="楷体" panose="02010609060101010101" pitchFamily="49" charset="-122"/>
              <a:ea typeface="楷体" panose="02010609060101010101" pitchFamily="49" charset="-122"/>
            </a:endParaRPr>
          </a:p>
        </p:txBody>
      </p:sp>
      <p:sp>
        <p:nvSpPr>
          <p:cNvPr id="99369" name="Rectangle 41"/>
          <p:cNvSpPr>
            <a:spLocks noChangeArrowheads="1"/>
          </p:cNvSpPr>
          <p:nvPr/>
        </p:nvSpPr>
        <p:spPr bwMode="auto">
          <a:xfrm>
            <a:off x="7296150" y="5229225"/>
            <a:ext cx="25781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800" b="1">
                <a:solidFill>
                  <a:srgbClr val="C00000"/>
                </a:solidFill>
                <a:latin typeface="楷体" panose="02010609060101010101" pitchFamily="49" charset="-122"/>
                <a:ea typeface="楷体" panose="02010609060101010101" pitchFamily="49" charset="-122"/>
              </a:rPr>
              <a:t>高茎</a:t>
            </a:r>
            <a:r>
              <a:rPr lang="en-US" altLang="zh-CN" sz="2800" b="1">
                <a:solidFill>
                  <a:srgbClr val="C00000"/>
                </a:solidFill>
                <a:latin typeface="楷体" panose="02010609060101010101" pitchFamily="49" charset="-122"/>
                <a:ea typeface="楷体" panose="02010609060101010101" pitchFamily="49" charset="-122"/>
              </a:rPr>
              <a:t>  </a:t>
            </a:r>
            <a:r>
              <a:rPr lang="zh-CN" altLang="zh-CN" sz="2800" b="1">
                <a:solidFill>
                  <a:srgbClr val="C00000"/>
                </a:solidFill>
                <a:latin typeface="楷体" panose="02010609060101010101" pitchFamily="49" charset="-122"/>
                <a:ea typeface="楷体" panose="02010609060101010101" pitchFamily="49" charset="-122"/>
              </a:rPr>
              <a:t>高茎</a:t>
            </a:r>
            <a:endParaRPr lang="zh-CN" altLang="zh-CN" sz="2800" b="1">
              <a:solidFill>
                <a:srgbClr val="C00000"/>
              </a:solidFill>
              <a:latin typeface="楷体" panose="02010609060101010101" pitchFamily="49" charset="-122"/>
              <a:ea typeface="楷体" panose="02010609060101010101" pitchFamily="49" charset="-122"/>
            </a:endParaRPr>
          </a:p>
        </p:txBody>
      </p:sp>
      <p:sp>
        <p:nvSpPr>
          <p:cNvPr id="99370" name="AutoShape 43"/>
          <p:cNvSpPr/>
          <p:nvPr/>
        </p:nvSpPr>
        <p:spPr bwMode="auto">
          <a:xfrm rot="-5400000">
            <a:off x="7753500" y="4848075"/>
            <a:ext cx="266402" cy="2070102"/>
          </a:xfrm>
          <a:prstGeom prst="leftBrace">
            <a:avLst>
              <a:gd name="adj1" fmla="val 108333"/>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1" baseline="-25000">
              <a:solidFill>
                <a:srgbClr val="FF0000"/>
              </a:solidFill>
              <a:latin typeface="楷体" panose="02010609060101010101" pitchFamily="49" charset="-122"/>
              <a:ea typeface="楷体" panose="02010609060101010101" pitchFamily="49" charset="-122"/>
            </a:endParaRPr>
          </a:p>
        </p:txBody>
      </p:sp>
      <p:sp>
        <p:nvSpPr>
          <p:cNvPr id="99371" name="Rectangle 44"/>
          <p:cNvSpPr>
            <a:spLocks noChangeArrowheads="1"/>
          </p:cNvSpPr>
          <p:nvPr/>
        </p:nvSpPr>
        <p:spPr bwMode="auto">
          <a:xfrm>
            <a:off x="9493250" y="5229225"/>
            <a:ext cx="10668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800" b="1">
                <a:solidFill>
                  <a:srgbClr val="C00000"/>
                </a:solidFill>
                <a:latin typeface="楷体" panose="02010609060101010101" pitchFamily="49" charset="-122"/>
                <a:ea typeface="楷体" panose="02010609060101010101" pitchFamily="49" charset="-122"/>
              </a:rPr>
              <a:t>矮茎</a:t>
            </a:r>
            <a:endParaRPr lang="zh-CN" altLang="zh-CN" sz="2800" b="1">
              <a:solidFill>
                <a:srgbClr val="C00000"/>
              </a:solidFill>
              <a:latin typeface="楷体" panose="02010609060101010101" pitchFamily="49" charset="-122"/>
              <a:ea typeface="楷体" panose="02010609060101010101" pitchFamily="49" charset="-122"/>
            </a:endParaRPr>
          </a:p>
        </p:txBody>
      </p:sp>
      <p:sp>
        <p:nvSpPr>
          <p:cNvPr id="99372" name="Text Box 45"/>
          <p:cNvSpPr txBox="1">
            <a:spLocks noChangeArrowheads="1"/>
          </p:cNvSpPr>
          <p:nvPr/>
        </p:nvSpPr>
        <p:spPr bwMode="auto">
          <a:xfrm>
            <a:off x="6672263" y="4797425"/>
            <a:ext cx="3581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00"/>
                </a:solidFill>
                <a:latin typeface="楷体" panose="02010609060101010101" pitchFamily="49" charset="-122"/>
                <a:ea typeface="楷体" panose="02010609060101010101" pitchFamily="49" charset="-122"/>
              </a:rPr>
              <a:t>1    </a:t>
            </a:r>
            <a:r>
              <a:rPr lang="zh-CN" altLang="en-US" sz="2400" b="1">
                <a:solidFill>
                  <a:srgbClr val="000000"/>
                </a:solidFill>
                <a:latin typeface="楷体" panose="02010609060101010101" pitchFamily="49" charset="-122"/>
                <a:ea typeface="楷体" panose="02010609060101010101" pitchFamily="49" charset="-122"/>
              </a:rPr>
              <a:t>：</a:t>
            </a:r>
            <a:r>
              <a:rPr lang="en-US" altLang="zh-CN" sz="2400" b="1">
                <a:solidFill>
                  <a:srgbClr val="000000"/>
                </a:solidFill>
                <a:latin typeface="楷体" panose="02010609060101010101" pitchFamily="49" charset="-122"/>
                <a:ea typeface="楷体" panose="02010609060101010101" pitchFamily="49" charset="-122"/>
              </a:rPr>
              <a:t> 2    </a:t>
            </a:r>
            <a:r>
              <a:rPr lang="zh-CN" altLang="en-US" sz="2400" b="1">
                <a:solidFill>
                  <a:srgbClr val="000000"/>
                </a:solidFill>
                <a:latin typeface="楷体" panose="02010609060101010101" pitchFamily="49" charset="-122"/>
                <a:ea typeface="楷体" panose="02010609060101010101" pitchFamily="49" charset="-122"/>
              </a:rPr>
              <a:t>：</a:t>
            </a:r>
            <a:r>
              <a:rPr lang="en-US" altLang="zh-CN" sz="2400" b="1">
                <a:solidFill>
                  <a:srgbClr val="000000"/>
                </a:solidFill>
                <a:latin typeface="楷体" panose="02010609060101010101" pitchFamily="49" charset="-122"/>
                <a:ea typeface="楷体" panose="02010609060101010101" pitchFamily="49" charset="-122"/>
              </a:rPr>
              <a:t>    1</a:t>
            </a:r>
            <a:endParaRPr lang="en-US" altLang="zh-CN" sz="2400" b="1">
              <a:solidFill>
                <a:srgbClr val="000000"/>
              </a:solidFill>
              <a:latin typeface="楷体" panose="02010609060101010101" pitchFamily="49" charset="-122"/>
              <a:ea typeface="楷体" panose="02010609060101010101" pitchFamily="49" charset="-122"/>
            </a:endParaRPr>
          </a:p>
        </p:txBody>
      </p:sp>
      <p:sp>
        <p:nvSpPr>
          <p:cNvPr id="99373" name="AutoShape 46"/>
          <p:cNvSpPr/>
          <p:nvPr/>
        </p:nvSpPr>
        <p:spPr bwMode="auto">
          <a:xfrm rot="-5400000">
            <a:off x="8180388" y="4076700"/>
            <a:ext cx="228600" cy="1219200"/>
          </a:xfrm>
          <a:prstGeom prst="leftBrace">
            <a:avLst>
              <a:gd name="adj1" fmla="val 44444"/>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1" baseline="-25000">
              <a:solidFill>
                <a:srgbClr val="FF0000"/>
              </a:solidFill>
              <a:latin typeface="楷体" panose="02010609060101010101" pitchFamily="49" charset="-122"/>
              <a:ea typeface="楷体" panose="02010609060101010101" pitchFamily="49" charset="-122"/>
            </a:endParaRPr>
          </a:p>
        </p:txBody>
      </p:sp>
      <p:sp>
        <p:nvSpPr>
          <p:cNvPr id="99374" name="Text Box 47"/>
          <p:cNvSpPr txBox="1">
            <a:spLocks noChangeArrowheads="1"/>
          </p:cNvSpPr>
          <p:nvPr/>
        </p:nvSpPr>
        <p:spPr bwMode="auto">
          <a:xfrm>
            <a:off x="7780757" y="6161058"/>
            <a:ext cx="2667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rgbClr val="000000"/>
                </a:solidFill>
                <a:latin typeface="楷体" panose="02010609060101010101" pitchFamily="49" charset="-122"/>
                <a:ea typeface="楷体" panose="02010609060101010101" pitchFamily="49" charset="-122"/>
              </a:rPr>
              <a:t>3      </a:t>
            </a:r>
            <a:r>
              <a:rPr lang="zh-CN" altLang="en-US" sz="2400" b="1">
                <a:solidFill>
                  <a:srgbClr val="000000"/>
                </a:solidFill>
                <a:latin typeface="楷体" panose="02010609060101010101" pitchFamily="49" charset="-122"/>
                <a:ea typeface="楷体" panose="02010609060101010101" pitchFamily="49" charset="-122"/>
              </a:rPr>
              <a:t>：</a:t>
            </a:r>
            <a:r>
              <a:rPr lang="en-US" altLang="zh-CN" sz="2400" b="1">
                <a:solidFill>
                  <a:srgbClr val="000000"/>
                </a:solidFill>
                <a:latin typeface="楷体" panose="02010609060101010101" pitchFamily="49" charset="-122"/>
                <a:ea typeface="楷体" panose="02010609060101010101" pitchFamily="49" charset="-122"/>
              </a:rPr>
              <a:t>     1</a:t>
            </a:r>
            <a:endParaRPr lang="en-US" altLang="zh-CN" sz="2400" b="1">
              <a:solidFill>
                <a:srgbClr val="000000"/>
              </a:solidFill>
              <a:latin typeface="楷体" panose="02010609060101010101" pitchFamily="49" charset="-122"/>
              <a:ea typeface="楷体" panose="02010609060101010101" pitchFamily="49" charset="-122"/>
            </a:endParaRPr>
          </a:p>
        </p:txBody>
      </p:sp>
      <p:sp>
        <p:nvSpPr>
          <p:cNvPr id="99375" name="Text Box 49"/>
          <p:cNvSpPr txBox="1">
            <a:spLocks noChangeArrowheads="1"/>
          </p:cNvSpPr>
          <p:nvPr/>
        </p:nvSpPr>
        <p:spPr bwMode="auto">
          <a:xfrm>
            <a:off x="5524500" y="3727450"/>
            <a:ext cx="609600"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600" b="1">
                <a:solidFill>
                  <a:srgbClr val="C00000"/>
                </a:solidFill>
                <a:latin typeface="楷体" panose="02010609060101010101" pitchFamily="49" charset="-122"/>
                <a:ea typeface="楷体" panose="02010609060101010101" pitchFamily="49" charset="-122"/>
              </a:rPr>
              <a:t>F</a:t>
            </a:r>
            <a:r>
              <a:rPr lang="en-US" altLang="zh-CN" sz="2600" b="1" baseline="-10000">
                <a:solidFill>
                  <a:srgbClr val="C00000"/>
                </a:solidFill>
                <a:latin typeface="楷体" panose="02010609060101010101" pitchFamily="49" charset="-122"/>
                <a:ea typeface="楷体" panose="02010609060101010101" pitchFamily="49" charset="-122"/>
              </a:rPr>
              <a:t>2</a:t>
            </a:r>
            <a:endParaRPr lang="en-US" altLang="zh-CN" sz="2600" b="1" baseline="-10000">
              <a:solidFill>
                <a:srgbClr val="C00000"/>
              </a:solidFill>
              <a:latin typeface="楷体" panose="02010609060101010101" pitchFamily="49" charset="-122"/>
              <a:ea typeface="楷体" panose="02010609060101010101" pitchFamily="49" charset="-122"/>
            </a:endParaRPr>
          </a:p>
        </p:txBody>
      </p:sp>
      <p:sp>
        <p:nvSpPr>
          <p:cNvPr id="99376" name="Text Box 50"/>
          <p:cNvSpPr txBox="1">
            <a:spLocks noChangeArrowheads="1"/>
          </p:cNvSpPr>
          <p:nvPr/>
        </p:nvSpPr>
        <p:spPr bwMode="auto">
          <a:xfrm>
            <a:off x="4648200" y="5334000"/>
            <a:ext cx="1735138" cy="460375"/>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zh-CN" sz="2400" b="1">
                <a:solidFill>
                  <a:schemeClr val="bg1"/>
                </a:solidFill>
                <a:latin typeface="楷体" panose="02010609060101010101" pitchFamily="49" charset="-122"/>
                <a:ea typeface="楷体" panose="02010609060101010101" pitchFamily="49" charset="-122"/>
              </a:rPr>
              <a:t>性状表现</a:t>
            </a:r>
            <a:r>
              <a:rPr lang="zh-CN" altLang="en-US" sz="2400" b="1">
                <a:solidFill>
                  <a:schemeClr val="bg1"/>
                </a:solidFill>
                <a:latin typeface="楷体" panose="02010609060101010101" pitchFamily="49" charset="-122"/>
                <a:ea typeface="楷体" panose="02010609060101010101" pitchFamily="49" charset="-122"/>
              </a:rPr>
              <a:t>：</a:t>
            </a:r>
            <a:endParaRPr lang="zh-CN" altLang="zh-CN" sz="2400" b="1">
              <a:solidFill>
                <a:schemeClr val="bg1"/>
              </a:solidFill>
              <a:latin typeface="楷体" panose="02010609060101010101" pitchFamily="49" charset="-122"/>
              <a:ea typeface="楷体" panose="02010609060101010101" pitchFamily="49" charset="-122"/>
            </a:endParaRPr>
          </a:p>
        </p:txBody>
      </p:sp>
      <p:sp>
        <p:nvSpPr>
          <p:cNvPr id="99378" name="Text Box 51"/>
          <p:cNvSpPr txBox="1">
            <a:spLocks noChangeArrowheads="1"/>
          </p:cNvSpPr>
          <p:nvPr/>
        </p:nvSpPr>
        <p:spPr bwMode="auto">
          <a:xfrm>
            <a:off x="4727575" y="3860800"/>
            <a:ext cx="1600200" cy="829945"/>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zh-CN" sz="2400" b="1">
                <a:solidFill>
                  <a:schemeClr val="bg1"/>
                </a:solidFill>
                <a:latin typeface="楷体" panose="02010609060101010101" pitchFamily="49" charset="-122"/>
                <a:ea typeface="楷体" panose="02010609060101010101" pitchFamily="49" charset="-122"/>
              </a:rPr>
              <a:t>遗传因子组成</a:t>
            </a:r>
            <a:r>
              <a:rPr lang="zh-CN" altLang="en-US" sz="2400" b="1">
                <a:solidFill>
                  <a:schemeClr val="bg1"/>
                </a:solidFill>
                <a:latin typeface="楷体" panose="02010609060101010101" pitchFamily="49" charset="-122"/>
                <a:ea typeface="楷体" panose="02010609060101010101" pitchFamily="49" charset="-122"/>
              </a:rPr>
              <a:t>：</a:t>
            </a:r>
            <a:endParaRPr lang="zh-CN" altLang="zh-CN" sz="2400" b="1">
              <a:solidFill>
                <a:schemeClr val="bg1"/>
              </a:solidFill>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3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3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3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9344"/>
                                        </p:tgtEl>
                                        <p:attrNameLst>
                                          <p:attrName>style.visibility</p:attrName>
                                        </p:attrNameLst>
                                      </p:cBhvr>
                                      <p:to>
                                        <p:strVal val="visible"/>
                                      </p:to>
                                    </p:set>
                                    <p:animEffect transition="in" filter="wipe(up)">
                                      <p:cBhvr>
                                        <p:cTn id="23" dur="500"/>
                                        <p:tgtEl>
                                          <p:spTgt spid="99344"/>
                                        </p:tgtEl>
                                      </p:cBhvr>
                                    </p:animEffect>
                                  </p:childTnLst>
                                </p:cTn>
                              </p:par>
                            </p:childTnLst>
                          </p:cTn>
                        </p:par>
                        <p:par>
                          <p:cTn id="24" fill="hold">
                            <p:stCondLst>
                              <p:cond delay="500"/>
                            </p:stCondLst>
                            <p:childTnLst>
                              <p:par>
                                <p:cTn id="25" presetID="1" presetClass="entr" presetSubtype="0" fill="hold" grpId="0" nodeType="afterEffect">
                                  <p:stCondLst>
                                    <p:cond delay="500"/>
                                  </p:stCondLst>
                                  <p:childTnLst>
                                    <p:set>
                                      <p:cBhvr>
                                        <p:cTn id="26" dur="1" fill="hold">
                                          <p:stCondLst>
                                            <p:cond delay="0"/>
                                          </p:stCondLst>
                                        </p:cTn>
                                        <p:tgtEl>
                                          <p:spTgt spid="99337"/>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99342"/>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1" fill="hold" grpId="0" nodeType="afterEffect">
                                  <p:stCondLst>
                                    <p:cond delay="500"/>
                                  </p:stCondLst>
                                  <p:childTnLst>
                                    <p:set>
                                      <p:cBhvr>
                                        <p:cTn id="31" dur="1" fill="hold">
                                          <p:stCondLst>
                                            <p:cond delay="0"/>
                                          </p:stCondLst>
                                        </p:cTn>
                                        <p:tgtEl>
                                          <p:spTgt spid="99345"/>
                                        </p:tgtEl>
                                        <p:attrNameLst>
                                          <p:attrName>style.visibility</p:attrName>
                                        </p:attrNameLst>
                                      </p:cBhvr>
                                      <p:to>
                                        <p:strVal val="visible"/>
                                      </p:to>
                                    </p:set>
                                    <p:animEffect transition="in" filter="wipe(up)">
                                      <p:cBhvr>
                                        <p:cTn id="32" dur="500"/>
                                        <p:tgtEl>
                                          <p:spTgt spid="99345"/>
                                        </p:tgtEl>
                                      </p:cBhvr>
                                    </p:animEffect>
                                  </p:childTnLst>
                                </p:cTn>
                              </p:par>
                            </p:childTnLst>
                          </p:cTn>
                        </p:par>
                        <p:par>
                          <p:cTn id="33" fill="hold">
                            <p:stCondLst>
                              <p:cond delay="2000"/>
                            </p:stCondLst>
                            <p:childTnLst>
                              <p:par>
                                <p:cTn id="34" presetID="1" presetClass="entr" presetSubtype="0" fill="hold" grpId="0" nodeType="afterEffect">
                                  <p:stCondLst>
                                    <p:cond delay="1000"/>
                                  </p:stCondLst>
                                  <p:childTnLst>
                                    <p:set>
                                      <p:cBhvr>
                                        <p:cTn id="35" dur="1" fill="hold">
                                          <p:stCondLst>
                                            <p:cond delay="0"/>
                                          </p:stCondLst>
                                        </p:cTn>
                                        <p:tgtEl>
                                          <p:spTgt spid="99338"/>
                                        </p:tgtEl>
                                        <p:attrNameLst>
                                          <p:attrName>style.visibility</p:attrName>
                                        </p:attrNameLst>
                                      </p:cBhvr>
                                      <p:to>
                                        <p:strVal val="visible"/>
                                      </p:to>
                                    </p:set>
                                  </p:childTnLst>
                                </p:cTn>
                              </p:par>
                            </p:childTnLst>
                          </p:cTn>
                        </p:par>
                        <p:par>
                          <p:cTn id="36" fill="hold">
                            <p:stCondLst>
                              <p:cond delay="3000"/>
                            </p:stCondLst>
                            <p:childTnLst>
                              <p:par>
                                <p:cTn id="37" presetID="1" presetClass="entr" presetSubtype="0" fill="hold" grpId="0" nodeType="afterEffect">
                                  <p:stCondLst>
                                    <p:cond delay="1000"/>
                                  </p:stCondLst>
                                  <p:childTnLst>
                                    <p:set>
                                      <p:cBhvr>
                                        <p:cTn id="38" dur="1" fill="hold">
                                          <p:stCondLst>
                                            <p:cond delay="0"/>
                                          </p:stCondLst>
                                        </p:cTn>
                                        <p:tgtEl>
                                          <p:spTgt spid="993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99346"/>
                                        </p:tgtEl>
                                        <p:attrNameLst>
                                          <p:attrName>style.visibility</p:attrName>
                                        </p:attrNameLst>
                                      </p:cBhvr>
                                      <p:to>
                                        <p:strVal val="visible"/>
                                      </p:to>
                                    </p:set>
                                    <p:animEffect transition="in" filter="wipe(up)">
                                      <p:cBhvr>
                                        <p:cTn id="43" dur="500"/>
                                        <p:tgtEl>
                                          <p:spTgt spid="99346"/>
                                        </p:tgtEl>
                                      </p:cBhvr>
                                    </p:animEffect>
                                  </p:childTnLst>
                                </p:cTn>
                              </p:par>
                            </p:childTnLst>
                          </p:cTn>
                        </p:par>
                        <p:par>
                          <p:cTn id="44" fill="hold">
                            <p:stCondLst>
                              <p:cond delay="500"/>
                            </p:stCondLst>
                            <p:childTnLst>
                              <p:par>
                                <p:cTn id="45" presetID="1" presetClass="entr" presetSubtype="0" fill="hold" grpId="0" nodeType="afterEffect">
                                  <p:stCondLst>
                                    <p:cond delay="500"/>
                                  </p:stCondLst>
                                  <p:childTnLst>
                                    <p:set>
                                      <p:cBhvr>
                                        <p:cTn id="46" dur="1" fill="hold">
                                          <p:stCondLst>
                                            <p:cond delay="0"/>
                                          </p:stCondLst>
                                        </p:cTn>
                                        <p:tgtEl>
                                          <p:spTgt spid="99341"/>
                                        </p:tgtEl>
                                        <p:attrNameLst>
                                          <p:attrName>style.visibility</p:attrName>
                                        </p:attrNameLst>
                                      </p:cBhvr>
                                      <p:to>
                                        <p:strVal val="visible"/>
                                      </p:to>
                                    </p:set>
                                  </p:childTnLst>
                                </p:cTn>
                              </p:par>
                              <p:par>
                                <p:cTn id="47" presetID="1" presetClass="entr" presetSubtype="0" fill="hold" grpId="0" nodeType="withEffect">
                                  <p:stCondLst>
                                    <p:cond delay="500"/>
                                  </p:stCondLst>
                                  <p:childTnLst>
                                    <p:set>
                                      <p:cBhvr>
                                        <p:cTn id="48" dur="1" fill="hold">
                                          <p:stCondLst>
                                            <p:cond delay="0"/>
                                          </p:stCondLst>
                                        </p:cTn>
                                        <p:tgtEl>
                                          <p:spTgt spid="99339"/>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1" fill="hold" grpId="0" nodeType="afterEffect">
                                  <p:stCondLst>
                                    <p:cond delay="500"/>
                                  </p:stCondLst>
                                  <p:childTnLst>
                                    <p:set>
                                      <p:cBhvr>
                                        <p:cTn id="51" dur="1" fill="hold">
                                          <p:stCondLst>
                                            <p:cond delay="0"/>
                                          </p:stCondLst>
                                        </p:cTn>
                                        <p:tgtEl>
                                          <p:spTgt spid="99347"/>
                                        </p:tgtEl>
                                        <p:attrNameLst>
                                          <p:attrName>style.visibility</p:attrName>
                                        </p:attrNameLst>
                                      </p:cBhvr>
                                      <p:to>
                                        <p:strVal val="visible"/>
                                      </p:to>
                                    </p:set>
                                    <p:animEffect transition="in" filter="wipe(up)">
                                      <p:cBhvr>
                                        <p:cTn id="52" dur="500"/>
                                        <p:tgtEl>
                                          <p:spTgt spid="99347"/>
                                        </p:tgtEl>
                                      </p:cBhvr>
                                    </p:animEffect>
                                  </p:childTnLst>
                                </p:cTn>
                              </p:par>
                            </p:childTnLst>
                          </p:cTn>
                        </p:par>
                        <p:par>
                          <p:cTn id="53" fill="hold">
                            <p:stCondLst>
                              <p:cond delay="2000"/>
                            </p:stCondLst>
                            <p:childTnLst>
                              <p:par>
                                <p:cTn id="54" presetID="1" presetClass="entr" presetSubtype="0" fill="hold" grpId="0" nodeType="afterEffect">
                                  <p:stCondLst>
                                    <p:cond delay="1000"/>
                                  </p:stCondLst>
                                  <p:childTnLst>
                                    <p:set>
                                      <p:cBhvr>
                                        <p:cTn id="55" dur="1" fill="hold">
                                          <p:stCondLst>
                                            <p:cond delay="0"/>
                                          </p:stCondLst>
                                        </p:cTn>
                                        <p:tgtEl>
                                          <p:spTgt spid="99365"/>
                                        </p:tgtEl>
                                        <p:attrNameLst>
                                          <p:attrName>style.visibility</p:attrName>
                                        </p:attrNameLst>
                                      </p:cBhvr>
                                      <p:to>
                                        <p:strVal val="visible"/>
                                      </p:to>
                                    </p:set>
                                  </p:childTnLst>
                                </p:cTn>
                              </p:par>
                              <p:par>
                                <p:cTn id="56" presetID="1" presetClass="entr" presetSubtype="0" fill="hold" grpId="0" nodeType="withEffect">
                                  <p:stCondLst>
                                    <p:cond delay="1000"/>
                                  </p:stCondLst>
                                  <p:childTnLst>
                                    <p:set>
                                      <p:cBhvr>
                                        <p:cTn id="57" dur="1" fill="hold">
                                          <p:stCondLst>
                                            <p:cond delay="0"/>
                                          </p:stCondLst>
                                        </p:cTn>
                                        <p:tgtEl>
                                          <p:spTgt spid="9934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937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99348"/>
                                        </p:tgtEl>
                                        <p:attrNameLst>
                                          <p:attrName>style.visibility</p:attrName>
                                        </p:attrNameLst>
                                      </p:cBhvr>
                                      <p:to>
                                        <p:strVal val="visible"/>
                                      </p:to>
                                    </p:set>
                                    <p:animEffect transition="in" filter="wipe(up)">
                                      <p:cBhvr>
                                        <p:cTn id="66" dur="500"/>
                                        <p:tgtEl>
                                          <p:spTgt spid="99348"/>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99349"/>
                                        </p:tgtEl>
                                        <p:attrNameLst>
                                          <p:attrName>style.visibility</p:attrName>
                                        </p:attrNameLst>
                                      </p:cBhvr>
                                      <p:to>
                                        <p:strVal val="visible"/>
                                      </p:to>
                                    </p:set>
                                    <p:animEffect transition="in" filter="wipe(up)">
                                      <p:cBhvr>
                                        <p:cTn id="69" dur="500"/>
                                        <p:tgtEl>
                                          <p:spTgt spid="9934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936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9935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99350"/>
                                        </p:tgtEl>
                                        <p:attrNameLst>
                                          <p:attrName>style.visibility</p:attrName>
                                        </p:attrNameLst>
                                      </p:cBhvr>
                                      <p:to>
                                        <p:strVal val="visible"/>
                                      </p:to>
                                    </p:set>
                                    <p:animEffect transition="in" filter="wipe(up)">
                                      <p:cBhvr>
                                        <p:cTn id="80" dur="500"/>
                                        <p:tgtEl>
                                          <p:spTgt spid="99350"/>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99351"/>
                                        </p:tgtEl>
                                        <p:attrNameLst>
                                          <p:attrName>style.visibility</p:attrName>
                                        </p:attrNameLst>
                                      </p:cBhvr>
                                      <p:to>
                                        <p:strVal val="visible"/>
                                      </p:to>
                                    </p:set>
                                    <p:animEffect transition="in" filter="wipe(up)">
                                      <p:cBhvr>
                                        <p:cTn id="83" dur="500"/>
                                        <p:tgtEl>
                                          <p:spTgt spid="99351"/>
                                        </p:tgtEl>
                                      </p:cBhvr>
                                    </p:animEffect>
                                  </p:childTnLst>
                                </p:cTn>
                              </p:par>
                            </p:childTnLst>
                          </p:cTn>
                        </p:par>
                        <p:par>
                          <p:cTn id="84" fill="hold">
                            <p:stCondLst>
                              <p:cond delay="500"/>
                            </p:stCondLst>
                            <p:childTnLst>
                              <p:par>
                                <p:cTn id="85" presetID="1" presetClass="entr" presetSubtype="0" fill="hold" grpId="0" nodeType="afterEffect">
                                  <p:stCondLst>
                                    <p:cond delay="500"/>
                                  </p:stCondLst>
                                  <p:childTnLst>
                                    <p:set>
                                      <p:cBhvr>
                                        <p:cTn id="86" dur="1" fill="hold">
                                          <p:stCondLst>
                                            <p:cond delay="0"/>
                                          </p:stCondLst>
                                        </p:cTn>
                                        <p:tgtEl>
                                          <p:spTgt spid="99359"/>
                                        </p:tgtEl>
                                        <p:attrNameLst>
                                          <p:attrName>style.visibility</p:attrName>
                                        </p:attrNameLst>
                                      </p:cBhvr>
                                      <p:to>
                                        <p:strVal val="visible"/>
                                      </p:to>
                                    </p:set>
                                  </p:childTnLst>
                                </p:cTn>
                              </p:par>
                              <p:par>
                                <p:cTn id="87" presetID="1" presetClass="entr" presetSubtype="0" fill="hold" grpId="0" nodeType="withEffect">
                                  <p:stCondLst>
                                    <p:cond delay="500"/>
                                  </p:stCondLst>
                                  <p:childTnLst>
                                    <p:set>
                                      <p:cBhvr>
                                        <p:cTn id="88" dur="1" fill="hold">
                                          <p:stCondLst>
                                            <p:cond delay="0"/>
                                          </p:stCondLst>
                                        </p:cTn>
                                        <p:tgtEl>
                                          <p:spTgt spid="9935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99352"/>
                                        </p:tgtEl>
                                        <p:attrNameLst>
                                          <p:attrName>style.visibility</p:attrName>
                                        </p:attrNameLst>
                                      </p:cBhvr>
                                      <p:to>
                                        <p:strVal val="visible"/>
                                      </p:to>
                                    </p:set>
                                    <p:animEffect transition="in" filter="wipe(up)">
                                      <p:cBhvr>
                                        <p:cTn id="93" dur="500"/>
                                        <p:tgtEl>
                                          <p:spTgt spid="99352"/>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99353"/>
                                        </p:tgtEl>
                                        <p:attrNameLst>
                                          <p:attrName>style.visibility</p:attrName>
                                        </p:attrNameLst>
                                      </p:cBhvr>
                                      <p:to>
                                        <p:strVal val="visible"/>
                                      </p:to>
                                    </p:set>
                                    <p:animEffect transition="in" filter="wipe(up)">
                                      <p:cBhvr>
                                        <p:cTn id="96" dur="500"/>
                                        <p:tgtEl>
                                          <p:spTgt spid="99353"/>
                                        </p:tgtEl>
                                      </p:cBhvr>
                                    </p:animEffect>
                                  </p:childTnLst>
                                </p:cTn>
                              </p:par>
                            </p:childTnLst>
                          </p:cTn>
                        </p:par>
                        <p:par>
                          <p:cTn id="97" fill="hold">
                            <p:stCondLst>
                              <p:cond delay="500"/>
                            </p:stCondLst>
                            <p:childTnLst>
                              <p:par>
                                <p:cTn id="98" presetID="1" presetClass="entr" presetSubtype="0" fill="hold" grpId="0" nodeType="afterEffect">
                                  <p:stCondLst>
                                    <p:cond delay="500"/>
                                  </p:stCondLst>
                                  <p:childTnLst>
                                    <p:set>
                                      <p:cBhvr>
                                        <p:cTn id="99" dur="1" fill="hold">
                                          <p:stCondLst>
                                            <p:cond delay="0"/>
                                          </p:stCondLst>
                                        </p:cTn>
                                        <p:tgtEl>
                                          <p:spTgt spid="99360"/>
                                        </p:tgtEl>
                                        <p:attrNameLst>
                                          <p:attrName>style.visibility</p:attrName>
                                        </p:attrNameLst>
                                      </p:cBhvr>
                                      <p:to>
                                        <p:strVal val="visible"/>
                                      </p:to>
                                    </p:set>
                                  </p:childTnLst>
                                </p:cTn>
                              </p:par>
                              <p:par>
                                <p:cTn id="100" presetID="1" presetClass="entr" presetSubtype="0" fill="hold" grpId="0" nodeType="withEffect">
                                  <p:stCondLst>
                                    <p:cond delay="500"/>
                                  </p:stCondLst>
                                  <p:childTnLst>
                                    <p:set>
                                      <p:cBhvr>
                                        <p:cTn id="101" dur="1" fill="hold">
                                          <p:stCondLst>
                                            <p:cond delay="0"/>
                                          </p:stCondLst>
                                        </p:cTn>
                                        <p:tgtEl>
                                          <p:spTgt spid="9935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99354"/>
                                        </p:tgtEl>
                                        <p:attrNameLst>
                                          <p:attrName>style.visibility</p:attrName>
                                        </p:attrNameLst>
                                      </p:cBhvr>
                                      <p:to>
                                        <p:strVal val="visible"/>
                                      </p:to>
                                    </p:set>
                                    <p:animEffect transition="in" filter="wipe(up)">
                                      <p:cBhvr>
                                        <p:cTn id="106" dur="500"/>
                                        <p:tgtEl>
                                          <p:spTgt spid="99354"/>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99355"/>
                                        </p:tgtEl>
                                        <p:attrNameLst>
                                          <p:attrName>style.visibility</p:attrName>
                                        </p:attrNameLst>
                                      </p:cBhvr>
                                      <p:to>
                                        <p:strVal val="visible"/>
                                      </p:to>
                                    </p:set>
                                    <p:animEffect transition="in" filter="wipe(up)">
                                      <p:cBhvr>
                                        <p:cTn id="109" dur="500"/>
                                        <p:tgtEl>
                                          <p:spTgt spid="99355"/>
                                        </p:tgtEl>
                                      </p:cBhvr>
                                    </p:animEffect>
                                  </p:childTnLst>
                                </p:cTn>
                              </p:par>
                            </p:childTnLst>
                          </p:cTn>
                        </p:par>
                        <p:par>
                          <p:cTn id="110" fill="hold">
                            <p:stCondLst>
                              <p:cond delay="500"/>
                            </p:stCondLst>
                            <p:childTnLst>
                              <p:par>
                                <p:cTn id="111" presetID="1" presetClass="entr" presetSubtype="0" fill="hold" grpId="0" nodeType="afterEffect">
                                  <p:stCondLst>
                                    <p:cond delay="500"/>
                                  </p:stCondLst>
                                  <p:childTnLst>
                                    <p:set>
                                      <p:cBhvr>
                                        <p:cTn id="112" dur="1" fill="hold">
                                          <p:stCondLst>
                                            <p:cond delay="0"/>
                                          </p:stCondLst>
                                        </p:cTn>
                                        <p:tgtEl>
                                          <p:spTgt spid="99363"/>
                                        </p:tgtEl>
                                        <p:attrNameLst>
                                          <p:attrName>style.visibility</p:attrName>
                                        </p:attrNameLst>
                                      </p:cBhvr>
                                      <p:to>
                                        <p:strVal val="visible"/>
                                      </p:to>
                                    </p:set>
                                  </p:childTnLst>
                                </p:cTn>
                              </p:par>
                              <p:par>
                                <p:cTn id="113" presetID="1" presetClass="entr" presetSubtype="0" fill="hold" grpId="0" nodeType="withEffect">
                                  <p:stCondLst>
                                    <p:cond delay="500"/>
                                  </p:stCondLst>
                                  <p:childTnLst>
                                    <p:set>
                                      <p:cBhvr>
                                        <p:cTn id="114" dur="1" fill="hold">
                                          <p:stCondLst>
                                            <p:cond delay="0"/>
                                          </p:stCondLst>
                                        </p:cTn>
                                        <p:tgtEl>
                                          <p:spTgt spid="9936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9937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99373"/>
                                        </p:tgtEl>
                                        <p:attrNameLst>
                                          <p:attrName>style.visibility</p:attrName>
                                        </p:attrNameLst>
                                      </p:cBhvr>
                                      <p:to>
                                        <p:strVal val="visible"/>
                                      </p:to>
                                    </p:set>
                                    <p:anim calcmode="lin" valueType="num">
                                      <p:cBhvr additive="base">
                                        <p:cTn id="123" dur="500" fill="hold"/>
                                        <p:tgtEl>
                                          <p:spTgt spid="99373"/>
                                        </p:tgtEl>
                                        <p:attrNameLst>
                                          <p:attrName>ppt_x</p:attrName>
                                        </p:attrNameLst>
                                      </p:cBhvr>
                                      <p:tavLst>
                                        <p:tav tm="0">
                                          <p:val>
                                            <p:strVal val="#ppt_x"/>
                                          </p:val>
                                        </p:tav>
                                        <p:tav tm="100000">
                                          <p:val>
                                            <p:strVal val="#ppt_x"/>
                                          </p:val>
                                        </p:tav>
                                      </p:tavLst>
                                    </p:anim>
                                    <p:anim calcmode="lin" valueType="num">
                                      <p:cBhvr additive="base">
                                        <p:cTn id="124" dur="500" fill="hold"/>
                                        <p:tgtEl>
                                          <p:spTgt spid="99373"/>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9372"/>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9937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936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9936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9937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99370"/>
                                        </p:tgtEl>
                                        <p:attrNameLst>
                                          <p:attrName>style.visibility</p:attrName>
                                        </p:attrNameLst>
                                      </p:cBhvr>
                                      <p:to>
                                        <p:strVal val="visible"/>
                                      </p:to>
                                    </p:set>
                                    <p:anim calcmode="lin" valueType="num">
                                      <p:cBhvr additive="base">
                                        <p:cTn id="149" dur="500" fill="hold"/>
                                        <p:tgtEl>
                                          <p:spTgt spid="99370"/>
                                        </p:tgtEl>
                                        <p:attrNameLst>
                                          <p:attrName>ppt_x</p:attrName>
                                        </p:attrNameLst>
                                      </p:cBhvr>
                                      <p:tavLst>
                                        <p:tav tm="0">
                                          <p:val>
                                            <p:strVal val="#ppt_x"/>
                                          </p:val>
                                        </p:tav>
                                        <p:tav tm="100000">
                                          <p:val>
                                            <p:strVal val="#ppt_x"/>
                                          </p:val>
                                        </p:tav>
                                      </p:tavLst>
                                    </p:anim>
                                    <p:anim calcmode="lin" valueType="num">
                                      <p:cBhvr additive="base">
                                        <p:cTn id="150" dur="500" fill="hold"/>
                                        <p:tgtEl>
                                          <p:spTgt spid="99370"/>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99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ldLvl="0" animBg="1"/>
      <p:bldP spid="99332" grpId="0" bldLvl="0" animBg="1"/>
      <p:bldP spid="99333" grpId="0" bldLvl="0" animBg="1"/>
      <p:bldP spid="99337" grpId="0" bldLvl="0" animBg="1"/>
      <p:bldP spid="99338" grpId="0" bldLvl="0" animBg="1"/>
      <p:bldP spid="99339" grpId="0" bldLvl="0" animBg="1"/>
      <p:bldP spid="99340" grpId="0" bldLvl="0" animBg="1"/>
      <p:bldP spid="99341" grpId="0" bldLvl="0" animBg="1"/>
      <p:bldP spid="99342" grpId="0" bldLvl="0" animBg="1"/>
      <p:bldP spid="99343" grpId="0" bldLvl="0" animBg="1"/>
      <p:bldP spid="99344" grpId="0" bldLvl="0" animBg="1"/>
      <p:bldP spid="99345" grpId="0" bldLvl="0" animBg="1"/>
      <p:bldP spid="99346" grpId="0" bldLvl="0" animBg="1"/>
      <p:bldP spid="99347" grpId="0" bldLvl="0" animBg="1"/>
      <p:bldP spid="99348" grpId="0" bldLvl="0" animBg="1"/>
      <p:bldP spid="99349" grpId="0" bldLvl="0" animBg="1"/>
      <p:bldP spid="99350" grpId="0" bldLvl="0" animBg="1"/>
      <p:bldP spid="99351" grpId="0" bldLvl="0" animBg="1"/>
      <p:bldP spid="99352" grpId="0" bldLvl="0" animBg="1"/>
      <p:bldP spid="99353" grpId="0" bldLvl="0" animBg="1"/>
      <p:bldP spid="99354" grpId="0" bldLvl="0" animBg="1"/>
      <p:bldP spid="99355" grpId="0" bldLvl="0" animBg="1"/>
      <p:bldP spid="99356" grpId="0" bldLvl="0" animBg="1"/>
      <p:bldP spid="99357" grpId="0" bldLvl="0" animBg="1"/>
      <p:bldP spid="99358" grpId="0" bldLvl="0" animBg="1"/>
      <p:bldP spid="99359" grpId="0" bldLvl="0" animBg="1"/>
      <p:bldP spid="99360" grpId="0" bldLvl="0" animBg="1"/>
      <p:bldP spid="99361" grpId="0" bldLvl="0" animBg="1"/>
      <p:bldP spid="99362" grpId="0" bldLvl="0" animBg="1"/>
      <p:bldP spid="99363" grpId="0" bldLvl="0" animBg="1"/>
      <p:bldP spid="99364" grpId="0" bldLvl="0" animBg="1"/>
      <p:bldP spid="99365" grpId="0" bldLvl="0" animBg="1"/>
      <p:bldP spid="99366" grpId="0" bldLvl="0" animBg="1"/>
      <p:bldP spid="99367" grpId="0" bldLvl="0" animBg="1"/>
      <p:bldP spid="99368" grpId="0" bldLvl="0" animBg="1"/>
      <p:bldP spid="99369" grpId="0" bldLvl="0" animBg="1"/>
      <p:bldP spid="99370" grpId="0" bldLvl="0" animBg="1"/>
      <p:bldP spid="99371" grpId="0" bldLvl="0" animBg="1"/>
      <p:bldP spid="99372" grpId="0" bldLvl="0" animBg="1"/>
      <p:bldP spid="99373" grpId="0" bldLvl="0" animBg="1"/>
      <p:bldP spid="99374" grpId="0" bldLvl="0" animBg="1"/>
      <p:bldP spid="99375" grpId="0" bldLvl="0" animBg="1"/>
      <p:bldP spid="99376" grpId="0" bldLvl="0" animBg="1"/>
      <p:bldP spid="9937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4224338" y="1052513"/>
            <a:ext cx="6408737"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990099"/>
                </a:solidFill>
                <a:latin typeface="楷体" panose="02010609060101010101" pitchFamily="49" charset="-122"/>
                <a:ea typeface="楷体" panose="02010609060101010101" pitchFamily="49" charset="-122"/>
              </a:rPr>
              <a:t>F</a:t>
            </a:r>
            <a:r>
              <a:rPr lang="en-US" altLang="zh-CN" sz="2800" b="1" baseline="-8000">
                <a:solidFill>
                  <a:srgbClr val="990099"/>
                </a:solidFill>
                <a:latin typeface="楷体" panose="02010609060101010101" pitchFamily="49" charset="-122"/>
                <a:ea typeface="楷体" panose="02010609060101010101" pitchFamily="49" charset="-122"/>
              </a:rPr>
              <a:t>2</a:t>
            </a:r>
            <a:r>
              <a:rPr lang="zh-CN" altLang="en-US" sz="2800" b="1">
                <a:solidFill>
                  <a:srgbClr val="990099"/>
                </a:solidFill>
                <a:latin typeface="楷体" panose="02010609060101010101" pitchFamily="49" charset="-122"/>
                <a:ea typeface="楷体" panose="02010609060101010101" pitchFamily="49" charset="-122"/>
              </a:rPr>
              <a:t>出现</a:t>
            </a:r>
            <a:r>
              <a:rPr lang="en-US" altLang="zh-CN" sz="2800" b="1">
                <a:solidFill>
                  <a:srgbClr val="990099"/>
                </a:solidFill>
                <a:latin typeface="楷体" panose="02010609060101010101" pitchFamily="49" charset="-122"/>
                <a:ea typeface="楷体" panose="02010609060101010101" pitchFamily="49" charset="-122"/>
              </a:rPr>
              <a:t>3</a:t>
            </a:r>
            <a:r>
              <a:rPr lang="zh-CN" altLang="en-US" sz="2800" b="1">
                <a:solidFill>
                  <a:srgbClr val="990099"/>
                </a:solidFill>
                <a:latin typeface="楷体" panose="02010609060101010101" pitchFamily="49" charset="-122"/>
                <a:ea typeface="楷体" panose="02010609060101010101" pitchFamily="49" charset="-122"/>
              </a:rPr>
              <a:t>：</a:t>
            </a:r>
            <a:r>
              <a:rPr lang="en-US" altLang="zh-CN" sz="2800" b="1">
                <a:solidFill>
                  <a:srgbClr val="990099"/>
                </a:solidFill>
                <a:latin typeface="楷体" panose="02010609060101010101" pitchFamily="49" charset="-122"/>
                <a:ea typeface="楷体" panose="02010609060101010101" pitchFamily="49" charset="-122"/>
              </a:rPr>
              <a:t>1</a:t>
            </a:r>
            <a:r>
              <a:rPr lang="zh-CN" altLang="en-US" sz="2800" b="1">
                <a:solidFill>
                  <a:srgbClr val="990099"/>
                </a:solidFill>
                <a:latin typeface="楷体" panose="02010609060101010101" pitchFamily="49" charset="-122"/>
                <a:ea typeface="楷体" panose="02010609060101010101" pitchFamily="49" charset="-122"/>
              </a:rPr>
              <a:t>的性状分离比是偶然的吗？</a:t>
            </a:r>
            <a:endParaRPr lang="zh-CN" altLang="en-US" sz="2800" b="1">
              <a:solidFill>
                <a:srgbClr val="990099"/>
              </a:solidFill>
              <a:latin typeface="楷体" panose="02010609060101010101" pitchFamily="49" charset="-122"/>
              <a:ea typeface="楷体" panose="02010609060101010101" pitchFamily="49" charset="-122"/>
            </a:endParaRPr>
          </a:p>
        </p:txBody>
      </p:sp>
      <p:sp>
        <p:nvSpPr>
          <p:cNvPr id="566275" name="Text Box 3"/>
          <p:cNvSpPr txBox="1">
            <a:spLocks noChangeArrowheads="1"/>
          </p:cNvSpPr>
          <p:nvPr/>
        </p:nvSpPr>
        <p:spPr bwMode="auto">
          <a:xfrm>
            <a:off x="1703388" y="333375"/>
            <a:ext cx="1873250" cy="55308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3000" b="1">
                <a:solidFill>
                  <a:srgbClr val="000000"/>
                </a:solidFill>
                <a:latin typeface="楷体" panose="02010609060101010101" pitchFamily="49" charset="-122"/>
                <a:ea typeface="楷体" panose="02010609060101010101" pitchFamily="49" charset="-122"/>
              </a:rPr>
              <a:t>观察实验</a:t>
            </a:r>
            <a:endParaRPr lang="zh-CN" altLang="zh-CN" sz="3000" b="1">
              <a:solidFill>
                <a:srgbClr val="000000"/>
              </a:solidFill>
              <a:latin typeface="楷体" panose="02010609060101010101" pitchFamily="49" charset="-122"/>
              <a:ea typeface="楷体" panose="02010609060101010101" pitchFamily="49" charset="-122"/>
            </a:endParaRPr>
          </a:p>
        </p:txBody>
      </p:sp>
      <p:sp>
        <p:nvSpPr>
          <p:cNvPr id="102404" name="Text Box 5"/>
          <p:cNvSpPr txBox="1">
            <a:spLocks noChangeArrowheads="1"/>
          </p:cNvSpPr>
          <p:nvPr/>
        </p:nvSpPr>
        <p:spPr bwMode="auto">
          <a:xfrm>
            <a:off x="1703388" y="1052513"/>
            <a:ext cx="1873250" cy="55308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3000" b="1">
                <a:solidFill>
                  <a:srgbClr val="000000"/>
                </a:solidFill>
                <a:latin typeface="楷体" panose="02010609060101010101" pitchFamily="49" charset="-122"/>
                <a:ea typeface="楷体" panose="02010609060101010101" pitchFamily="49" charset="-122"/>
              </a:rPr>
              <a:t>发现问题</a:t>
            </a:r>
            <a:endParaRPr lang="zh-CN" altLang="zh-CN" sz="3000" b="1">
              <a:solidFill>
                <a:srgbClr val="000000"/>
              </a:solidFill>
              <a:latin typeface="楷体" panose="02010609060101010101" pitchFamily="49" charset="-122"/>
              <a:ea typeface="楷体" panose="02010609060101010101" pitchFamily="49" charset="-122"/>
            </a:endParaRPr>
          </a:p>
        </p:txBody>
      </p:sp>
      <p:sp>
        <p:nvSpPr>
          <p:cNvPr id="102405" name="Text Box 9"/>
          <p:cNvSpPr txBox="1">
            <a:spLocks noChangeArrowheads="1"/>
          </p:cNvSpPr>
          <p:nvPr/>
        </p:nvSpPr>
        <p:spPr bwMode="auto">
          <a:xfrm>
            <a:off x="4224338" y="384175"/>
            <a:ext cx="5545137"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a:solidFill>
                  <a:srgbClr val="990099"/>
                </a:solidFill>
                <a:latin typeface="楷体" panose="02010609060101010101" pitchFamily="49" charset="-122"/>
                <a:ea typeface="楷体" panose="02010609060101010101" pitchFamily="49" charset="-122"/>
              </a:rPr>
              <a:t>F</a:t>
            </a:r>
            <a:r>
              <a:rPr lang="en-US" altLang="zh-CN" sz="2800" b="1" baseline="-8000">
                <a:solidFill>
                  <a:srgbClr val="990099"/>
                </a:solidFill>
                <a:latin typeface="楷体" panose="02010609060101010101" pitchFamily="49" charset="-122"/>
                <a:ea typeface="楷体" panose="02010609060101010101" pitchFamily="49" charset="-122"/>
              </a:rPr>
              <a:t>2</a:t>
            </a:r>
            <a:r>
              <a:rPr lang="zh-CN" altLang="en-US" sz="2800" b="1">
                <a:solidFill>
                  <a:srgbClr val="990099"/>
                </a:solidFill>
                <a:latin typeface="楷体" panose="02010609060101010101" pitchFamily="49" charset="-122"/>
                <a:ea typeface="楷体" panose="02010609060101010101" pitchFamily="49" charset="-122"/>
              </a:rPr>
              <a:t>出现</a:t>
            </a:r>
            <a:r>
              <a:rPr lang="en-US" altLang="zh-CN" sz="2800" b="1">
                <a:solidFill>
                  <a:srgbClr val="990099"/>
                </a:solidFill>
                <a:latin typeface="楷体" panose="02010609060101010101" pitchFamily="49" charset="-122"/>
                <a:ea typeface="楷体" panose="02010609060101010101" pitchFamily="49" charset="-122"/>
              </a:rPr>
              <a:t>3</a:t>
            </a:r>
            <a:r>
              <a:rPr lang="zh-CN" altLang="en-US" sz="2800" b="1">
                <a:solidFill>
                  <a:srgbClr val="990099"/>
                </a:solidFill>
                <a:latin typeface="楷体" panose="02010609060101010101" pitchFamily="49" charset="-122"/>
                <a:ea typeface="楷体" panose="02010609060101010101" pitchFamily="49" charset="-122"/>
              </a:rPr>
              <a:t>：</a:t>
            </a:r>
            <a:r>
              <a:rPr lang="en-US" altLang="zh-CN" sz="2800" b="1">
                <a:solidFill>
                  <a:srgbClr val="990099"/>
                </a:solidFill>
                <a:latin typeface="楷体" panose="02010609060101010101" pitchFamily="49" charset="-122"/>
                <a:ea typeface="楷体" panose="02010609060101010101" pitchFamily="49" charset="-122"/>
              </a:rPr>
              <a:t>1</a:t>
            </a:r>
            <a:r>
              <a:rPr lang="zh-CN" altLang="en-US" sz="2800" b="1">
                <a:solidFill>
                  <a:srgbClr val="990099"/>
                </a:solidFill>
                <a:latin typeface="楷体" panose="02010609060101010101" pitchFamily="49" charset="-122"/>
                <a:ea typeface="楷体" panose="02010609060101010101" pitchFamily="49" charset="-122"/>
              </a:rPr>
              <a:t>的性状分离比</a:t>
            </a:r>
            <a:endParaRPr lang="zh-CN" altLang="en-US" sz="2800" b="1">
              <a:solidFill>
                <a:srgbClr val="990099"/>
              </a:solidFill>
              <a:latin typeface="楷体" panose="02010609060101010101" pitchFamily="49" charset="-122"/>
              <a:ea typeface="楷体" panose="02010609060101010101" pitchFamily="49" charset="-122"/>
            </a:endParaRPr>
          </a:p>
        </p:txBody>
      </p:sp>
      <p:sp>
        <p:nvSpPr>
          <p:cNvPr id="102406" name="Text Box 5"/>
          <p:cNvSpPr txBox="1">
            <a:spLocks noChangeArrowheads="1"/>
          </p:cNvSpPr>
          <p:nvPr/>
        </p:nvSpPr>
        <p:spPr bwMode="auto">
          <a:xfrm>
            <a:off x="4224338" y="1697038"/>
            <a:ext cx="63373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990099"/>
                </a:solidFill>
                <a:latin typeface="楷体" panose="02010609060101010101" pitchFamily="49" charset="-122"/>
                <a:ea typeface="楷体" panose="02010609060101010101" pitchFamily="49" charset="-122"/>
              </a:rPr>
              <a:t>F</a:t>
            </a:r>
            <a:r>
              <a:rPr lang="en-US" altLang="zh-CN" sz="2800" b="1" baseline="-18000">
                <a:solidFill>
                  <a:srgbClr val="990099"/>
                </a:solidFill>
                <a:latin typeface="楷体" panose="02010609060101010101" pitchFamily="49" charset="-122"/>
                <a:ea typeface="楷体" panose="02010609060101010101" pitchFamily="49" charset="-122"/>
              </a:rPr>
              <a:t>2</a:t>
            </a:r>
            <a:r>
              <a:rPr lang="zh-CN" altLang="en-US" sz="2800" b="1">
                <a:solidFill>
                  <a:srgbClr val="990099"/>
                </a:solidFill>
                <a:latin typeface="楷体" panose="02010609060101010101" pitchFamily="49" charset="-122"/>
                <a:ea typeface="楷体" panose="02010609060101010101" pitchFamily="49" charset="-122"/>
              </a:rPr>
              <a:t>为什么会出现</a:t>
            </a:r>
            <a:r>
              <a:rPr lang="en-US" altLang="zh-CN" sz="2800" b="1">
                <a:solidFill>
                  <a:srgbClr val="990099"/>
                </a:solidFill>
                <a:latin typeface="楷体" panose="02010609060101010101" pitchFamily="49" charset="-122"/>
                <a:ea typeface="楷体" panose="02010609060101010101" pitchFamily="49" charset="-122"/>
              </a:rPr>
              <a:t>3</a:t>
            </a:r>
            <a:r>
              <a:rPr lang="zh-CN" altLang="en-US" sz="2800" b="1">
                <a:solidFill>
                  <a:srgbClr val="990099"/>
                </a:solidFill>
                <a:latin typeface="楷体" panose="02010609060101010101" pitchFamily="49" charset="-122"/>
                <a:ea typeface="楷体" panose="02010609060101010101" pitchFamily="49" charset="-122"/>
              </a:rPr>
              <a:t>：</a:t>
            </a:r>
            <a:r>
              <a:rPr lang="en-US" altLang="zh-CN" sz="2800" b="1">
                <a:solidFill>
                  <a:srgbClr val="990099"/>
                </a:solidFill>
                <a:latin typeface="楷体" panose="02010609060101010101" pitchFamily="49" charset="-122"/>
                <a:ea typeface="楷体" panose="02010609060101010101" pitchFamily="49" charset="-122"/>
              </a:rPr>
              <a:t>1</a:t>
            </a:r>
            <a:r>
              <a:rPr lang="zh-CN" altLang="en-US" sz="2800" b="1">
                <a:solidFill>
                  <a:srgbClr val="990099"/>
                </a:solidFill>
                <a:latin typeface="楷体" panose="02010609060101010101" pitchFamily="49" charset="-122"/>
                <a:ea typeface="楷体" panose="02010609060101010101" pitchFamily="49" charset="-122"/>
              </a:rPr>
              <a:t>的性状分离比呢？</a:t>
            </a:r>
            <a:endParaRPr lang="zh-CN" altLang="en-US" sz="2800" b="1">
              <a:solidFill>
                <a:srgbClr val="990099"/>
              </a:solidFill>
              <a:latin typeface="楷体" panose="02010609060101010101" pitchFamily="49" charset="-122"/>
              <a:ea typeface="楷体" panose="02010609060101010101" pitchFamily="49" charset="-122"/>
            </a:endParaRPr>
          </a:p>
        </p:txBody>
      </p:sp>
      <p:sp>
        <p:nvSpPr>
          <p:cNvPr id="102407" name="Text Box 7"/>
          <p:cNvSpPr txBox="1">
            <a:spLocks noChangeArrowheads="1"/>
          </p:cNvSpPr>
          <p:nvPr/>
        </p:nvSpPr>
        <p:spPr bwMode="auto">
          <a:xfrm>
            <a:off x="1703388" y="2921000"/>
            <a:ext cx="1873250" cy="129159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r>
              <a:rPr lang="zh-CN" altLang="zh-CN" sz="3000" b="1">
                <a:solidFill>
                  <a:srgbClr val="000000"/>
                </a:solidFill>
                <a:latin typeface="楷体" panose="02010609060101010101" pitchFamily="49" charset="-122"/>
                <a:ea typeface="楷体" panose="02010609060101010101" pitchFamily="49" charset="-122"/>
              </a:rPr>
              <a:t>提出假说解释问题</a:t>
            </a:r>
            <a:endParaRPr lang="zh-CN" altLang="zh-CN" sz="3000" b="1">
              <a:solidFill>
                <a:srgbClr val="000000"/>
              </a:solidFill>
              <a:latin typeface="楷体" panose="02010609060101010101" pitchFamily="49" charset="-122"/>
              <a:ea typeface="楷体" panose="02010609060101010101" pitchFamily="49" charset="-122"/>
            </a:endParaRPr>
          </a:p>
        </p:txBody>
      </p:sp>
      <p:sp>
        <p:nvSpPr>
          <p:cNvPr id="102408" name="Text Box 8"/>
          <p:cNvSpPr txBox="1">
            <a:spLocks noChangeArrowheads="1"/>
          </p:cNvSpPr>
          <p:nvPr/>
        </p:nvSpPr>
        <p:spPr bwMode="auto">
          <a:xfrm>
            <a:off x="4151313" y="2616200"/>
            <a:ext cx="447484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C00000"/>
                </a:solidFill>
                <a:latin typeface="楷体" panose="02010609060101010101" pitchFamily="49" charset="-122"/>
                <a:ea typeface="楷体" panose="02010609060101010101" pitchFamily="49" charset="-122"/>
              </a:rPr>
              <a:t>1.</a:t>
            </a:r>
            <a:r>
              <a:rPr lang="zh-CN" altLang="en-US" sz="2800" b="1">
                <a:solidFill>
                  <a:srgbClr val="C00000"/>
                </a:solidFill>
                <a:latin typeface="楷体" panose="02010609060101010101" pitchFamily="49" charset="-122"/>
                <a:ea typeface="楷体" panose="02010609060101010101" pitchFamily="49" charset="-122"/>
              </a:rPr>
              <a:t>遗传因子决定生物的性状</a:t>
            </a:r>
            <a:endParaRPr lang="zh-CN" altLang="en-US" sz="2800" b="1">
              <a:solidFill>
                <a:srgbClr val="C00000"/>
              </a:solidFill>
              <a:latin typeface="楷体" panose="02010609060101010101" pitchFamily="49" charset="-122"/>
              <a:ea typeface="楷体" panose="02010609060101010101" pitchFamily="49" charset="-122"/>
            </a:endParaRPr>
          </a:p>
        </p:txBody>
      </p:sp>
      <p:sp>
        <p:nvSpPr>
          <p:cNvPr id="102409" name="Text Box 9"/>
          <p:cNvSpPr txBox="1">
            <a:spLocks noChangeArrowheads="1"/>
          </p:cNvSpPr>
          <p:nvPr/>
        </p:nvSpPr>
        <p:spPr bwMode="auto">
          <a:xfrm>
            <a:off x="4151313" y="3192463"/>
            <a:ext cx="48323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C00000"/>
                </a:solidFill>
                <a:latin typeface="楷体" panose="02010609060101010101" pitchFamily="49" charset="-122"/>
                <a:ea typeface="楷体" panose="02010609060101010101" pitchFamily="49" charset="-122"/>
              </a:rPr>
              <a:t>2.</a:t>
            </a:r>
            <a:r>
              <a:rPr lang="zh-CN" altLang="en-US" sz="2800" b="1">
                <a:solidFill>
                  <a:srgbClr val="C00000"/>
                </a:solidFill>
                <a:latin typeface="楷体" panose="02010609060101010101" pitchFamily="49" charset="-122"/>
                <a:ea typeface="楷体" panose="02010609060101010101" pitchFamily="49" charset="-122"/>
              </a:rPr>
              <a:t>体细胞中遗传因子成对存在</a:t>
            </a:r>
            <a:endParaRPr lang="zh-CN" altLang="en-US" sz="2800" b="1">
              <a:solidFill>
                <a:srgbClr val="C00000"/>
              </a:solidFill>
              <a:latin typeface="楷体" panose="02010609060101010101" pitchFamily="49" charset="-122"/>
              <a:ea typeface="楷体" panose="02010609060101010101" pitchFamily="49" charset="-122"/>
            </a:endParaRPr>
          </a:p>
        </p:txBody>
      </p:sp>
      <p:sp>
        <p:nvSpPr>
          <p:cNvPr id="102410" name="Text Box 10"/>
          <p:cNvSpPr txBox="1">
            <a:spLocks noChangeArrowheads="1"/>
          </p:cNvSpPr>
          <p:nvPr/>
        </p:nvSpPr>
        <p:spPr bwMode="auto">
          <a:xfrm>
            <a:off x="4151313" y="3768725"/>
            <a:ext cx="590486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C00000"/>
                </a:solidFill>
                <a:latin typeface="楷体" panose="02010609060101010101" pitchFamily="49" charset="-122"/>
                <a:ea typeface="楷体" panose="02010609060101010101" pitchFamily="49" charset="-122"/>
              </a:rPr>
              <a:t>3.</a:t>
            </a:r>
            <a:r>
              <a:rPr lang="zh-CN" altLang="en-US" sz="2800" b="1">
                <a:solidFill>
                  <a:srgbClr val="C00000"/>
                </a:solidFill>
                <a:latin typeface="楷体" panose="02010609060101010101" pitchFamily="49" charset="-122"/>
                <a:ea typeface="楷体" panose="02010609060101010101" pitchFamily="49" charset="-122"/>
              </a:rPr>
              <a:t>成对的遗传因子在形成配子时分离</a:t>
            </a:r>
            <a:endParaRPr lang="zh-CN" altLang="en-US" sz="2800" b="1">
              <a:solidFill>
                <a:srgbClr val="C00000"/>
              </a:solidFill>
              <a:latin typeface="楷体" panose="02010609060101010101" pitchFamily="49" charset="-122"/>
              <a:ea typeface="楷体" panose="02010609060101010101" pitchFamily="49" charset="-122"/>
            </a:endParaRPr>
          </a:p>
        </p:txBody>
      </p:sp>
      <p:sp>
        <p:nvSpPr>
          <p:cNvPr id="102411" name="Text Box 11"/>
          <p:cNvSpPr txBox="1">
            <a:spLocks noChangeArrowheads="1"/>
          </p:cNvSpPr>
          <p:nvPr/>
        </p:nvSpPr>
        <p:spPr bwMode="auto">
          <a:xfrm>
            <a:off x="4151313" y="4346575"/>
            <a:ext cx="48323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C00000"/>
                </a:solidFill>
                <a:latin typeface="楷体" panose="02010609060101010101" pitchFamily="49" charset="-122"/>
                <a:ea typeface="楷体" panose="02010609060101010101" pitchFamily="49" charset="-122"/>
              </a:rPr>
              <a:t>4.</a:t>
            </a:r>
            <a:r>
              <a:rPr lang="zh-CN" altLang="en-US" sz="2800" b="1">
                <a:solidFill>
                  <a:srgbClr val="C00000"/>
                </a:solidFill>
                <a:latin typeface="楷体" panose="02010609060101010101" pitchFamily="49" charset="-122"/>
                <a:ea typeface="楷体" panose="02010609060101010101" pitchFamily="49" charset="-122"/>
              </a:rPr>
              <a:t>雌雄配子在受精时随机结合</a:t>
            </a:r>
            <a:endParaRPr lang="zh-CN" altLang="en-US" sz="2800" b="1">
              <a:solidFill>
                <a:srgbClr val="C00000"/>
              </a:solidFill>
              <a:latin typeface="楷体" panose="02010609060101010101" pitchFamily="49" charset="-122"/>
              <a:ea typeface="楷体" panose="02010609060101010101" pitchFamily="49" charset="-122"/>
            </a:endParaRPr>
          </a:p>
        </p:txBody>
      </p:sp>
      <p:sp>
        <p:nvSpPr>
          <p:cNvPr id="102412" name="AutoShape 12"/>
          <p:cNvSpPr/>
          <p:nvPr/>
        </p:nvSpPr>
        <p:spPr bwMode="auto">
          <a:xfrm>
            <a:off x="3719513" y="2847975"/>
            <a:ext cx="215900" cy="1800225"/>
          </a:xfrm>
          <a:prstGeom prst="leftBrace">
            <a:avLst>
              <a:gd name="adj1" fmla="val 69485"/>
              <a:gd name="adj2" fmla="val 50000"/>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800" b="1">
              <a:solidFill>
                <a:srgbClr val="000000"/>
              </a:solidFill>
              <a:latin typeface="楷体" panose="02010609060101010101" pitchFamily="49" charset="-122"/>
              <a:ea typeface="楷体" panose="02010609060101010101" pitchFamily="49" charset="-122"/>
            </a:endParaRPr>
          </a:p>
        </p:txBody>
      </p:sp>
      <p:sp>
        <p:nvSpPr>
          <p:cNvPr id="102413" name="AutoShape 13"/>
          <p:cNvSpPr>
            <a:spLocks noChangeArrowheads="1"/>
          </p:cNvSpPr>
          <p:nvPr/>
        </p:nvSpPr>
        <p:spPr bwMode="auto">
          <a:xfrm>
            <a:off x="2495550" y="1697038"/>
            <a:ext cx="215900" cy="1150937"/>
          </a:xfrm>
          <a:prstGeom prst="downArrow">
            <a:avLst>
              <a:gd name="adj1" fmla="val 50000"/>
              <a:gd name="adj2" fmla="val 133272"/>
            </a:avLst>
          </a:prstGeom>
          <a:solidFill>
            <a:schemeClr val="tx1"/>
          </a:solidFill>
          <a:ln w="9525">
            <a:solidFill>
              <a:schemeClr val="tx1"/>
            </a:solidFill>
            <a:miter lim="800000"/>
          </a:ln>
        </p:spPr>
        <p:txBody>
          <a:bodyPr vert="eaVert"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800" b="1">
              <a:solidFill>
                <a:srgbClr val="000000"/>
              </a:solidFill>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405"/>
                                        </p:tgtEl>
                                        <p:attrNameLst>
                                          <p:attrName>style.visibility</p:attrName>
                                        </p:attrNameLst>
                                      </p:cBhvr>
                                      <p:to>
                                        <p:strVal val="visible"/>
                                      </p:to>
                                    </p:set>
                                    <p:animEffect transition="in" filter="fade">
                                      <p:cBhvr>
                                        <p:cTn id="7" dur="500"/>
                                        <p:tgtEl>
                                          <p:spTgt spid="102405"/>
                                        </p:tgtEl>
                                      </p:cBhvr>
                                    </p:animEffect>
                                    <p:anim calcmode="lin" valueType="num">
                                      <p:cBhvr>
                                        <p:cTn id="8" dur="500" fill="hold"/>
                                        <p:tgtEl>
                                          <p:spTgt spid="102405"/>
                                        </p:tgtEl>
                                        <p:attrNameLst>
                                          <p:attrName>ppt_x</p:attrName>
                                        </p:attrNameLst>
                                      </p:cBhvr>
                                      <p:tavLst>
                                        <p:tav tm="0">
                                          <p:val>
                                            <p:strVal val="#ppt_x"/>
                                          </p:val>
                                        </p:tav>
                                        <p:tav tm="100000">
                                          <p:val>
                                            <p:strVal val="#ppt_x"/>
                                          </p:val>
                                        </p:tav>
                                      </p:tavLst>
                                    </p:anim>
                                    <p:anim calcmode="lin" valueType="num">
                                      <p:cBhvr>
                                        <p:cTn id="9" dur="500" fill="hold"/>
                                        <p:tgtEl>
                                          <p:spTgt spid="10240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02404"/>
                                        </p:tgtEl>
                                        <p:attrNameLst>
                                          <p:attrName>style.visibility</p:attrName>
                                        </p:attrNameLst>
                                      </p:cBhvr>
                                      <p:to>
                                        <p:strVal val="visible"/>
                                      </p:to>
                                    </p:set>
                                    <p:animEffect transition="in" filter="wipe(up)">
                                      <p:cBhvr>
                                        <p:cTn id="14" dur="500"/>
                                        <p:tgtEl>
                                          <p:spTgt spid="102404"/>
                                        </p:tgtEl>
                                      </p:cBhvr>
                                    </p:animEffect>
                                  </p:childTnLst>
                                </p:cTn>
                              </p:par>
                            </p:childTnLst>
                          </p:cTn>
                        </p:par>
                        <p:par>
                          <p:cTn id="15" fill="hold">
                            <p:stCondLst>
                              <p:cond delay="500"/>
                            </p:stCondLst>
                            <p:childTnLst>
                              <p:par>
                                <p:cTn id="16" presetID="42" presetClass="entr" presetSubtype="0" fill="hold" grpId="0" nodeType="afterEffect">
                                  <p:stCondLst>
                                    <p:cond delay="500"/>
                                  </p:stCondLst>
                                  <p:childTnLst>
                                    <p:set>
                                      <p:cBhvr>
                                        <p:cTn id="17" dur="1" fill="hold">
                                          <p:stCondLst>
                                            <p:cond delay="0"/>
                                          </p:stCondLst>
                                        </p:cTn>
                                        <p:tgtEl>
                                          <p:spTgt spid="102402"/>
                                        </p:tgtEl>
                                        <p:attrNameLst>
                                          <p:attrName>style.visibility</p:attrName>
                                        </p:attrNameLst>
                                      </p:cBhvr>
                                      <p:to>
                                        <p:strVal val="visible"/>
                                      </p:to>
                                    </p:set>
                                    <p:animEffect transition="in" filter="fade">
                                      <p:cBhvr>
                                        <p:cTn id="18" dur="500"/>
                                        <p:tgtEl>
                                          <p:spTgt spid="102402"/>
                                        </p:tgtEl>
                                      </p:cBhvr>
                                    </p:animEffect>
                                    <p:anim calcmode="lin" valueType="num">
                                      <p:cBhvr>
                                        <p:cTn id="19" dur="500" fill="hold"/>
                                        <p:tgtEl>
                                          <p:spTgt spid="102402"/>
                                        </p:tgtEl>
                                        <p:attrNameLst>
                                          <p:attrName>ppt_x</p:attrName>
                                        </p:attrNameLst>
                                      </p:cBhvr>
                                      <p:tavLst>
                                        <p:tav tm="0">
                                          <p:val>
                                            <p:strVal val="#ppt_x"/>
                                          </p:val>
                                        </p:tav>
                                        <p:tav tm="100000">
                                          <p:val>
                                            <p:strVal val="#ppt_x"/>
                                          </p:val>
                                        </p:tav>
                                      </p:tavLst>
                                    </p:anim>
                                    <p:anim calcmode="lin" valueType="num">
                                      <p:cBhvr>
                                        <p:cTn id="20" dur="500" fill="hold"/>
                                        <p:tgtEl>
                                          <p:spTgt spid="10240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2406"/>
                                        </p:tgtEl>
                                        <p:attrNameLst>
                                          <p:attrName>style.visibility</p:attrName>
                                        </p:attrNameLst>
                                      </p:cBhvr>
                                      <p:to>
                                        <p:strVal val="visible"/>
                                      </p:to>
                                    </p:set>
                                    <p:animEffect transition="in" filter="blinds(horizontal)">
                                      <p:cBhvr>
                                        <p:cTn id="25" dur="500"/>
                                        <p:tgtEl>
                                          <p:spTgt spid="10240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2413"/>
                                        </p:tgtEl>
                                        <p:attrNameLst>
                                          <p:attrName>style.visibility</p:attrName>
                                        </p:attrNameLst>
                                      </p:cBhvr>
                                      <p:to>
                                        <p:strVal val="visible"/>
                                      </p:to>
                                    </p:set>
                                    <p:animEffect transition="in" filter="blinds(horizontal)">
                                      <p:cBhvr>
                                        <p:cTn id="30" dur="500"/>
                                        <p:tgtEl>
                                          <p:spTgt spid="10241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2407"/>
                                        </p:tgtEl>
                                        <p:attrNameLst>
                                          <p:attrName>style.visibility</p:attrName>
                                        </p:attrNameLst>
                                      </p:cBhvr>
                                      <p:to>
                                        <p:strVal val="visible"/>
                                      </p:to>
                                    </p:set>
                                    <p:animEffect transition="in" filter="blinds(horizontal)">
                                      <p:cBhvr>
                                        <p:cTn id="33" dur="500"/>
                                        <p:tgtEl>
                                          <p:spTgt spid="102407"/>
                                        </p:tgtEl>
                                      </p:cBhvr>
                                    </p:animEffect>
                                  </p:childTnLst>
                                </p:cTn>
                              </p:par>
                            </p:childTnLst>
                          </p:cTn>
                        </p:par>
                        <p:par>
                          <p:cTn id="34" fill="hold">
                            <p:stCondLst>
                              <p:cond delay="500"/>
                            </p:stCondLst>
                            <p:childTnLst>
                              <p:par>
                                <p:cTn id="35" presetID="3" presetClass="entr" presetSubtype="10" fill="hold" grpId="0" nodeType="afterEffect">
                                  <p:stCondLst>
                                    <p:cond delay="500"/>
                                  </p:stCondLst>
                                  <p:childTnLst>
                                    <p:set>
                                      <p:cBhvr>
                                        <p:cTn id="36" dur="1" fill="hold">
                                          <p:stCondLst>
                                            <p:cond delay="0"/>
                                          </p:stCondLst>
                                        </p:cTn>
                                        <p:tgtEl>
                                          <p:spTgt spid="102412"/>
                                        </p:tgtEl>
                                        <p:attrNameLst>
                                          <p:attrName>style.visibility</p:attrName>
                                        </p:attrNameLst>
                                      </p:cBhvr>
                                      <p:to>
                                        <p:strVal val="visible"/>
                                      </p:to>
                                    </p:set>
                                    <p:animEffect transition="in" filter="blinds(horizontal)">
                                      <p:cBhvr>
                                        <p:cTn id="37" dur="500"/>
                                        <p:tgtEl>
                                          <p:spTgt spid="1024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2408"/>
                                        </p:tgtEl>
                                        <p:attrNameLst>
                                          <p:attrName>style.visibility</p:attrName>
                                        </p:attrNameLst>
                                      </p:cBhvr>
                                      <p:to>
                                        <p:strVal val="visible"/>
                                      </p:to>
                                    </p:set>
                                    <p:animEffect transition="in" filter="blinds(horizontal)">
                                      <p:cBhvr>
                                        <p:cTn id="42" dur="500"/>
                                        <p:tgtEl>
                                          <p:spTgt spid="102408"/>
                                        </p:tgtEl>
                                      </p:cBhvr>
                                    </p:animEffect>
                                  </p:childTnLst>
                                </p:cTn>
                              </p:par>
                            </p:childTnLst>
                          </p:cTn>
                        </p:par>
                        <p:par>
                          <p:cTn id="43" fill="hold">
                            <p:stCondLst>
                              <p:cond delay="500"/>
                            </p:stCondLst>
                            <p:childTnLst>
                              <p:par>
                                <p:cTn id="44" presetID="3" presetClass="entr" presetSubtype="10" fill="hold" grpId="0" nodeType="afterEffect">
                                  <p:stCondLst>
                                    <p:cond delay="500"/>
                                  </p:stCondLst>
                                  <p:childTnLst>
                                    <p:set>
                                      <p:cBhvr>
                                        <p:cTn id="45" dur="1" fill="hold">
                                          <p:stCondLst>
                                            <p:cond delay="0"/>
                                          </p:stCondLst>
                                        </p:cTn>
                                        <p:tgtEl>
                                          <p:spTgt spid="102409"/>
                                        </p:tgtEl>
                                        <p:attrNameLst>
                                          <p:attrName>style.visibility</p:attrName>
                                        </p:attrNameLst>
                                      </p:cBhvr>
                                      <p:to>
                                        <p:strVal val="visible"/>
                                      </p:to>
                                    </p:set>
                                    <p:animEffect transition="in" filter="blinds(horizontal)">
                                      <p:cBhvr>
                                        <p:cTn id="46" dur="500"/>
                                        <p:tgtEl>
                                          <p:spTgt spid="102409"/>
                                        </p:tgtEl>
                                      </p:cBhvr>
                                    </p:animEffect>
                                  </p:childTnLst>
                                </p:cTn>
                              </p:par>
                            </p:childTnLst>
                          </p:cTn>
                        </p:par>
                        <p:par>
                          <p:cTn id="47" fill="hold">
                            <p:stCondLst>
                              <p:cond delay="1500"/>
                            </p:stCondLst>
                            <p:childTnLst>
                              <p:par>
                                <p:cTn id="48" presetID="3" presetClass="entr" presetSubtype="10" fill="hold" grpId="0" nodeType="afterEffect">
                                  <p:stCondLst>
                                    <p:cond delay="1000"/>
                                  </p:stCondLst>
                                  <p:childTnLst>
                                    <p:set>
                                      <p:cBhvr>
                                        <p:cTn id="49" dur="1" fill="hold">
                                          <p:stCondLst>
                                            <p:cond delay="0"/>
                                          </p:stCondLst>
                                        </p:cTn>
                                        <p:tgtEl>
                                          <p:spTgt spid="102410"/>
                                        </p:tgtEl>
                                        <p:attrNameLst>
                                          <p:attrName>style.visibility</p:attrName>
                                        </p:attrNameLst>
                                      </p:cBhvr>
                                      <p:to>
                                        <p:strVal val="visible"/>
                                      </p:to>
                                    </p:set>
                                    <p:animEffect transition="in" filter="blinds(horizontal)">
                                      <p:cBhvr>
                                        <p:cTn id="50" dur="500"/>
                                        <p:tgtEl>
                                          <p:spTgt spid="102410"/>
                                        </p:tgtEl>
                                      </p:cBhvr>
                                    </p:animEffect>
                                  </p:childTnLst>
                                </p:cTn>
                              </p:par>
                            </p:childTnLst>
                          </p:cTn>
                        </p:par>
                        <p:par>
                          <p:cTn id="51" fill="hold">
                            <p:stCondLst>
                              <p:cond delay="3000"/>
                            </p:stCondLst>
                            <p:childTnLst>
                              <p:par>
                                <p:cTn id="52" presetID="3" presetClass="entr" presetSubtype="10" fill="hold" grpId="0" nodeType="afterEffect">
                                  <p:stCondLst>
                                    <p:cond delay="1500"/>
                                  </p:stCondLst>
                                  <p:childTnLst>
                                    <p:set>
                                      <p:cBhvr>
                                        <p:cTn id="53" dur="1" fill="hold">
                                          <p:stCondLst>
                                            <p:cond delay="0"/>
                                          </p:stCondLst>
                                        </p:cTn>
                                        <p:tgtEl>
                                          <p:spTgt spid="102411"/>
                                        </p:tgtEl>
                                        <p:attrNameLst>
                                          <p:attrName>style.visibility</p:attrName>
                                        </p:attrNameLst>
                                      </p:cBhvr>
                                      <p:to>
                                        <p:strVal val="visible"/>
                                      </p:to>
                                    </p:set>
                                    <p:animEffect transition="in" filter="blinds(horizontal)">
                                      <p:cBhvr>
                                        <p:cTn id="54" dur="500"/>
                                        <p:tgtEl>
                                          <p:spTgt spid="102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bldLvl="0" animBg="1"/>
      <p:bldP spid="102404" grpId="0" bldLvl="0" animBg="1"/>
      <p:bldP spid="102405" grpId="0" bldLvl="0" animBg="1"/>
      <p:bldP spid="102406" grpId="0" bldLvl="0" animBg="1"/>
      <p:bldP spid="102407" grpId="0" bldLvl="0" animBg="1"/>
      <p:bldP spid="102408" grpId="0" bldLvl="0" animBg="1"/>
      <p:bldP spid="102409" grpId="0" bldLvl="0" animBg="1"/>
      <p:bldP spid="102410" grpId="0" bldLvl="0" animBg="1"/>
      <p:bldP spid="102411" grpId="0" bldLvl="0" animBg="1"/>
      <p:bldP spid="102412" grpId="0" bldLvl="0" animBg="1"/>
      <p:bldP spid="10241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Text Box 3"/>
          <p:cNvSpPr txBox="1">
            <a:spLocks noChangeArrowheads="1"/>
          </p:cNvSpPr>
          <p:nvPr/>
        </p:nvSpPr>
        <p:spPr bwMode="auto">
          <a:xfrm>
            <a:off x="1703388" y="333375"/>
            <a:ext cx="1873250" cy="55308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3000" b="1">
                <a:solidFill>
                  <a:srgbClr val="000000"/>
                </a:solidFill>
                <a:latin typeface="楷体" panose="02010609060101010101" pitchFamily="49" charset="-122"/>
                <a:ea typeface="楷体" panose="02010609060101010101" pitchFamily="49" charset="-122"/>
              </a:rPr>
              <a:t>观察实验</a:t>
            </a:r>
            <a:endParaRPr lang="zh-CN" altLang="zh-CN" sz="3000" b="1">
              <a:solidFill>
                <a:srgbClr val="000000"/>
              </a:solidFill>
              <a:latin typeface="楷体" panose="02010609060101010101" pitchFamily="49" charset="-122"/>
              <a:ea typeface="楷体" panose="02010609060101010101" pitchFamily="49" charset="-122"/>
            </a:endParaRPr>
          </a:p>
        </p:txBody>
      </p:sp>
      <p:pic>
        <p:nvPicPr>
          <p:cNvPr id="105475" name="Picture 25"/>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7032625" y="3743325"/>
            <a:ext cx="24463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6" name="Picture 19" descr="pic_27391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09113" y="2060575"/>
            <a:ext cx="431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Picture 18" descr="pic_27391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43700" y="1268413"/>
            <a:ext cx="34655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8" name="Picture 20" descr="pic_27391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88163" y="2133600"/>
            <a:ext cx="115093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9" name="Picture 21" descr="pic_273914"/>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336088" y="3068638"/>
            <a:ext cx="6826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0" name="Picture 22" descr="pic_27391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600825" y="3141663"/>
            <a:ext cx="16557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1" name="Picture 23"/>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527800" y="4832350"/>
            <a:ext cx="108108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2" name="Picture 24"/>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048750" y="4813300"/>
            <a:ext cx="10795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3" name="Picture 27" descr="pic_27391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72263" y="3789363"/>
            <a:ext cx="4318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4" name="Picture 28" descr="pic_27391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09113" y="3717925"/>
            <a:ext cx="431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85" name="Line 29"/>
          <p:cNvSpPr>
            <a:spLocks noChangeShapeType="1"/>
          </p:cNvSpPr>
          <p:nvPr/>
        </p:nvSpPr>
        <p:spPr bwMode="auto">
          <a:xfrm>
            <a:off x="8040688" y="3862388"/>
            <a:ext cx="1439862" cy="935037"/>
          </a:xfrm>
          <a:prstGeom prst="line">
            <a:avLst/>
          </a:prstGeom>
          <a:noFill/>
          <a:ln w="3492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105486" name="Text Box 31"/>
          <p:cNvSpPr txBox="1">
            <a:spLocks noChangeArrowheads="1"/>
          </p:cNvSpPr>
          <p:nvPr/>
        </p:nvSpPr>
        <p:spPr bwMode="auto">
          <a:xfrm>
            <a:off x="5303838" y="3148013"/>
            <a:ext cx="1223962"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800" b="1">
                <a:solidFill>
                  <a:srgbClr val="000000"/>
                </a:solidFill>
                <a:latin typeface="楷体" panose="02010609060101010101" pitchFamily="49" charset="-122"/>
                <a:ea typeface="楷体" panose="02010609060101010101" pitchFamily="49" charset="-122"/>
              </a:rPr>
              <a:t>配子</a:t>
            </a:r>
            <a:endParaRPr lang="zh-CN" altLang="zh-CN" sz="2800" b="1">
              <a:solidFill>
                <a:srgbClr val="000000"/>
              </a:solidFill>
              <a:latin typeface="楷体" panose="02010609060101010101" pitchFamily="49" charset="-122"/>
              <a:ea typeface="楷体" panose="02010609060101010101" pitchFamily="49" charset="-122"/>
            </a:endParaRPr>
          </a:p>
        </p:txBody>
      </p:sp>
      <p:sp>
        <p:nvSpPr>
          <p:cNvPr id="105487" name="Text Box 33"/>
          <p:cNvSpPr txBox="1">
            <a:spLocks noChangeArrowheads="1"/>
          </p:cNvSpPr>
          <p:nvPr/>
        </p:nvSpPr>
        <p:spPr bwMode="auto">
          <a:xfrm>
            <a:off x="5305425" y="5019675"/>
            <a:ext cx="1150938"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800" b="1">
                <a:solidFill>
                  <a:srgbClr val="000000"/>
                </a:solidFill>
                <a:latin typeface="楷体" panose="02010609060101010101" pitchFamily="49" charset="-122"/>
                <a:ea typeface="楷体" panose="02010609060101010101" pitchFamily="49" charset="-122"/>
              </a:rPr>
              <a:t>后代</a:t>
            </a:r>
            <a:endParaRPr lang="zh-CN" altLang="zh-CN" sz="2800" b="1">
              <a:solidFill>
                <a:srgbClr val="000000"/>
              </a:solidFill>
              <a:latin typeface="楷体" panose="02010609060101010101" pitchFamily="49" charset="-122"/>
              <a:ea typeface="楷体" panose="02010609060101010101" pitchFamily="49" charset="-122"/>
            </a:endParaRPr>
          </a:p>
        </p:txBody>
      </p:sp>
      <p:sp>
        <p:nvSpPr>
          <p:cNvPr id="105488" name="Text Box 36"/>
          <p:cNvSpPr txBox="1">
            <a:spLocks noChangeArrowheads="1"/>
          </p:cNvSpPr>
          <p:nvPr/>
        </p:nvSpPr>
        <p:spPr bwMode="auto">
          <a:xfrm>
            <a:off x="5303838" y="1341438"/>
            <a:ext cx="1439862"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800" b="1">
                <a:solidFill>
                  <a:srgbClr val="000000"/>
                </a:solidFill>
                <a:latin typeface="楷体" panose="02010609060101010101" pitchFamily="49" charset="-122"/>
                <a:ea typeface="楷体" panose="02010609060101010101" pitchFamily="49" charset="-122"/>
              </a:rPr>
              <a:t>测交</a:t>
            </a:r>
            <a:endParaRPr lang="zh-CN" altLang="zh-CN" sz="2800" b="1">
              <a:solidFill>
                <a:srgbClr val="000000"/>
              </a:solidFill>
              <a:latin typeface="楷体" panose="02010609060101010101" pitchFamily="49" charset="-122"/>
              <a:ea typeface="楷体" panose="02010609060101010101" pitchFamily="49" charset="-122"/>
            </a:endParaRPr>
          </a:p>
        </p:txBody>
      </p:sp>
      <p:sp>
        <p:nvSpPr>
          <p:cNvPr id="105489" name="Text Box 37"/>
          <p:cNvSpPr txBox="1">
            <a:spLocks noChangeArrowheads="1"/>
          </p:cNvSpPr>
          <p:nvPr/>
        </p:nvSpPr>
        <p:spPr bwMode="auto">
          <a:xfrm>
            <a:off x="7175500" y="260350"/>
            <a:ext cx="57626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 panose="02010609060101010101" pitchFamily="49" charset="-122"/>
                <a:ea typeface="楷体" panose="02010609060101010101" pitchFamily="49" charset="-122"/>
              </a:rPr>
              <a:t>F</a:t>
            </a:r>
            <a:r>
              <a:rPr lang="en-US" altLang="zh-CN" sz="2800" b="1" baseline="-6000">
                <a:solidFill>
                  <a:srgbClr val="000000"/>
                </a:solidFill>
                <a:latin typeface="楷体" panose="02010609060101010101" pitchFamily="49" charset="-122"/>
                <a:ea typeface="楷体" panose="02010609060101010101" pitchFamily="49" charset="-122"/>
              </a:rPr>
              <a:t>1</a:t>
            </a:r>
            <a:endParaRPr lang="en-US" altLang="zh-CN" sz="2800" b="1">
              <a:solidFill>
                <a:srgbClr val="000000"/>
              </a:solidFill>
              <a:latin typeface="楷体" panose="02010609060101010101" pitchFamily="49" charset="-122"/>
              <a:ea typeface="楷体" panose="02010609060101010101" pitchFamily="49" charset="-122"/>
            </a:endParaRPr>
          </a:p>
        </p:txBody>
      </p:sp>
      <p:sp>
        <p:nvSpPr>
          <p:cNvPr id="105490" name="Text Box 38"/>
          <p:cNvSpPr txBox="1">
            <a:spLocks noChangeArrowheads="1"/>
          </p:cNvSpPr>
          <p:nvPr/>
        </p:nvSpPr>
        <p:spPr bwMode="auto">
          <a:xfrm>
            <a:off x="6959600" y="671513"/>
            <a:ext cx="1081088"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800" b="1">
                <a:solidFill>
                  <a:srgbClr val="000000"/>
                </a:solidFill>
                <a:latin typeface="楷体" panose="02010609060101010101" pitchFamily="49" charset="-122"/>
                <a:ea typeface="楷体" panose="02010609060101010101" pitchFamily="49" charset="-122"/>
              </a:rPr>
              <a:t>高茎</a:t>
            </a:r>
            <a:endParaRPr lang="zh-CN" altLang="zh-CN" sz="2800" b="1">
              <a:solidFill>
                <a:srgbClr val="000000"/>
              </a:solidFill>
              <a:latin typeface="楷体" panose="02010609060101010101" pitchFamily="49" charset="-122"/>
              <a:ea typeface="楷体" panose="02010609060101010101" pitchFamily="49" charset="-122"/>
            </a:endParaRPr>
          </a:p>
        </p:txBody>
      </p:sp>
      <p:sp>
        <p:nvSpPr>
          <p:cNvPr id="105491" name="Text Box 39"/>
          <p:cNvSpPr txBox="1">
            <a:spLocks noChangeArrowheads="1"/>
          </p:cNvSpPr>
          <p:nvPr/>
        </p:nvSpPr>
        <p:spPr bwMode="auto">
          <a:xfrm>
            <a:off x="9191625" y="692150"/>
            <a:ext cx="1081088"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800" b="1">
                <a:solidFill>
                  <a:srgbClr val="000000"/>
                </a:solidFill>
                <a:latin typeface="楷体" panose="02010609060101010101" pitchFamily="49" charset="-122"/>
                <a:ea typeface="楷体" panose="02010609060101010101" pitchFamily="49" charset="-122"/>
              </a:rPr>
              <a:t>矮茎</a:t>
            </a:r>
            <a:endParaRPr lang="zh-CN" altLang="zh-CN" sz="2800" b="1">
              <a:solidFill>
                <a:srgbClr val="000000"/>
              </a:solidFill>
              <a:latin typeface="楷体" panose="02010609060101010101" pitchFamily="49" charset="-122"/>
              <a:ea typeface="楷体" panose="02010609060101010101" pitchFamily="49" charset="-122"/>
            </a:endParaRPr>
          </a:p>
        </p:txBody>
      </p:sp>
      <p:sp>
        <p:nvSpPr>
          <p:cNvPr id="105492" name="Text Box 40"/>
          <p:cNvSpPr txBox="1">
            <a:spLocks noChangeArrowheads="1"/>
          </p:cNvSpPr>
          <p:nvPr/>
        </p:nvSpPr>
        <p:spPr bwMode="auto">
          <a:xfrm>
            <a:off x="6600825" y="5661025"/>
            <a:ext cx="1081088"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800" b="1">
                <a:solidFill>
                  <a:srgbClr val="000000"/>
                </a:solidFill>
                <a:latin typeface="楷体" panose="02010609060101010101" pitchFamily="49" charset="-122"/>
                <a:ea typeface="楷体" panose="02010609060101010101" pitchFamily="49" charset="-122"/>
              </a:rPr>
              <a:t>高茎</a:t>
            </a:r>
            <a:endParaRPr lang="zh-CN" altLang="zh-CN" sz="2800" b="1">
              <a:solidFill>
                <a:srgbClr val="000000"/>
              </a:solidFill>
              <a:latin typeface="楷体" panose="02010609060101010101" pitchFamily="49" charset="-122"/>
              <a:ea typeface="楷体" panose="02010609060101010101" pitchFamily="49" charset="-122"/>
            </a:endParaRPr>
          </a:p>
        </p:txBody>
      </p:sp>
      <p:sp>
        <p:nvSpPr>
          <p:cNvPr id="105493" name="Text Box 41"/>
          <p:cNvSpPr txBox="1">
            <a:spLocks noChangeArrowheads="1"/>
          </p:cNvSpPr>
          <p:nvPr/>
        </p:nvSpPr>
        <p:spPr bwMode="auto">
          <a:xfrm>
            <a:off x="9191625" y="5661025"/>
            <a:ext cx="1081088"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800" b="1">
                <a:solidFill>
                  <a:srgbClr val="000000"/>
                </a:solidFill>
                <a:latin typeface="楷体" panose="02010609060101010101" pitchFamily="49" charset="-122"/>
                <a:ea typeface="楷体" panose="02010609060101010101" pitchFamily="49" charset="-122"/>
              </a:rPr>
              <a:t>矮茎</a:t>
            </a:r>
            <a:endParaRPr lang="zh-CN" altLang="zh-CN" sz="2800" b="1">
              <a:solidFill>
                <a:srgbClr val="000000"/>
              </a:solidFill>
              <a:latin typeface="楷体" panose="02010609060101010101" pitchFamily="49" charset="-122"/>
              <a:ea typeface="楷体" panose="02010609060101010101" pitchFamily="49" charset="-122"/>
            </a:endParaRPr>
          </a:p>
        </p:txBody>
      </p:sp>
      <p:sp>
        <p:nvSpPr>
          <p:cNvPr id="105494" name="Text Box 42"/>
          <p:cNvSpPr txBox="1">
            <a:spLocks noChangeArrowheads="1"/>
          </p:cNvSpPr>
          <p:nvPr/>
        </p:nvSpPr>
        <p:spPr bwMode="auto">
          <a:xfrm>
            <a:off x="6946628" y="6130706"/>
            <a:ext cx="3037804"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b="1">
                <a:solidFill>
                  <a:srgbClr val="000000"/>
                </a:solidFill>
                <a:latin typeface="楷体" panose="02010609060101010101" pitchFamily="49" charset="-122"/>
                <a:ea typeface="楷体" panose="02010609060101010101" pitchFamily="49" charset="-122"/>
              </a:rPr>
              <a:t>1    </a:t>
            </a:r>
            <a:r>
              <a:rPr lang="zh-CN" altLang="en-US" sz="3600" b="1">
                <a:solidFill>
                  <a:srgbClr val="000000"/>
                </a:solidFill>
                <a:latin typeface="楷体" panose="02010609060101010101" pitchFamily="49" charset="-122"/>
                <a:ea typeface="楷体" panose="02010609060101010101" pitchFamily="49" charset="-122"/>
              </a:rPr>
              <a:t>：    </a:t>
            </a:r>
            <a:r>
              <a:rPr lang="en-US" altLang="zh-CN" sz="3600" b="1">
                <a:solidFill>
                  <a:srgbClr val="000000"/>
                </a:solidFill>
                <a:latin typeface="楷体" panose="02010609060101010101" pitchFamily="49" charset="-122"/>
                <a:ea typeface="楷体" panose="02010609060101010101" pitchFamily="49" charset="-122"/>
              </a:rPr>
              <a:t>1</a:t>
            </a:r>
            <a:endParaRPr lang="en-US" altLang="zh-CN" sz="3600" b="1">
              <a:solidFill>
                <a:srgbClr val="000000"/>
              </a:solidFill>
              <a:latin typeface="楷体" panose="02010609060101010101" pitchFamily="49" charset="-122"/>
              <a:ea typeface="楷体" panose="02010609060101010101" pitchFamily="49" charset="-122"/>
            </a:endParaRPr>
          </a:p>
        </p:txBody>
      </p:sp>
      <p:sp>
        <p:nvSpPr>
          <p:cNvPr id="105495" name="Text Box 43"/>
          <p:cNvSpPr txBox="1">
            <a:spLocks noChangeArrowheads="1"/>
          </p:cNvSpPr>
          <p:nvPr/>
        </p:nvSpPr>
        <p:spPr bwMode="auto">
          <a:xfrm>
            <a:off x="8904288" y="246063"/>
            <a:ext cx="1728787"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800" b="1">
                <a:solidFill>
                  <a:srgbClr val="000000"/>
                </a:solidFill>
                <a:latin typeface="楷体" panose="02010609060101010101" pitchFamily="49" charset="-122"/>
                <a:ea typeface="楷体" panose="02010609060101010101" pitchFamily="49" charset="-122"/>
              </a:rPr>
              <a:t>隐性个体</a:t>
            </a:r>
            <a:endParaRPr lang="zh-CN" altLang="zh-CN" sz="2800" b="1">
              <a:solidFill>
                <a:srgbClr val="000000"/>
              </a:solidFill>
              <a:latin typeface="楷体" panose="02010609060101010101" pitchFamily="49" charset="-122"/>
              <a:ea typeface="楷体" panose="02010609060101010101" pitchFamily="49" charset="-122"/>
            </a:endParaRPr>
          </a:p>
        </p:txBody>
      </p:sp>
      <p:sp>
        <p:nvSpPr>
          <p:cNvPr id="568344" name="Text Box 5"/>
          <p:cNvSpPr txBox="1">
            <a:spLocks noChangeArrowheads="1"/>
          </p:cNvSpPr>
          <p:nvPr/>
        </p:nvSpPr>
        <p:spPr bwMode="auto">
          <a:xfrm>
            <a:off x="1703388" y="1052513"/>
            <a:ext cx="1873250" cy="55308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3000" b="1">
                <a:solidFill>
                  <a:srgbClr val="000000"/>
                </a:solidFill>
                <a:latin typeface="楷体" panose="02010609060101010101" pitchFamily="49" charset="-122"/>
                <a:ea typeface="楷体" panose="02010609060101010101" pitchFamily="49" charset="-122"/>
              </a:rPr>
              <a:t>发现问题</a:t>
            </a:r>
            <a:endParaRPr lang="zh-CN" altLang="zh-CN" sz="3000" b="1">
              <a:solidFill>
                <a:srgbClr val="000000"/>
              </a:solidFill>
              <a:latin typeface="楷体" panose="02010609060101010101" pitchFamily="49" charset="-122"/>
              <a:ea typeface="楷体" panose="02010609060101010101" pitchFamily="49" charset="-122"/>
            </a:endParaRPr>
          </a:p>
        </p:txBody>
      </p:sp>
      <p:sp>
        <p:nvSpPr>
          <p:cNvPr id="568345" name="Text Box 7"/>
          <p:cNvSpPr txBox="1">
            <a:spLocks noChangeArrowheads="1"/>
          </p:cNvSpPr>
          <p:nvPr/>
        </p:nvSpPr>
        <p:spPr bwMode="auto">
          <a:xfrm>
            <a:off x="1703388" y="2205038"/>
            <a:ext cx="1873250" cy="129159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r>
              <a:rPr lang="zh-CN" altLang="zh-CN" sz="3000" b="1">
                <a:solidFill>
                  <a:srgbClr val="000000"/>
                </a:solidFill>
                <a:latin typeface="楷体" panose="02010609060101010101" pitchFamily="49" charset="-122"/>
                <a:ea typeface="楷体" panose="02010609060101010101" pitchFamily="49" charset="-122"/>
              </a:rPr>
              <a:t>提出假说解释问题</a:t>
            </a:r>
            <a:endParaRPr lang="zh-CN" altLang="zh-CN" sz="3000" b="1">
              <a:solidFill>
                <a:srgbClr val="000000"/>
              </a:solidFill>
              <a:latin typeface="楷体" panose="02010609060101010101" pitchFamily="49" charset="-122"/>
              <a:ea typeface="楷体" panose="02010609060101010101" pitchFamily="49" charset="-122"/>
            </a:endParaRPr>
          </a:p>
        </p:txBody>
      </p:sp>
      <p:sp>
        <p:nvSpPr>
          <p:cNvPr id="568346" name="AutoShape 13"/>
          <p:cNvSpPr>
            <a:spLocks noChangeArrowheads="1"/>
          </p:cNvSpPr>
          <p:nvPr/>
        </p:nvSpPr>
        <p:spPr bwMode="auto">
          <a:xfrm>
            <a:off x="2495550" y="1697038"/>
            <a:ext cx="252413" cy="436562"/>
          </a:xfrm>
          <a:prstGeom prst="downArrow">
            <a:avLst>
              <a:gd name="adj1" fmla="val 50000"/>
              <a:gd name="adj2" fmla="val 133360"/>
            </a:avLst>
          </a:prstGeom>
          <a:solidFill>
            <a:schemeClr val="tx1"/>
          </a:solidFill>
          <a:ln w="9525">
            <a:solidFill>
              <a:schemeClr val="tx1"/>
            </a:solidFill>
            <a:miter lim="800000"/>
          </a:ln>
        </p:spPr>
        <p:txBody>
          <a:bodyPr vert="eaVert"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800" b="1">
              <a:solidFill>
                <a:srgbClr val="000000"/>
              </a:solidFill>
              <a:latin typeface="楷体" panose="02010609060101010101" pitchFamily="49" charset="-122"/>
              <a:ea typeface="楷体" panose="02010609060101010101" pitchFamily="49" charset="-122"/>
            </a:endParaRPr>
          </a:p>
        </p:txBody>
      </p:sp>
      <p:sp>
        <p:nvSpPr>
          <p:cNvPr id="105499" name="Text Box 7"/>
          <p:cNvSpPr txBox="1">
            <a:spLocks noChangeArrowheads="1"/>
          </p:cNvSpPr>
          <p:nvPr/>
        </p:nvSpPr>
        <p:spPr bwMode="auto">
          <a:xfrm>
            <a:off x="1558925" y="4005263"/>
            <a:ext cx="2089150" cy="12509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r>
              <a:rPr lang="zh-CN" altLang="en-US" sz="3000" b="1" dirty="0">
                <a:solidFill>
                  <a:srgbClr val="000000"/>
                </a:solidFill>
                <a:latin typeface="楷体" panose="02010609060101010101" pitchFamily="49" charset="-122"/>
                <a:ea typeface="楷体" panose="02010609060101010101" pitchFamily="49" charset="-122"/>
              </a:rPr>
              <a:t>演绎推理</a:t>
            </a:r>
            <a:r>
              <a:rPr lang="zh-CN" altLang="en-US" sz="2800" b="1" dirty="0">
                <a:solidFill>
                  <a:srgbClr val="C00000"/>
                </a:solidFill>
                <a:latin typeface="楷体" panose="02010609060101010101" pitchFamily="49" charset="-122"/>
                <a:ea typeface="楷体" panose="02010609060101010101" pitchFamily="49" charset="-122"/>
              </a:rPr>
              <a:t>（纸上谈兵）</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105500" name="AutoShape 13"/>
          <p:cNvSpPr>
            <a:spLocks noChangeArrowheads="1"/>
          </p:cNvSpPr>
          <p:nvPr/>
        </p:nvSpPr>
        <p:spPr bwMode="auto">
          <a:xfrm>
            <a:off x="2495550" y="3497263"/>
            <a:ext cx="252413" cy="436562"/>
          </a:xfrm>
          <a:prstGeom prst="downArrow">
            <a:avLst>
              <a:gd name="adj1" fmla="val 50000"/>
              <a:gd name="adj2" fmla="val 133360"/>
            </a:avLst>
          </a:prstGeom>
          <a:solidFill>
            <a:schemeClr val="tx1"/>
          </a:solidFill>
          <a:ln w="9525">
            <a:solidFill>
              <a:schemeClr val="tx1"/>
            </a:solidFill>
            <a:miter lim="800000"/>
          </a:ln>
        </p:spPr>
        <p:txBody>
          <a:bodyPr vert="eaVert"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800" b="1">
              <a:solidFill>
                <a:srgbClr val="000000"/>
              </a:solidFill>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500"/>
                                        </p:tgtEl>
                                        <p:attrNameLst>
                                          <p:attrName>style.visibility</p:attrName>
                                        </p:attrNameLst>
                                      </p:cBhvr>
                                      <p:to>
                                        <p:strVal val="visible"/>
                                      </p:to>
                                    </p:set>
                                    <p:animEffect transition="in" filter="blinds(horizontal)">
                                      <p:cBhvr>
                                        <p:cTn id="7" dur="500"/>
                                        <p:tgtEl>
                                          <p:spTgt spid="1055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499"/>
                                        </p:tgtEl>
                                        <p:attrNameLst>
                                          <p:attrName>style.visibility</p:attrName>
                                        </p:attrNameLst>
                                      </p:cBhvr>
                                      <p:to>
                                        <p:strVal val="visible"/>
                                      </p:to>
                                    </p:set>
                                    <p:animEffect transition="in" filter="blinds(horizontal)">
                                      <p:cBhvr>
                                        <p:cTn id="10" dur="500"/>
                                        <p:tgtEl>
                                          <p:spTgt spid="10549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5488"/>
                                        </p:tgtEl>
                                        <p:attrNameLst>
                                          <p:attrName>style.visibility</p:attrName>
                                        </p:attrNameLst>
                                      </p:cBhvr>
                                      <p:to>
                                        <p:strVal val="visible"/>
                                      </p:to>
                                    </p:set>
                                    <p:animEffect transition="in" filter="blinds(horizontal)">
                                      <p:cBhvr>
                                        <p:cTn id="15" dur="500"/>
                                        <p:tgtEl>
                                          <p:spTgt spid="10548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5489"/>
                                        </p:tgtEl>
                                        <p:attrNameLst>
                                          <p:attrName>style.visibility</p:attrName>
                                        </p:attrNameLst>
                                      </p:cBhvr>
                                      <p:to>
                                        <p:strVal val="visible"/>
                                      </p:to>
                                    </p:set>
                                    <p:animEffect transition="in" filter="blinds(horizontal)">
                                      <p:cBhvr>
                                        <p:cTn id="20" dur="500"/>
                                        <p:tgtEl>
                                          <p:spTgt spid="10548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5490"/>
                                        </p:tgtEl>
                                        <p:attrNameLst>
                                          <p:attrName>style.visibility</p:attrName>
                                        </p:attrNameLst>
                                      </p:cBhvr>
                                      <p:to>
                                        <p:strVal val="visible"/>
                                      </p:to>
                                    </p:set>
                                    <p:animEffect transition="in" filter="blinds(horizontal)">
                                      <p:cBhvr>
                                        <p:cTn id="23" dur="500"/>
                                        <p:tgtEl>
                                          <p:spTgt spid="10549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5495"/>
                                        </p:tgtEl>
                                        <p:attrNameLst>
                                          <p:attrName>style.visibility</p:attrName>
                                        </p:attrNameLst>
                                      </p:cBhvr>
                                      <p:to>
                                        <p:strVal val="visible"/>
                                      </p:to>
                                    </p:set>
                                    <p:animEffect transition="in" filter="blinds(horizontal)">
                                      <p:cBhvr>
                                        <p:cTn id="26" dur="500"/>
                                        <p:tgtEl>
                                          <p:spTgt spid="10549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5491"/>
                                        </p:tgtEl>
                                        <p:attrNameLst>
                                          <p:attrName>style.visibility</p:attrName>
                                        </p:attrNameLst>
                                      </p:cBhvr>
                                      <p:to>
                                        <p:strVal val="visible"/>
                                      </p:to>
                                    </p:set>
                                    <p:animEffect transition="in" filter="blinds(horizontal)">
                                      <p:cBhvr>
                                        <p:cTn id="29" dur="500"/>
                                        <p:tgtEl>
                                          <p:spTgt spid="105491"/>
                                        </p:tgtEl>
                                      </p:cBhvr>
                                    </p:animEffect>
                                  </p:childTnLst>
                                </p:cTn>
                              </p:par>
                              <p:par>
                                <p:cTn id="30" presetID="3" presetClass="entr" presetSubtype="10" fill="hold" nodeType="withEffect">
                                  <p:stCondLst>
                                    <p:cond delay="0"/>
                                  </p:stCondLst>
                                  <p:childTnLst>
                                    <p:set>
                                      <p:cBhvr>
                                        <p:cTn id="31" dur="1" fill="hold">
                                          <p:stCondLst>
                                            <p:cond delay="0"/>
                                          </p:stCondLst>
                                        </p:cTn>
                                        <p:tgtEl>
                                          <p:spTgt spid="105477"/>
                                        </p:tgtEl>
                                        <p:attrNameLst>
                                          <p:attrName>style.visibility</p:attrName>
                                        </p:attrNameLst>
                                      </p:cBhvr>
                                      <p:to>
                                        <p:strVal val="visible"/>
                                      </p:to>
                                    </p:set>
                                    <p:animEffect transition="in" filter="blinds(horizontal)">
                                      <p:cBhvr>
                                        <p:cTn id="32" dur="500"/>
                                        <p:tgtEl>
                                          <p:spTgt spid="10547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5486"/>
                                        </p:tgtEl>
                                        <p:attrNameLst>
                                          <p:attrName>style.visibility</p:attrName>
                                        </p:attrNameLst>
                                      </p:cBhvr>
                                      <p:to>
                                        <p:strVal val="visible"/>
                                      </p:to>
                                    </p:set>
                                    <p:animEffect transition="in" filter="blinds(horizontal)">
                                      <p:cBhvr>
                                        <p:cTn id="37" dur="500"/>
                                        <p:tgtEl>
                                          <p:spTgt spid="10548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5478"/>
                                        </p:tgtEl>
                                        <p:attrNameLst>
                                          <p:attrName>style.visibility</p:attrName>
                                        </p:attrNameLst>
                                      </p:cBhvr>
                                      <p:to>
                                        <p:strVal val="visible"/>
                                      </p:to>
                                    </p:set>
                                    <p:animEffect transition="in" filter="blinds(horizontal)">
                                      <p:cBhvr>
                                        <p:cTn id="42" dur="500"/>
                                        <p:tgtEl>
                                          <p:spTgt spid="105478"/>
                                        </p:tgtEl>
                                      </p:cBhvr>
                                    </p:animEffect>
                                  </p:childTnLst>
                                </p:cTn>
                              </p:par>
                              <p:par>
                                <p:cTn id="43" presetID="3" presetClass="entr" presetSubtype="10" fill="hold" nodeType="withEffect">
                                  <p:stCondLst>
                                    <p:cond delay="0"/>
                                  </p:stCondLst>
                                  <p:childTnLst>
                                    <p:set>
                                      <p:cBhvr>
                                        <p:cTn id="44" dur="1" fill="hold">
                                          <p:stCondLst>
                                            <p:cond delay="0"/>
                                          </p:stCondLst>
                                        </p:cTn>
                                        <p:tgtEl>
                                          <p:spTgt spid="105480"/>
                                        </p:tgtEl>
                                        <p:attrNameLst>
                                          <p:attrName>style.visibility</p:attrName>
                                        </p:attrNameLst>
                                      </p:cBhvr>
                                      <p:to>
                                        <p:strVal val="visible"/>
                                      </p:to>
                                    </p:set>
                                    <p:animEffect transition="in" filter="blinds(horizontal)">
                                      <p:cBhvr>
                                        <p:cTn id="45" dur="500"/>
                                        <p:tgtEl>
                                          <p:spTgt spid="10548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05476"/>
                                        </p:tgtEl>
                                        <p:attrNameLst>
                                          <p:attrName>style.visibility</p:attrName>
                                        </p:attrNameLst>
                                      </p:cBhvr>
                                      <p:to>
                                        <p:strVal val="visible"/>
                                      </p:to>
                                    </p:set>
                                    <p:animEffect transition="in" filter="blinds(horizontal)">
                                      <p:cBhvr>
                                        <p:cTn id="50" dur="500"/>
                                        <p:tgtEl>
                                          <p:spTgt spid="105476"/>
                                        </p:tgtEl>
                                      </p:cBhvr>
                                    </p:animEffect>
                                  </p:childTnLst>
                                </p:cTn>
                              </p:par>
                              <p:par>
                                <p:cTn id="51" presetID="3" presetClass="entr" presetSubtype="10" fill="hold" nodeType="withEffect">
                                  <p:stCondLst>
                                    <p:cond delay="0"/>
                                  </p:stCondLst>
                                  <p:childTnLst>
                                    <p:set>
                                      <p:cBhvr>
                                        <p:cTn id="52" dur="1" fill="hold">
                                          <p:stCondLst>
                                            <p:cond delay="0"/>
                                          </p:stCondLst>
                                        </p:cTn>
                                        <p:tgtEl>
                                          <p:spTgt spid="105479"/>
                                        </p:tgtEl>
                                        <p:attrNameLst>
                                          <p:attrName>style.visibility</p:attrName>
                                        </p:attrNameLst>
                                      </p:cBhvr>
                                      <p:to>
                                        <p:strVal val="visible"/>
                                      </p:to>
                                    </p:set>
                                    <p:animEffect transition="in" filter="blinds(horizontal)">
                                      <p:cBhvr>
                                        <p:cTn id="53" dur="500"/>
                                        <p:tgtEl>
                                          <p:spTgt spid="10547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05487"/>
                                        </p:tgtEl>
                                        <p:attrNameLst>
                                          <p:attrName>style.visibility</p:attrName>
                                        </p:attrNameLst>
                                      </p:cBhvr>
                                      <p:to>
                                        <p:strVal val="visible"/>
                                      </p:to>
                                    </p:set>
                                    <p:animEffect transition="in" filter="blinds(horizontal)">
                                      <p:cBhvr>
                                        <p:cTn id="58" dur="500"/>
                                        <p:tgtEl>
                                          <p:spTgt spid="105487"/>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05483"/>
                                        </p:tgtEl>
                                        <p:attrNameLst>
                                          <p:attrName>style.visibility</p:attrName>
                                        </p:attrNameLst>
                                      </p:cBhvr>
                                      <p:to>
                                        <p:strVal val="visible"/>
                                      </p:to>
                                    </p:set>
                                    <p:animEffect transition="in" filter="blinds(horizontal)">
                                      <p:cBhvr>
                                        <p:cTn id="63" dur="500"/>
                                        <p:tgtEl>
                                          <p:spTgt spid="105483"/>
                                        </p:tgtEl>
                                      </p:cBhvr>
                                    </p:animEffect>
                                  </p:childTnLst>
                                </p:cTn>
                              </p:par>
                              <p:par>
                                <p:cTn id="64" presetID="3" presetClass="entr" presetSubtype="10" fill="hold" nodeType="withEffect">
                                  <p:stCondLst>
                                    <p:cond delay="0"/>
                                  </p:stCondLst>
                                  <p:childTnLst>
                                    <p:set>
                                      <p:cBhvr>
                                        <p:cTn id="65" dur="1" fill="hold">
                                          <p:stCondLst>
                                            <p:cond delay="0"/>
                                          </p:stCondLst>
                                        </p:cTn>
                                        <p:tgtEl>
                                          <p:spTgt spid="105475"/>
                                        </p:tgtEl>
                                        <p:attrNameLst>
                                          <p:attrName>style.visibility</p:attrName>
                                        </p:attrNameLst>
                                      </p:cBhvr>
                                      <p:to>
                                        <p:strVal val="visible"/>
                                      </p:to>
                                    </p:set>
                                    <p:animEffect transition="in" filter="blinds(horizontal)">
                                      <p:cBhvr>
                                        <p:cTn id="66" dur="500"/>
                                        <p:tgtEl>
                                          <p:spTgt spid="105475"/>
                                        </p:tgtEl>
                                      </p:cBhvr>
                                    </p:animEffect>
                                  </p:childTnLst>
                                </p:cTn>
                              </p:par>
                              <p:par>
                                <p:cTn id="67" presetID="3" presetClass="entr" presetSubtype="10" fill="hold" nodeType="withEffect">
                                  <p:stCondLst>
                                    <p:cond delay="0"/>
                                  </p:stCondLst>
                                  <p:childTnLst>
                                    <p:set>
                                      <p:cBhvr>
                                        <p:cTn id="68" dur="1" fill="hold">
                                          <p:stCondLst>
                                            <p:cond delay="0"/>
                                          </p:stCondLst>
                                        </p:cTn>
                                        <p:tgtEl>
                                          <p:spTgt spid="105481"/>
                                        </p:tgtEl>
                                        <p:attrNameLst>
                                          <p:attrName>style.visibility</p:attrName>
                                        </p:attrNameLst>
                                      </p:cBhvr>
                                      <p:to>
                                        <p:strVal val="visible"/>
                                      </p:to>
                                    </p:set>
                                    <p:animEffect transition="in" filter="blinds(horizontal)">
                                      <p:cBhvr>
                                        <p:cTn id="69" dur="500"/>
                                        <p:tgtEl>
                                          <p:spTgt spid="10548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05485"/>
                                        </p:tgtEl>
                                        <p:attrNameLst>
                                          <p:attrName>style.visibility</p:attrName>
                                        </p:attrNameLst>
                                      </p:cBhvr>
                                      <p:to>
                                        <p:strVal val="visible"/>
                                      </p:to>
                                    </p:set>
                                    <p:animEffect transition="in" filter="blinds(horizontal)">
                                      <p:cBhvr>
                                        <p:cTn id="74" dur="500"/>
                                        <p:tgtEl>
                                          <p:spTgt spid="105485"/>
                                        </p:tgtEl>
                                      </p:cBhvr>
                                    </p:animEffect>
                                  </p:childTnLst>
                                </p:cTn>
                              </p:par>
                              <p:par>
                                <p:cTn id="75" presetID="3" presetClass="entr" presetSubtype="10" fill="hold" nodeType="withEffect">
                                  <p:stCondLst>
                                    <p:cond delay="0"/>
                                  </p:stCondLst>
                                  <p:childTnLst>
                                    <p:set>
                                      <p:cBhvr>
                                        <p:cTn id="76" dur="1" fill="hold">
                                          <p:stCondLst>
                                            <p:cond delay="0"/>
                                          </p:stCondLst>
                                        </p:cTn>
                                        <p:tgtEl>
                                          <p:spTgt spid="105484"/>
                                        </p:tgtEl>
                                        <p:attrNameLst>
                                          <p:attrName>style.visibility</p:attrName>
                                        </p:attrNameLst>
                                      </p:cBhvr>
                                      <p:to>
                                        <p:strVal val="visible"/>
                                      </p:to>
                                    </p:set>
                                    <p:animEffect transition="in" filter="blinds(horizontal)">
                                      <p:cBhvr>
                                        <p:cTn id="77" dur="500"/>
                                        <p:tgtEl>
                                          <p:spTgt spid="105484"/>
                                        </p:tgtEl>
                                      </p:cBhvr>
                                    </p:animEffect>
                                  </p:childTnLst>
                                </p:cTn>
                              </p:par>
                              <p:par>
                                <p:cTn id="78" presetID="3" presetClass="entr" presetSubtype="10" fill="hold" nodeType="withEffect">
                                  <p:stCondLst>
                                    <p:cond delay="0"/>
                                  </p:stCondLst>
                                  <p:childTnLst>
                                    <p:set>
                                      <p:cBhvr>
                                        <p:cTn id="79" dur="1" fill="hold">
                                          <p:stCondLst>
                                            <p:cond delay="0"/>
                                          </p:stCondLst>
                                        </p:cTn>
                                        <p:tgtEl>
                                          <p:spTgt spid="105482"/>
                                        </p:tgtEl>
                                        <p:attrNameLst>
                                          <p:attrName>style.visibility</p:attrName>
                                        </p:attrNameLst>
                                      </p:cBhvr>
                                      <p:to>
                                        <p:strVal val="visible"/>
                                      </p:to>
                                    </p:set>
                                    <p:animEffect transition="in" filter="blinds(horizontal)">
                                      <p:cBhvr>
                                        <p:cTn id="80" dur="500"/>
                                        <p:tgtEl>
                                          <p:spTgt spid="105482"/>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05492"/>
                                        </p:tgtEl>
                                        <p:attrNameLst>
                                          <p:attrName>style.visibility</p:attrName>
                                        </p:attrNameLst>
                                      </p:cBhvr>
                                      <p:to>
                                        <p:strVal val="visible"/>
                                      </p:to>
                                    </p:set>
                                    <p:animEffect transition="in" filter="blinds(horizontal)">
                                      <p:cBhvr>
                                        <p:cTn id="85" dur="500"/>
                                        <p:tgtEl>
                                          <p:spTgt spid="105492"/>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05493"/>
                                        </p:tgtEl>
                                        <p:attrNameLst>
                                          <p:attrName>style.visibility</p:attrName>
                                        </p:attrNameLst>
                                      </p:cBhvr>
                                      <p:to>
                                        <p:strVal val="visible"/>
                                      </p:to>
                                    </p:set>
                                    <p:animEffect transition="in" filter="blinds(horizontal)">
                                      <p:cBhvr>
                                        <p:cTn id="88" dur="500"/>
                                        <p:tgtEl>
                                          <p:spTgt spid="105493"/>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05494"/>
                                        </p:tgtEl>
                                        <p:attrNameLst>
                                          <p:attrName>style.visibility</p:attrName>
                                        </p:attrNameLst>
                                      </p:cBhvr>
                                      <p:to>
                                        <p:strVal val="visible"/>
                                      </p:to>
                                    </p:set>
                                    <p:animEffect transition="in" filter="blinds(horizontal)">
                                      <p:cBhvr>
                                        <p:cTn id="93" dur="500"/>
                                        <p:tgtEl>
                                          <p:spTgt spid="105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5" grpId="0" bldLvl="0" animBg="1"/>
      <p:bldP spid="105486" grpId="0" bldLvl="0" animBg="1"/>
      <p:bldP spid="105487" grpId="0" bldLvl="0" animBg="1"/>
      <p:bldP spid="105488" grpId="0" bldLvl="0" animBg="1"/>
      <p:bldP spid="105489" grpId="0" bldLvl="0" animBg="1"/>
      <p:bldP spid="105490" grpId="0" bldLvl="0" animBg="1"/>
      <p:bldP spid="105491" grpId="0" bldLvl="0" animBg="1"/>
      <p:bldP spid="105492" grpId="0" bldLvl="0" animBg="1"/>
      <p:bldP spid="105493" grpId="0" bldLvl="0" animBg="1"/>
      <p:bldP spid="105494" grpId="0" bldLvl="0" animBg="1"/>
      <p:bldP spid="105495" grpId="0" bldLvl="0" animBg="1"/>
      <p:bldP spid="105499" grpId="0" bldLvl="0" animBg="1"/>
      <p:bldP spid="10550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30"/>
          <p:cNvSpPr>
            <a:spLocks noChangeArrowheads="1"/>
          </p:cNvSpPr>
          <p:nvPr/>
        </p:nvSpPr>
        <p:spPr bwMode="auto">
          <a:xfrm>
            <a:off x="4025900" y="199383"/>
            <a:ext cx="2447925" cy="1081087"/>
          </a:xfrm>
          <a:prstGeom prst="cloudCallout">
            <a:avLst>
              <a:gd name="adj1" fmla="val -76088"/>
              <a:gd name="adj2" fmla="val 187159"/>
            </a:avLst>
          </a:prstGeom>
          <a:solidFill>
            <a:srgbClr val="7030A0">
              <a:alpha val="70195"/>
            </a:srgbClr>
          </a:solidFill>
          <a:ln w="9525">
            <a:solidFill>
              <a:schemeClr val="tx1"/>
            </a:solidFill>
            <a:round/>
          </a:ln>
        </p:spPr>
        <p:txBody>
          <a:bodyPr wrap="none" lIns="18000" tIns="10800" rIns="18000" bIns="10800"/>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a:solidFill>
                  <a:srgbClr val="000000"/>
                </a:solidFill>
                <a:latin typeface="楷体" panose="02010609060101010101" pitchFamily="49" charset="-122"/>
                <a:ea typeface="楷体" panose="02010609060101010101" pitchFamily="49" charset="-122"/>
              </a:rPr>
              <a:t>　</a:t>
            </a:r>
            <a:r>
              <a:rPr lang="zh-CN" altLang="zh-CN" sz="2800" b="1">
                <a:solidFill>
                  <a:schemeClr val="bg1"/>
                </a:solidFill>
                <a:latin typeface="楷体" panose="02010609060101010101" pitchFamily="49" charset="-122"/>
                <a:ea typeface="楷体" panose="02010609060101010101" pitchFamily="49" charset="-122"/>
              </a:rPr>
              <a:t>假说正确！</a:t>
            </a:r>
            <a:endParaRPr lang="zh-CN" altLang="zh-CN" sz="2800" b="1">
              <a:solidFill>
                <a:schemeClr val="bg1"/>
              </a:solidFill>
              <a:latin typeface="楷体" panose="02010609060101010101" pitchFamily="49" charset="-122"/>
              <a:ea typeface="楷体" panose="02010609060101010101" pitchFamily="49" charset="-122"/>
            </a:endParaRPr>
          </a:p>
        </p:txBody>
      </p:sp>
      <p:sp>
        <p:nvSpPr>
          <p:cNvPr id="569347" name="Text Box 3"/>
          <p:cNvSpPr txBox="1">
            <a:spLocks noChangeArrowheads="1"/>
          </p:cNvSpPr>
          <p:nvPr/>
        </p:nvSpPr>
        <p:spPr bwMode="auto">
          <a:xfrm>
            <a:off x="1703388" y="333375"/>
            <a:ext cx="1873250" cy="55308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3000" b="1">
                <a:solidFill>
                  <a:srgbClr val="000000"/>
                </a:solidFill>
                <a:latin typeface="楷体" panose="02010609060101010101" pitchFamily="49" charset="-122"/>
                <a:ea typeface="楷体" panose="02010609060101010101" pitchFamily="49" charset="-122"/>
              </a:rPr>
              <a:t>观察实验</a:t>
            </a:r>
            <a:endParaRPr lang="zh-CN" altLang="zh-CN" sz="3000" b="1">
              <a:solidFill>
                <a:srgbClr val="000000"/>
              </a:solidFill>
              <a:latin typeface="楷体" panose="02010609060101010101" pitchFamily="49" charset="-122"/>
              <a:ea typeface="楷体" panose="02010609060101010101" pitchFamily="49" charset="-122"/>
            </a:endParaRPr>
          </a:p>
        </p:txBody>
      </p:sp>
      <p:sp>
        <p:nvSpPr>
          <p:cNvPr id="569348" name="Text Box 5"/>
          <p:cNvSpPr txBox="1">
            <a:spLocks noChangeArrowheads="1"/>
          </p:cNvSpPr>
          <p:nvPr/>
        </p:nvSpPr>
        <p:spPr bwMode="auto">
          <a:xfrm>
            <a:off x="1703388" y="1052513"/>
            <a:ext cx="1873250" cy="55308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3000" b="1">
                <a:solidFill>
                  <a:srgbClr val="000000"/>
                </a:solidFill>
                <a:latin typeface="楷体" panose="02010609060101010101" pitchFamily="49" charset="-122"/>
                <a:ea typeface="楷体" panose="02010609060101010101" pitchFamily="49" charset="-122"/>
              </a:rPr>
              <a:t>发现问题</a:t>
            </a:r>
            <a:endParaRPr lang="zh-CN" altLang="zh-CN" sz="3000" b="1">
              <a:solidFill>
                <a:srgbClr val="000000"/>
              </a:solidFill>
              <a:latin typeface="楷体" panose="02010609060101010101" pitchFamily="49" charset="-122"/>
              <a:ea typeface="楷体" panose="02010609060101010101" pitchFamily="49" charset="-122"/>
            </a:endParaRPr>
          </a:p>
        </p:txBody>
      </p:sp>
      <p:sp>
        <p:nvSpPr>
          <p:cNvPr id="569349" name="Text Box 7"/>
          <p:cNvSpPr txBox="1">
            <a:spLocks noChangeArrowheads="1"/>
          </p:cNvSpPr>
          <p:nvPr/>
        </p:nvSpPr>
        <p:spPr bwMode="auto">
          <a:xfrm>
            <a:off x="1703388" y="2205038"/>
            <a:ext cx="1873250" cy="129159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r>
              <a:rPr lang="zh-CN" altLang="zh-CN" sz="3000" b="1">
                <a:solidFill>
                  <a:srgbClr val="000000"/>
                </a:solidFill>
                <a:latin typeface="楷体" panose="02010609060101010101" pitchFamily="49" charset="-122"/>
                <a:ea typeface="楷体" panose="02010609060101010101" pitchFamily="49" charset="-122"/>
              </a:rPr>
              <a:t>提出假说解释问题</a:t>
            </a:r>
            <a:endParaRPr lang="zh-CN" altLang="zh-CN" sz="3000" b="1">
              <a:solidFill>
                <a:srgbClr val="000000"/>
              </a:solidFill>
              <a:latin typeface="楷体" panose="02010609060101010101" pitchFamily="49" charset="-122"/>
              <a:ea typeface="楷体" panose="02010609060101010101" pitchFamily="49" charset="-122"/>
            </a:endParaRPr>
          </a:p>
        </p:txBody>
      </p:sp>
      <p:sp>
        <p:nvSpPr>
          <p:cNvPr id="569350" name="AutoShape 13"/>
          <p:cNvSpPr>
            <a:spLocks noChangeArrowheads="1"/>
          </p:cNvSpPr>
          <p:nvPr/>
        </p:nvSpPr>
        <p:spPr bwMode="auto">
          <a:xfrm>
            <a:off x="2495550" y="1628775"/>
            <a:ext cx="252413" cy="436563"/>
          </a:xfrm>
          <a:prstGeom prst="downArrow">
            <a:avLst>
              <a:gd name="adj1" fmla="val 50000"/>
              <a:gd name="adj2" fmla="val 133360"/>
            </a:avLst>
          </a:prstGeom>
          <a:solidFill>
            <a:schemeClr val="tx1"/>
          </a:solidFill>
          <a:ln w="9525">
            <a:solidFill>
              <a:schemeClr val="tx1"/>
            </a:solidFill>
            <a:miter lim="800000"/>
          </a:ln>
        </p:spPr>
        <p:txBody>
          <a:bodyPr vert="eaVert"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800" b="1">
              <a:solidFill>
                <a:srgbClr val="000000"/>
              </a:solidFill>
              <a:latin typeface="楷体" panose="02010609060101010101" pitchFamily="49" charset="-122"/>
              <a:ea typeface="楷体" panose="02010609060101010101" pitchFamily="49" charset="-122"/>
            </a:endParaRPr>
          </a:p>
        </p:txBody>
      </p:sp>
      <p:sp>
        <p:nvSpPr>
          <p:cNvPr id="569351" name="Text Box 7"/>
          <p:cNvSpPr txBox="1">
            <a:spLocks noChangeArrowheads="1"/>
          </p:cNvSpPr>
          <p:nvPr/>
        </p:nvSpPr>
        <p:spPr bwMode="auto">
          <a:xfrm>
            <a:off x="1558925" y="4005263"/>
            <a:ext cx="2089150" cy="12509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r>
              <a:rPr lang="zh-CN" altLang="en-US" sz="3000" b="1">
                <a:solidFill>
                  <a:srgbClr val="000000"/>
                </a:solidFill>
                <a:latin typeface="楷体" panose="02010609060101010101" pitchFamily="49" charset="-122"/>
                <a:ea typeface="楷体" panose="02010609060101010101" pitchFamily="49" charset="-122"/>
              </a:rPr>
              <a:t>演绎推理</a:t>
            </a:r>
            <a:r>
              <a:rPr lang="zh-CN" altLang="en-US" sz="2800" b="1">
                <a:solidFill>
                  <a:srgbClr val="C00000"/>
                </a:solidFill>
                <a:latin typeface="楷体" panose="02010609060101010101" pitchFamily="49" charset="-122"/>
                <a:ea typeface="楷体" panose="02010609060101010101" pitchFamily="49" charset="-122"/>
              </a:rPr>
              <a:t>（纸上谈兵）</a:t>
            </a:r>
            <a:endParaRPr lang="zh-CN" altLang="en-US" sz="2800" b="1">
              <a:solidFill>
                <a:srgbClr val="C00000"/>
              </a:solidFill>
              <a:latin typeface="楷体" panose="02010609060101010101" pitchFamily="49" charset="-122"/>
              <a:ea typeface="楷体" panose="02010609060101010101" pitchFamily="49" charset="-122"/>
            </a:endParaRPr>
          </a:p>
        </p:txBody>
      </p:sp>
      <p:sp>
        <p:nvSpPr>
          <p:cNvPr id="569352" name="Text Box 5"/>
          <p:cNvSpPr txBox="1">
            <a:spLocks noChangeArrowheads="1"/>
          </p:cNvSpPr>
          <p:nvPr/>
        </p:nvSpPr>
        <p:spPr bwMode="auto">
          <a:xfrm>
            <a:off x="1919288" y="5876925"/>
            <a:ext cx="1873250" cy="55308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3000" b="1">
                <a:solidFill>
                  <a:srgbClr val="000000"/>
                </a:solidFill>
                <a:latin typeface="楷体" panose="02010609060101010101" pitchFamily="49" charset="-122"/>
                <a:ea typeface="楷体" panose="02010609060101010101" pitchFamily="49" charset="-122"/>
              </a:rPr>
              <a:t>实验验证</a:t>
            </a:r>
            <a:endParaRPr lang="zh-CN" altLang="zh-CN" sz="3000" b="1">
              <a:solidFill>
                <a:srgbClr val="000000"/>
              </a:solidFill>
              <a:latin typeface="楷体" panose="02010609060101010101" pitchFamily="49" charset="-122"/>
              <a:ea typeface="楷体" panose="02010609060101010101" pitchFamily="49" charset="-122"/>
            </a:endParaRPr>
          </a:p>
        </p:txBody>
      </p:sp>
      <p:sp>
        <p:nvSpPr>
          <p:cNvPr id="569353" name="AutoShape 13"/>
          <p:cNvSpPr>
            <a:spLocks noChangeArrowheads="1"/>
          </p:cNvSpPr>
          <p:nvPr/>
        </p:nvSpPr>
        <p:spPr bwMode="auto">
          <a:xfrm>
            <a:off x="2495550" y="3500438"/>
            <a:ext cx="252413" cy="436562"/>
          </a:xfrm>
          <a:prstGeom prst="downArrow">
            <a:avLst>
              <a:gd name="adj1" fmla="val 50000"/>
              <a:gd name="adj2" fmla="val 133360"/>
            </a:avLst>
          </a:prstGeom>
          <a:solidFill>
            <a:schemeClr val="tx1"/>
          </a:solidFill>
          <a:ln w="9525">
            <a:solidFill>
              <a:schemeClr val="tx1"/>
            </a:solidFill>
            <a:miter lim="800000"/>
          </a:ln>
        </p:spPr>
        <p:txBody>
          <a:bodyPr vert="eaVert"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800" b="1">
              <a:solidFill>
                <a:srgbClr val="000000"/>
              </a:solidFill>
              <a:latin typeface="楷体" panose="02010609060101010101" pitchFamily="49" charset="-122"/>
              <a:ea typeface="楷体" panose="02010609060101010101" pitchFamily="49" charset="-122"/>
            </a:endParaRPr>
          </a:p>
        </p:txBody>
      </p:sp>
      <p:sp>
        <p:nvSpPr>
          <p:cNvPr id="569354" name="AutoShape 13"/>
          <p:cNvSpPr>
            <a:spLocks noChangeArrowheads="1"/>
          </p:cNvSpPr>
          <p:nvPr/>
        </p:nvSpPr>
        <p:spPr bwMode="auto">
          <a:xfrm>
            <a:off x="2495550" y="5297488"/>
            <a:ext cx="252413" cy="434975"/>
          </a:xfrm>
          <a:prstGeom prst="downArrow">
            <a:avLst>
              <a:gd name="adj1" fmla="val 50000"/>
              <a:gd name="adj2" fmla="val 132875"/>
            </a:avLst>
          </a:prstGeom>
          <a:solidFill>
            <a:schemeClr val="tx1"/>
          </a:solidFill>
          <a:ln w="9525">
            <a:solidFill>
              <a:schemeClr val="tx1"/>
            </a:solidFill>
            <a:miter lim="800000"/>
          </a:ln>
        </p:spPr>
        <p:txBody>
          <a:bodyPr vert="eaVert"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800" b="1">
              <a:solidFill>
                <a:srgbClr val="000000"/>
              </a:solidFill>
              <a:latin typeface="楷体" panose="02010609060101010101" pitchFamily="49" charset="-122"/>
              <a:ea typeface="楷体" panose="02010609060101010101" pitchFamily="49" charset="-122"/>
            </a:endParaRPr>
          </a:p>
        </p:txBody>
      </p:sp>
      <p:sp>
        <p:nvSpPr>
          <p:cNvPr id="106507" name="Text Box 14"/>
          <p:cNvSpPr txBox="1">
            <a:spLocks noChangeArrowheads="1"/>
          </p:cNvSpPr>
          <p:nvPr/>
        </p:nvSpPr>
        <p:spPr bwMode="auto">
          <a:xfrm>
            <a:off x="4943475" y="620713"/>
            <a:ext cx="50038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3600" b="1">
                <a:solidFill>
                  <a:srgbClr val="FF0000"/>
                </a:solidFill>
                <a:latin typeface="楷体" panose="02010609060101010101" pitchFamily="49" charset="-122"/>
                <a:ea typeface="楷体" panose="02010609060101010101" pitchFamily="49" charset="-122"/>
              </a:rPr>
              <a:t>　　　测交实验</a:t>
            </a:r>
            <a:r>
              <a:rPr lang="zh-CN" altLang="zh-CN" sz="3600" b="1">
                <a:solidFill>
                  <a:srgbClr val="FF3300"/>
                </a:solidFill>
                <a:latin typeface="楷体" panose="02010609060101010101" pitchFamily="49" charset="-122"/>
                <a:ea typeface="楷体" panose="02010609060101010101" pitchFamily="49" charset="-122"/>
              </a:rPr>
              <a:t>结果</a:t>
            </a:r>
            <a:r>
              <a:rPr lang="zh-CN" altLang="en-US" sz="3600" b="1">
                <a:solidFill>
                  <a:srgbClr val="FF3300"/>
                </a:solidFill>
                <a:latin typeface="楷体" panose="02010609060101010101" pitchFamily="49" charset="-122"/>
                <a:ea typeface="楷体" panose="02010609060101010101" pitchFamily="49" charset="-122"/>
              </a:rPr>
              <a:t>：</a:t>
            </a:r>
            <a:r>
              <a:rPr lang="zh-CN" altLang="zh-CN" sz="3600" b="1">
                <a:solidFill>
                  <a:srgbClr val="000000"/>
                </a:solidFill>
                <a:latin typeface="楷体" panose="02010609060101010101" pitchFamily="49" charset="-122"/>
                <a:ea typeface="楷体" panose="02010609060101010101" pitchFamily="49" charset="-122"/>
              </a:rPr>
              <a:t>　　</a:t>
            </a:r>
            <a:endParaRPr lang="zh-CN" altLang="zh-CN" sz="3600" b="1">
              <a:solidFill>
                <a:srgbClr val="FF3300"/>
              </a:solidFill>
              <a:latin typeface="楷体" panose="02010609060101010101" pitchFamily="49" charset="-122"/>
              <a:ea typeface="楷体" panose="02010609060101010101" pitchFamily="49" charset="-122"/>
            </a:endParaRPr>
          </a:p>
        </p:txBody>
      </p:sp>
      <p:sp>
        <p:nvSpPr>
          <p:cNvPr id="106508" name="Line 16"/>
          <p:cNvSpPr>
            <a:spLocks noChangeShapeType="1"/>
          </p:cNvSpPr>
          <p:nvPr/>
        </p:nvSpPr>
        <p:spPr bwMode="auto">
          <a:xfrm flipH="1" flipV="1">
            <a:off x="4727575" y="4562475"/>
            <a:ext cx="0" cy="165576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106509" name="Line 17"/>
          <p:cNvSpPr>
            <a:spLocks noChangeShapeType="1"/>
          </p:cNvSpPr>
          <p:nvPr/>
        </p:nvSpPr>
        <p:spPr bwMode="auto">
          <a:xfrm flipH="1">
            <a:off x="3792538" y="4562475"/>
            <a:ext cx="9350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106510" name="Line 22"/>
          <p:cNvSpPr>
            <a:spLocks noChangeShapeType="1"/>
          </p:cNvSpPr>
          <p:nvPr/>
        </p:nvSpPr>
        <p:spPr bwMode="auto">
          <a:xfrm>
            <a:off x="3719513" y="6218238"/>
            <a:ext cx="100806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106511" name="Text Box 23"/>
          <p:cNvSpPr txBox="1">
            <a:spLocks noChangeArrowheads="1"/>
          </p:cNvSpPr>
          <p:nvPr/>
        </p:nvSpPr>
        <p:spPr bwMode="auto">
          <a:xfrm>
            <a:off x="4727575" y="4856163"/>
            <a:ext cx="2089150" cy="1091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600" b="1">
                <a:solidFill>
                  <a:srgbClr val="000000"/>
                </a:solidFill>
                <a:latin typeface="楷体" panose="02010609060101010101" pitchFamily="49" charset="-122"/>
                <a:ea typeface="楷体" panose="02010609060101010101" pitchFamily="49" charset="-122"/>
              </a:rPr>
              <a:t>结果与</a:t>
            </a:r>
            <a:endParaRPr lang="en-US" altLang="zh-CN" sz="2600" b="1">
              <a:solidFill>
                <a:srgbClr val="000000"/>
              </a:solidFill>
              <a:latin typeface="楷体" panose="02010609060101010101" pitchFamily="49" charset="-122"/>
              <a:ea typeface="楷体" panose="02010609060101010101" pitchFamily="49" charset="-122"/>
            </a:endParaRPr>
          </a:p>
          <a:p>
            <a:pPr eaLnBrk="1" hangingPunct="1">
              <a:spcBef>
                <a:spcPct val="50000"/>
              </a:spcBef>
              <a:buFontTx/>
              <a:buNone/>
            </a:pPr>
            <a:r>
              <a:rPr lang="zh-CN" altLang="en-US" sz="2600" b="1">
                <a:solidFill>
                  <a:srgbClr val="000000"/>
                </a:solidFill>
                <a:latin typeface="楷体" panose="02010609060101010101" pitchFamily="49" charset="-122"/>
                <a:ea typeface="楷体" panose="02010609060101010101" pitchFamily="49" charset="-122"/>
              </a:rPr>
              <a:t>预期相符</a:t>
            </a:r>
            <a:endParaRPr lang="zh-CN" altLang="en-US" sz="2600" b="1">
              <a:solidFill>
                <a:srgbClr val="000000"/>
              </a:solidFill>
              <a:latin typeface="楷体" panose="02010609060101010101" pitchFamily="49" charset="-122"/>
              <a:ea typeface="楷体" panose="02010609060101010101" pitchFamily="49" charset="-122"/>
            </a:endParaRPr>
          </a:p>
        </p:txBody>
      </p:sp>
      <p:sp>
        <p:nvSpPr>
          <p:cNvPr id="106512" name="Text Box 28"/>
          <p:cNvSpPr txBox="1">
            <a:spLocks noChangeArrowheads="1"/>
          </p:cNvSpPr>
          <p:nvPr/>
        </p:nvSpPr>
        <p:spPr bwMode="auto">
          <a:xfrm>
            <a:off x="6743700" y="51594"/>
            <a:ext cx="403225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b="1">
                <a:solidFill>
                  <a:srgbClr val="FF3300"/>
                </a:solidFill>
                <a:latin typeface="楷体" panose="02010609060101010101" pitchFamily="49" charset="-122"/>
                <a:ea typeface="楷体" panose="02010609060101010101" pitchFamily="49" charset="-122"/>
              </a:rPr>
              <a:t>测交</a:t>
            </a:r>
            <a:r>
              <a:rPr lang="zh-CN" altLang="en-US" sz="4000" b="1">
                <a:solidFill>
                  <a:srgbClr val="333399"/>
                </a:solidFill>
                <a:latin typeface="楷体" panose="02010609060101010101" pitchFamily="49" charset="-122"/>
                <a:ea typeface="楷体" panose="02010609060101010101" pitchFamily="49" charset="-122"/>
              </a:rPr>
              <a:t>实验</a:t>
            </a:r>
            <a:endParaRPr lang="zh-CN" altLang="en-US" b="1">
              <a:solidFill>
                <a:srgbClr val="333399"/>
              </a:solidFill>
              <a:latin typeface="楷体" panose="02010609060101010101" pitchFamily="49" charset="-122"/>
              <a:ea typeface="楷体" panose="02010609060101010101" pitchFamily="49" charset="-122"/>
            </a:endParaRPr>
          </a:p>
        </p:txBody>
      </p:sp>
      <p:sp>
        <p:nvSpPr>
          <p:cNvPr id="106513" name="Text Box 29"/>
          <p:cNvSpPr txBox="1">
            <a:spLocks noChangeArrowheads="1"/>
          </p:cNvSpPr>
          <p:nvPr/>
        </p:nvSpPr>
        <p:spPr bwMode="auto">
          <a:xfrm>
            <a:off x="5502114" y="1169424"/>
            <a:ext cx="5113337"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b="1">
                <a:solidFill>
                  <a:srgbClr val="333399"/>
                </a:solidFill>
                <a:latin typeface="楷体" panose="02010609060101010101" pitchFamily="49" charset="-122"/>
                <a:ea typeface="楷体" panose="02010609060101010101" pitchFamily="49" charset="-122"/>
              </a:rPr>
              <a:t>—</a:t>
            </a:r>
            <a:r>
              <a:rPr lang="zh-CN" altLang="en-US" b="1">
                <a:solidFill>
                  <a:srgbClr val="333399"/>
                </a:solidFill>
                <a:latin typeface="楷体" panose="02010609060101010101" pitchFamily="49" charset="-122"/>
                <a:ea typeface="楷体" panose="02010609060101010101" pitchFamily="49" charset="-122"/>
              </a:rPr>
              <a:t>验证对分离现象的解释</a:t>
            </a:r>
            <a:endParaRPr lang="zh-CN" altLang="en-US" b="1">
              <a:solidFill>
                <a:srgbClr val="333399"/>
              </a:solidFill>
              <a:latin typeface="楷体" panose="02010609060101010101" pitchFamily="49" charset="-122"/>
              <a:ea typeface="楷体" panose="02010609060101010101" pitchFamily="49" charset="-122"/>
            </a:endParaRPr>
          </a:p>
        </p:txBody>
      </p:sp>
      <p:graphicFrame>
        <p:nvGraphicFramePr>
          <p:cNvPr id="106514" name="Group 18"/>
          <p:cNvGraphicFramePr>
            <a:graphicFrameLocks noGrp="1"/>
          </p:cNvGraphicFramePr>
          <p:nvPr>
            <p:custDataLst>
              <p:tags r:id="rId1"/>
            </p:custDataLst>
          </p:nvPr>
        </p:nvGraphicFramePr>
        <p:xfrm>
          <a:off x="5091392" y="1701800"/>
          <a:ext cx="3304540" cy="2834712"/>
        </p:xfrm>
        <a:graphic>
          <a:graphicData uri="http://schemas.openxmlformats.org/drawingml/2006/table">
            <a:tbl>
              <a:tblPr/>
              <a:tblGrid>
                <a:gridCol w="1072515"/>
                <a:gridCol w="1224280"/>
                <a:gridCol w="1007745"/>
              </a:tblGrid>
              <a:tr h="5282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800" b="1" i="0" u="none" strike="noStrike" cap="none" normalizeH="0" baseline="0">
                          <a:ln>
                            <a:noFill/>
                          </a:ln>
                          <a:solidFill>
                            <a:schemeClr val="tx1"/>
                          </a:solidFill>
                          <a:effectLst/>
                          <a:latin typeface="楷体" panose="02010609060101010101" pitchFamily="49" charset="-122"/>
                          <a:ea typeface="楷体" panose="02010609060101010101" pitchFamily="49" charset="-122"/>
                        </a:rPr>
                        <a:t>高茎豌豆</a:t>
                      </a:r>
                      <a:endParaRPr kumimoji="0" lang="zh-CN" altLang="zh-CN" sz="28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800" b="1" i="0" u="none" strike="noStrike" cap="none" normalizeH="0" baseline="0">
                          <a:ln>
                            <a:noFill/>
                          </a:ln>
                          <a:solidFill>
                            <a:schemeClr val="tx1"/>
                          </a:solidFill>
                          <a:effectLst/>
                          <a:latin typeface="楷体" panose="02010609060101010101" pitchFamily="49" charset="-122"/>
                          <a:ea typeface="楷体" panose="02010609060101010101" pitchFamily="49" charset="-122"/>
                        </a:rPr>
                        <a:t>矮茎豌豆</a:t>
                      </a:r>
                      <a:endParaRPr kumimoji="0" lang="zh-CN" altLang="zh-CN" sz="28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3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800" b="1" i="0" u="none" strike="noStrike" cap="none" normalizeH="0" baseline="0">
                          <a:ln>
                            <a:noFill/>
                          </a:ln>
                          <a:solidFill>
                            <a:schemeClr val="tx1"/>
                          </a:solidFill>
                          <a:effectLst/>
                          <a:latin typeface="楷体" panose="02010609060101010101" pitchFamily="49" charset="-122"/>
                          <a:ea typeface="楷体" panose="02010609060101010101" pitchFamily="49" charset="-122"/>
                        </a:rPr>
                        <a:t>测交后代</a:t>
                      </a:r>
                      <a:endParaRPr kumimoji="0" lang="zh-CN" altLang="zh-CN" sz="28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a:ln>
                            <a:noFill/>
                          </a:ln>
                          <a:solidFill>
                            <a:schemeClr val="tx1"/>
                          </a:solidFill>
                          <a:effectLst/>
                          <a:latin typeface="楷体" panose="02010609060101010101" pitchFamily="49" charset="-122"/>
                          <a:ea typeface="楷体" panose="02010609060101010101" pitchFamily="49" charset="-122"/>
                        </a:rPr>
                        <a:t>87</a:t>
                      </a:r>
                      <a:r>
                        <a:rPr kumimoji="0" lang="zh-CN" altLang="en-US" sz="2800" b="1" i="0" u="none" strike="noStrike" cap="none" normalizeH="0" baseline="0">
                          <a:ln>
                            <a:noFill/>
                          </a:ln>
                          <a:solidFill>
                            <a:schemeClr val="tx1"/>
                          </a:solidFill>
                          <a:effectLst/>
                          <a:latin typeface="楷体" panose="02010609060101010101" pitchFamily="49" charset="-122"/>
                          <a:ea typeface="楷体" panose="02010609060101010101" pitchFamily="49" charset="-122"/>
                        </a:rPr>
                        <a:t>株</a:t>
                      </a:r>
                      <a:endParaRPr kumimoji="0" lang="zh-CN" altLang="en-US" sz="28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a:ln>
                            <a:noFill/>
                          </a:ln>
                          <a:solidFill>
                            <a:schemeClr val="tx1"/>
                          </a:solidFill>
                          <a:effectLst/>
                          <a:latin typeface="楷体" panose="02010609060101010101" pitchFamily="49" charset="-122"/>
                          <a:ea typeface="楷体" panose="02010609060101010101" pitchFamily="49" charset="-122"/>
                        </a:rPr>
                        <a:t>79</a:t>
                      </a:r>
                      <a:r>
                        <a:rPr kumimoji="0" lang="zh-CN" altLang="en-US" sz="2800" b="1" i="0" u="none" strike="noStrike" cap="none" normalizeH="0" baseline="0">
                          <a:ln>
                            <a:noFill/>
                          </a:ln>
                          <a:solidFill>
                            <a:schemeClr val="tx1"/>
                          </a:solidFill>
                          <a:effectLst/>
                          <a:latin typeface="楷体" panose="02010609060101010101" pitchFamily="49" charset="-122"/>
                          <a:ea typeface="楷体" panose="02010609060101010101" pitchFamily="49" charset="-122"/>
                        </a:rPr>
                        <a:t>株</a:t>
                      </a:r>
                      <a:endParaRPr kumimoji="0" lang="zh-CN" altLang="en-US" sz="28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06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800" b="1" i="0" u="none" strike="noStrike" cap="none" normalizeH="0" baseline="0">
                          <a:ln>
                            <a:noFill/>
                          </a:ln>
                          <a:solidFill>
                            <a:schemeClr val="tx1"/>
                          </a:solidFill>
                          <a:effectLst/>
                          <a:latin typeface="楷体" panose="02010609060101010101" pitchFamily="49" charset="-122"/>
                          <a:ea typeface="楷体" panose="02010609060101010101" pitchFamily="49" charset="-122"/>
                        </a:rPr>
                        <a:t>比例</a:t>
                      </a:r>
                      <a:endParaRPr kumimoji="0" lang="zh-CN" altLang="zh-CN" sz="2800" b="1"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800" b="1" i="0" u="none" strike="noStrike" cap="none" normalizeH="0" baseline="0">
                          <a:ln>
                            <a:noFill/>
                          </a:ln>
                          <a:solidFill>
                            <a:srgbClr val="FF3300"/>
                          </a:solidFill>
                          <a:effectLst/>
                          <a:latin typeface="楷体" panose="02010609060101010101" pitchFamily="49" charset="-122"/>
                          <a:ea typeface="楷体" panose="02010609060101010101" pitchFamily="49" charset="-122"/>
                        </a:rPr>
                        <a:t>高茎</a:t>
                      </a:r>
                      <a:r>
                        <a:rPr kumimoji="0" lang="zh-CN" altLang="en-US" sz="2800" b="1" i="0" u="none" strike="noStrike" cap="none" normalizeH="0" baseline="0">
                          <a:ln>
                            <a:noFill/>
                          </a:ln>
                          <a:solidFill>
                            <a:srgbClr val="FF3300"/>
                          </a:solidFill>
                          <a:effectLst/>
                          <a:latin typeface="楷体" panose="02010609060101010101" pitchFamily="49" charset="-122"/>
                          <a:ea typeface="楷体" panose="02010609060101010101" pitchFamily="49" charset="-122"/>
                        </a:rPr>
                        <a:t>：</a:t>
                      </a:r>
                      <a:r>
                        <a:rPr kumimoji="0" lang="zh-CN" altLang="zh-CN" sz="2800" b="1" i="0" u="none" strike="noStrike" cap="none" normalizeH="0" baseline="0">
                          <a:ln>
                            <a:noFill/>
                          </a:ln>
                          <a:solidFill>
                            <a:srgbClr val="FF3300"/>
                          </a:solidFill>
                          <a:effectLst/>
                          <a:latin typeface="楷体" panose="02010609060101010101" pitchFamily="49" charset="-122"/>
                          <a:ea typeface="楷体" panose="02010609060101010101" pitchFamily="49" charset="-122"/>
                        </a:rPr>
                        <a:t>矮茎≈１</a:t>
                      </a:r>
                      <a:r>
                        <a:rPr kumimoji="0" lang="zh-CN" altLang="en-US" sz="2800" b="1" i="0" u="none" strike="noStrike" cap="none" normalizeH="0" baseline="0">
                          <a:ln>
                            <a:noFill/>
                          </a:ln>
                          <a:solidFill>
                            <a:srgbClr val="FF3300"/>
                          </a:solidFill>
                          <a:effectLst/>
                          <a:latin typeface="楷体" panose="02010609060101010101" pitchFamily="49" charset="-122"/>
                          <a:ea typeface="楷体" panose="02010609060101010101" pitchFamily="49" charset="-122"/>
                        </a:rPr>
                        <a:t>：</a:t>
                      </a:r>
                      <a:r>
                        <a:rPr kumimoji="0" lang="zh-CN" altLang="zh-CN" sz="2800" b="1" i="0" u="none" strike="noStrike" cap="none" normalizeH="0" baseline="0">
                          <a:ln>
                            <a:noFill/>
                          </a:ln>
                          <a:solidFill>
                            <a:srgbClr val="FF3300"/>
                          </a:solidFill>
                          <a:effectLst/>
                          <a:latin typeface="楷体" panose="02010609060101010101" pitchFamily="49" charset="-122"/>
                          <a:ea typeface="楷体" panose="02010609060101010101" pitchFamily="49" charset="-122"/>
                        </a:rPr>
                        <a:t>１</a:t>
                      </a:r>
                      <a:endParaRPr kumimoji="0" lang="zh-CN" altLang="zh-CN" sz="2800" b="1" i="0" u="none" strike="noStrike" cap="none" normalizeH="0" baseline="0">
                        <a:ln>
                          <a:noFill/>
                        </a:ln>
                        <a:solidFill>
                          <a:srgbClr val="FF3300"/>
                        </a:solidFill>
                        <a:effectLst/>
                        <a:latin typeface="楷体" panose="02010609060101010101" pitchFamily="49" charset="-122"/>
                        <a:ea typeface="楷体" panose="02010609060101010101" pitchFamily="49"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r>
            </a:tbl>
          </a:graphicData>
        </a:graphic>
      </p:graphicFrame>
      <p:sp>
        <p:nvSpPr>
          <p:cNvPr id="106531" name="Text Box 15"/>
          <p:cNvSpPr txBox="1">
            <a:spLocks noChangeArrowheads="1"/>
          </p:cNvSpPr>
          <p:nvPr/>
        </p:nvSpPr>
        <p:spPr bwMode="auto">
          <a:xfrm>
            <a:off x="6888163" y="5137150"/>
            <a:ext cx="1871662" cy="55308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3000" b="1">
                <a:solidFill>
                  <a:srgbClr val="000000"/>
                </a:solidFill>
                <a:latin typeface="楷体" panose="02010609060101010101" pitchFamily="49" charset="-122"/>
                <a:ea typeface="楷体" panose="02010609060101010101" pitchFamily="49" charset="-122"/>
              </a:rPr>
              <a:t>总结规律</a:t>
            </a:r>
            <a:endParaRPr lang="zh-CN" altLang="zh-CN" sz="3000" b="1">
              <a:solidFill>
                <a:srgbClr val="000000"/>
              </a:solidFill>
              <a:latin typeface="楷体" panose="02010609060101010101" pitchFamily="49" charset="-122"/>
              <a:ea typeface="楷体" panose="02010609060101010101" pitchFamily="49" charset="-122"/>
            </a:endParaRPr>
          </a:p>
        </p:txBody>
      </p:sp>
      <p:pic>
        <p:nvPicPr>
          <p:cNvPr id="106532" name="AutoShape 13"/>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62675" y="5230813"/>
            <a:ext cx="622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6533" name="Group 33"/>
          <p:cNvGrpSpPr/>
          <p:nvPr/>
        </p:nvGrpSpPr>
        <p:grpSpPr>
          <a:xfrm>
            <a:off x="9726614" y="1703388"/>
            <a:ext cx="798513" cy="4389908"/>
            <a:chOff x="1" y="0"/>
            <a:chExt cx="503" cy="2314"/>
          </a:xfrm>
        </p:grpSpPr>
        <p:sp>
          <p:nvSpPr>
            <p:cNvPr id="569382" name="Text Box 31"/>
            <p:cNvSpPr txBox="1">
              <a:spLocks noChangeArrowheads="1"/>
            </p:cNvSpPr>
            <p:nvPr/>
          </p:nvSpPr>
          <p:spPr bwMode="auto">
            <a:xfrm>
              <a:off x="1" y="1"/>
              <a:ext cx="503" cy="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4000" b="1">
                  <a:solidFill>
                    <a:srgbClr val="CC3300"/>
                  </a:solidFill>
                  <a:latin typeface="楷体" panose="02010609060101010101" pitchFamily="49" charset="-122"/>
                  <a:ea typeface="楷体" panose="02010609060101010101" pitchFamily="49" charset="-122"/>
                </a:rPr>
                <a:t>假说</a:t>
              </a:r>
              <a:r>
                <a:rPr lang="en-US" altLang="zh-CN" sz="4000" b="1">
                  <a:solidFill>
                    <a:srgbClr val="CC3300"/>
                  </a:solidFill>
                  <a:latin typeface="楷体" panose="02010609060101010101" pitchFamily="49" charset="-122"/>
                  <a:ea typeface="楷体" panose="02010609060101010101" pitchFamily="49" charset="-122"/>
                </a:rPr>
                <a:t>----</a:t>
              </a:r>
              <a:r>
                <a:rPr lang="zh-CN" altLang="en-US" sz="4000" b="1">
                  <a:solidFill>
                    <a:srgbClr val="CC3300"/>
                  </a:solidFill>
                  <a:latin typeface="楷体" panose="02010609060101010101" pitchFamily="49" charset="-122"/>
                  <a:ea typeface="楷体" panose="02010609060101010101" pitchFamily="49" charset="-122"/>
                </a:rPr>
                <a:t>演绎法</a:t>
              </a:r>
              <a:endParaRPr lang="zh-CN" altLang="en-US" sz="4000" b="1">
                <a:solidFill>
                  <a:srgbClr val="CC3300"/>
                </a:solidFill>
                <a:latin typeface="楷体" panose="02010609060101010101" pitchFamily="49" charset="-122"/>
                <a:ea typeface="楷体" panose="02010609060101010101" pitchFamily="49" charset="-122"/>
              </a:endParaRPr>
            </a:p>
          </p:txBody>
        </p:sp>
        <p:sp>
          <p:nvSpPr>
            <p:cNvPr id="569383" name="Rectangle 32"/>
            <p:cNvSpPr>
              <a:spLocks noChangeArrowheads="1"/>
            </p:cNvSpPr>
            <p:nvPr/>
          </p:nvSpPr>
          <p:spPr bwMode="auto">
            <a:xfrm>
              <a:off x="5" y="0"/>
              <a:ext cx="499" cy="2087"/>
            </a:xfrm>
            <a:prstGeom prst="rect">
              <a:avLst/>
            </a:prstGeom>
            <a:noFill/>
            <a:ln w="349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a:solidFill>
                  <a:srgbClr val="000000"/>
                </a:solidFill>
                <a:latin typeface="楷体" panose="02010609060101010101" pitchFamily="49" charset="-122"/>
                <a:ea typeface="楷体" panose="02010609060101010101" pitchFamily="49" charset="-122"/>
              </a:endParaRP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507"/>
                                        </p:tgtEl>
                                        <p:attrNameLst>
                                          <p:attrName>style.visibility</p:attrName>
                                        </p:attrNameLst>
                                      </p:cBhvr>
                                      <p:to>
                                        <p:strVal val="visible"/>
                                      </p:to>
                                    </p:set>
                                    <p:animEffect transition="in" filter="blinds(horizontal)">
                                      <p:cBhvr>
                                        <p:cTn id="7" dur="500"/>
                                        <p:tgtEl>
                                          <p:spTgt spid="1065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514"/>
                                        </p:tgtEl>
                                        <p:attrNameLst>
                                          <p:attrName>style.visibility</p:attrName>
                                        </p:attrNameLst>
                                      </p:cBhvr>
                                      <p:to>
                                        <p:strVal val="visible"/>
                                      </p:to>
                                    </p:set>
                                    <p:animEffect transition="in" filter="blinds(horizontal)">
                                      <p:cBhvr>
                                        <p:cTn id="12" dur="500"/>
                                        <p:tgtEl>
                                          <p:spTgt spid="1065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6509"/>
                                        </p:tgtEl>
                                        <p:attrNameLst>
                                          <p:attrName>style.visibility</p:attrName>
                                        </p:attrNameLst>
                                      </p:cBhvr>
                                      <p:to>
                                        <p:strVal val="visible"/>
                                      </p:to>
                                    </p:set>
                                    <p:animEffect transition="in" filter="blinds(horizontal)">
                                      <p:cBhvr>
                                        <p:cTn id="17" dur="500"/>
                                        <p:tgtEl>
                                          <p:spTgt spid="10650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6508"/>
                                        </p:tgtEl>
                                        <p:attrNameLst>
                                          <p:attrName>style.visibility</p:attrName>
                                        </p:attrNameLst>
                                      </p:cBhvr>
                                      <p:to>
                                        <p:strVal val="visible"/>
                                      </p:to>
                                    </p:set>
                                    <p:animEffect transition="in" filter="blinds(horizontal)">
                                      <p:cBhvr>
                                        <p:cTn id="20" dur="500"/>
                                        <p:tgtEl>
                                          <p:spTgt spid="10650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6511"/>
                                        </p:tgtEl>
                                        <p:attrNameLst>
                                          <p:attrName>style.visibility</p:attrName>
                                        </p:attrNameLst>
                                      </p:cBhvr>
                                      <p:to>
                                        <p:strVal val="visible"/>
                                      </p:to>
                                    </p:set>
                                    <p:animEffect transition="in" filter="blinds(horizontal)">
                                      <p:cBhvr>
                                        <p:cTn id="23" dur="500"/>
                                        <p:tgtEl>
                                          <p:spTgt spid="1065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6510"/>
                                        </p:tgtEl>
                                        <p:attrNameLst>
                                          <p:attrName>style.visibility</p:attrName>
                                        </p:attrNameLst>
                                      </p:cBhvr>
                                      <p:to>
                                        <p:strVal val="visible"/>
                                      </p:to>
                                    </p:set>
                                    <p:animEffect transition="in" filter="blinds(horizontal)">
                                      <p:cBhvr>
                                        <p:cTn id="26" dur="500"/>
                                        <p:tgtEl>
                                          <p:spTgt spid="1065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106514"/>
                                        </p:tgtEl>
                                      </p:cBhvr>
                                    </p:animEffect>
                                    <p:set>
                                      <p:cBhvr>
                                        <p:cTn id="31" dur="1" fill="hold">
                                          <p:stCondLst>
                                            <p:cond delay="499"/>
                                          </p:stCondLst>
                                        </p:cTn>
                                        <p:tgtEl>
                                          <p:spTgt spid="106514"/>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6507"/>
                                        </p:tgtEl>
                                      </p:cBhvr>
                                    </p:animEffect>
                                    <p:set>
                                      <p:cBhvr>
                                        <p:cTn id="34" dur="1" fill="hold">
                                          <p:stCondLst>
                                            <p:cond delay="499"/>
                                          </p:stCondLst>
                                        </p:cTn>
                                        <p:tgtEl>
                                          <p:spTgt spid="10650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8" presetClass="entr" presetSubtype="32" fill="hold" grpId="0" nodeType="clickEffect">
                                  <p:stCondLst>
                                    <p:cond delay="0"/>
                                  </p:stCondLst>
                                  <p:childTnLst>
                                    <p:set>
                                      <p:cBhvr>
                                        <p:cTn id="38" dur="1" fill="hold">
                                          <p:stCondLst>
                                            <p:cond delay="0"/>
                                          </p:stCondLst>
                                        </p:cTn>
                                        <p:tgtEl>
                                          <p:spTgt spid="106498"/>
                                        </p:tgtEl>
                                        <p:attrNameLst>
                                          <p:attrName>style.visibility</p:attrName>
                                        </p:attrNameLst>
                                      </p:cBhvr>
                                      <p:to>
                                        <p:strVal val="visible"/>
                                      </p:to>
                                    </p:set>
                                    <p:animEffect transition="in" filter="diamond(out)">
                                      <p:cBhvr>
                                        <p:cTn id="39" dur="500"/>
                                        <p:tgtEl>
                                          <p:spTgt spid="10649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06512"/>
                                        </p:tgtEl>
                                        <p:attrNameLst>
                                          <p:attrName>style.visibility</p:attrName>
                                        </p:attrNameLst>
                                      </p:cBhvr>
                                      <p:to>
                                        <p:strVal val="visible"/>
                                      </p:to>
                                    </p:set>
                                    <p:animEffect transition="in" filter="blinds(horizontal)">
                                      <p:cBhvr>
                                        <p:cTn id="44" dur="500"/>
                                        <p:tgtEl>
                                          <p:spTgt spid="10651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06513"/>
                                        </p:tgtEl>
                                        <p:attrNameLst>
                                          <p:attrName>style.visibility</p:attrName>
                                        </p:attrNameLst>
                                      </p:cBhvr>
                                      <p:to>
                                        <p:strVal val="visible"/>
                                      </p:to>
                                    </p:set>
                                    <p:animEffect transition="in" filter="blinds(horizontal)">
                                      <p:cBhvr>
                                        <p:cTn id="49" dur="500"/>
                                        <p:tgtEl>
                                          <p:spTgt spid="10651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06532"/>
                                        </p:tgtEl>
                                        <p:attrNameLst>
                                          <p:attrName>style.visibility</p:attrName>
                                        </p:attrNameLst>
                                      </p:cBhvr>
                                      <p:to>
                                        <p:strVal val="visible"/>
                                      </p:to>
                                    </p:set>
                                    <p:animEffect transition="in" filter="wipe(down)">
                                      <p:cBhvr>
                                        <p:cTn id="54" dur="500"/>
                                        <p:tgtEl>
                                          <p:spTgt spid="10653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06531"/>
                                        </p:tgtEl>
                                        <p:attrNameLst>
                                          <p:attrName>style.visibility</p:attrName>
                                        </p:attrNameLst>
                                      </p:cBhvr>
                                      <p:to>
                                        <p:strVal val="visible"/>
                                      </p:to>
                                    </p:set>
                                    <p:animEffect transition="in" filter="blinds(horizontal)">
                                      <p:cBhvr>
                                        <p:cTn id="57" dur="500"/>
                                        <p:tgtEl>
                                          <p:spTgt spid="10653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6533"/>
                                        </p:tgtEl>
                                        <p:attrNameLst>
                                          <p:attrName>style.visibility</p:attrName>
                                        </p:attrNameLst>
                                      </p:cBhvr>
                                      <p:to>
                                        <p:strVal val="visible"/>
                                      </p:to>
                                    </p:set>
                                    <p:animEffect transition="in" filter="blinds(horizontal)">
                                      <p:cBhvr>
                                        <p:cTn id="62" dur="500"/>
                                        <p:tgtEl>
                                          <p:spTgt spid="10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bldLvl="0" animBg="1"/>
      <p:bldP spid="106507" grpId="0" bldLvl="0" animBg="1"/>
      <p:bldP spid="106507" grpId="1" bldLvl="0" animBg="1"/>
      <p:bldP spid="106508" grpId="0" bldLvl="0" animBg="1"/>
      <p:bldP spid="106509" grpId="0" bldLvl="0" animBg="1"/>
      <p:bldP spid="106510" grpId="0" bldLvl="0" animBg="1"/>
      <p:bldP spid="106511" grpId="0" bldLvl="0" animBg="1"/>
      <p:bldP spid="106512" grpId="0" bldLvl="0" animBg="1"/>
      <p:bldP spid="106513" grpId="0" bldLvl="0" animBg="1"/>
      <p:bldP spid="10653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565785" y="930275"/>
            <a:ext cx="11060430" cy="499808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11505" y="0"/>
            <a:ext cx="10969625" cy="684085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3" descr="3428365216336037170"/>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351088" y="2120900"/>
            <a:ext cx="7326312"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矩形 5"/>
          <p:cNvSpPr>
            <a:spLocks noChangeArrowheads="1"/>
          </p:cNvSpPr>
          <p:nvPr/>
        </p:nvSpPr>
        <p:spPr bwMode="auto">
          <a:xfrm>
            <a:off x="1631950" y="982663"/>
            <a:ext cx="8424863" cy="1091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zh-CN" altLang="en-US" sz="2500" b="1">
                <a:latin typeface="楷体" panose="02010609060101010101" pitchFamily="49" charset="-122"/>
                <a:ea typeface="楷体" panose="02010609060101010101" pitchFamily="49" charset="-122"/>
              </a:rPr>
              <a:t>（</a:t>
            </a:r>
            <a:r>
              <a:rPr lang="en-US" altLang="zh-CN" sz="2500" b="1">
                <a:latin typeface="楷体" panose="02010609060101010101" pitchFamily="49" charset="-122"/>
                <a:ea typeface="楷体" panose="02010609060101010101" pitchFamily="49" charset="-122"/>
              </a:rPr>
              <a:t>1</a:t>
            </a:r>
            <a:r>
              <a:rPr lang="zh-CN" altLang="en-US" sz="2500" b="1">
                <a:latin typeface="楷体" panose="02010609060101010101" pitchFamily="49" charset="-122"/>
                <a:ea typeface="楷体" panose="02010609060101010101" pitchFamily="49" charset="-122"/>
              </a:rPr>
              <a:t>）豌豆是</a:t>
            </a:r>
            <a:r>
              <a:rPr lang="zh-CN" altLang="en-US" sz="2500" b="1">
                <a:solidFill>
                  <a:srgbClr val="C00000"/>
                </a:solidFill>
                <a:latin typeface="楷体" panose="02010609060101010101" pitchFamily="49" charset="-122"/>
                <a:ea typeface="楷体" panose="02010609060101010101" pitchFamily="49" charset="-122"/>
              </a:rPr>
              <a:t>自花传粉</a:t>
            </a:r>
            <a:r>
              <a:rPr lang="zh-CN" altLang="en-US" sz="2500" b="1">
                <a:latin typeface="楷体" panose="02010609060101010101" pitchFamily="49" charset="-122"/>
                <a:ea typeface="楷体" panose="02010609060101010101" pitchFamily="49" charset="-122"/>
              </a:rPr>
              <a:t>植物，而且是</a:t>
            </a:r>
            <a:r>
              <a:rPr lang="zh-CN" altLang="en-US" sz="2500" b="1">
                <a:solidFill>
                  <a:srgbClr val="C00000"/>
                </a:solidFill>
                <a:latin typeface="楷体" panose="02010609060101010101" pitchFamily="49" charset="-122"/>
                <a:ea typeface="楷体" panose="02010609060101010101" pitchFamily="49" charset="-122"/>
              </a:rPr>
              <a:t>闭花受粉</a:t>
            </a:r>
            <a:r>
              <a:rPr lang="zh-CN" altLang="en-US" sz="2500" b="1">
                <a:latin typeface="楷体" panose="02010609060101010101" pitchFamily="49" charset="-122"/>
                <a:ea typeface="楷体" panose="02010609060101010101" pitchFamily="49" charset="-122"/>
              </a:rPr>
              <a:t>。自然状态下一般都是</a:t>
            </a:r>
            <a:r>
              <a:rPr lang="zh-CN" altLang="en-US" sz="2500" b="1">
                <a:solidFill>
                  <a:srgbClr val="C00000"/>
                </a:solidFill>
                <a:latin typeface="楷体" panose="02010609060101010101" pitchFamily="49" charset="-122"/>
                <a:ea typeface="楷体" panose="02010609060101010101" pitchFamily="49" charset="-122"/>
              </a:rPr>
              <a:t>纯种</a:t>
            </a:r>
            <a:r>
              <a:rPr lang="zh-CN" altLang="en-US" sz="2500" b="1">
                <a:latin typeface="楷体" panose="02010609060101010101" pitchFamily="49" charset="-122"/>
                <a:ea typeface="楷体" panose="02010609060101010101" pitchFamily="49" charset="-122"/>
              </a:rPr>
              <a:t>。</a:t>
            </a:r>
            <a:endParaRPr lang="zh-CN" altLang="en-US" sz="2500" b="1">
              <a:latin typeface="楷体" panose="02010609060101010101" pitchFamily="49" charset="-122"/>
              <a:ea typeface="楷体" panose="02010609060101010101" pitchFamily="49" charset="-122"/>
            </a:endParaRPr>
          </a:p>
        </p:txBody>
      </p:sp>
      <p:sp>
        <p:nvSpPr>
          <p:cNvPr id="70663" name="圆角矩形 6"/>
          <p:cNvSpPr>
            <a:spLocks noChangeArrowheads="1"/>
          </p:cNvSpPr>
          <p:nvPr/>
        </p:nvSpPr>
        <p:spPr bwMode="auto">
          <a:xfrm>
            <a:off x="7680325" y="2192338"/>
            <a:ext cx="503238" cy="444500"/>
          </a:xfrm>
          <a:prstGeom prst="roundRect">
            <a:avLst>
              <a:gd name="adj" fmla="val 16667"/>
            </a:avLst>
          </a:prstGeom>
          <a:solidFill>
            <a:schemeClr val="bg1"/>
          </a:solidFill>
          <a:ln w="25400">
            <a:solidFill>
              <a:srgbClr val="385D8A"/>
            </a:solidFill>
            <a:round/>
          </a:ln>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000" b="1">
                <a:latin typeface="楷体" panose="02010609060101010101" pitchFamily="49" charset="-122"/>
                <a:ea typeface="楷体" panose="02010609060101010101" pitchFamily="49" charset="-122"/>
              </a:rPr>
              <a:t>1</a:t>
            </a:r>
            <a:endParaRPr lang="zh-CN" altLang="en-US" sz="2000" b="1">
              <a:latin typeface="楷体" panose="02010609060101010101" pitchFamily="49" charset="-122"/>
              <a:ea typeface="楷体" panose="02010609060101010101" pitchFamily="49" charset="-122"/>
            </a:endParaRPr>
          </a:p>
        </p:txBody>
      </p:sp>
      <p:sp>
        <p:nvSpPr>
          <p:cNvPr id="70664" name="圆角矩形 7"/>
          <p:cNvSpPr>
            <a:spLocks noChangeArrowheads="1"/>
          </p:cNvSpPr>
          <p:nvPr/>
        </p:nvSpPr>
        <p:spPr bwMode="auto">
          <a:xfrm>
            <a:off x="7680325" y="3141663"/>
            <a:ext cx="503238" cy="444500"/>
          </a:xfrm>
          <a:prstGeom prst="roundRect">
            <a:avLst>
              <a:gd name="adj" fmla="val 16667"/>
            </a:avLst>
          </a:prstGeom>
          <a:solidFill>
            <a:schemeClr val="bg1"/>
          </a:solidFill>
          <a:ln w="25400">
            <a:solidFill>
              <a:srgbClr val="385D8A"/>
            </a:solidFill>
            <a:round/>
          </a:ln>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000" b="1">
                <a:latin typeface="楷体" panose="02010609060101010101" pitchFamily="49" charset="-122"/>
                <a:ea typeface="楷体" panose="02010609060101010101" pitchFamily="49" charset="-122"/>
              </a:rPr>
              <a:t>2</a:t>
            </a:r>
            <a:endParaRPr lang="zh-CN" altLang="en-US" sz="2000" b="1">
              <a:latin typeface="楷体" panose="02010609060101010101" pitchFamily="49" charset="-122"/>
              <a:ea typeface="楷体" panose="02010609060101010101" pitchFamily="49" charset="-122"/>
            </a:endParaRPr>
          </a:p>
        </p:txBody>
      </p:sp>
      <p:sp>
        <p:nvSpPr>
          <p:cNvPr id="70665" name="圆角矩形 8"/>
          <p:cNvSpPr>
            <a:spLocks noChangeArrowheads="1"/>
          </p:cNvSpPr>
          <p:nvPr/>
        </p:nvSpPr>
        <p:spPr bwMode="auto">
          <a:xfrm>
            <a:off x="8472488" y="2984500"/>
            <a:ext cx="1204912" cy="444500"/>
          </a:xfrm>
          <a:prstGeom prst="roundRect">
            <a:avLst>
              <a:gd name="adj" fmla="val 16667"/>
            </a:avLst>
          </a:prstGeom>
          <a:solidFill>
            <a:schemeClr val="bg1"/>
          </a:solidFill>
          <a:ln w="25400">
            <a:solidFill>
              <a:srgbClr val="385D8A"/>
            </a:solidFill>
            <a:round/>
          </a:ln>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000" b="1">
                <a:latin typeface="楷体" panose="02010609060101010101" pitchFamily="49" charset="-122"/>
                <a:ea typeface="楷体" panose="02010609060101010101" pitchFamily="49" charset="-122"/>
              </a:rPr>
              <a:t>3</a:t>
            </a:r>
            <a:endParaRPr lang="zh-CN" altLang="en-US" sz="2000" b="1">
              <a:latin typeface="楷体" panose="02010609060101010101" pitchFamily="49" charset="-122"/>
              <a:ea typeface="楷体" panose="02010609060101010101" pitchFamily="49" charset="-122"/>
            </a:endParaRPr>
          </a:p>
        </p:txBody>
      </p:sp>
      <p:sp>
        <p:nvSpPr>
          <p:cNvPr id="70666" name="圆角矩形 9"/>
          <p:cNvSpPr>
            <a:spLocks noChangeArrowheads="1"/>
          </p:cNvSpPr>
          <p:nvPr/>
        </p:nvSpPr>
        <p:spPr bwMode="auto">
          <a:xfrm>
            <a:off x="3863975" y="2698750"/>
            <a:ext cx="503238" cy="444500"/>
          </a:xfrm>
          <a:prstGeom prst="roundRect">
            <a:avLst>
              <a:gd name="adj" fmla="val 16667"/>
            </a:avLst>
          </a:prstGeom>
          <a:solidFill>
            <a:schemeClr val="bg1"/>
          </a:solidFill>
          <a:ln w="25400">
            <a:solidFill>
              <a:srgbClr val="385D8A"/>
            </a:solidFill>
            <a:round/>
          </a:ln>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000" b="1">
                <a:latin typeface="楷体" panose="02010609060101010101" pitchFamily="49" charset="-122"/>
                <a:ea typeface="楷体" panose="02010609060101010101" pitchFamily="49" charset="-122"/>
              </a:rPr>
              <a:t>4</a:t>
            </a:r>
            <a:endParaRPr lang="zh-CN" altLang="en-US" sz="2000" b="1">
              <a:latin typeface="楷体" panose="02010609060101010101" pitchFamily="49" charset="-122"/>
              <a:ea typeface="楷体" panose="02010609060101010101" pitchFamily="49" charset="-122"/>
            </a:endParaRPr>
          </a:p>
        </p:txBody>
      </p:sp>
      <p:sp>
        <p:nvSpPr>
          <p:cNvPr id="70667" name="圆角矩形 10"/>
          <p:cNvSpPr>
            <a:spLocks noChangeArrowheads="1"/>
          </p:cNvSpPr>
          <p:nvPr/>
        </p:nvSpPr>
        <p:spPr bwMode="auto">
          <a:xfrm>
            <a:off x="3935413" y="3284538"/>
            <a:ext cx="504825" cy="444500"/>
          </a:xfrm>
          <a:prstGeom prst="roundRect">
            <a:avLst>
              <a:gd name="adj" fmla="val 16667"/>
            </a:avLst>
          </a:prstGeom>
          <a:solidFill>
            <a:schemeClr val="bg1"/>
          </a:solidFill>
          <a:ln w="25400">
            <a:solidFill>
              <a:srgbClr val="385D8A"/>
            </a:solidFill>
            <a:round/>
          </a:ln>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000" b="1">
                <a:latin typeface="楷体" panose="02010609060101010101" pitchFamily="49" charset="-122"/>
                <a:ea typeface="楷体" panose="02010609060101010101" pitchFamily="49" charset="-122"/>
              </a:rPr>
              <a:t>5</a:t>
            </a:r>
            <a:endParaRPr lang="zh-CN" altLang="en-US" sz="2000" b="1">
              <a:latin typeface="楷体" panose="02010609060101010101" pitchFamily="49" charset="-122"/>
              <a:ea typeface="楷体" panose="02010609060101010101" pitchFamily="49" charset="-122"/>
            </a:endParaRPr>
          </a:p>
        </p:txBody>
      </p:sp>
      <p:sp>
        <p:nvSpPr>
          <p:cNvPr id="70668" name="圆角矩形 11"/>
          <p:cNvSpPr>
            <a:spLocks noChangeArrowheads="1"/>
          </p:cNvSpPr>
          <p:nvPr/>
        </p:nvSpPr>
        <p:spPr bwMode="auto">
          <a:xfrm>
            <a:off x="2441575" y="3068638"/>
            <a:ext cx="1206500" cy="444500"/>
          </a:xfrm>
          <a:prstGeom prst="roundRect">
            <a:avLst>
              <a:gd name="adj" fmla="val 16667"/>
            </a:avLst>
          </a:prstGeom>
          <a:solidFill>
            <a:schemeClr val="bg1"/>
          </a:solidFill>
          <a:ln w="25400">
            <a:solidFill>
              <a:srgbClr val="385D8A"/>
            </a:solidFill>
            <a:round/>
          </a:ln>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000" b="1">
                <a:latin typeface="楷体" panose="02010609060101010101" pitchFamily="49" charset="-122"/>
                <a:ea typeface="楷体" panose="02010609060101010101" pitchFamily="49" charset="-122"/>
              </a:rPr>
              <a:t>6</a:t>
            </a:r>
            <a:endParaRPr lang="zh-CN" altLang="en-US" sz="2000" b="1">
              <a:latin typeface="楷体" panose="02010609060101010101" pitchFamily="49" charset="-122"/>
              <a:ea typeface="楷体" panose="02010609060101010101" pitchFamily="49" charset="-122"/>
            </a:endParaRPr>
          </a:p>
        </p:txBody>
      </p:sp>
      <p:sp>
        <p:nvSpPr>
          <p:cNvPr id="70669" name="圆角矩形 12"/>
          <p:cNvSpPr>
            <a:spLocks noChangeArrowheads="1"/>
          </p:cNvSpPr>
          <p:nvPr/>
        </p:nvSpPr>
        <p:spPr bwMode="auto">
          <a:xfrm>
            <a:off x="2797175" y="5370513"/>
            <a:ext cx="6178550" cy="722312"/>
          </a:xfrm>
          <a:prstGeom prst="roundRect">
            <a:avLst>
              <a:gd name="adj" fmla="val 16667"/>
            </a:avLst>
          </a:prstGeom>
          <a:solidFill>
            <a:srgbClr val="92D050"/>
          </a:solidFill>
          <a:ln w="25400">
            <a:solidFill>
              <a:srgbClr val="385D8A"/>
            </a:solidFill>
            <a:round/>
          </a:ln>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zh-CN" altLang="zh-CN" sz="2400" b="1">
                <a:latin typeface="楷体" panose="02010609060101010101" pitchFamily="49" charset="-122"/>
                <a:ea typeface="楷体" panose="02010609060101010101" pitchFamily="49" charset="-122"/>
              </a:rPr>
              <a:t>两性花</a:t>
            </a:r>
            <a:r>
              <a:rPr lang="zh-CN" altLang="en-US" sz="2400" b="1">
                <a:latin typeface="楷体" panose="02010609060101010101" pitchFamily="49" charset="-122"/>
                <a:ea typeface="楷体" panose="02010609060101010101" pitchFamily="49" charset="-122"/>
              </a:rPr>
              <a:t>：</a:t>
            </a:r>
            <a:r>
              <a:rPr lang="zh-CN" altLang="zh-CN" sz="2400" b="1">
                <a:latin typeface="楷体" panose="02010609060101010101" pitchFamily="49" charset="-122"/>
                <a:ea typeface="楷体" panose="02010609060101010101" pitchFamily="49" charset="-122"/>
              </a:rPr>
              <a:t>一朵花既有雄蕊</a:t>
            </a:r>
            <a:r>
              <a:rPr lang="zh-CN" altLang="en-US" sz="2400" b="1">
                <a:latin typeface="楷体" panose="02010609060101010101" pitchFamily="49" charset="-122"/>
                <a:ea typeface="楷体" panose="02010609060101010101" pitchFamily="49" charset="-122"/>
              </a:rPr>
              <a:t>，</a:t>
            </a:r>
            <a:r>
              <a:rPr lang="zh-CN" altLang="zh-CN" sz="2400" b="1">
                <a:latin typeface="楷体" panose="02010609060101010101" pitchFamily="49" charset="-122"/>
                <a:ea typeface="楷体" panose="02010609060101010101" pitchFamily="49" charset="-122"/>
              </a:rPr>
              <a:t>又有雌蕊</a:t>
            </a:r>
            <a:endParaRPr lang="zh-CN" altLang="zh-CN" sz="2400" b="1">
              <a:latin typeface="楷体" panose="02010609060101010101" pitchFamily="49" charset="-122"/>
              <a:ea typeface="楷体" panose="02010609060101010101" pitchFamily="49" charset="-122"/>
            </a:endParaRPr>
          </a:p>
        </p:txBody>
      </p:sp>
      <p:sp>
        <p:nvSpPr>
          <p:cNvPr id="70670" name="圆角矩形 13"/>
          <p:cNvSpPr>
            <a:spLocks noChangeArrowheads="1"/>
          </p:cNvSpPr>
          <p:nvPr/>
        </p:nvSpPr>
        <p:spPr bwMode="auto">
          <a:xfrm>
            <a:off x="2797175" y="6091238"/>
            <a:ext cx="6178550" cy="722312"/>
          </a:xfrm>
          <a:prstGeom prst="roundRect">
            <a:avLst>
              <a:gd name="adj" fmla="val 16667"/>
            </a:avLst>
          </a:prstGeom>
          <a:solidFill>
            <a:srgbClr val="92D050"/>
          </a:solidFill>
          <a:ln w="25400">
            <a:solidFill>
              <a:srgbClr val="385D8A"/>
            </a:solidFill>
            <a:round/>
          </a:ln>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zh-CN" altLang="zh-CN" sz="2400" b="1">
                <a:latin typeface="楷体" panose="02010609060101010101" pitchFamily="49" charset="-122"/>
                <a:ea typeface="楷体" panose="02010609060101010101" pitchFamily="49" charset="-122"/>
              </a:rPr>
              <a:t>单性花</a:t>
            </a:r>
            <a:r>
              <a:rPr lang="zh-CN" altLang="en-US" sz="2400" b="1">
                <a:latin typeface="楷体" panose="02010609060101010101" pitchFamily="49" charset="-122"/>
                <a:ea typeface="楷体" panose="02010609060101010101" pitchFamily="49" charset="-122"/>
              </a:rPr>
              <a:t>：</a:t>
            </a:r>
            <a:r>
              <a:rPr lang="zh-CN" altLang="zh-CN" sz="2400" b="1">
                <a:latin typeface="楷体" panose="02010609060101010101" pitchFamily="49" charset="-122"/>
                <a:ea typeface="楷体" panose="02010609060101010101" pitchFamily="49" charset="-122"/>
              </a:rPr>
              <a:t>一朵花只有雄蕊或只有雌蕊</a:t>
            </a:r>
            <a:endParaRPr lang="zh-CN" altLang="zh-CN" sz="2400" b="1">
              <a:latin typeface="楷体" panose="02010609060101010101" pitchFamily="49" charset="-122"/>
              <a:ea typeface="楷体" panose="02010609060101010101" pitchFamily="49" charset="-122"/>
            </a:endParaRPr>
          </a:p>
        </p:txBody>
      </p:sp>
      <p:sp>
        <p:nvSpPr>
          <p:cNvPr id="14" name="Text Box 4"/>
          <p:cNvSpPr txBox="1">
            <a:spLocks noChangeArrowheads="1"/>
          </p:cNvSpPr>
          <p:nvPr/>
        </p:nvSpPr>
        <p:spPr bwMode="auto">
          <a:xfrm>
            <a:off x="1524000" y="-794"/>
            <a:ext cx="9144000"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a:spcBef>
                <a:spcPct val="50000"/>
              </a:spcBef>
              <a:buNone/>
            </a:pPr>
            <a:r>
              <a:rPr lang="zh-CN" altLang="zh-CN" sz="2800" b="1">
                <a:solidFill>
                  <a:srgbClr val="7030A0"/>
                </a:solidFill>
                <a:latin typeface="楷体" panose="02010609060101010101" pitchFamily="49" charset="-122"/>
                <a:ea typeface="楷体" panose="02010609060101010101" pitchFamily="49" charset="-122"/>
              </a:rPr>
              <a:t>豌豆</a:t>
            </a:r>
            <a:r>
              <a:rPr lang="zh-CN" altLang="en-US" sz="2800" b="1">
                <a:solidFill>
                  <a:srgbClr val="7030A0"/>
                </a:solidFill>
                <a:latin typeface="楷体" panose="02010609060101010101" pitchFamily="49" charset="-122"/>
                <a:ea typeface="楷体" panose="02010609060101010101" pitchFamily="49" charset="-122"/>
              </a:rPr>
              <a:t>用作遗传实验材料的优点</a:t>
            </a:r>
            <a:endParaRPr lang="zh-CN" altLang="zh-CN" sz="2800">
              <a:solidFill>
                <a:srgbClr val="7030A0"/>
              </a:solidFill>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fade">
                                      <p:cBhvr>
                                        <p:cTn id="7" dur="500"/>
                                        <p:tgtEl>
                                          <p:spTgt spid="70662"/>
                                        </p:tgtEl>
                                      </p:cBhvr>
                                    </p:animEffect>
                                    <p:anim calcmode="lin" valueType="num">
                                      <p:cBhvr>
                                        <p:cTn id="8" dur="500" fill="hold"/>
                                        <p:tgtEl>
                                          <p:spTgt spid="70662"/>
                                        </p:tgtEl>
                                        <p:attrNameLst>
                                          <p:attrName>ppt_x</p:attrName>
                                        </p:attrNameLst>
                                      </p:cBhvr>
                                      <p:tavLst>
                                        <p:tav tm="0">
                                          <p:val>
                                            <p:strVal val="#ppt_x"/>
                                          </p:val>
                                        </p:tav>
                                        <p:tav tm="100000">
                                          <p:val>
                                            <p:strVal val="#ppt_x"/>
                                          </p:val>
                                        </p:tav>
                                      </p:tavLst>
                                    </p:anim>
                                    <p:anim calcmode="lin" valueType="num">
                                      <p:cBhvr>
                                        <p:cTn id="9" dur="500" fill="hold"/>
                                        <p:tgtEl>
                                          <p:spTgt spid="7066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70659"/>
                                        </p:tgtEl>
                                        <p:attrNameLst>
                                          <p:attrName>style.visibility</p:attrName>
                                        </p:attrNameLst>
                                      </p:cBhvr>
                                      <p:to>
                                        <p:strVal val="visible"/>
                                      </p:to>
                                    </p:set>
                                    <p:animEffect transition="in" filter="wipe(up)">
                                      <p:cBhvr>
                                        <p:cTn id="14" dur="500"/>
                                        <p:tgtEl>
                                          <p:spTgt spid="7065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70663"/>
                                        </p:tgtEl>
                                        <p:attrNameLst>
                                          <p:attrName>style.visibility</p:attrName>
                                        </p:attrNameLst>
                                      </p:cBhvr>
                                      <p:to>
                                        <p:strVal val="visible"/>
                                      </p:to>
                                    </p:set>
                                    <p:animEffect transition="in" filter="wipe(up)">
                                      <p:cBhvr>
                                        <p:cTn id="17" dur="500"/>
                                        <p:tgtEl>
                                          <p:spTgt spid="70663"/>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0664"/>
                                        </p:tgtEl>
                                        <p:attrNameLst>
                                          <p:attrName>style.visibility</p:attrName>
                                        </p:attrNameLst>
                                      </p:cBhvr>
                                      <p:to>
                                        <p:strVal val="visible"/>
                                      </p:to>
                                    </p:set>
                                    <p:animEffect transition="in" filter="wipe(up)">
                                      <p:cBhvr>
                                        <p:cTn id="20" dur="500"/>
                                        <p:tgtEl>
                                          <p:spTgt spid="7066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70665"/>
                                        </p:tgtEl>
                                        <p:attrNameLst>
                                          <p:attrName>style.visibility</p:attrName>
                                        </p:attrNameLst>
                                      </p:cBhvr>
                                      <p:to>
                                        <p:strVal val="visible"/>
                                      </p:to>
                                    </p:set>
                                    <p:animEffect transition="in" filter="wipe(up)">
                                      <p:cBhvr>
                                        <p:cTn id="23" dur="500"/>
                                        <p:tgtEl>
                                          <p:spTgt spid="70665"/>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0666"/>
                                        </p:tgtEl>
                                        <p:attrNameLst>
                                          <p:attrName>style.visibility</p:attrName>
                                        </p:attrNameLst>
                                      </p:cBhvr>
                                      <p:to>
                                        <p:strVal val="visible"/>
                                      </p:to>
                                    </p:set>
                                    <p:animEffect transition="in" filter="wipe(up)">
                                      <p:cBhvr>
                                        <p:cTn id="26" dur="500"/>
                                        <p:tgtEl>
                                          <p:spTgt spid="70666"/>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70667"/>
                                        </p:tgtEl>
                                        <p:attrNameLst>
                                          <p:attrName>style.visibility</p:attrName>
                                        </p:attrNameLst>
                                      </p:cBhvr>
                                      <p:to>
                                        <p:strVal val="visible"/>
                                      </p:to>
                                    </p:set>
                                    <p:animEffect transition="in" filter="wipe(up)">
                                      <p:cBhvr>
                                        <p:cTn id="29" dur="500"/>
                                        <p:tgtEl>
                                          <p:spTgt spid="70667"/>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70668"/>
                                        </p:tgtEl>
                                        <p:attrNameLst>
                                          <p:attrName>style.visibility</p:attrName>
                                        </p:attrNameLst>
                                      </p:cBhvr>
                                      <p:to>
                                        <p:strVal val="visible"/>
                                      </p:to>
                                    </p:set>
                                    <p:animEffect transition="in" filter="wipe(up)">
                                      <p:cBhvr>
                                        <p:cTn id="32" dur="500"/>
                                        <p:tgtEl>
                                          <p:spTgt spid="7066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0663"/>
                                        </p:tgtEl>
                                      </p:cBhvr>
                                    </p:animEffect>
                                    <p:set>
                                      <p:cBhvr>
                                        <p:cTn id="37" dur="1" fill="hold">
                                          <p:stCondLst>
                                            <p:cond delay="499"/>
                                          </p:stCondLst>
                                        </p:cTn>
                                        <p:tgtEl>
                                          <p:spTgt spid="7066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70664"/>
                                        </p:tgtEl>
                                      </p:cBhvr>
                                    </p:animEffect>
                                    <p:set>
                                      <p:cBhvr>
                                        <p:cTn id="42" dur="1" fill="hold">
                                          <p:stCondLst>
                                            <p:cond delay="499"/>
                                          </p:stCondLst>
                                        </p:cTn>
                                        <p:tgtEl>
                                          <p:spTgt spid="7066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70665"/>
                                        </p:tgtEl>
                                      </p:cBhvr>
                                    </p:animEffect>
                                    <p:set>
                                      <p:cBhvr>
                                        <p:cTn id="47" dur="1" fill="hold">
                                          <p:stCondLst>
                                            <p:cond delay="499"/>
                                          </p:stCondLst>
                                        </p:cTn>
                                        <p:tgtEl>
                                          <p:spTgt spid="7066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70666"/>
                                        </p:tgtEl>
                                      </p:cBhvr>
                                    </p:animEffect>
                                    <p:set>
                                      <p:cBhvr>
                                        <p:cTn id="52" dur="1" fill="hold">
                                          <p:stCondLst>
                                            <p:cond delay="499"/>
                                          </p:stCondLst>
                                        </p:cTn>
                                        <p:tgtEl>
                                          <p:spTgt spid="7066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70667"/>
                                        </p:tgtEl>
                                      </p:cBhvr>
                                    </p:animEffect>
                                    <p:set>
                                      <p:cBhvr>
                                        <p:cTn id="57" dur="1" fill="hold">
                                          <p:stCondLst>
                                            <p:cond delay="499"/>
                                          </p:stCondLst>
                                        </p:cTn>
                                        <p:tgtEl>
                                          <p:spTgt spid="7066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70668"/>
                                        </p:tgtEl>
                                      </p:cBhvr>
                                    </p:animEffect>
                                    <p:set>
                                      <p:cBhvr>
                                        <p:cTn id="62" dur="1" fill="hold">
                                          <p:stCondLst>
                                            <p:cond delay="499"/>
                                          </p:stCondLst>
                                        </p:cTn>
                                        <p:tgtEl>
                                          <p:spTgt spid="7066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70669"/>
                                        </p:tgtEl>
                                        <p:attrNameLst>
                                          <p:attrName>style.visibility</p:attrName>
                                        </p:attrNameLst>
                                      </p:cBhvr>
                                      <p:to>
                                        <p:strVal val="visible"/>
                                      </p:to>
                                    </p:set>
                                    <p:animEffect transition="in" filter="wipe(up)">
                                      <p:cBhvr>
                                        <p:cTn id="67" dur="500"/>
                                        <p:tgtEl>
                                          <p:spTgt spid="7066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0670"/>
                                        </p:tgtEl>
                                        <p:attrNameLst>
                                          <p:attrName>style.visibility</p:attrName>
                                        </p:attrNameLst>
                                      </p:cBhvr>
                                      <p:to>
                                        <p:strVal val="visible"/>
                                      </p:to>
                                    </p:set>
                                    <p:animEffect transition="in" filter="wipe(up)">
                                      <p:cBhvr>
                                        <p:cTn id="72" dur="500"/>
                                        <p:tgtEl>
                                          <p:spTgt spid="70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p:bldP spid="70663" grpId="0" bldLvl="0" animBg="1"/>
      <p:bldP spid="70663" grpId="1" bldLvl="0" animBg="1"/>
      <p:bldP spid="70664" grpId="0" bldLvl="0" animBg="1"/>
      <p:bldP spid="70664" grpId="1" bldLvl="0" animBg="1"/>
      <p:bldP spid="70665" grpId="0" bldLvl="0" animBg="1"/>
      <p:bldP spid="70665" grpId="1" bldLvl="0" animBg="1"/>
      <p:bldP spid="70666" grpId="0" bldLvl="0" animBg="1"/>
      <p:bldP spid="70666" grpId="1" bldLvl="0" animBg="1"/>
      <p:bldP spid="70667" grpId="0" bldLvl="0" animBg="1"/>
      <p:bldP spid="70667" grpId="1" bldLvl="0" animBg="1"/>
      <p:bldP spid="70668" grpId="0" bldLvl="0" animBg="1"/>
      <p:bldP spid="70668" grpId="1" bldLvl="0" animBg="1"/>
      <p:bldP spid="70669" grpId="0" bldLvl="0" animBg="1"/>
      <p:bldP spid="7067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9"/>
          <p:cNvSpPr txBox="1">
            <a:spLocks noChangeArrowheads="1"/>
          </p:cNvSpPr>
          <p:nvPr/>
        </p:nvSpPr>
        <p:spPr bwMode="auto">
          <a:xfrm>
            <a:off x="1676400" y="1631950"/>
            <a:ext cx="8915400" cy="309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zh-CN" altLang="en-US" sz="3000" b="1">
                <a:solidFill>
                  <a:srgbClr val="000000"/>
                </a:solidFill>
                <a:latin typeface="楷体" panose="02010609060101010101" pitchFamily="49" charset="-122"/>
                <a:ea typeface="楷体" panose="02010609060101010101" pitchFamily="49" charset="-122"/>
              </a:rPr>
              <a:t>    在生物的体细胞中，控制同一性状的遗传因子</a:t>
            </a:r>
            <a:endParaRPr lang="en-US" altLang="zh-CN" sz="3000" b="1">
              <a:solidFill>
                <a:srgbClr val="000000"/>
              </a:solidFill>
              <a:latin typeface="楷体" panose="02010609060101010101" pitchFamily="49" charset="-122"/>
              <a:ea typeface="楷体" panose="02010609060101010101" pitchFamily="49" charset="-122"/>
            </a:endParaRPr>
          </a:p>
          <a:p>
            <a:pPr eaLnBrk="1" hangingPunct="1">
              <a:lnSpc>
                <a:spcPct val="130000"/>
              </a:lnSpc>
              <a:spcBef>
                <a:spcPct val="0"/>
              </a:spcBef>
              <a:buFont typeface="Arial" panose="020B0604020202020204" pitchFamily="34" charset="0"/>
              <a:buNone/>
            </a:pPr>
            <a:r>
              <a:rPr lang="en-US" altLang="zh-CN" sz="3000" b="1">
                <a:solidFill>
                  <a:srgbClr val="000000"/>
                </a:solidFill>
                <a:latin typeface="楷体" panose="02010609060101010101" pitchFamily="49" charset="-122"/>
                <a:ea typeface="楷体" panose="02010609060101010101" pitchFamily="49" charset="-122"/>
              </a:rPr>
              <a:t>__________</a:t>
            </a:r>
            <a:r>
              <a:rPr lang="zh-CN" altLang="en-US" sz="3000" b="1">
                <a:solidFill>
                  <a:srgbClr val="000000"/>
                </a:solidFill>
                <a:latin typeface="楷体" panose="02010609060101010101" pitchFamily="49" charset="-122"/>
                <a:ea typeface="楷体" panose="02010609060101010101" pitchFamily="49" charset="-122"/>
              </a:rPr>
              <a:t>，不相</a:t>
            </a:r>
            <a:r>
              <a:rPr lang="en-US" altLang="zh-CN" sz="3000" b="1">
                <a:solidFill>
                  <a:srgbClr val="000000"/>
                </a:solidFill>
                <a:latin typeface="楷体" panose="02010609060101010101" pitchFamily="49" charset="-122"/>
                <a:ea typeface="楷体" panose="02010609060101010101" pitchFamily="49" charset="-122"/>
              </a:rPr>
              <a:t>_______</a:t>
            </a:r>
            <a:r>
              <a:rPr lang="zh-CN" altLang="en-US" sz="3000" b="1">
                <a:solidFill>
                  <a:srgbClr val="000000"/>
                </a:solidFill>
                <a:latin typeface="楷体" panose="02010609060101010101" pitchFamily="49" charset="-122"/>
                <a:ea typeface="楷体" panose="02010609060101010101" pitchFamily="49" charset="-122"/>
              </a:rPr>
              <a:t>；</a:t>
            </a:r>
            <a:endParaRPr lang="en-US" altLang="zh-CN" sz="3000" b="1">
              <a:solidFill>
                <a:srgbClr val="000000"/>
              </a:solidFill>
              <a:latin typeface="楷体" panose="02010609060101010101" pitchFamily="49" charset="-122"/>
              <a:ea typeface="楷体" panose="02010609060101010101" pitchFamily="49" charset="-122"/>
            </a:endParaRPr>
          </a:p>
          <a:p>
            <a:pPr eaLnBrk="1" hangingPunct="1">
              <a:lnSpc>
                <a:spcPct val="130000"/>
              </a:lnSpc>
              <a:spcBef>
                <a:spcPct val="0"/>
              </a:spcBef>
              <a:buFont typeface="Arial" panose="020B0604020202020204" pitchFamily="34" charset="0"/>
              <a:buNone/>
            </a:pPr>
            <a:r>
              <a:rPr lang="en-US" altLang="zh-CN" sz="3000" b="1">
                <a:solidFill>
                  <a:srgbClr val="000000"/>
                </a:solidFill>
                <a:latin typeface="楷体" panose="02010609060101010101" pitchFamily="49" charset="-122"/>
                <a:ea typeface="楷体" panose="02010609060101010101" pitchFamily="49" charset="-122"/>
              </a:rPr>
              <a:t>    </a:t>
            </a:r>
            <a:r>
              <a:rPr lang="zh-CN" altLang="en-US" sz="3000" b="1">
                <a:solidFill>
                  <a:srgbClr val="000000"/>
                </a:solidFill>
                <a:latin typeface="楷体" panose="02010609060101010101" pitchFamily="49" charset="-122"/>
                <a:ea typeface="楷体" panose="02010609060101010101" pitchFamily="49" charset="-122"/>
              </a:rPr>
              <a:t>在形成配子时，成对的遗传因子发生</a:t>
            </a:r>
            <a:r>
              <a:rPr lang="en-US" altLang="zh-CN" sz="3000" b="1">
                <a:solidFill>
                  <a:srgbClr val="000000"/>
                </a:solidFill>
                <a:latin typeface="楷体" panose="02010609060101010101" pitchFamily="49" charset="-122"/>
                <a:ea typeface="楷体" panose="02010609060101010101" pitchFamily="49" charset="-122"/>
              </a:rPr>
              <a:t>_______</a:t>
            </a:r>
            <a:r>
              <a:rPr lang="zh-CN" altLang="en-US" sz="3000" b="1">
                <a:solidFill>
                  <a:srgbClr val="000000"/>
                </a:solidFill>
                <a:latin typeface="楷体" panose="02010609060101010101" pitchFamily="49" charset="-122"/>
                <a:ea typeface="楷体" panose="02010609060101010101" pitchFamily="49" charset="-122"/>
              </a:rPr>
              <a:t>，</a:t>
            </a:r>
            <a:r>
              <a:rPr lang="en-US" altLang="zh-CN" sz="3000" b="1">
                <a:solidFill>
                  <a:srgbClr val="000000"/>
                </a:solidFill>
                <a:latin typeface="楷体" panose="02010609060101010101" pitchFamily="49" charset="-122"/>
                <a:ea typeface="楷体" panose="02010609060101010101" pitchFamily="49" charset="-122"/>
              </a:rPr>
              <a:t>______</a:t>
            </a:r>
            <a:r>
              <a:rPr lang="zh-CN" altLang="en-US" sz="3000" b="1">
                <a:solidFill>
                  <a:srgbClr val="000000"/>
                </a:solidFill>
                <a:latin typeface="楷体" panose="02010609060101010101" pitchFamily="49" charset="-122"/>
                <a:ea typeface="楷体" panose="02010609060101010101" pitchFamily="49" charset="-122"/>
              </a:rPr>
              <a:t>后的遗传因子分别进入不同的配子中，随</a:t>
            </a:r>
            <a:endParaRPr lang="en-US" altLang="zh-CN" sz="3000" b="1">
              <a:solidFill>
                <a:srgbClr val="000000"/>
              </a:solidFill>
              <a:latin typeface="楷体" panose="02010609060101010101" pitchFamily="49" charset="-122"/>
              <a:ea typeface="楷体" panose="02010609060101010101" pitchFamily="49" charset="-122"/>
            </a:endParaRPr>
          </a:p>
          <a:p>
            <a:pPr eaLnBrk="1" hangingPunct="1">
              <a:lnSpc>
                <a:spcPct val="130000"/>
              </a:lnSpc>
              <a:spcBef>
                <a:spcPct val="0"/>
              </a:spcBef>
              <a:buFont typeface="Arial" panose="020B0604020202020204" pitchFamily="34" charset="0"/>
              <a:buNone/>
            </a:pPr>
            <a:r>
              <a:rPr lang="en-US" altLang="zh-CN" sz="3000" b="1">
                <a:solidFill>
                  <a:srgbClr val="000000"/>
                </a:solidFill>
                <a:latin typeface="楷体" panose="02010609060101010101" pitchFamily="49" charset="-122"/>
                <a:ea typeface="楷体" panose="02010609060101010101" pitchFamily="49" charset="-122"/>
              </a:rPr>
              <a:t>_____</a:t>
            </a:r>
            <a:r>
              <a:rPr lang="zh-CN" altLang="en-US" sz="3000" b="1">
                <a:solidFill>
                  <a:srgbClr val="000000"/>
                </a:solidFill>
                <a:latin typeface="楷体" panose="02010609060101010101" pitchFamily="49" charset="-122"/>
                <a:ea typeface="楷体" panose="02010609060101010101" pitchFamily="49" charset="-122"/>
              </a:rPr>
              <a:t>遗传给后代。</a:t>
            </a:r>
            <a:endParaRPr lang="zh-CN" altLang="en-US" sz="3000" b="1">
              <a:solidFill>
                <a:srgbClr val="000000"/>
              </a:solidFill>
              <a:latin typeface="楷体" panose="02010609060101010101" pitchFamily="49" charset="-122"/>
              <a:ea typeface="楷体" panose="02010609060101010101" pitchFamily="49" charset="-122"/>
            </a:endParaRPr>
          </a:p>
        </p:txBody>
      </p:sp>
      <p:sp>
        <p:nvSpPr>
          <p:cNvPr id="111619" name="Rectangle 10"/>
          <p:cNvSpPr>
            <a:spLocks noChangeArrowheads="1"/>
          </p:cNvSpPr>
          <p:nvPr/>
        </p:nvSpPr>
        <p:spPr bwMode="auto">
          <a:xfrm>
            <a:off x="2005013" y="2279650"/>
            <a:ext cx="26590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zh-CN" altLang="zh-CN" sz="2800" b="1">
                <a:solidFill>
                  <a:srgbClr val="C00000"/>
                </a:solidFill>
                <a:latin typeface="楷体" panose="02010609060101010101" pitchFamily="49" charset="-122"/>
                <a:ea typeface="楷体" panose="02010609060101010101" pitchFamily="49" charset="-122"/>
              </a:rPr>
              <a:t>成对存在</a:t>
            </a:r>
            <a:endParaRPr lang="zh-CN" altLang="zh-CN" sz="2800" b="1">
              <a:solidFill>
                <a:srgbClr val="C00000"/>
              </a:solidFill>
              <a:latin typeface="楷体" panose="02010609060101010101" pitchFamily="49" charset="-122"/>
              <a:ea typeface="楷体" panose="02010609060101010101" pitchFamily="49" charset="-122"/>
            </a:endParaRPr>
          </a:p>
        </p:txBody>
      </p:sp>
      <p:sp>
        <p:nvSpPr>
          <p:cNvPr id="111620" name="Rectangle 11"/>
          <p:cNvSpPr>
            <a:spLocks noChangeArrowheads="1"/>
          </p:cNvSpPr>
          <p:nvPr/>
        </p:nvSpPr>
        <p:spPr bwMode="auto">
          <a:xfrm>
            <a:off x="5087938" y="2279650"/>
            <a:ext cx="14652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zh-CN" altLang="zh-CN" sz="2800" b="1">
                <a:solidFill>
                  <a:srgbClr val="C00000"/>
                </a:solidFill>
                <a:latin typeface="楷体" panose="02010609060101010101" pitchFamily="49" charset="-122"/>
                <a:ea typeface="楷体" panose="02010609060101010101" pitchFamily="49" charset="-122"/>
              </a:rPr>
              <a:t>融合</a:t>
            </a:r>
            <a:endParaRPr lang="zh-CN" altLang="zh-CN" sz="2800" b="1">
              <a:solidFill>
                <a:srgbClr val="C00000"/>
              </a:solidFill>
              <a:latin typeface="楷体" panose="02010609060101010101" pitchFamily="49" charset="-122"/>
              <a:ea typeface="楷体" panose="02010609060101010101" pitchFamily="49" charset="-122"/>
            </a:endParaRPr>
          </a:p>
        </p:txBody>
      </p:sp>
      <p:sp>
        <p:nvSpPr>
          <p:cNvPr id="111621" name="Rectangle 12"/>
          <p:cNvSpPr>
            <a:spLocks noChangeArrowheads="1"/>
          </p:cNvSpPr>
          <p:nvPr/>
        </p:nvSpPr>
        <p:spPr bwMode="auto">
          <a:xfrm>
            <a:off x="1919288" y="3432175"/>
            <a:ext cx="14668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zh-CN" altLang="zh-CN" sz="2800" b="1">
                <a:solidFill>
                  <a:srgbClr val="C00000"/>
                </a:solidFill>
                <a:latin typeface="楷体" panose="02010609060101010101" pitchFamily="49" charset="-122"/>
                <a:ea typeface="楷体" panose="02010609060101010101" pitchFamily="49" charset="-122"/>
              </a:rPr>
              <a:t>分离</a:t>
            </a:r>
            <a:endParaRPr lang="zh-CN" altLang="zh-CN" sz="2800" b="1">
              <a:solidFill>
                <a:srgbClr val="C00000"/>
              </a:solidFill>
              <a:latin typeface="楷体" panose="02010609060101010101" pitchFamily="49" charset="-122"/>
              <a:ea typeface="楷体" panose="02010609060101010101" pitchFamily="49" charset="-122"/>
            </a:endParaRPr>
          </a:p>
        </p:txBody>
      </p:sp>
      <p:sp>
        <p:nvSpPr>
          <p:cNvPr id="111622" name="Rectangle 13"/>
          <p:cNvSpPr>
            <a:spLocks noChangeArrowheads="1"/>
          </p:cNvSpPr>
          <p:nvPr/>
        </p:nvSpPr>
        <p:spPr bwMode="auto">
          <a:xfrm>
            <a:off x="8878888" y="2889250"/>
            <a:ext cx="14652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zh-CN" altLang="zh-CN" sz="2800" b="1">
                <a:solidFill>
                  <a:srgbClr val="C00000"/>
                </a:solidFill>
                <a:latin typeface="楷体" panose="02010609060101010101" pitchFamily="49" charset="-122"/>
                <a:ea typeface="楷体" panose="02010609060101010101" pitchFamily="49" charset="-122"/>
              </a:rPr>
              <a:t>分离</a:t>
            </a:r>
            <a:endParaRPr lang="zh-CN" altLang="zh-CN" sz="2800" b="1">
              <a:solidFill>
                <a:srgbClr val="C00000"/>
              </a:solidFill>
              <a:latin typeface="楷体" panose="02010609060101010101" pitchFamily="49" charset="-122"/>
              <a:ea typeface="楷体" panose="02010609060101010101" pitchFamily="49" charset="-122"/>
            </a:endParaRPr>
          </a:p>
        </p:txBody>
      </p:sp>
      <p:sp>
        <p:nvSpPr>
          <p:cNvPr id="111623" name="Rectangle 14"/>
          <p:cNvSpPr>
            <a:spLocks noChangeArrowheads="1"/>
          </p:cNvSpPr>
          <p:nvPr/>
        </p:nvSpPr>
        <p:spPr bwMode="auto">
          <a:xfrm>
            <a:off x="1847850" y="4032250"/>
            <a:ext cx="14668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zh-CN" altLang="zh-CN" sz="2800" b="1">
                <a:solidFill>
                  <a:srgbClr val="C00000"/>
                </a:solidFill>
                <a:latin typeface="楷体" panose="02010609060101010101" pitchFamily="49" charset="-122"/>
                <a:ea typeface="楷体" panose="02010609060101010101" pitchFamily="49" charset="-122"/>
              </a:rPr>
              <a:t>配子</a:t>
            </a:r>
            <a:endParaRPr lang="zh-CN" altLang="zh-CN" sz="2800" b="1">
              <a:solidFill>
                <a:srgbClr val="C00000"/>
              </a:solidFill>
              <a:latin typeface="楷体" panose="02010609060101010101" pitchFamily="49" charset="-122"/>
              <a:ea typeface="楷体" panose="02010609060101010101" pitchFamily="49" charset="-122"/>
            </a:endParaRPr>
          </a:p>
        </p:txBody>
      </p:sp>
      <p:sp>
        <p:nvSpPr>
          <p:cNvPr id="570376" name="Text Box 12"/>
          <p:cNvSpPr txBox="1">
            <a:spLocks noChangeArrowheads="1"/>
          </p:cNvSpPr>
          <p:nvPr/>
        </p:nvSpPr>
        <p:spPr bwMode="auto">
          <a:xfrm>
            <a:off x="1782763" y="260350"/>
            <a:ext cx="77692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zh-CN" altLang="en-US" b="1">
                <a:solidFill>
                  <a:srgbClr val="7030A0"/>
                </a:solidFill>
                <a:latin typeface="楷体" panose="02010609060101010101" pitchFamily="49" charset="-122"/>
                <a:ea typeface="楷体" panose="02010609060101010101" pitchFamily="49" charset="-122"/>
              </a:rPr>
              <a:t>三、孟德尔第一定律</a:t>
            </a:r>
            <a:r>
              <a:rPr lang="en-US" altLang="zh-CN" b="1">
                <a:solidFill>
                  <a:srgbClr val="7030A0"/>
                </a:solidFill>
                <a:latin typeface="楷体" panose="02010609060101010101" pitchFamily="49" charset="-122"/>
                <a:ea typeface="楷体" panose="02010609060101010101" pitchFamily="49" charset="-122"/>
              </a:rPr>
              <a:t>——</a:t>
            </a:r>
            <a:r>
              <a:rPr lang="zh-CN" altLang="en-US" b="1">
                <a:solidFill>
                  <a:srgbClr val="C00000"/>
                </a:solidFill>
                <a:latin typeface="楷体" panose="02010609060101010101" pitchFamily="49" charset="-122"/>
                <a:ea typeface="楷体" panose="02010609060101010101" pitchFamily="49" charset="-122"/>
              </a:rPr>
              <a:t>分离定律</a:t>
            </a:r>
            <a:endParaRPr lang="zh-CN" altLang="en-US" b="1">
              <a:solidFill>
                <a:srgbClr val="C00000"/>
              </a:solidFill>
              <a:latin typeface="楷体" panose="02010609060101010101" pitchFamily="49" charset="-122"/>
              <a:ea typeface="楷体" panose="02010609060101010101" pitchFamily="49" charset="-122"/>
            </a:endParaRPr>
          </a:p>
        </p:txBody>
      </p:sp>
      <p:pic>
        <p:nvPicPr>
          <p:cNvPr id="570377" name="图片 9"/>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524000" y="5805488"/>
            <a:ext cx="91440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78" name="Text Box 12"/>
          <p:cNvSpPr txBox="1">
            <a:spLocks noChangeArrowheads="1"/>
          </p:cNvSpPr>
          <p:nvPr/>
        </p:nvSpPr>
        <p:spPr bwMode="auto">
          <a:xfrm>
            <a:off x="1914525" y="971550"/>
            <a:ext cx="778192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en-US" altLang="zh-CN" sz="3000" b="1">
                <a:solidFill>
                  <a:srgbClr val="7030A0"/>
                </a:solidFill>
                <a:latin typeface="楷体" panose="02010609060101010101" pitchFamily="49" charset="-122"/>
                <a:ea typeface="楷体" panose="02010609060101010101" pitchFamily="49" charset="-122"/>
              </a:rPr>
              <a:t>1.</a:t>
            </a:r>
            <a:r>
              <a:rPr lang="zh-CN" altLang="en-US" sz="3000" b="1">
                <a:solidFill>
                  <a:srgbClr val="7030A0"/>
                </a:solidFill>
                <a:latin typeface="楷体" panose="02010609060101010101" pitchFamily="49" charset="-122"/>
                <a:ea typeface="楷体" panose="02010609060101010101" pitchFamily="49" charset="-122"/>
              </a:rPr>
              <a:t>内容：</a:t>
            </a:r>
            <a:endParaRPr lang="zh-CN" altLang="en-US" sz="3000" b="1">
              <a:solidFill>
                <a:srgbClr val="C00000"/>
              </a:solidFill>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slide(fromBottom)">
                                      <p:cBhvr>
                                        <p:cTn id="7" dur="500"/>
                                        <p:tgtEl>
                                          <p:spTgt spid="1116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1619"/>
                                        </p:tgtEl>
                                        <p:attrNameLst>
                                          <p:attrName>style.visibility</p:attrName>
                                        </p:attrNameLst>
                                      </p:cBhvr>
                                      <p:to>
                                        <p:strVal val="visible"/>
                                      </p:to>
                                    </p:set>
                                    <p:animEffect transition="in" filter="slide(fromBottom)">
                                      <p:cBhvr>
                                        <p:cTn id="12" dur="500"/>
                                        <p:tgtEl>
                                          <p:spTgt spid="11161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1620"/>
                                        </p:tgtEl>
                                        <p:attrNameLst>
                                          <p:attrName>style.visibility</p:attrName>
                                        </p:attrNameLst>
                                      </p:cBhvr>
                                      <p:to>
                                        <p:strVal val="visible"/>
                                      </p:to>
                                    </p:set>
                                    <p:animEffect transition="in" filter="slide(fromBottom)">
                                      <p:cBhvr>
                                        <p:cTn id="17" dur="500"/>
                                        <p:tgtEl>
                                          <p:spTgt spid="11162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1622"/>
                                        </p:tgtEl>
                                        <p:attrNameLst>
                                          <p:attrName>style.visibility</p:attrName>
                                        </p:attrNameLst>
                                      </p:cBhvr>
                                      <p:to>
                                        <p:strVal val="visible"/>
                                      </p:to>
                                    </p:set>
                                    <p:animEffect transition="in" filter="slide(fromBottom)">
                                      <p:cBhvr>
                                        <p:cTn id="22" dur="500"/>
                                        <p:tgtEl>
                                          <p:spTgt spid="11162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1621"/>
                                        </p:tgtEl>
                                        <p:attrNameLst>
                                          <p:attrName>style.visibility</p:attrName>
                                        </p:attrNameLst>
                                      </p:cBhvr>
                                      <p:to>
                                        <p:strVal val="visible"/>
                                      </p:to>
                                    </p:set>
                                    <p:animEffect transition="in" filter="slide(fromBottom)">
                                      <p:cBhvr>
                                        <p:cTn id="27" dur="500"/>
                                        <p:tgtEl>
                                          <p:spTgt spid="11162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1623"/>
                                        </p:tgtEl>
                                        <p:attrNameLst>
                                          <p:attrName>style.visibility</p:attrName>
                                        </p:attrNameLst>
                                      </p:cBhvr>
                                      <p:to>
                                        <p:strVal val="visible"/>
                                      </p:to>
                                    </p:set>
                                    <p:animEffect transition="in" filter="slide(fromBottom)">
                                      <p:cBhvr>
                                        <p:cTn id="32" dur="500"/>
                                        <p:tgtEl>
                                          <p:spTgt spid="111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19" grpId="0"/>
      <p:bldP spid="111620" grpId="0"/>
      <p:bldP spid="111621" grpId="0"/>
      <p:bldP spid="111622" grpId="0"/>
      <p:bldP spid="1116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a:spLocks noChangeArrowheads="1"/>
          </p:cNvSpPr>
          <p:nvPr/>
        </p:nvSpPr>
        <p:spPr bwMode="auto">
          <a:xfrm>
            <a:off x="1665088" y="991949"/>
            <a:ext cx="8751392" cy="113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zh-CN" altLang="en-US" sz="2600" b="1">
                <a:solidFill>
                  <a:srgbClr val="000000"/>
                </a:solidFill>
                <a:latin typeface="楷体" panose="02010609060101010101" pitchFamily="49" charset="-122"/>
                <a:ea typeface="楷体" panose="02010609060101010101" pitchFamily="49" charset="-122"/>
              </a:rPr>
              <a:t>（</a:t>
            </a:r>
            <a:r>
              <a:rPr lang="en-US" altLang="zh-CN" sz="2600" b="1">
                <a:solidFill>
                  <a:srgbClr val="000000"/>
                </a:solidFill>
                <a:latin typeface="楷体" panose="02010609060101010101" pitchFamily="49" charset="-122"/>
                <a:ea typeface="楷体" panose="02010609060101010101" pitchFamily="49" charset="-122"/>
              </a:rPr>
              <a:t>1</a:t>
            </a:r>
            <a:r>
              <a:rPr lang="zh-CN" altLang="en-US" sz="2600" b="1">
                <a:solidFill>
                  <a:srgbClr val="000000"/>
                </a:solidFill>
                <a:latin typeface="楷体" panose="02010609060101010101" pitchFamily="49" charset="-122"/>
                <a:ea typeface="楷体" panose="02010609060101010101" pitchFamily="49" charset="-122"/>
              </a:rPr>
              <a:t>）只</a:t>
            </a:r>
            <a:r>
              <a:rPr lang="zh-CN" altLang="en-US" sz="2600" b="1">
                <a:solidFill>
                  <a:srgbClr val="C00000"/>
                </a:solidFill>
                <a:latin typeface="楷体" panose="02010609060101010101" pitchFamily="49" charset="-122"/>
                <a:ea typeface="楷体" panose="02010609060101010101" pitchFamily="49" charset="-122"/>
              </a:rPr>
              <a:t>适用</a:t>
            </a:r>
            <a:r>
              <a:rPr lang="zh-CN" altLang="en-US" sz="2600" b="1">
                <a:solidFill>
                  <a:srgbClr val="000000"/>
                </a:solidFill>
                <a:latin typeface="楷体" panose="02010609060101010101" pitchFamily="49" charset="-122"/>
                <a:ea typeface="楷体" panose="02010609060101010101" pitchFamily="49" charset="-122"/>
              </a:rPr>
              <a:t>于</a:t>
            </a:r>
            <a:r>
              <a:rPr lang="zh-CN" altLang="en-US" sz="2600" b="1">
                <a:solidFill>
                  <a:srgbClr val="C00000"/>
                </a:solidFill>
                <a:latin typeface="楷体" panose="02010609060101010101" pitchFamily="49" charset="-122"/>
                <a:ea typeface="楷体" panose="02010609060101010101" pitchFamily="49" charset="-122"/>
              </a:rPr>
              <a:t>真核细胞中细胞核</a:t>
            </a:r>
            <a:r>
              <a:rPr lang="zh-CN" altLang="en-US" sz="2600" b="1">
                <a:solidFill>
                  <a:srgbClr val="000000"/>
                </a:solidFill>
                <a:latin typeface="楷体" panose="02010609060101010101" pitchFamily="49" charset="-122"/>
                <a:ea typeface="楷体" panose="02010609060101010101" pitchFamily="49" charset="-122"/>
              </a:rPr>
              <a:t>中的遗传因子的传递规律，而</a:t>
            </a:r>
            <a:r>
              <a:rPr lang="zh-CN" altLang="en-US" sz="2600" b="1">
                <a:solidFill>
                  <a:srgbClr val="C00000"/>
                </a:solidFill>
                <a:latin typeface="楷体" panose="02010609060101010101" pitchFamily="49" charset="-122"/>
                <a:ea typeface="楷体" panose="02010609060101010101" pitchFamily="49" charset="-122"/>
              </a:rPr>
              <a:t>不适用</a:t>
            </a:r>
            <a:r>
              <a:rPr lang="zh-CN" altLang="en-US" sz="2600" b="1">
                <a:solidFill>
                  <a:srgbClr val="000000"/>
                </a:solidFill>
                <a:latin typeface="楷体" panose="02010609060101010101" pitchFamily="49" charset="-122"/>
                <a:ea typeface="楷体" panose="02010609060101010101" pitchFamily="49" charset="-122"/>
              </a:rPr>
              <a:t>于</a:t>
            </a:r>
            <a:r>
              <a:rPr lang="zh-CN" altLang="en-US" sz="2600" b="1">
                <a:solidFill>
                  <a:srgbClr val="C00000"/>
                </a:solidFill>
                <a:latin typeface="楷体" panose="02010609060101010101" pitchFamily="49" charset="-122"/>
                <a:ea typeface="楷体" panose="02010609060101010101" pitchFamily="49" charset="-122"/>
              </a:rPr>
              <a:t>原核生物</a:t>
            </a:r>
            <a:r>
              <a:rPr lang="zh-CN" altLang="en-US" sz="2600" b="1">
                <a:solidFill>
                  <a:srgbClr val="000000"/>
                </a:solidFill>
                <a:latin typeface="楷体" panose="02010609060101010101" pitchFamily="49" charset="-122"/>
                <a:ea typeface="楷体" panose="02010609060101010101" pitchFamily="49" charset="-122"/>
              </a:rPr>
              <a:t>、</a:t>
            </a:r>
            <a:r>
              <a:rPr lang="zh-CN" altLang="en-US" sz="2600" b="1">
                <a:solidFill>
                  <a:srgbClr val="C00000"/>
                </a:solidFill>
                <a:latin typeface="楷体" panose="02010609060101010101" pitchFamily="49" charset="-122"/>
                <a:ea typeface="楷体" panose="02010609060101010101" pitchFamily="49" charset="-122"/>
              </a:rPr>
              <a:t>细胞质</a:t>
            </a:r>
            <a:r>
              <a:rPr lang="zh-CN" altLang="en-US" sz="2600" b="1">
                <a:solidFill>
                  <a:srgbClr val="000000"/>
                </a:solidFill>
                <a:latin typeface="楷体" panose="02010609060101010101" pitchFamily="49" charset="-122"/>
                <a:ea typeface="楷体" panose="02010609060101010101" pitchFamily="49" charset="-122"/>
              </a:rPr>
              <a:t>的遗传因子的遗传。</a:t>
            </a:r>
            <a:endParaRPr lang="en-US" altLang="zh-CN" sz="2600" b="1">
              <a:solidFill>
                <a:srgbClr val="000000"/>
              </a:solidFill>
              <a:latin typeface="楷体" panose="02010609060101010101" pitchFamily="49" charset="-122"/>
              <a:ea typeface="楷体" panose="02010609060101010101" pitchFamily="49" charset="-122"/>
            </a:endParaRPr>
          </a:p>
        </p:txBody>
      </p:sp>
      <p:sp>
        <p:nvSpPr>
          <p:cNvPr id="112643" name="Text Box 2"/>
          <p:cNvSpPr txBox="1">
            <a:spLocks noChangeArrowheads="1"/>
          </p:cNvSpPr>
          <p:nvPr/>
        </p:nvSpPr>
        <p:spPr bwMode="auto">
          <a:xfrm>
            <a:off x="1665088" y="2275747"/>
            <a:ext cx="875139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zh-CN" altLang="en-US" sz="2600" b="1">
                <a:solidFill>
                  <a:srgbClr val="000000"/>
                </a:solidFill>
                <a:latin typeface="楷体" panose="02010609060101010101" pitchFamily="49" charset="-122"/>
                <a:ea typeface="楷体" panose="02010609060101010101" pitchFamily="49" charset="-122"/>
              </a:rPr>
              <a:t>（</a:t>
            </a:r>
            <a:r>
              <a:rPr lang="en-US" altLang="zh-CN" sz="2600" b="1">
                <a:solidFill>
                  <a:srgbClr val="000000"/>
                </a:solidFill>
                <a:latin typeface="楷体" panose="02010609060101010101" pitchFamily="49" charset="-122"/>
                <a:ea typeface="楷体" panose="02010609060101010101" pitchFamily="49" charset="-122"/>
              </a:rPr>
              <a:t>2</a:t>
            </a:r>
            <a:r>
              <a:rPr lang="zh-CN" altLang="en-US" sz="2600" b="1">
                <a:solidFill>
                  <a:srgbClr val="000000"/>
                </a:solidFill>
                <a:latin typeface="楷体" panose="02010609060101010101" pitchFamily="49" charset="-122"/>
                <a:ea typeface="楷体" panose="02010609060101010101" pitchFamily="49" charset="-122"/>
              </a:rPr>
              <a:t>）揭示了控制</a:t>
            </a:r>
            <a:r>
              <a:rPr lang="zh-CN" altLang="en-US" sz="2600" b="1">
                <a:solidFill>
                  <a:srgbClr val="C00000"/>
                </a:solidFill>
                <a:latin typeface="楷体" panose="02010609060101010101" pitchFamily="49" charset="-122"/>
                <a:ea typeface="楷体" panose="02010609060101010101" pitchFamily="49" charset="-122"/>
              </a:rPr>
              <a:t>一对相对性状</a:t>
            </a:r>
            <a:r>
              <a:rPr lang="zh-CN" altLang="en-US" sz="2600" b="1">
                <a:solidFill>
                  <a:srgbClr val="000000"/>
                </a:solidFill>
                <a:latin typeface="楷体" panose="02010609060101010101" pitchFamily="49" charset="-122"/>
                <a:ea typeface="楷体" panose="02010609060101010101" pitchFamily="49" charset="-122"/>
              </a:rPr>
              <a:t>的</a:t>
            </a:r>
            <a:r>
              <a:rPr lang="zh-CN" altLang="en-US" sz="2600" b="1">
                <a:solidFill>
                  <a:srgbClr val="C00000"/>
                </a:solidFill>
                <a:latin typeface="楷体" panose="02010609060101010101" pitchFamily="49" charset="-122"/>
                <a:ea typeface="楷体" panose="02010609060101010101" pitchFamily="49" charset="-122"/>
              </a:rPr>
              <a:t>一对遗传因子</a:t>
            </a:r>
            <a:r>
              <a:rPr lang="zh-CN" altLang="en-US" sz="2600" b="1">
                <a:solidFill>
                  <a:srgbClr val="000000"/>
                </a:solidFill>
                <a:latin typeface="楷体" panose="02010609060101010101" pitchFamily="49" charset="-122"/>
                <a:ea typeface="楷体" panose="02010609060101010101" pitchFamily="49" charset="-122"/>
              </a:rPr>
              <a:t>行为，而两对或两对以上的遗传因子控制两对或两对以上相对性状的遗传行为不属于分离定律。</a:t>
            </a:r>
            <a:endParaRPr lang="zh-CN" altLang="en-US" sz="2600" b="1">
              <a:solidFill>
                <a:srgbClr val="000000"/>
              </a:solidFill>
              <a:latin typeface="楷体" panose="02010609060101010101" pitchFamily="49" charset="-122"/>
              <a:ea typeface="楷体" panose="02010609060101010101" pitchFamily="49" charset="-122"/>
            </a:endParaRPr>
          </a:p>
        </p:txBody>
      </p:sp>
      <p:sp>
        <p:nvSpPr>
          <p:cNvPr id="571396" name="Text Box 12"/>
          <p:cNvSpPr txBox="1">
            <a:spLocks noChangeArrowheads="1"/>
          </p:cNvSpPr>
          <p:nvPr/>
        </p:nvSpPr>
        <p:spPr bwMode="auto">
          <a:xfrm>
            <a:off x="1987550" y="260350"/>
            <a:ext cx="7780338"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en-US" altLang="zh-CN" sz="3000" b="1">
                <a:solidFill>
                  <a:srgbClr val="7030A0"/>
                </a:solidFill>
                <a:latin typeface="楷体" panose="02010609060101010101" pitchFamily="49" charset="-122"/>
                <a:ea typeface="楷体" panose="02010609060101010101" pitchFamily="49" charset="-122"/>
              </a:rPr>
              <a:t>2.</a:t>
            </a:r>
            <a:r>
              <a:rPr lang="zh-CN" altLang="en-US" sz="3000" b="1">
                <a:solidFill>
                  <a:srgbClr val="7030A0"/>
                </a:solidFill>
                <a:latin typeface="楷体" panose="02010609060101010101" pitchFamily="49" charset="-122"/>
                <a:ea typeface="楷体" panose="02010609060101010101" pitchFamily="49" charset="-122"/>
              </a:rPr>
              <a:t>分离定律的适用范围：</a:t>
            </a:r>
            <a:endParaRPr lang="zh-CN" altLang="en-US" sz="3000" b="1">
              <a:solidFill>
                <a:srgbClr val="7030A0"/>
              </a:solidFill>
              <a:latin typeface="楷体" panose="02010609060101010101" pitchFamily="49" charset="-122"/>
              <a:ea typeface="楷体" panose="02010609060101010101" pitchFamily="49" charset="-122"/>
            </a:endParaRPr>
          </a:p>
        </p:txBody>
      </p:sp>
      <p:pic>
        <p:nvPicPr>
          <p:cNvPr id="571397" name="图片 4"/>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524000" y="5805488"/>
            <a:ext cx="91440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Text Box 4"/>
          <p:cNvSpPr txBox="1">
            <a:spLocks noChangeArrowheads="1"/>
          </p:cNvSpPr>
          <p:nvPr/>
        </p:nvSpPr>
        <p:spPr bwMode="auto">
          <a:xfrm>
            <a:off x="1665088" y="4273789"/>
            <a:ext cx="8751392" cy="1213485"/>
          </a:xfrm>
          <a:prstGeom prst="rect">
            <a:avLst/>
          </a:prstGeom>
          <a:solidFill>
            <a:srgbClr val="92D050">
              <a:alpha val="6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zh-CN" altLang="zh-CN" sz="2800" b="1">
                <a:solidFill>
                  <a:srgbClr val="000000"/>
                </a:solidFill>
                <a:latin typeface="楷体" panose="02010609060101010101" pitchFamily="49" charset="-122"/>
                <a:ea typeface="楷体" panose="02010609060101010101" pitchFamily="49" charset="-122"/>
              </a:rPr>
              <a:t>    即进行</a:t>
            </a:r>
            <a:r>
              <a:rPr lang="zh-CN" altLang="zh-CN" sz="2800" b="1">
                <a:solidFill>
                  <a:srgbClr val="FF0000"/>
                </a:solidFill>
                <a:latin typeface="楷体" panose="02010609060101010101" pitchFamily="49" charset="-122"/>
                <a:ea typeface="楷体" panose="02010609060101010101" pitchFamily="49" charset="-122"/>
              </a:rPr>
              <a:t>有性</a:t>
            </a:r>
            <a:r>
              <a:rPr lang="zh-CN" altLang="zh-CN" sz="2800" b="1">
                <a:solidFill>
                  <a:srgbClr val="000000"/>
                </a:solidFill>
                <a:latin typeface="楷体" panose="02010609060101010101" pitchFamily="49" charset="-122"/>
                <a:ea typeface="楷体" panose="02010609060101010101" pitchFamily="49" charset="-122"/>
              </a:rPr>
              <a:t>生殖的</a:t>
            </a:r>
            <a:r>
              <a:rPr lang="zh-CN" altLang="zh-CN" sz="2800" b="1">
                <a:solidFill>
                  <a:srgbClr val="FF0000"/>
                </a:solidFill>
                <a:latin typeface="楷体" panose="02010609060101010101" pitchFamily="49" charset="-122"/>
                <a:ea typeface="楷体" panose="02010609060101010101" pitchFamily="49" charset="-122"/>
              </a:rPr>
              <a:t>真核</a:t>
            </a:r>
            <a:r>
              <a:rPr lang="zh-CN" altLang="zh-CN" sz="2800" b="1">
                <a:solidFill>
                  <a:srgbClr val="000000"/>
                </a:solidFill>
                <a:latin typeface="楷体" panose="02010609060101010101" pitchFamily="49" charset="-122"/>
                <a:ea typeface="楷体" panose="02010609060101010101" pitchFamily="49" charset="-122"/>
              </a:rPr>
              <a:t>生物的</a:t>
            </a:r>
            <a:r>
              <a:rPr lang="zh-CN" altLang="zh-CN" sz="2800" b="1">
                <a:solidFill>
                  <a:srgbClr val="FF0000"/>
                </a:solidFill>
                <a:latin typeface="楷体" panose="02010609060101010101" pitchFamily="49" charset="-122"/>
                <a:ea typeface="楷体" panose="02010609060101010101" pitchFamily="49" charset="-122"/>
              </a:rPr>
              <a:t>一对相对性状</a:t>
            </a:r>
            <a:r>
              <a:rPr lang="zh-CN" altLang="zh-CN" sz="2800" b="1">
                <a:solidFill>
                  <a:srgbClr val="000000"/>
                </a:solidFill>
                <a:latin typeface="楷体" panose="02010609060101010101" pitchFamily="49" charset="-122"/>
                <a:ea typeface="楷体" panose="02010609060101010101" pitchFamily="49" charset="-122"/>
              </a:rPr>
              <a:t>的</a:t>
            </a:r>
            <a:r>
              <a:rPr lang="zh-CN" altLang="zh-CN" sz="2800" b="1">
                <a:solidFill>
                  <a:srgbClr val="FF0000"/>
                </a:solidFill>
                <a:latin typeface="楷体" panose="02010609060101010101" pitchFamily="49" charset="-122"/>
                <a:ea typeface="楷体" panose="02010609060101010101" pitchFamily="49" charset="-122"/>
              </a:rPr>
              <a:t>细胞核</a:t>
            </a:r>
            <a:r>
              <a:rPr lang="zh-CN" altLang="zh-CN" sz="2800" b="1">
                <a:solidFill>
                  <a:srgbClr val="000000"/>
                </a:solidFill>
                <a:latin typeface="楷体" panose="02010609060101010101" pitchFamily="49" charset="-122"/>
                <a:ea typeface="楷体" panose="02010609060101010101" pitchFamily="49" charset="-122"/>
              </a:rPr>
              <a:t>遗传。</a:t>
            </a:r>
            <a:endParaRPr lang="zh-CN" altLang="zh-CN" sz="2800" b="1">
              <a:solidFill>
                <a:srgbClr val="000000"/>
              </a:solidFill>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blinds(horizontal)">
                                      <p:cBhvr>
                                        <p:cTn id="7" dur="500"/>
                                        <p:tgtEl>
                                          <p:spTgt spid="1126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43"/>
                                        </p:tgtEl>
                                        <p:attrNameLst>
                                          <p:attrName>style.visibility</p:attrName>
                                        </p:attrNameLst>
                                      </p:cBhvr>
                                      <p:to>
                                        <p:strVal val="visible"/>
                                      </p:to>
                                    </p:set>
                                    <p:animEffect transition="in" filter="blinds(horizontal)">
                                      <p:cBhvr>
                                        <p:cTn id="12" dur="500"/>
                                        <p:tgtEl>
                                          <p:spTgt spid="1126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46"/>
                                        </p:tgtEl>
                                        <p:attrNameLst>
                                          <p:attrName>style.visibility</p:attrName>
                                        </p:attrNameLst>
                                      </p:cBhvr>
                                      <p:to>
                                        <p:strVal val="visible"/>
                                      </p:to>
                                    </p:set>
                                    <p:animEffect transition="in" filter="dissolve">
                                      <p:cBhvr>
                                        <p:cTn id="17" dur="500"/>
                                        <p:tgtEl>
                                          <p:spTgt spid="11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p:bldP spid="11264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3-1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755775" y="3644900"/>
            <a:ext cx="3227388"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7" name="Picture 3" descr="3-1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602413" y="3703638"/>
            <a:ext cx="3082925"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Line 4"/>
          <p:cNvSpPr>
            <a:spLocks noChangeShapeType="1"/>
          </p:cNvSpPr>
          <p:nvPr/>
        </p:nvSpPr>
        <p:spPr bwMode="auto">
          <a:xfrm>
            <a:off x="4440238" y="4149725"/>
            <a:ext cx="3887787"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楷体" panose="02010609060101010101" pitchFamily="49" charset="-122"/>
              <a:ea typeface="楷体" panose="02010609060101010101" pitchFamily="49" charset="-122"/>
            </a:endParaRPr>
          </a:p>
        </p:txBody>
      </p:sp>
      <p:sp>
        <p:nvSpPr>
          <p:cNvPr id="72709" name="Text Box 5"/>
          <p:cNvSpPr txBox="1">
            <a:spLocks noChangeArrowheads="1"/>
          </p:cNvSpPr>
          <p:nvPr/>
        </p:nvSpPr>
        <p:spPr bwMode="auto">
          <a:xfrm>
            <a:off x="5668963" y="4149725"/>
            <a:ext cx="56578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zh-CN" altLang="zh-CN" sz="3000" b="1">
                <a:latin typeface="楷体" panose="02010609060101010101" pitchFamily="49" charset="-122"/>
                <a:ea typeface="楷体" panose="02010609060101010101" pitchFamily="49" charset="-122"/>
              </a:rPr>
              <a:t>异</a:t>
            </a:r>
            <a:br>
              <a:rPr lang="zh-CN" altLang="zh-CN" sz="3000" b="1">
                <a:latin typeface="楷体" panose="02010609060101010101" pitchFamily="49" charset="-122"/>
                <a:ea typeface="楷体" panose="02010609060101010101" pitchFamily="49" charset="-122"/>
              </a:rPr>
            </a:br>
            <a:r>
              <a:rPr lang="zh-CN" altLang="zh-CN" sz="3000" b="1">
                <a:latin typeface="楷体" panose="02010609060101010101" pitchFamily="49" charset="-122"/>
                <a:ea typeface="楷体" panose="02010609060101010101" pitchFamily="49" charset="-122"/>
              </a:rPr>
              <a:t>花</a:t>
            </a:r>
            <a:br>
              <a:rPr lang="zh-CN" altLang="zh-CN" sz="3000" b="1">
                <a:latin typeface="楷体" panose="02010609060101010101" pitchFamily="49" charset="-122"/>
                <a:ea typeface="楷体" panose="02010609060101010101" pitchFamily="49" charset="-122"/>
              </a:rPr>
            </a:br>
            <a:r>
              <a:rPr lang="zh-CN" altLang="zh-CN" sz="3000" b="1">
                <a:latin typeface="楷体" panose="02010609060101010101" pitchFamily="49" charset="-122"/>
                <a:ea typeface="楷体" panose="02010609060101010101" pitchFamily="49" charset="-122"/>
              </a:rPr>
              <a:t>传</a:t>
            </a:r>
            <a:br>
              <a:rPr lang="zh-CN" altLang="zh-CN" sz="3000" b="1">
                <a:latin typeface="楷体" panose="02010609060101010101" pitchFamily="49" charset="-122"/>
                <a:ea typeface="楷体" panose="02010609060101010101" pitchFamily="49" charset="-122"/>
              </a:rPr>
            </a:br>
            <a:r>
              <a:rPr lang="zh-CN" altLang="zh-CN" sz="3000" b="1">
                <a:latin typeface="楷体" panose="02010609060101010101" pitchFamily="49" charset="-122"/>
                <a:ea typeface="楷体" panose="02010609060101010101" pitchFamily="49" charset="-122"/>
              </a:rPr>
              <a:t>粉</a:t>
            </a:r>
            <a:endParaRPr lang="zh-CN" altLang="zh-CN" sz="3000" b="1">
              <a:latin typeface="楷体" panose="02010609060101010101" pitchFamily="49" charset="-122"/>
              <a:ea typeface="楷体" panose="02010609060101010101" pitchFamily="49" charset="-122"/>
            </a:endParaRPr>
          </a:p>
        </p:txBody>
      </p:sp>
      <p:sp>
        <p:nvSpPr>
          <p:cNvPr id="72710" name="Text Box 7"/>
          <p:cNvSpPr txBox="1">
            <a:spLocks noChangeArrowheads="1"/>
          </p:cNvSpPr>
          <p:nvPr/>
        </p:nvSpPr>
        <p:spPr bwMode="auto">
          <a:xfrm>
            <a:off x="6677025" y="188913"/>
            <a:ext cx="565785" cy="1938020"/>
          </a:xfrm>
          <a:prstGeom prst="rect">
            <a:avLst/>
          </a:prstGeom>
          <a:noFill/>
          <a:ln>
            <a:noFill/>
          </a:ln>
          <a:effectLst/>
          <a:extLst>
            <a:ext uri="{909E8E84-426E-40DD-AFC4-6F175D3DCCD1}">
              <a14:hiddenFill xmlns:a14="http://schemas.microsoft.com/office/drawing/2010/main">
                <a:solidFill>
                  <a:srgbClr val="000080">
                    <a:alpha val="7019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zh-CN" altLang="zh-CN" sz="3000" b="1">
                <a:latin typeface="楷体" panose="02010609060101010101" pitchFamily="49" charset="-122"/>
                <a:ea typeface="楷体" panose="02010609060101010101" pitchFamily="49" charset="-122"/>
              </a:rPr>
              <a:t>闭</a:t>
            </a:r>
            <a:br>
              <a:rPr lang="zh-CN" altLang="zh-CN" sz="3000" b="1">
                <a:latin typeface="楷体" panose="02010609060101010101" pitchFamily="49" charset="-122"/>
                <a:ea typeface="楷体" panose="02010609060101010101" pitchFamily="49" charset="-122"/>
              </a:rPr>
            </a:br>
            <a:r>
              <a:rPr lang="zh-CN" altLang="zh-CN" sz="3000" b="1">
                <a:latin typeface="楷体" panose="02010609060101010101" pitchFamily="49" charset="-122"/>
                <a:ea typeface="楷体" panose="02010609060101010101" pitchFamily="49" charset="-122"/>
              </a:rPr>
              <a:t>花</a:t>
            </a:r>
            <a:br>
              <a:rPr lang="zh-CN" altLang="zh-CN" sz="3000" b="1">
                <a:latin typeface="楷体" panose="02010609060101010101" pitchFamily="49" charset="-122"/>
                <a:ea typeface="楷体" panose="02010609060101010101" pitchFamily="49" charset="-122"/>
              </a:rPr>
            </a:br>
            <a:r>
              <a:rPr lang="zh-CN" altLang="zh-CN" sz="3000" b="1">
                <a:latin typeface="楷体" panose="02010609060101010101" pitchFamily="49" charset="-122"/>
                <a:ea typeface="楷体" panose="02010609060101010101" pitchFamily="49" charset="-122"/>
              </a:rPr>
              <a:t>受</a:t>
            </a:r>
            <a:br>
              <a:rPr lang="zh-CN" altLang="zh-CN" sz="3000" b="1">
                <a:latin typeface="楷体" panose="02010609060101010101" pitchFamily="49" charset="-122"/>
                <a:ea typeface="楷体" panose="02010609060101010101" pitchFamily="49" charset="-122"/>
              </a:rPr>
            </a:br>
            <a:r>
              <a:rPr lang="zh-CN" altLang="zh-CN" sz="3000" b="1">
                <a:latin typeface="楷体" panose="02010609060101010101" pitchFamily="49" charset="-122"/>
                <a:ea typeface="楷体" panose="02010609060101010101" pitchFamily="49" charset="-122"/>
              </a:rPr>
              <a:t>粉</a:t>
            </a:r>
            <a:endParaRPr lang="zh-CN" altLang="zh-CN" sz="3000" b="1">
              <a:latin typeface="楷体" panose="02010609060101010101" pitchFamily="49" charset="-122"/>
              <a:ea typeface="楷体" panose="02010609060101010101" pitchFamily="49" charset="-122"/>
            </a:endParaRPr>
          </a:p>
        </p:txBody>
      </p:sp>
      <p:pic>
        <p:nvPicPr>
          <p:cNvPr id="513031" name="Picture 8" descr="3-1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270125" y="115888"/>
            <a:ext cx="3078163"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32" name="Text Box 9"/>
          <p:cNvSpPr txBox="1">
            <a:spLocks noChangeArrowheads="1"/>
          </p:cNvSpPr>
          <p:nvPr/>
        </p:nvSpPr>
        <p:spPr bwMode="auto">
          <a:xfrm>
            <a:off x="1708150" y="188913"/>
            <a:ext cx="56578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zh-CN" altLang="zh-CN" sz="3000" b="1">
                <a:latin typeface="楷体" panose="02010609060101010101" pitchFamily="49" charset="-122"/>
                <a:ea typeface="楷体" panose="02010609060101010101" pitchFamily="49" charset="-122"/>
              </a:rPr>
              <a:t>自</a:t>
            </a:r>
            <a:br>
              <a:rPr lang="zh-CN" altLang="zh-CN" sz="3000" b="1">
                <a:latin typeface="楷体" panose="02010609060101010101" pitchFamily="49" charset="-122"/>
                <a:ea typeface="楷体" panose="02010609060101010101" pitchFamily="49" charset="-122"/>
              </a:rPr>
            </a:br>
            <a:r>
              <a:rPr lang="zh-CN" altLang="zh-CN" sz="3000" b="1">
                <a:latin typeface="楷体" panose="02010609060101010101" pitchFamily="49" charset="-122"/>
                <a:ea typeface="楷体" panose="02010609060101010101" pitchFamily="49" charset="-122"/>
              </a:rPr>
              <a:t>花</a:t>
            </a:r>
            <a:br>
              <a:rPr lang="zh-CN" altLang="zh-CN" sz="3000" b="1">
                <a:latin typeface="楷体" panose="02010609060101010101" pitchFamily="49" charset="-122"/>
                <a:ea typeface="楷体" panose="02010609060101010101" pitchFamily="49" charset="-122"/>
              </a:rPr>
            </a:br>
            <a:r>
              <a:rPr lang="zh-CN" altLang="zh-CN" sz="3000" b="1">
                <a:latin typeface="楷体" panose="02010609060101010101" pitchFamily="49" charset="-122"/>
                <a:ea typeface="楷体" panose="02010609060101010101" pitchFamily="49" charset="-122"/>
              </a:rPr>
              <a:t>传</a:t>
            </a:r>
            <a:br>
              <a:rPr lang="zh-CN" altLang="zh-CN" sz="3000" b="1">
                <a:latin typeface="楷体" panose="02010609060101010101" pitchFamily="49" charset="-122"/>
                <a:ea typeface="楷体" panose="02010609060101010101" pitchFamily="49" charset="-122"/>
              </a:rPr>
            </a:br>
            <a:r>
              <a:rPr lang="zh-CN" altLang="zh-CN" sz="3000" b="1">
                <a:latin typeface="楷体" panose="02010609060101010101" pitchFamily="49" charset="-122"/>
                <a:ea typeface="楷体" panose="02010609060101010101" pitchFamily="49" charset="-122"/>
              </a:rPr>
              <a:t>粉</a:t>
            </a:r>
            <a:endParaRPr lang="zh-CN" altLang="zh-CN" sz="3000" b="1">
              <a:latin typeface="楷体" panose="02010609060101010101" pitchFamily="49" charset="-122"/>
              <a:ea typeface="楷体" panose="02010609060101010101" pitchFamily="49" charset="-122"/>
            </a:endParaRPr>
          </a:p>
        </p:txBody>
      </p:sp>
      <p:sp>
        <p:nvSpPr>
          <p:cNvPr id="72713" name="Line 10"/>
          <p:cNvSpPr>
            <a:spLocks noChangeShapeType="1"/>
          </p:cNvSpPr>
          <p:nvPr/>
        </p:nvSpPr>
        <p:spPr bwMode="auto">
          <a:xfrm>
            <a:off x="3216275" y="549275"/>
            <a:ext cx="719138" cy="0"/>
          </a:xfrm>
          <a:prstGeom prst="line">
            <a:avLst/>
          </a:prstGeom>
          <a:noFill/>
          <a:ln w="762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楷体" panose="02010609060101010101" pitchFamily="49" charset="-122"/>
              <a:ea typeface="楷体" panose="02010609060101010101" pitchFamily="49" charset="-122"/>
            </a:endParaRPr>
          </a:p>
        </p:txBody>
      </p:sp>
      <p:sp>
        <p:nvSpPr>
          <p:cNvPr id="72714" name="Rectangle 10"/>
          <p:cNvSpPr>
            <a:spLocks noChangeArrowheads="1"/>
          </p:cNvSpPr>
          <p:nvPr/>
        </p:nvSpPr>
        <p:spPr bwMode="auto">
          <a:xfrm>
            <a:off x="1706563" y="2571750"/>
            <a:ext cx="8961437" cy="121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zh-CN" altLang="en-US" sz="2800" b="1">
                <a:latin typeface="楷体" panose="02010609060101010101" pitchFamily="49" charset="-122"/>
                <a:ea typeface="楷体" panose="02010609060101010101" pitchFamily="49" charset="-122"/>
              </a:rPr>
              <a:t>自花传粉：一朵花的花粉落在同一朵花的雌蕊柱头上的过程（只有两性花才同时具有花粉和柱头）</a:t>
            </a:r>
            <a:endParaRPr lang="zh-CN" altLang="en-US" sz="2800" b="1">
              <a:latin typeface="楷体" panose="02010609060101010101" pitchFamily="49" charset="-122"/>
              <a:ea typeface="楷体" panose="02010609060101010101" pitchFamily="49" charset="-122"/>
            </a:endParaRPr>
          </a:p>
        </p:txBody>
      </p:sp>
      <p:pic>
        <p:nvPicPr>
          <p:cNvPr id="72715" name="Picture 6" descr="endou"/>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5863" y="115888"/>
            <a:ext cx="29083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6" name="椭圆形标注 1"/>
          <p:cNvSpPr>
            <a:spLocks noChangeArrowheads="1"/>
          </p:cNvSpPr>
          <p:nvPr/>
        </p:nvSpPr>
        <p:spPr bwMode="auto">
          <a:xfrm>
            <a:off x="3808413" y="2205038"/>
            <a:ext cx="4879975" cy="1428750"/>
          </a:xfrm>
          <a:prstGeom prst="wedgeEllipseCallout">
            <a:avLst>
              <a:gd name="adj1" fmla="val 12963"/>
              <a:gd name="adj2" fmla="val -72616"/>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algn="ctr" eaLnBrk="1" hangingPunct="1">
              <a:lnSpc>
                <a:spcPct val="130000"/>
              </a:lnSpc>
              <a:spcBef>
                <a:spcPct val="0"/>
              </a:spcBef>
              <a:buFont typeface="Arial" panose="020B0604020202020204" pitchFamily="34" charset="0"/>
              <a:buNone/>
            </a:pPr>
            <a:r>
              <a:rPr lang="zh-CN" altLang="zh-CN" sz="2800" b="1">
                <a:solidFill>
                  <a:schemeClr val="bg1"/>
                </a:solidFill>
                <a:latin typeface="楷体" panose="02010609060101010101" pitchFamily="49" charset="-122"/>
                <a:ea typeface="楷体" panose="02010609060101010101" pitchFamily="49" charset="-122"/>
              </a:rPr>
              <a:t>是指花在花未开时已经完成了受粉。</a:t>
            </a:r>
            <a:endParaRPr lang="zh-CN" altLang="zh-CN" sz="2800" b="1">
              <a:solidFill>
                <a:schemeClr val="bg1"/>
              </a:solidFill>
              <a:latin typeface="楷体" panose="02010609060101010101" pitchFamily="49" charset="-122"/>
              <a:ea typeface="楷体" panose="02010609060101010101" pitchFamily="49" charset="-122"/>
            </a:endParaRPr>
          </a:p>
        </p:txBody>
      </p:sp>
      <p:sp>
        <p:nvSpPr>
          <p:cNvPr id="72717" name="矩形 2"/>
          <p:cNvSpPr>
            <a:spLocks noChangeArrowheads="1"/>
          </p:cNvSpPr>
          <p:nvPr/>
        </p:nvSpPr>
        <p:spPr bwMode="auto">
          <a:xfrm>
            <a:off x="1770063" y="6207125"/>
            <a:ext cx="87185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zh-CN" altLang="en-US" sz="2800" b="1">
                <a:latin typeface="楷体" panose="02010609060101010101" pitchFamily="49" charset="-122"/>
                <a:ea typeface="楷体" panose="02010609060101010101" pitchFamily="49" charset="-122"/>
              </a:rPr>
              <a:t>异花传粉：两朵花之间的传粉过程</a:t>
            </a:r>
            <a:endParaRPr lang="zh-CN" altLang="en-US" sz="2800" b="1">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13"/>
                                        </p:tgtEl>
                                        <p:attrNameLst>
                                          <p:attrName>style.visibility</p:attrName>
                                        </p:attrNameLst>
                                      </p:cBhvr>
                                      <p:to>
                                        <p:strVal val="visible"/>
                                      </p:to>
                                    </p:set>
                                    <p:animEffect transition="in" filter="wipe(left)">
                                      <p:cBhvr>
                                        <p:cTn id="7" dur="500"/>
                                        <p:tgtEl>
                                          <p:spTgt spid="727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14"/>
                                        </p:tgtEl>
                                        <p:attrNameLst>
                                          <p:attrName>style.visibility</p:attrName>
                                        </p:attrNameLst>
                                      </p:cBhvr>
                                      <p:to>
                                        <p:strVal val="visible"/>
                                      </p:to>
                                    </p:set>
                                    <p:animEffect transition="in" filter="wipe(left)">
                                      <p:cBhvr>
                                        <p:cTn id="12" dur="500"/>
                                        <p:tgtEl>
                                          <p:spTgt spid="7271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2715"/>
                                        </p:tgtEl>
                                        <p:attrNameLst>
                                          <p:attrName>style.visibility</p:attrName>
                                        </p:attrNameLst>
                                      </p:cBhvr>
                                      <p:to>
                                        <p:strVal val="visible"/>
                                      </p:to>
                                    </p:set>
                                    <p:animEffect transition="in" filter="fade">
                                      <p:cBhvr>
                                        <p:cTn id="17" dur="1000"/>
                                        <p:tgtEl>
                                          <p:spTgt spid="72715"/>
                                        </p:tgtEl>
                                      </p:cBhvr>
                                    </p:animEffect>
                                    <p:anim calcmode="lin" valueType="num">
                                      <p:cBhvr>
                                        <p:cTn id="18" dur="1000" fill="hold"/>
                                        <p:tgtEl>
                                          <p:spTgt spid="72715"/>
                                        </p:tgtEl>
                                        <p:attrNameLst>
                                          <p:attrName>ppt_x</p:attrName>
                                        </p:attrNameLst>
                                      </p:cBhvr>
                                      <p:tavLst>
                                        <p:tav tm="0">
                                          <p:val>
                                            <p:strVal val="#ppt_x"/>
                                          </p:val>
                                        </p:tav>
                                        <p:tav tm="100000">
                                          <p:val>
                                            <p:strVal val="#ppt_x"/>
                                          </p:val>
                                        </p:tav>
                                      </p:tavLst>
                                    </p:anim>
                                    <p:anim calcmode="lin" valueType="num">
                                      <p:cBhvr>
                                        <p:cTn id="19" dur="1000" fill="hold"/>
                                        <p:tgtEl>
                                          <p:spTgt spid="727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2710"/>
                                        </p:tgtEl>
                                        <p:attrNameLst>
                                          <p:attrName>style.visibility</p:attrName>
                                        </p:attrNameLst>
                                      </p:cBhvr>
                                      <p:to>
                                        <p:strVal val="visible"/>
                                      </p:to>
                                    </p:set>
                                    <p:animEffect transition="in" filter="fade">
                                      <p:cBhvr>
                                        <p:cTn id="22" dur="1000"/>
                                        <p:tgtEl>
                                          <p:spTgt spid="72710"/>
                                        </p:tgtEl>
                                      </p:cBhvr>
                                    </p:animEffect>
                                    <p:anim calcmode="lin" valueType="num">
                                      <p:cBhvr>
                                        <p:cTn id="23" dur="1000" fill="hold"/>
                                        <p:tgtEl>
                                          <p:spTgt spid="72710"/>
                                        </p:tgtEl>
                                        <p:attrNameLst>
                                          <p:attrName>ppt_x</p:attrName>
                                        </p:attrNameLst>
                                      </p:cBhvr>
                                      <p:tavLst>
                                        <p:tav tm="0">
                                          <p:val>
                                            <p:strVal val="#ppt_x"/>
                                          </p:val>
                                        </p:tav>
                                        <p:tav tm="100000">
                                          <p:val>
                                            <p:strVal val="#ppt_x"/>
                                          </p:val>
                                        </p:tav>
                                      </p:tavLst>
                                    </p:anim>
                                    <p:anim calcmode="lin" valueType="num">
                                      <p:cBhvr>
                                        <p:cTn id="24" dur="1000" fill="hold"/>
                                        <p:tgtEl>
                                          <p:spTgt spid="727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2716"/>
                                        </p:tgtEl>
                                        <p:attrNameLst>
                                          <p:attrName>style.visibility</p:attrName>
                                        </p:attrNameLst>
                                      </p:cBhvr>
                                      <p:to>
                                        <p:strVal val="visible"/>
                                      </p:to>
                                    </p:set>
                                    <p:animEffect transition="in" filter="wipe(up)">
                                      <p:cBhvr>
                                        <p:cTn id="29" dur="500"/>
                                        <p:tgtEl>
                                          <p:spTgt spid="72716"/>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2706"/>
                                        </p:tgtEl>
                                        <p:attrNameLst>
                                          <p:attrName>style.visibility</p:attrName>
                                        </p:attrNameLst>
                                      </p:cBhvr>
                                      <p:to>
                                        <p:strVal val="visible"/>
                                      </p:to>
                                    </p:set>
                                    <p:animEffect transition="in" filter="fade">
                                      <p:cBhvr>
                                        <p:cTn id="34" dur="500"/>
                                        <p:tgtEl>
                                          <p:spTgt spid="72706"/>
                                        </p:tgtEl>
                                      </p:cBhvr>
                                    </p:animEffect>
                                    <p:anim calcmode="lin" valueType="num">
                                      <p:cBhvr>
                                        <p:cTn id="35" dur="500" fill="hold"/>
                                        <p:tgtEl>
                                          <p:spTgt spid="72706"/>
                                        </p:tgtEl>
                                        <p:attrNameLst>
                                          <p:attrName>ppt_x</p:attrName>
                                        </p:attrNameLst>
                                      </p:cBhvr>
                                      <p:tavLst>
                                        <p:tav tm="0">
                                          <p:val>
                                            <p:strVal val="#ppt_x"/>
                                          </p:val>
                                        </p:tav>
                                        <p:tav tm="100000">
                                          <p:val>
                                            <p:strVal val="#ppt_x"/>
                                          </p:val>
                                        </p:tav>
                                      </p:tavLst>
                                    </p:anim>
                                    <p:anim calcmode="lin" valueType="num">
                                      <p:cBhvr>
                                        <p:cTn id="36" dur="500" fill="hold"/>
                                        <p:tgtEl>
                                          <p:spTgt spid="7270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2707"/>
                                        </p:tgtEl>
                                        <p:attrNameLst>
                                          <p:attrName>style.visibility</p:attrName>
                                        </p:attrNameLst>
                                      </p:cBhvr>
                                      <p:to>
                                        <p:strVal val="visible"/>
                                      </p:to>
                                    </p:set>
                                    <p:animEffect transition="in" filter="fade">
                                      <p:cBhvr>
                                        <p:cTn id="39" dur="500"/>
                                        <p:tgtEl>
                                          <p:spTgt spid="72707"/>
                                        </p:tgtEl>
                                      </p:cBhvr>
                                    </p:animEffect>
                                    <p:anim calcmode="lin" valueType="num">
                                      <p:cBhvr>
                                        <p:cTn id="40" dur="500" fill="hold"/>
                                        <p:tgtEl>
                                          <p:spTgt spid="72707"/>
                                        </p:tgtEl>
                                        <p:attrNameLst>
                                          <p:attrName>ppt_x</p:attrName>
                                        </p:attrNameLst>
                                      </p:cBhvr>
                                      <p:tavLst>
                                        <p:tav tm="0">
                                          <p:val>
                                            <p:strVal val="#ppt_x"/>
                                          </p:val>
                                        </p:tav>
                                        <p:tav tm="100000">
                                          <p:val>
                                            <p:strVal val="#ppt_x"/>
                                          </p:val>
                                        </p:tav>
                                      </p:tavLst>
                                    </p:anim>
                                    <p:anim calcmode="lin" valueType="num">
                                      <p:cBhvr>
                                        <p:cTn id="41" dur="500" fill="hold"/>
                                        <p:tgtEl>
                                          <p:spTgt spid="7270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2708"/>
                                        </p:tgtEl>
                                        <p:attrNameLst>
                                          <p:attrName>style.visibility</p:attrName>
                                        </p:attrNameLst>
                                      </p:cBhvr>
                                      <p:to>
                                        <p:strVal val="visible"/>
                                      </p:to>
                                    </p:set>
                                    <p:animEffect transition="in" filter="wipe(left)">
                                      <p:cBhvr>
                                        <p:cTn id="46" dur="500"/>
                                        <p:tgtEl>
                                          <p:spTgt spid="72708"/>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72709"/>
                                        </p:tgtEl>
                                        <p:attrNameLst>
                                          <p:attrName>style.visibility</p:attrName>
                                        </p:attrNameLst>
                                      </p:cBhvr>
                                      <p:to>
                                        <p:strVal val="visible"/>
                                      </p:to>
                                    </p:set>
                                    <p:animEffect transition="in" filter="fade">
                                      <p:cBhvr>
                                        <p:cTn id="51" dur="500"/>
                                        <p:tgtEl>
                                          <p:spTgt spid="72709"/>
                                        </p:tgtEl>
                                      </p:cBhvr>
                                    </p:animEffect>
                                    <p:anim calcmode="lin" valueType="num">
                                      <p:cBhvr>
                                        <p:cTn id="52" dur="500" fill="hold"/>
                                        <p:tgtEl>
                                          <p:spTgt spid="72709"/>
                                        </p:tgtEl>
                                        <p:attrNameLst>
                                          <p:attrName>ppt_x</p:attrName>
                                        </p:attrNameLst>
                                      </p:cBhvr>
                                      <p:tavLst>
                                        <p:tav tm="0">
                                          <p:val>
                                            <p:strVal val="#ppt_x"/>
                                          </p:val>
                                        </p:tav>
                                        <p:tav tm="100000">
                                          <p:val>
                                            <p:strVal val="#ppt_x"/>
                                          </p:val>
                                        </p:tav>
                                      </p:tavLst>
                                    </p:anim>
                                    <p:anim calcmode="lin" valueType="num">
                                      <p:cBhvr>
                                        <p:cTn id="53" dur="500" fill="hold"/>
                                        <p:tgtEl>
                                          <p:spTgt spid="72709"/>
                                        </p:tgtEl>
                                        <p:attrNameLst>
                                          <p:attrName>ppt_y</p:attrName>
                                        </p:attrNameLst>
                                      </p:cBhvr>
                                      <p:tavLst>
                                        <p:tav tm="0">
                                          <p:val>
                                            <p:strVal val="#ppt_y+.1"/>
                                          </p:val>
                                        </p:tav>
                                        <p:tav tm="100000">
                                          <p:val>
                                            <p:strVal val="#ppt_y"/>
                                          </p:val>
                                        </p:tav>
                                      </p:tavLst>
                                    </p:anim>
                                  </p:childTnLst>
                                </p:cTn>
                              </p:par>
                            </p:childTnLst>
                          </p:cTn>
                        </p:par>
                        <p:par>
                          <p:cTn id="54" fill="hold">
                            <p:stCondLst>
                              <p:cond delay="500"/>
                            </p:stCondLst>
                            <p:childTnLst>
                              <p:par>
                                <p:cTn id="55" presetID="22" presetClass="entr" presetSubtype="4" fill="hold" grpId="0" nodeType="afterEffect">
                                  <p:stCondLst>
                                    <p:cond delay="500"/>
                                  </p:stCondLst>
                                  <p:childTnLst>
                                    <p:set>
                                      <p:cBhvr>
                                        <p:cTn id="56" dur="1" fill="hold">
                                          <p:stCondLst>
                                            <p:cond delay="0"/>
                                          </p:stCondLst>
                                        </p:cTn>
                                        <p:tgtEl>
                                          <p:spTgt spid="72717"/>
                                        </p:tgtEl>
                                        <p:attrNameLst>
                                          <p:attrName>style.visibility</p:attrName>
                                        </p:attrNameLst>
                                      </p:cBhvr>
                                      <p:to>
                                        <p:strVal val="visible"/>
                                      </p:to>
                                    </p:set>
                                    <p:animEffect transition="in" filter="wipe(down)">
                                      <p:cBhvr>
                                        <p:cTn id="57" dur="500"/>
                                        <p:tgtEl>
                                          <p:spTgt spid="72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ldLvl="0" animBg="1"/>
      <p:bldP spid="72709" grpId="0" bldLvl="0" animBg="1"/>
      <p:bldP spid="72710" grpId="0" bldLvl="0" animBg="1"/>
      <p:bldP spid="72713" grpId="0" bldLvl="0" animBg="1"/>
      <p:bldP spid="72714" grpId="0"/>
      <p:bldP spid="72716" grpId="0" bldLvl="0" animBg="1"/>
      <p:bldP spid="727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9" descr="index_clip_image00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135188" y="765175"/>
            <a:ext cx="7921625"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147" name="Rectangle 13"/>
          <p:cNvSpPr>
            <a:spLocks noChangeArrowheads="1"/>
          </p:cNvSpPr>
          <p:nvPr/>
        </p:nvSpPr>
        <p:spPr bwMode="auto">
          <a:xfrm>
            <a:off x="3360738" y="115888"/>
            <a:ext cx="4751387" cy="521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2800" b="1">
                <a:solidFill>
                  <a:srgbClr val="FF3300"/>
                </a:solidFill>
                <a:latin typeface="楷体" panose="02010609060101010101" pitchFamily="49" charset="-122"/>
                <a:ea typeface="楷体" panose="02010609060101010101" pitchFamily="49" charset="-122"/>
              </a:rPr>
              <a:t>人的一些相对性状</a:t>
            </a:r>
            <a:endParaRPr lang="zh-CN" altLang="zh-CN" sz="2800" b="1">
              <a:solidFill>
                <a:srgbClr val="FF3300"/>
              </a:solidFill>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wipe(down)">
                                      <p:cBhvr>
                                        <p:cTn id="7" dur="500"/>
                                        <p:tgtEl>
                                          <p:spTgt spid="79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book8-09s"/>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100763" y="3432175"/>
            <a:ext cx="4567237"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899" name="Picture 9" descr="book8-12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4000" y="3348038"/>
            <a:ext cx="4679950"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0" name="Picture 10" descr="book8-13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48300" y="0"/>
            <a:ext cx="5219700"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Rectangle 12"/>
          <p:cNvSpPr>
            <a:spLocks noChangeArrowheads="1"/>
          </p:cNvSpPr>
          <p:nvPr/>
        </p:nvSpPr>
        <p:spPr bwMode="auto">
          <a:xfrm>
            <a:off x="2135188" y="765175"/>
            <a:ext cx="2428240" cy="1445260"/>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4400" b="1">
                <a:solidFill>
                  <a:srgbClr val="FFFF00"/>
                </a:solidFill>
                <a:latin typeface="楷体" panose="02010609060101010101" pitchFamily="49" charset="-122"/>
                <a:ea typeface="楷体" panose="02010609060101010101" pitchFamily="49" charset="-122"/>
              </a:rPr>
              <a:t>人的一些</a:t>
            </a:r>
            <a:endParaRPr lang="zh-CN" altLang="zh-CN" sz="4400" b="1">
              <a:solidFill>
                <a:srgbClr val="FFFF00"/>
              </a:solidFill>
              <a:latin typeface="楷体" panose="02010609060101010101" pitchFamily="49" charset="-122"/>
              <a:ea typeface="楷体" panose="02010609060101010101" pitchFamily="49" charset="-122"/>
            </a:endParaRPr>
          </a:p>
          <a:p>
            <a:pPr>
              <a:spcBef>
                <a:spcPct val="0"/>
              </a:spcBef>
              <a:buFontTx/>
              <a:buNone/>
            </a:pPr>
            <a:r>
              <a:rPr lang="zh-CN" altLang="zh-CN" sz="4400" b="1">
                <a:solidFill>
                  <a:srgbClr val="FFFF00"/>
                </a:solidFill>
                <a:latin typeface="楷体" panose="02010609060101010101" pitchFamily="49" charset="-122"/>
                <a:ea typeface="楷体" panose="02010609060101010101" pitchFamily="49" charset="-122"/>
              </a:rPr>
              <a:t>相对性状</a:t>
            </a:r>
            <a:endParaRPr lang="zh-CN" altLang="zh-CN" sz="4400" b="1">
              <a:solidFill>
                <a:srgbClr val="FFFF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box(out)">
                                      <p:cBhvr>
                                        <p:cTn id="7" dur="500"/>
                                        <p:tgtEl>
                                          <p:spTgt spid="8090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0900"/>
                                        </p:tgtEl>
                                        <p:attrNameLst>
                                          <p:attrName>style.visibility</p:attrName>
                                        </p:attrNameLst>
                                      </p:cBhvr>
                                      <p:to>
                                        <p:strVal val="visible"/>
                                      </p:to>
                                    </p:set>
                                    <p:animEffect transition="in" filter="slide(fromBottom)">
                                      <p:cBhvr>
                                        <p:cTn id="12" dur="500"/>
                                        <p:tgtEl>
                                          <p:spTgt spid="80900"/>
                                        </p:tgtEl>
                                      </p:cBhvr>
                                    </p:animEffect>
                                  </p:childTnLst>
                                </p:cTn>
                              </p:par>
                            </p:childTnLst>
                          </p:cTn>
                        </p:par>
                        <p:par>
                          <p:cTn id="13" fill="hold">
                            <p:stCondLst>
                              <p:cond delay="500"/>
                            </p:stCondLst>
                            <p:childTnLst>
                              <p:par>
                                <p:cTn id="14" presetID="12" presetClass="entr" presetSubtype="4" fill="hold" nodeType="afterEffect">
                                  <p:stCondLst>
                                    <p:cond delay="500"/>
                                  </p:stCondLst>
                                  <p:childTnLst>
                                    <p:set>
                                      <p:cBhvr>
                                        <p:cTn id="15" dur="1" fill="hold">
                                          <p:stCondLst>
                                            <p:cond delay="0"/>
                                          </p:stCondLst>
                                        </p:cTn>
                                        <p:tgtEl>
                                          <p:spTgt spid="80899"/>
                                        </p:tgtEl>
                                        <p:attrNameLst>
                                          <p:attrName>style.visibility</p:attrName>
                                        </p:attrNameLst>
                                      </p:cBhvr>
                                      <p:to>
                                        <p:strVal val="visible"/>
                                      </p:to>
                                    </p:set>
                                    <p:animEffect transition="in" filter="slide(fromBottom)">
                                      <p:cBhvr>
                                        <p:cTn id="16" dur="500"/>
                                        <p:tgtEl>
                                          <p:spTgt spid="80899"/>
                                        </p:tgtEl>
                                      </p:cBhvr>
                                    </p:animEffect>
                                  </p:childTnLst>
                                </p:cTn>
                              </p:par>
                            </p:childTnLst>
                          </p:cTn>
                        </p:par>
                        <p:par>
                          <p:cTn id="17" fill="hold">
                            <p:stCondLst>
                              <p:cond delay="1500"/>
                            </p:stCondLst>
                            <p:childTnLst>
                              <p:par>
                                <p:cTn id="18" presetID="12" presetClass="entr" presetSubtype="4" fill="hold" nodeType="afterEffect">
                                  <p:stCondLst>
                                    <p:cond delay="1000"/>
                                  </p:stCondLst>
                                  <p:childTnLst>
                                    <p:set>
                                      <p:cBhvr>
                                        <p:cTn id="19" dur="1" fill="hold">
                                          <p:stCondLst>
                                            <p:cond delay="0"/>
                                          </p:stCondLst>
                                        </p:cTn>
                                        <p:tgtEl>
                                          <p:spTgt spid="80898"/>
                                        </p:tgtEl>
                                        <p:attrNameLst>
                                          <p:attrName>style.visibility</p:attrName>
                                        </p:attrNameLst>
                                      </p:cBhvr>
                                      <p:to>
                                        <p:strVal val="visible"/>
                                      </p:to>
                                    </p:set>
                                    <p:animEffect transition="in" filter="slide(fromBottom)">
                                      <p:cBhvr>
                                        <p:cTn id="20" dur="500"/>
                                        <p:tgtEl>
                                          <p:spTgt spid="80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6"/>
          <p:cNvSpPr txBox="1">
            <a:spLocks noChangeArrowheads="1"/>
          </p:cNvSpPr>
          <p:nvPr/>
        </p:nvSpPr>
        <p:spPr bwMode="auto">
          <a:xfrm>
            <a:off x="2351585" y="1844824"/>
            <a:ext cx="7848872" cy="383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lnSpc>
                <a:spcPct val="180000"/>
              </a:lnSpc>
              <a:spcBef>
                <a:spcPct val="0"/>
              </a:spcBef>
              <a:buFont typeface="Arial" panose="020B0604020202020204" pitchFamily="34" charset="0"/>
              <a:buNone/>
            </a:pPr>
            <a:r>
              <a:rPr lang="en-US" altLang="zh-CN" sz="2800" b="1">
                <a:solidFill>
                  <a:srgbClr val="000000"/>
                </a:solidFill>
                <a:latin typeface="楷体" panose="02010609060101010101" pitchFamily="49" charset="-122"/>
                <a:ea typeface="楷体" panose="02010609060101010101" pitchFamily="49" charset="-122"/>
              </a:rPr>
              <a:t>A.</a:t>
            </a:r>
            <a:r>
              <a:rPr lang="zh-CN" altLang="en-US" sz="2800" b="1">
                <a:solidFill>
                  <a:srgbClr val="000000"/>
                </a:solidFill>
                <a:latin typeface="楷体" panose="02010609060101010101" pitchFamily="49" charset="-122"/>
                <a:ea typeface="楷体" panose="02010609060101010101" pitchFamily="49" charset="-122"/>
              </a:rPr>
              <a:t>牵牛花的阔叶与小麦的窄叶 （       ）</a:t>
            </a:r>
            <a:endParaRPr lang="zh-CN" altLang="en-US" sz="2800" b="1">
              <a:solidFill>
                <a:srgbClr val="000000"/>
              </a:solidFill>
              <a:latin typeface="楷体" panose="02010609060101010101" pitchFamily="49" charset="-122"/>
              <a:ea typeface="楷体" panose="02010609060101010101" pitchFamily="49" charset="-122"/>
            </a:endParaRPr>
          </a:p>
          <a:p>
            <a:pPr eaLnBrk="1" hangingPunct="1">
              <a:lnSpc>
                <a:spcPct val="180000"/>
              </a:lnSpc>
              <a:spcBef>
                <a:spcPct val="0"/>
              </a:spcBef>
              <a:buFont typeface="Arial" panose="020B0604020202020204" pitchFamily="34" charset="0"/>
              <a:buNone/>
            </a:pPr>
            <a:r>
              <a:rPr lang="en-US" altLang="zh-CN" sz="2800" b="1">
                <a:solidFill>
                  <a:srgbClr val="000000"/>
                </a:solidFill>
                <a:latin typeface="楷体" panose="02010609060101010101" pitchFamily="49" charset="-122"/>
                <a:ea typeface="楷体" panose="02010609060101010101" pitchFamily="49" charset="-122"/>
              </a:rPr>
              <a:t>B.</a:t>
            </a:r>
            <a:r>
              <a:rPr lang="zh-CN" altLang="en-US" sz="2800" b="1">
                <a:solidFill>
                  <a:srgbClr val="000000"/>
                </a:solidFill>
                <a:latin typeface="楷体" panose="02010609060101010101" pitchFamily="49" charset="-122"/>
                <a:ea typeface="楷体" panose="02010609060101010101" pitchFamily="49" charset="-122"/>
              </a:rPr>
              <a:t>兔的白毛与黑毛           （       ）</a:t>
            </a:r>
            <a:endParaRPr lang="zh-CN" altLang="en-US" sz="2800" b="1">
              <a:solidFill>
                <a:srgbClr val="000000"/>
              </a:solidFill>
              <a:latin typeface="楷体" panose="02010609060101010101" pitchFamily="49" charset="-122"/>
              <a:ea typeface="楷体" panose="02010609060101010101" pitchFamily="49" charset="-122"/>
            </a:endParaRPr>
          </a:p>
          <a:p>
            <a:pPr eaLnBrk="1" hangingPunct="1">
              <a:lnSpc>
                <a:spcPct val="180000"/>
              </a:lnSpc>
              <a:spcBef>
                <a:spcPct val="0"/>
              </a:spcBef>
              <a:buFont typeface="Arial" panose="020B0604020202020204" pitchFamily="34" charset="0"/>
              <a:buNone/>
            </a:pPr>
            <a:r>
              <a:rPr lang="en-US" altLang="zh-CN" sz="2800" b="1">
                <a:solidFill>
                  <a:srgbClr val="000000"/>
                </a:solidFill>
                <a:latin typeface="楷体" panose="02010609060101010101" pitchFamily="49" charset="-122"/>
                <a:ea typeface="楷体" panose="02010609060101010101" pitchFamily="49" charset="-122"/>
              </a:rPr>
              <a:t>C.</a:t>
            </a:r>
            <a:r>
              <a:rPr lang="zh-CN" altLang="en-US" sz="2800" b="1">
                <a:solidFill>
                  <a:srgbClr val="000000"/>
                </a:solidFill>
                <a:latin typeface="楷体" panose="02010609060101010101" pitchFamily="49" charset="-122"/>
                <a:ea typeface="楷体" panose="02010609060101010101" pitchFamily="49" charset="-122"/>
              </a:rPr>
              <a:t>狗的长毛与卷毛           （       ）</a:t>
            </a:r>
            <a:endParaRPr lang="en-US" altLang="zh-CN" sz="2800" b="1">
              <a:solidFill>
                <a:srgbClr val="000000"/>
              </a:solidFill>
              <a:latin typeface="楷体" panose="02010609060101010101" pitchFamily="49" charset="-122"/>
              <a:ea typeface="楷体" panose="02010609060101010101" pitchFamily="49" charset="-122"/>
            </a:endParaRPr>
          </a:p>
          <a:p>
            <a:pPr eaLnBrk="1" hangingPunct="1">
              <a:lnSpc>
                <a:spcPct val="180000"/>
              </a:lnSpc>
              <a:spcBef>
                <a:spcPct val="0"/>
              </a:spcBef>
              <a:buFont typeface="Arial" panose="020B0604020202020204" pitchFamily="34" charset="0"/>
              <a:buNone/>
            </a:pPr>
            <a:r>
              <a:rPr lang="en-US" altLang="zh-CN" sz="2800" b="1">
                <a:solidFill>
                  <a:srgbClr val="000000"/>
                </a:solidFill>
                <a:latin typeface="楷体" panose="02010609060101010101" pitchFamily="49" charset="-122"/>
                <a:ea typeface="楷体" panose="02010609060101010101" pitchFamily="49" charset="-122"/>
              </a:rPr>
              <a:t>D.</a:t>
            </a:r>
            <a:r>
              <a:rPr lang="zh-CN" altLang="en-US" sz="2800" b="1">
                <a:solidFill>
                  <a:srgbClr val="000000"/>
                </a:solidFill>
                <a:latin typeface="楷体" panose="02010609060101010101" pitchFamily="49" charset="-122"/>
                <a:ea typeface="楷体" panose="02010609060101010101" pitchFamily="49" charset="-122"/>
              </a:rPr>
              <a:t>棉花的细绒和长绒         （       ）</a:t>
            </a:r>
            <a:endParaRPr lang="en-US" altLang="zh-CN" sz="2800" b="1">
              <a:solidFill>
                <a:srgbClr val="000000"/>
              </a:solidFill>
              <a:latin typeface="楷体" panose="02010609060101010101" pitchFamily="49" charset="-122"/>
              <a:ea typeface="楷体" panose="02010609060101010101" pitchFamily="49" charset="-122"/>
            </a:endParaRPr>
          </a:p>
          <a:p>
            <a:pPr eaLnBrk="1" hangingPunct="1">
              <a:lnSpc>
                <a:spcPct val="150000"/>
              </a:lnSpc>
              <a:spcBef>
                <a:spcPct val="0"/>
              </a:spcBef>
              <a:buFont typeface="Arial" panose="020B0604020202020204" pitchFamily="34" charset="0"/>
              <a:buNone/>
            </a:pPr>
            <a:endParaRPr lang="zh-CN" altLang="en-US" sz="2800" b="1">
              <a:solidFill>
                <a:srgbClr val="000000"/>
              </a:solidFill>
              <a:latin typeface="楷体" panose="02010609060101010101" pitchFamily="49" charset="-122"/>
              <a:ea typeface="楷体" panose="02010609060101010101" pitchFamily="49" charset="-122"/>
            </a:endParaRPr>
          </a:p>
        </p:txBody>
      </p:sp>
      <p:sp>
        <p:nvSpPr>
          <p:cNvPr id="517123" name="Text Box 9"/>
          <p:cNvSpPr txBox="1">
            <a:spLocks noChangeArrowheads="1"/>
          </p:cNvSpPr>
          <p:nvPr/>
        </p:nvSpPr>
        <p:spPr bwMode="auto">
          <a:xfrm>
            <a:off x="1846759" y="1197124"/>
            <a:ext cx="7705725" cy="52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0000"/>
                </a:solidFill>
                <a:latin typeface="楷体" panose="02010609060101010101" pitchFamily="49" charset="-122"/>
                <a:ea typeface="楷体" panose="02010609060101010101" pitchFamily="49" charset="-122"/>
              </a:rPr>
              <a:t>请判断下列性状是否为相对性状：</a:t>
            </a:r>
            <a:endParaRPr lang="zh-CN" altLang="en-US" sz="2800" b="1">
              <a:solidFill>
                <a:srgbClr val="000000"/>
              </a:solidFill>
              <a:latin typeface="楷体" panose="02010609060101010101" pitchFamily="49" charset="-122"/>
              <a:ea typeface="楷体" panose="02010609060101010101" pitchFamily="49" charset="-122"/>
            </a:endParaRPr>
          </a:p>
        </p:txBody>
      </p:sp>
      <p:sp>
        <p:nvSpPr>
          <p:cNvPr id="78852" name="Freeform 13"/>
          <p:cNvSpPr/>
          <p:nvPr/>
        </p:nvSpPr>
        <p:spPr bwMode="auto">
          <a:xfrm>
            <a:off x="7680821" y="2681437"/>
            <a:ext cx="1366838" cy="503237"/>
          </a:xfrm>
          <a:custGeom>
            <a:avLst/>
            <a:gdLst>
              <a:gd name="T0" fmla="*/ 0 w 720"/>
              <a:gd name="T1" fmla="*/ 2147483647 h 464"/>
              <a:gd name="T2" fmla="*/ 2147483647 w 720"/>
              <a:gd name="T3" fmla="*/ 2147483647 h 464"/>
              <a:gd name="T4" fmla="*/ 2147483647 w 720"/>
              <a:gd name="T5" fmla="*/ 0 h 464"/>
              <a:gd name="T6" fmla="*/ 0 60000 65536"/>
              <a:gd name="T7" fmla="*/ 0 60000 65536"/>
              <a:gd name="T8" fmla="*/ 0 60000 65536"/>
            </a:gdLst>
            <a:ahLst/>
            <a:cxnLst>
              <a:cxn ang="T6">
                <a:pos x="T0" y="T1"/>
              </a:cxn>
              <a:cxn ang="T7">
                <a:pos x="T2" y="T3"/>
              </a:cxn>
              <a:cxn ang="T8">
                <a:pos x="T4" y="T5"/>
              </a:cxn>
            </a:cxnLst>
            <a:rect l="0" t="0" r="r" b="b"/>
            <a:pathLst>
              <a:path w="720" h="462">
                <a:moveTo>
                  <a:pt x="0" y="192"/>
                </a:moveTo>
                <a:cubicBezTo>
                  <a:pt x="60" y="328"/>
                  <a:pt x="120" y="464"/>
                  <a:pt x="240" y="432"/>
                </a:cubicBezTo>
                <a:cubicBezTo>
                  <a:pt x="360" y="400"/>
                  <a:pt x="640" y="72"/>
                  <a:pt x="720" y="0"/>
                </a:cubicBezTo>
              </a:path>
            </a:pathLst>
          </a:custGeom>
          <a:noFill/>
          <a:ln w="57150" cmpd="sng">
            <a:solidFill>
              <a:srgbClr val="99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78853" name="Group 18"/>
          <p:cNvGrpSpPr/>
          <p:nvPr/>
        </p:nvGrpSpPr>
        <p:grpSpPr>
          <a:xfrm>
            <a:off x="7833221" y="1773387"/>
            <a:ext cx="639763" cy="692150"/>
            <a:chOff x="0" y="0"/>
            <a:chExt cx="584" cy="528"/>
          </a:xfrm>
        </p:grpSpPr>
        <p:sp>
          <p:nvSpPr>
            <p:cNvPr id="517133" name="Line 19"/>
            <p:cNvSpPr>
              <a:spLocks noChangeShapeType="1"/>
            </p:cNvSpPr>
            <p:nvPr/>
          </p:nvSpPr>
          <p:spPr bwMode="auto">
            <a:xfrm flipH="1">
              <a:off x="0" y="0"/>
              <a:ext cx="576" cy="480"/>
            </a:xfrm>
            <a:prstGeom prst="line">
              <a:avLst/>
            </a:prstGeom>
            <a:noFill/>
            <a:ln w="57150">
              <a:solidFill>
                <a:srgbClr val="99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17134" name="Line 20"/>
            <p:cNvSpPr>
              <a:spLocks noChangeShapeType="1"/>
            </p:cNvSpPr>
            <p:nvPr/>
          </p:nvSpPr>
          <p:spPr bwMode="auto">
            <a:xfrm>
              <a:off x="56" y="0"/>
              <a:ext cx="528" cy="528"/>
            </a:xfrm>
            <a:prstGeom prst="line">
              <a:avLst/>
            </a:prstGeom>
            <a:noFill/>
            <a:ln w="57150">
              <a:solidFill>
                <a:srgbClr val="99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17126" name="Text Box 8"/>
          <p:cNvSpPr txBox="1">
            <a:spLocks noChangeArrowheads="1"/>
          </p:cNvSpPr>
          <p:nvPr/>
        </p:nvSpPr>
        <p:spPr bwMode="auto">
          <a:xfrm>
            <a:off x="1846759" y="404962"/>
            <a:ext cx="266541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algn="ctr" eaLnBrk="1" hangingPunct="1">
              <a:spcBef>
                <a:spcPct val="50000"/>
              </a:spcBef>
              <a:buFont typeface="Arial" panose="020B0604020202020204" pitchFamily="34" charset="0"/>
              <a:buNone/>
            </a:pPr>
            <a:r>
              <a:rPr lang="zh-CN" altLang="zh-CN" sz="2800" b="1">
                <a:solidFill>
                  <a:srgbClr val="7030A0"/>
                </a:solidFill>
                <a:latin typeface="楷体" panose="02010609060101010101" pitchFamily="49" charset="-122"/>
                <a:ea typeface="楷体" panose="02010609060101010101" pitchFamily="49" charset="-122"/>
              </a:rPr>
              <a:t>小试牛刀</a:t>
            </a:r>
            <a:r>
              <a:rPr lang="zh-CN" altLang="en-US" sz="2800" b="1">
                <a:solidFill>
                  <a:srgbClr val="7030A0"/>
                </a:solidFill>
                <a:latin typeface="楷体" panose="02010609060101010101" pitchFamily="49" charset="-122"/>
                <a:ea typeface="楷体" panose="02010609060101010101" pitchFamily="49" charset="-122"/>
              </a:rPr>
              <a:t>：</a:t>
            </a:r>
            <a:endParaRPr lang="zh-CN" altLang="zh-CN" sz="2800" b="1">
              <a:solidFill>
                <a:srgbClr val="7030A0"/>
              </a:solidFill>
              <a:latin typeface="楷体" panose="02010609060101010101" pitchFamily="49" charset="-122"/>
              <a:ea typeface="楷体" panose="02010609060101010101" pitchFamily="49" charset="-122"/>
            </a:endParaRPr>
          </a:p>
        </p:txBody>
      </p:sp>
      <p:grpSp>
        <p:nvGrpSpPr>
          <p:cNvPr id="78857" name="Group 18"/>
          <p:cNvGrpSpPr/>
          <p:nvPr/>
        </p:nvGrpSpPr>
        <p:grpSpPr>
          <a:xfrm>
            <a:off x="7823696" y="3500587"/>
            <a:ext cx="639763" cy="693737"/>
            <a:chOff x="0" y="0"/>
            <a:chExt cx="584" cy="528"/>
          </a:xfrm>
        </p:grpSpPr>
        <p:sp>
          <p:nvSpPr>
            <p:cNvPr id="517131" name="Line 19"/>
            <p:cNvSpPr>
              <a:spLocks noChangeShapeType="1"/>
            </p:cNvSpPr>
            <p:nvPr/>
          </p:nvSpPr>
          <p:spPr bwMode="auto">
            <a:xfrm flipH="1">
              <a:off x="0" y="0"/>
              <a:ext cx="576" cy="480"/>
            </a:xfrm>
            <a:prstGeom prst="line">
              <a:avLst/>
            </a:prstGeom>
            <a:noFill/>
            <a:ln w="57150">
              <a:solidFill>
                <a:srgbClr val="99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17132" name="Line 20"/>
            <p:cNvSpPr>
              <a:spLocks noChangeShapeType="1"/>
            </p:cNvSpPr>
            <p:nvPr/>
          </p:nvSpPr>
          <p:spPr bwMode="auto">
            <a:xfrm>
              <a:off x="56" y="0"/>
              <a:ext cx="528" cy="528"/>
            </a:xfrm>
            <a:prstGeom prst="line">
              <a:avLst/>
            </a:prstGeom>
            <a:noFill/>
            <a:ln w="57150">
              <a:solidFill>
                <a:srgbClr val="99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78860" name="Group 18"/>
          <p:cNvGrpSpPr/>
          <p:nvPr/>
        </p:nvGrpSpPr>
        <p:grpSpPr>
          <a:xfrm>
            <a:off x="7823696" y="4365774"/>
            <a:ext cx="639763" cy="692150"/>
            <a:chOff x="0" y="0"/>
            <a:chExt cx="584" cy="528"/>
          </a:xfrm>
        </p:grpSpPr>
        <p:sp>
          <p:nvSpPr>
            <p:cNvPr id="517129" name="Line 19"/>
            <p:cNvSpPr>
              <a:spLocks noChangeShapeType="1"/>
            </p:cNvSpPr>
            <p:nvPr/>
          </p:nvSpPr>
          <p:spPr bwMode="auto">
            <a:xfrm flipH="1">
              <a:off x="0" y="0"/>
              <a:ext cx="576" cy="480"/>
            </a:xfrm>
            <a:prstGeom prst="line">
              <a:avLst/>
            </a:prstGeom>
            <a:noFill/>
            <a:ln w="57150">
              <a:solidFill>
                <a:srgbClr val="99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17130" name="Line 20"/>
            <p:cNvSpPr>
              <a:spLocks noChangeShapeType="1"/>
            </p:cNvSpPr>
            <p:nvPr/>
          </p:nvSpPr>
          <p:spPr bwMode="auto">
            <a:xfrm>
              <a:off x="56" y="0"/>
              <a:ext cx="528" cy="528"/>
            </a:xfrm>
            <a:prstGeom prst="line">
              <a:avLst/>
            </a:prstGeom>
            <a:noFill/>
            <a:ln w="57150">
              <a:solidFill>
                <a:srgbClr val="99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楷体" panose="02010609060101010101" pitchFamily="49" charset="-122"/>
                <a:ea typeface="楷体" panose="02010609060101010101" pitchFamily="49" charset="-122"/>
              </a:endParaRP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animEffect transition="in" filter="wipe(down)">
                                      <p:cBhvr>
                                        <p:cTn id="7" dur="500"/>
                                        <p:tgtEl>
                                          <p:spTgt spid="788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885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78850">
                                            <p:txEl>
                                              <p:pRg st="1" end="1"/>
                                            </p:txEl>
                                          </p:spTgt>
                                        </p:tgtEl>
                                        <p:attrNameLst>
                                          <p:attrName>style.visibility</p:attrName>
                                        </p:attrNameLst>
                                      </p:cBhvr>
                                      <p:to>
                                        <p:strVal val="visible"/>
                                      </p:to>
                                    </p:set>
                                    <p:animEffect transition="in" filter="fade">
                                      <p:cBhvr>
                                        <p:cTn id="16" dur="500"/>
                                        <p:tgtEl>
                                          <p:spTgt spid="78850">
                                            <p:txEl>
                                              <p:pRg st="1" end="1"/>
                                            </p:txEl>
                                          </p:spTgt>
                                        </p:tgtEl>
                                      </p:cBhvr>
                                    </p:animEffect>
                                    <p:anim calcmode="lin" valueType="num">
                                      <p:cBhvr>
                                        <p:cTn id="17" dur="500" fill="hold"/>
                                        <p:tgtEl>
                                          <p:spTgt spid="78850">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788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8852"/>
                                        </p:tgtEl>
                                        <p:attrNameLst>
                                          <p:attrName>style.visibility</p:attrName>
                                        </p:attrNameLst>
                                      </p:cBhvr>
                                      <p:to>
                                        <p:strVal val="visible"/>
                                      </p:to>
                                    </p:set>
                                    <p:animEffect transition="in" filter="blinds(horizontal)">
                                      <p:cBhvr>
                                        <p:cTn id="23" dur="500"/>
                                        <p:tgtEl>
                                          <p:spTgt spid="78852"/>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8850">
                                            <p:txEl>
                                              <p:pRg st="2" end="2"/>
                                            </p:txEl>
                                          </p:spTgt>
                                        </p:tgtEl>
                                        <p:attrNameLst>
                                          <p:attrName>style.visibility</p:attrName>
                                        </p:attrNameLst>
                                      </p:cBhvr>
                                      <p:to>
                                        <p:strVal val="visible"/>
                                      </p:to>
                                    </p:set>
                                    <p:animEffect transition="in" filter="fade">
                                      <p:cBhvr>
                                        <p:cTn id="28" dur="500"/>
                                        <p:tgtEl>
                                          <p:spTgt spid="78850">
                                            <p:txEl>
                                              <p:pRg st="2" end="2"/>
                                            </p:txEl>
                                          </p:spTgt>
                                        </p:tgtEl>
                                      </p:cBhvr>
                                    </p:animEffect>
                                    <p:anim calcmode="lin" valueType="num">
                                      <p:cBhvr>
                                        <p:cTn id="29" dur="500" fill="hold"/>
                                        <p:tgtEl>
                                          <p:spTgt spid="78850">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7885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8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8850">
                                            <p:txEl>
                                              <p:pRg st="3" end="3"/>
                                            </p:txEl>
                                          </p:spTgt>
                                        </p:tgtEl>
                                        <p:attrNameLst>
                                          <p:attrName>style.visibility</p:attrName>
                                        </p:attrNameLst>
                                      </p:cBhvr>
                                      <p:to>
                                        <p:strVal val="visible"/>
                                      </p:to>
                                    </p:set>
                                    <p:animEffect transition="in" filter="fade">
                                      <p:cBhvr>
                                        <p:cTn id="39" dur="500"/>
                                        <p:tgtEl>
                                          <p:spTgt spid="78850">
                                            <p:txEl>
                                              <p:pRg st="3" end="3"/>
                                            </p:txEl>
                                          </p:spTgt>
                                        </p:tgtEl>
                                      </p:cBhvr>
                                    </p:animEffect>
                                    <p:anim calcmode="lin" valueType="num">
                                      <p:cBhvr>
                                        <p:cTn id="40" dur="500" fill="hold"/>
                                        <p:tgtEl>
                                          <p:spTgt spid="78850">
                                            <p:txEl>
                                              <p:pRg st="3" end="3"/>
                                            </p:txEl>
                                          </p:spTgt>
                                        </p:tgtEl>
                                        <p:attrNameLst>
                                          <p:attrName>ppt_x</p:attrName>
                                        </p:attrNameLst>
                                      </p:cBhvr>
                                      <p:tavLst>
                                        <p:tav tm="0">
                                          <p:val>
                                            <p:strVal val="#ppt_x"/>
                                          </p:val>
                                        </p:tav>
                                        <p:tav tm="100000">
                                          <p:val>
                                            <p:strVal val="#ppt_x"/>
                                          </p:val>
                                        </p:tav>
                                      </p:tavLst>
                                    </p:anim>
                                    <p:anim calcmode="lin" valueType="num">
                                      <p:cBhvr>
                                        <p:cTn id="41" dur="500" fill="hold"/>
                                        <p:tgtEl>
                                          <p:spTgt spid="7885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8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圆角矩形 48"/>
          <p:cNvSpPr>
            <a:spLocks noChangeArrowheads="1"/>
          </p:cNvSpPr>
          <p:nvPr/>
        </p:nvSpPr>
        <p:spPr bwMode="auto">
          <a:xfrm>
            <a:off x="6169025" y="765175"/>
            <a:ext cx="4248150" cy="5886450"/>
          </a:xfrm>
          <a:prstGeom prst="roundRect">
            <a:avLst>
              <a:gd name="adj" fmla="val 16667"/>
            </a:avLst>
          </a:prstGeom>
          <a:solidFill>
            <a:srgbClr val="92D050">
              <a:alpha val="70195"/>
            </a:srgbClr>
          </a:solidFill>
          <a:ln w="25400">
            <a:solidFill>
              <a:srgbClr val="385D8A"/>
            </a:solidFill>
            <a:round/>
          </a:ln>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algn="ctr" eaLnBrk="1" hangingPunct="1">
              <a:spcBef>
                <a:spcPct val="0"/>
              </a:spcBef>
              <a:buFont typeface="Arial" panose="020B0604020202020204" pitchFamily="34" charset="0"/>
              <a:buNone/>
            </a:pPr>
            <a:endParaRPr lang="zh-CN" altLang="zh-CN" sz="2800">
              <a:solidFill>
                <a:srgbClr val="FFFFFF"/>
              </a:solidFill>
              <a:latin typeface="楷体" panose="02010609060101010101" pitchFamily="49" charset="-122"/>
              <a:ea typeface="楷体" panose="02010609060101010101" pitchFamily="49" charset="-122"/>
            </a:endParaRPr>
          </a:p>
        </p:txBody>
      </p:sp>
      <p:sp>
        <p:nvSpPr>
          <p:cNvPr id="556035" name="圆角矩形 1"/>
          <p:cNvSpPr>
            <a:spLocks noChangeArrowheads="1"/>
          </p:cNvSpPr>
          <p:nvPr/>
        </p:nvSpPr>
        <p:spPr bwMode="auto">
          <a:xfrm>
            <a:off x="1703388" y="765175"/>
            <a:ext cx="4248150" cy="5886450"/>
          </a:xfrm>
          <a:prstGeom prst="roundRect">
            <a:avLst>
              <a:gd name="adj" fmla="val 16667"/>
            </a:avLst>
          </a:prstGeom>
          <a:solidFill>
            <a:srgbClr val="92D050">
              <a:alpha val="70195"/>
            </a:srgbClr>
          </a:solidFill>
          <a:ln w="25400">
            <a:solidFill>
              <a:srgbClr val="385D8A"/>
            </a:solidFill>
            <a:round/>
          </a:ln>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algn="ctr" eaLnBrk="1" hangingPunct="1">
              <a:spcBef>
                <a:spcPct val="0"/>
              </a:spcBef>
              <a:buFont typeface="Arial" panose="020B0604020202020204" pitchFamily="34" charset="0"/>
              <a:buNone/>
            </a:pPr>
            <a:endParaRPr lang="zh-CN" altLang="zh-CN" sz="2800">
              <a:solidFill>
                <a:srgbClr val="FFFFFF"/>
              </a:solidFill>
              <a:latin typeface="楷体" panose="02010609060101010101" pitchFamily="49" charset="-122"/>
              <a:ea typeface="楷体" panose="02010609060101010101" pitchFamily="49" charset="-122"/>
            </a:endParaRPr>
          </a:p>
        </p:txBody>
      </p:sp>
      <p:sp>
        <p:nvSpPr>
          <p:cNvPr id="556036" name="Text Box 2"/>
          <p:cNvSpPr txBox="1">
            <a:spLocks noChangeArrowheads="1"/>
          </p:cNvSpPr>
          <p:nvPr/>
        </p:nvSpPr>
        <p:spPr bwMode="auto">
          <a:xfrm>
            <a:off x="1631950" y="115888"/>
            <a:ext cx="67722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7030A0"/>
                </a:solidFill>
                <a:latin typeface="楷体" panose="02010609060101010101" pitchFamily="49" charset="-122"/>
                <a:ea typeface="楷体" panose="02010609060101010101" pitchFamily="49" charset="-122"/>
              </a:rPr>
              <a:t>一对相对性状的</a:t>
            </a:r>
            <a:r>
              <a:rPr lang="zh-CN" altLang="en-US" sz="2800" b="1">
                <a:solidFill>
                  <a:srgbClr val="7030A0"/>
                </a:solidFill>
                <a:latin typeface="楷体" panose="02010609060101010101" pitchFamily="49" charset="-122"/>
                <a:ea typeface="楷体" panose="02010609060101010101" pitchFamily="49" charset="-122"/>
              </a:rPr>
              <a:t>杂交实验</a:t>
            </a:r>
            <a:endParaRPr lang="zh-CN" altLang="zh-CN" sz="2800" b="1">
              <a:solidFill>
                <a:srgbClr val="7030A0"/>
              </a:solidFill>
              <a:latin typeface="楷体" panose="02010609060101010101" pitchFamily="49" charset="-122"/>
              <a:ea typeface="楷体" panose="02010609060101010101" pitchFamily="49" charset="-122"/>
            </a:endParaRPr>
          </a:p>
        </p:txBody>
      </p:sp>
      <p:sp>
        <p:nvSpPr>
          <p:cNvPr id="88069" name="Text Box 3"/>
          <p:cNvSpPr txBox="1">
            <a:spLocks noChangeArrowheads="1"/>
          </p:cNvSpPr>
          <p:nvPr/>
        </p:nvSpPr>
        <p:spPr bwMode="auto">
          <a:xfrm>
            <a:off x="2711450" y="2492375"/>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高茎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88070" name="Text Box 4"/>
          <p:cNvSpPr txBox="1">
            <a:spLocks noChangeArrowheads="1"/>
          </p:cNvSpPr>
          <p:nvPr/>
        </p:nvSpPr>
        <p:spPr bwMode="auto">
          <a:xfrm>
            <a:off x="4656138" y="2492375"/>
            <a:ext cx="1066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矮茎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88071" name="Text Box 5"/>
          <p:cNvSpPr txBox="1">
            <a:spLocks noChangeArrowheads="1"/>
          </p:cNvSpPr>
          <p:nvPr/>
        </p:nvSpPr>
        <p:spPr bwMode="auto">
          <a:xfrm>
            <a:off x="2098675" y="2276475"/>
            <a:ext cx="7635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FF3300"/>
                </a:solidFill>
                <a:latin typeface="楷体" panose="02010609060101010101" pitchFamily="49" charset="-122"/>
                <a:ea typeface="楷体" panose="02010609060101010101" pitchFamily="49" charset="-122"/>
              </a:rPr>
              <a:t>P</a:t>
            </a:r>
            <a:endParaRPr lang="en-US" altLang="zh-CN" sz="2800" b="1">
              <a:solidFill>
                <a:srgbClr val="FF3300"/>
              </a:solidFill>
              <a:latin typeface="楷体" panose="02010609060101010101" pitchFamily="49" charset="-122"/>
              <a:ea typeface="楷体" panose="02010609060101010101" pitchFamily="49" charset="-122"/>
            </a:endParaRPr>
          </a:p>
        </p:txBody>
      </p:sp>
      <p:sp>
        <p:nvSpPr>
          <p:cNvPr id="88072" name="Text Box 6"/>
          <p:cNvSpPr txBox="1">
            <a:spLocks noChangeArrowheads="1"/>
          </p:cNvSpPr>
          <p:nvPr/>
        </p:nvSpPr>
        <p:spPr bwMode="auto">
          <a:xfrm>
            <a:off x="4102068" y="2417529"/>
            <a:ext cx="684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003300"/>
                </a:solidFill>
                <a:latin typeface="楷体" panose="02010609060101010101" pitchFamily="49" charset="-122"/>
                <a:ea typeface="楷体" panose="02010609060101010101" pitchFamily="49" charset="-122"/>
              </a:rPr>
              <a:t>×</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88073" name="Text Box 7"/>
          <p:cNvSpPr txBox="1">
            <a:spLocks noChangeArrowheads="1"/>
          </p:cNvSpPr>
          <p:nvPr/>
        </p:nvSpPr>
        <p:spPr bwMode="auto">
          <a:xfrm>
            <a:off x="3527426" y="2851270"/>
            <a:ext cx="12969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（杂交）</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88074" name="Line 8"/>
          <p:cNvSpPr>
            <a:spLocks noChangeShapeType="1"/>
          </p:cNvSpPr>
          <p:nvPr/>
        </p:nvSpPr>
        <p:spPr bwMode="auto">
          <a:xfrm flipH="1">
            <a:off x="4225925" y="3430588"/>
            <a:ext cx="0" cy="608012"/>
          </a:xfrm>
          <a:prstGeom prst="line">
            <a:avLst/>
          </a:prstGeom>
          <a:noFill/>
          <a:ln w="38100">
            <a:solidFill>
              <a:srgbClr val="0033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pic>
        <p:nvPicPr>
          <p:cNvPr id="88075" name="Picture 9" descr="6-16"/>
          <p:cNvPicPr>
            <a:picLocks noChangeAspect="1" noChangeArrowheads="1"/>
          </p:cNvPicPr>
          <p:nvPr/>
        </p:nvPicPr>
        <p:blipFill>
          <a:blip r:embed="rId1">
            <a:extLst>
              <a:ext uri="{28A0092B-C50C-407E-A947-70E740481C1C}">
                <a14:useLocalDpi xmlns:a14="http://schemas.microsoft.com/office/drawing/2010/main" val="0"/>
              </a:ext>
            </a:extLst>
          </a:blip>
          <a:srcRect t="-2007"/>
          <a:stretch>
            <a:fillRect/>
          </a:stretch>
        </p:blipFill>
        <p:spPr bwMode="auto">
          <a:xfrm>
            <a:off x="4727575" y="1054100"/>
            <a:ext cx="763588"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6" name="Picture 10" descr="6-1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5913" y="1127125"/>
            <a:ext cx="687387"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7" name="Picture 11" descr="6-1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63975" y="4078288"/>
            <a:ext cx="687388"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8" name="Text Box 12"/>
          <p:cNvSpPr txBox="1">
            <a:spLocks noChangeArrowheads="1"/>
          </p:cNvSpPr>
          <p:nvPr/>
        </p:nvSpPr>
        <p:spPr bwMode="auto">
          <a:xfrm>
            <a:off x="3800475" y="5516563"/>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高茎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88079" name="Text Box 13"/>
          <p:cNvSpPr txBox="1">
            <a:spLocks noChangeArrowheads="1"/>
          </p:cNvSpPr>
          <p:nvPr/>
        </p:nvSpPr>
        <p:spPr bwMode="auto">
          <a:xfrm>
            <a:off x="2063750" y="5157788"/>
            <a:ext cx="990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FF3300"/>
                </a:solidFill>
                <a:latin typeface="楷体" panose="02010609060101010101" pitchFamily="49" charset="-122"/>
                <a:ea typeface="楷体" panose="02010609060101010101" pitchFamily="49" charset="-122"/>
              </a:rPr>
              <a:t>F</a:t>
            </a:r>
            <a:r>
              <a:rPr lang="en-US" altLang="zh-CN" sz="2800" b="1" baseline="-25000">
                <a:solidFill>
                  <a:srgbClr val="FF3300"/>
                </a:solidFill>
                <a:latin typeface="楷体" panose="02010609060101010101" pitchFamily="49" charset="-122"/>
                <a:ea typeface="楷体" panose="02010609060101010101" pitchFamily="49" charset="-122"/>
              </a:rPr>
              <a:t>1</a:t>
            </a:r>
            <a:endParaRPr lang="en-US" altLang="zh-CN" sz="2800" b="1" baseline="-25000">
              <a:solidFill>
                <a:srgbClr val="FF3300"/>
              </a:solidFill>
              <a:latin typeface="楷体" panose="02010609060101010101" pitchFamily="49" charset="-122"/>
              <a:ea typeface="楷体" panose="02010609060101010101" pitchFamily="49" charset="-122"/>
            </a:endParaRPr>
          </a:p>
        </p:txBody>
      </p:sp>
      <p:sp>
        <p:nvSpPr>
          <p:cNvPr id="88080" name="Text Box 14"/>
          <p:cNvSpPr txBox="1">
            <a:spLocks noChangeArrowheads="1"/>
          </p:cNvSpPr>
          <p:nvPr/>
        </p:nvSpPr>
        <p:spPr bwMode="auto">
          <a:xfrm>
            <a:off x="1703388" y="5805488"/>
            <a:ext cx="197961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（子一代）</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88081" name="Text Box 15"/>
          <p:cNvSpPr txBox="1">
            <a:spLocks noChangeArrowheads="1"/>
          </p:cNvSpPr>
          <p:nvPr/>
        </p:nvSpPr>
        <p:spPr bwMode="auto">
          <a:xfrm>
            <a:off x="2413794" y="2836637"/>
            <a:ext cx="12969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（亲本）</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88082" name="Text Box 16"/>
          <p:cNvSpPr txBox="1">
            <a:spLocks noChangeArrowheads="1"/>
          </p:cNvSpPr>
          <p:nvPr/>
        </p:nvSpPr>
        <p:spPr bwMode="auto">
          <a:xfrm>
            <a:off x="7104063" y="2563813"/>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矮茎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88083" name="Text Box 17"/>
          <p:cNvSpPr txBox="1">
            <a:spLocks noChangeArrowheads="1"/>
          </p:cNvSpPr>
          <p:nvPr/>
        </p:nvSpPr>
        <p:spPr bwMode="auto">
          <a:xfrm>
            <a:off x="9048750" y="2563813"/>
            <a:ext cx="1066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高茎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88084" name="Text Box 18"/>
          <p:cNvSpPr txBox="1">
            <a:spLocks noChangeArrowheads="1"/>
          </p:cNvSpPr>
          <p:nvPr/>
        </p:nvSpPr>
        <p:spPr bwMode="auto">
          <a:xfrm>
            <a:off x="6456363" y="2276475"/>
            <a:ext cx="762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FF3300"/>
                </a:solidFill>
                <a:latin typeface="楷体" panose="02010609060101010101" pitchFamily="49" charset="-122"/>
                <a:ea typeface="楷体" panose="02010609060101010101" pitchFamily="49" charset="-122"/>
              </a:rPr>
              <a:t>P</a:t>
            </a:r>
            <a:endParaRPr lang="en-US" altLang="zh-CN" sz="2800" b="1">
              <a:solidFill>
                <a:srgbClr val="FF3300"/>
              </a:solidFill>
              <a:latin typeface="楷体" panose="02010609060101010101" pitchFamily="49" charset="-122"/>
              <a:ea typeface="楷体" panose="02010609060101010101" pitchFamily="49" charset="-122"/>
            </a:endParaRPr>
          </a:p>
        </p:txBody>
      </p:sp>
      <p:sp>
        <p:nvSpPr>
          <p:cNvPr id="88085" name="Text Box 19"/>
          <p:cNvSpPr txBox="1">
            <a:spLocks noChangeArrowheads="1"/>
          </p:cNvSpPr>
          <p:nvPr/>
        </p:nvSpPr>
        <p:spPr bwMode="auto">
          <a:xfrm>
            <a:off x="8401050" y="2420938"/>
            <a:ext cx="6873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003300"/>
                </a:solidFill>
                <a:latin typeface="楷体" panose="02010609060101010101" pitchFamily="49" charset="-122"/>
                <a:ea typeface="楷体" panose="02010609060101010101" pitchFamily="49" charset="-122"/>
              </a:rPr>
              <a:t>×</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88086" name="Text Box 20"/>
          <p:cNvSpPr txBox="1">
            <a:spLocks noChangeArrowheads="1"/>
          </p:cNvSpPr>
          <p:nvPr/>
        </p:nvSpPr>
        <p:spPr bwMode="auto">
          <a:xfrm>
            <a:off x="7931944" y="2876878"/>
            <a:ext cx="1296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（杂交）</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88087" name="Line 21"/>
          <p:cNvSpPr>
            <a:spLocks noChangeShapeType="1"/>
          </p:cNvSpPr>
          <p:nvPr/>
        </p:nvSpPr>
        <p:spPr bwMode="auto">
          <a:xfrm flipH="1">
            <a:off x="8616950" y="3502025"/>
            <a:ext cx="0" cy="609600"/>
          </a:xfrm>
          <a:prstGeom prst="line">
            <a:avLst/>
          </a:prstGeom>
          <a:noFill/>
          <a:ln w="38100">
            <a:solidFill>
              <a:srgbClr val="0033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pic>
        <p:nvPicPr>
          <p:cNvPr id="88088" name="Picture 22" descr="6-1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56588" y="4149725"/>
            <a:ext cx="687387"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89" name="Text Box 23"/>
          <p:cNvSpPr txBox="1">
            <a:spLocks noChangeArrowheads="1"/>
          </p:cNvSpPr>
          <p:nvPr/>
        </p:nvSpPr>
        <p:spPr bwMode="auto">
          <a:xfrm>
            <a:off x="8193088" y="5588000"/>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高茎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88090" name="Text Box 24"/>
          <p:cNvSpPr txBox="1">
            <a:spLocks noChangeArrowheads="1"/>
          </p:cNvSpPr>
          <p:nvPr/>
        </p:nvSpPr>
        <p:spPr bwMode="auto">
          <a:xfrm>
            <a:off x="6600825" y="5157788"/>
            <a:ext cx="990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FF3300"/>
                </a:solidFill>
                <a:latin typeface="楷体" panose="02010609060101010101" pitchFamily="49" charset="-122"/>
                <a:ea typeface="楷体" panose="02010609060101010101" pitchFamily="49" charset="-122"/>
              </a:rPr>
              <a:t>F</a:t>
            </a:r>
            <a:r>
              <a:rPr lang="en-US" altLang="zh-CN" sz="2800" b="1" baseline="-25000">
                <a:solidFill>
                  <a:srgbClr val="FF3300"/>
                </a:solidFill>
                <a:latin typeface="楷体" panose="02010609060101010101" pitchFamily="49" charset="-122"/>
                <a:ea typeface="楷体" panose="02010609060101010101" pitchFamily="49" charset="-122"/>
              </a:rPr>
              <a:t>1</a:t>
            </a:r>
            <a:endParaRPr lang="en-US" altLang="zh-CN" sz="2800" b="1" baseline="-25000">
              <a:solidFill>
                <a:srgbClr val="FF3300"/>
              </a:solidFill>
              <a:latin typeface="楷体" panose="02010609060101010101" pitchFamily="49" charset="-122"/>
              <a:ea typeface="楷体" panose="02010609060101010101" pitchFamily="49" charset="-122"/>
            </a:endParaRPr>
          </a:p>
        </p:txBody>
      </p:sp>
      <p:pic>
        <p:nvPicPr>
          <p:cNvPr id="88091" name="Picture 25" descr="6-16"/>
          <p:cNvPicPr>
            <a:picLocks noChangeAspect="1" noChangeArrowheads="1"/>
          </p:cNvPicPr>
          <p:nvPr/>
        </p:nvPicPr>
        <p:blipFill>
          <a:blip r:embed="rId3">
            <a:extLst>
              <a:ext uri="{28A0092B-C50C-407E-A947-70E740481C1C}">
                <a14:useLocalDpi xmlns:a14="http://schemas.microsoft.com/office/drawing/2010/main" val="0"/>
              </a:ext>
            </a:extLst>
          </a:blip>
          <a:srcRect t="-2007"/>
          <a:stretch>
            <a:fillRect/>
          </a:stretch>
        </p:blipFill>
        <p:spPr bwMode="auto">
          <a:xfrm>
            <a:off x="7104063" y="1127125"/>
            <a:ext cx="7620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2" name="Picture 26" descr="6-1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48750" y="1054100"/>
            <a:ext cx="6858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93" name="Text Box 27"/>
          <p:cNvSpPr txBox="1">
            <a:spLocks noChangeArrowheads="1"/>
          </p:cNvSpPr>
          <p:nvPr/>
        </p:nvSpPr>
        <p:spPr bwMode="auto">
          <a:xfrm>
            <a:off x="6818312" y="2909321"/>
            <a:ext cx="12938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（亲本）</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88094" name="Text Box 28"/>
          <p:cNvSpPr txBox="1">
            <a:spLocks noChangeArrowheads="1"/>
          </p:cNvSpPr>
          <p:nvPr/>
        </p:nvSpPr>
        <p:spPr bwMode="auto">
          <a:xfrm>
            <a:off x="6311900" y="5732463"/>
            <a:ext cx="19446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（子一代）</a:t>
            </a:r>
            <a:endParaRPr lang="en-US" altLang="zh-CN" sz="2800" b="1">
              <a:solidFill>
                <a:srgbClr val="003300"/>
              </a:solidFill>
              <a:latin typeface="楷体" panose="02010609060101010101" pitchFamily="49" charset="-122"/>
              <a:ea typeface="楷体" panose="02010609060101010101" pitchFamily="49" charset="-122"/>
            </a:endParaRPr>
          </a:p>
        </p:txBody>
      </p:sp>
      <p:grpSp>
        <p:nvGrpSpPr>
          <p:cNvPr id="88095" name="Group 30"/>
          <p:cNvGrpSpPr/>
          <p:nvPr/>
        </p:nvGrpSpPr>
        <p:grpSpPr>
          <a:xfrm>
            <a:off x="5391150" y="2554288"/>
            <a:ext cx="320675" cy="334962"/>
            <a:chOff x="0" y="0"/>
            <a:chExt cx="288" cy="288"/>
          </a:xfrm>
        </p:grpSpPr>
        <p:sp>
          <p:nvSpPr>
            <p:cNvPr id="556080" name="Oval 30"/>
            <p:cNvSpPr>
              <a:spLocks noChangeArrowheads="1"/>
            </p:cNvSpPr>
            <p:nvPr/>
          </p:nvSpPr>
          <p:spPr bwMode="auto">
            <a:xfrm>
              <a:off x="0" y="144"/>
              <a:ext cx="144" cy="144"/>
            </a:xfrm>
            <a:prstGeom prst="ellipse">
              <a:avLst/>
            </a:prstGeom>
            <a:noFill/>
            <a:ln w="28575">
              <a:solidFill>
                <a:srgbClr val="00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endParaRPr lang="zh-CN" altLang="zh-CN" sz="2800">
                <a:solidFill>
                  <a:srgbClr val="000000"/>
                </a:solidFill>
                <a:latin typeface="楷体" panose="02010609060101010101" pitchFamily="49" charset="-122"/>
                <a:ea typeface="楷体" panose="02010609060101010101" pitchFamily="49" charset="-122"/>
              </a:endParaRPr>
            </a:p>
          </p:txBody>
        </p:sp>
        <p:sp>
          <p:nvSpPr>
            <p:cNvPr id="556081" name="Freeform 31"/>
            <p:cNvSpPr/>
            <p:nvPr/>
          </p:nvSpPr>
          <p:spPr bwMode="auto">
            <a:xfrm>
              <a:off x="122" y="0"/>
              <a:ext cx="166" cy="167"/>
            </a:xfrm>
            <a:custGeom>
              <a:avLst/>
              <a:gdLst>
                <a:gd name="T0" fmla="*/ 0 w 214"/>
                <a:gd name="T1" fmla="*/ 78 h 215"/>
                <a:gd name="T2" fmla="*/ 78 w 214"/>
                <a:gd name="T3" fmla="*/ 0 h 215"/>
                <a:gd name="T4" fmla="*/ 0 60000 65536"/>
                <a:gd name="T5" fmla="*/ 0 60000 65536"/>
                <a:gd name="T6" fmla="*/ 0 w 214"/>
                <a:gd name="T7" fmla="*/ 0 h 215"/>
                <a:gd name="T8" fmla="*/ 214 w 214"/>
                <a:gd name="T9" fmla="*/ 215 h 215"/>
              </a:gdLst>
              <a:ahLst/>
              <a:cxnLst>
                <a:cxn ang="T4">
                  <a:pos x="T0" y="T1"/>
                </a:cxn>
                <a:cxn ang="T5">
                  <a:pos x="T2" y="T3"/>
                </a:cxn>
              </a:cxnLst>
              <a:rect l="T6" t="T7" r="T8" b="T9"/>
              <a:pathLst>
                <a:path w="214" h="215">
                  <a:moveTo>
                    <a:pt x="0" y="215"/>
                  </a:moveTo>
                  <a:lnTo>
                    <a:pt x="214" y="0"/>
                  </a:lnTo>
                </a:path>
              </a:pathLst>
            </a:custGeom>
            <a:noFill/>
            <a:ln w="28575" cmpd="sng">
              <a:solidFill>
                <a:srgbClr val="003300"/>
              </a:solidFill>
              <a:rou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grpSp>
      <p:grpSp>
        <p:nvGrpSpPr>
          <p:cNvPr id="88098" name="Group 33"/>
          <p:cNvGrpSpPr/>
          <p:nvPr/>
        </p:nvGrpSpPr>
        <p:grpSpPr>
          <a:xfrm>
            <a:off x="9867900" y="2640013"/>
            <a:ext cx="319088" cy="333375"/>
            <a:chOff x="0" y="0"/>
            <a:chExt cx="288" cy="288"/>
          </a:xfrm>
        </p:grpSpPr>
        <p:sp>
          <p:nvSpPr>
            <p:cNvPr id="556078" name="Oval 33"/>
            <p:cNvSpPr>
              <a:spLocks noChangeArrowheads="1"/>
            </p:cNvSpPr>
            <p:nvPr/>
          </p:nvSpPr>
          <p:spPr bwMode="auto">
            <a:xfrm>
              <a:off x="0" y="144"/>
              <a:ext cx="144" cy="144"/>
            </a:xfrm>
            <a:prstGeom prst="ellipse">
              <a:avLst/>
            </a:prstGeom>
            <a:noFill/>
            <a:ln w="28575">
              <a:solidFill>
                <a:srgbClr val="00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endParaRPr lang="zh-CN" altLang="zh-CN" sz="2800">
                <a:solidFill>
                  <a:srgbClr val="000000"/>
                </a:solidFill>
                <a:latin typeface="楷体" panose="02010609060101010101" pitchFamily="49" charset="-122"/>
                <a:ea typeface="楷体" panose="02010609060101010101" pitchFamily="49" charset="-122"/>
              </a:endParaRPr>
            </a:p>
          </p:txBody>
        </p:sp>
        <p:sp>
          <p:nvSpPr>
            <p:cNvPr id="556079" name="Freeform 34"/>
            <p:cNvSpPr/>
            <p:nvPr/>
          </p:nvSpPr>
          <p:spPr bwMode="auto">
            <a:xfrm>
              <a:off x="122" y="0"/>
              <a:ext cx="166" cy="167"/>
            </a:xfrm>
            <a:custGeom>
              <a:avLst/>
              <a:gdLst>
                <a:gd name="T0" fmla="*/ 0 w 214"/>
                <a:gd name="T1" fmla="*/ 78 h 215"/>
                <a:gd name="T2" fmla="*/ 78 w 214"/>
                <a:gd name="T3" fmla="*/ 0 h 215"/>
                <a:gd name="T4" fmla="*/ 0 60000 65536"/>
                <a:gd name="T5" fmla="*/ 0 60000 65536"/>
                <a:gd name="T6" fmla="*/ 0 w 214"/>
                <a:gd name="T7" fmla="*/ 0 h 215"/>
                <a:gd name="T8" fmla="*/ 214 w 214"/>
                <a:gd name="T9" fmla="*/ 215 h 215"/>
              </a:gdLst>
              <a:ahLst/>
              <a:cxnLst>
                <a:cxn ang="T4">
                  <a:pos x="T0" y="T1"/>
                </a:cxn>
                <a:cxn ang="T5">
                  <a:pos x="T2" y="T3"/>
                </a:cxn>
              </a:cxnLst>
              <a:rect l="T6" t="T7" r="T8" b="T9"/>
              <a:pathLst>
                <a:path w="214" h="215">
                  <a:moveTo>
                    <a:pt x="0" y="215"/>
                  </a:moveTo>
                  <a:lnTo>
                    <a:pt x="214" y="0"/>
                  </a:lnTo>
                </a:path>
              </a:pathLst>
            </a:custGeom>
            <a:noFill/>
            <a:ln w="28575" cmpd="sng">
              <a:solidFill>
                <a:srgbClr val="003300"/>
              </a:solidFill>
              <a:rou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grpSp>
      <p:grpSp>
        <p:nvGrpSpPr>
          <p:cNvPr id="88101" name="Group 36"/>
          <p:cNvGrpSpPr/>
          <p:nvPr/>
        </p:nvGrpSpPr>
        <p:grpSpPr>
          <a:xfrm>
            <a:off x="3473450" y="2546350"/>
            <a:ext cx="209550" cy="406400"/>
            <a:chOff x="0" y="0"/>
            <a:chExt cx="192" cy="336"/>
          </a:xfrm>
        </p:grpSpPr>
        <p:sp>
          <p:nvSpPr>
            <p:cNvPr id="556074" name="Oval 36"/>
            <p:cNvSpPr>
              <a:spLocks noChangeArrowheads="1"/>
            </p:cNvSpPr>
            <p:nvPr/>
          </p:nvSpPr>
          <p:spPr bwMode="auto">
            <a:xfrm>
              <a:off x="24" y="0"/>
              <a:ext cx="144" cy="144"/>
            </a:xfrm>
            <a:prstGeom prst="ellipse">
              <a:avLst/>
            </a:prstGeom>
            <a:noFill/>
            <a:ln w="28575">
              <a:solidFill>
                <a:srgbClr val="00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endParaRPr lang="zh-CN" altLang="zh-CN" sz="2800">
                <a:solidFill>
                  <a:srgbClr val="000000"/>
                </a:solidFill>
                <a:latin typeface="楷体" panose="02010609060101010101" pitchFamily="49" charset="-122"/>
                <a:ea typeface="楷体" panose="02010609060101010101" pitchFamily="49" charset="-122"/>
              </a:endParaRPr>
            </a:p>
          </p:txBody>
        </p:sp>
        <p:grpSp>
          <p:nvGrpSpPr>
            <p:cNvPr id="556075" name="Group 38"/>
            <p:cNvGrpSpPr/>
            <p:nvPr/>
          </p:nvGrpSpPr>
          <p:grpSpPr>
            <a:xfrm>
              <a:off x="0" y="144"/>
              <a:ext cx="192" cy="192"/>
              <a:chOff x="0" y="0"/>
              <a:chExt cx="192" cy="192"/>
            </a:xfrm>
          </p:grpSpPr>
          <p:sp>
            <p:nvSpPr>
              <p:cNvPr id="556076" name="Line 38"/>
              <p:cNvSpPr>
                <a:spLocks noChangeShapeType="1"/>
              </p:cNvSpPr>
              <p:nvPr/>
            </p:nvSpPr>
            <p:spPr bwMode="auto">
              <a:xfrm>
                <a:off x="0" y="96"/>
                <a:ext cx="192" cy="0"/>
              </a:xfrm>
              <a:prstGeom prst="line">
                <a:avLst/>
              </a:prstGeom>
              <a:noFill/>
              <a:ln w="28575">
                <a:solidFill>
                  <a:srgbClr val="003300"/>
                </a:solidFill>
                <a:roun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sp>
            <p:nvSpPr>
              <p:cNvPr id="556077" name="Line 39"/>
              <p:cNvSpPr>
                <a:spLocks noChangeShapeType="1"/>
              </p:cNvSpPr>
              <p:nvPr/>
            </p:nvSpPr>
            <p:spPr bwMode="auto">
              <a:xfrm flipH="1">
                <a:off x="96" y="0"/>
                <a:ext cx="0" cy="192"/>
              </a:xfrm>
              <a:prstGeom prst="line">
                <a:avLst/>
              </a:prstGeom>
              <a:noFill/>
              <a:ln w="28575">
                <a:solidFill>
                  <a:srgbClr val="003300"/>
                </a:solidFill>
                <a:roun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grpSp>
      </p:grpSp>
      <p:grpSp>
        <p:nvGrpSpPr>
          <p:cNvPr id="88106" name="Group 41"/>
          <p:cNvGrpSpPr/>
          <p:nvPr/>
        </p:nvGrpSpPr>
        <p:grpSpPr>
          <a:xfrm>
            <a:off x="7878763" y="2581275"/>
            <a:ext cx="211137" cy="406400"/>
            <a:chOff x="0" y="0"/>
            <a:chExt cx="192" cy="336"/>
          </a:xfrm>
        </p:grpSpPr>
        <p:sp>
          <p:nvSpPr>
            <p:cNvPr id="556070" name="Oval 41"/>
            <p:cNvSpPr>
              <a:spLocks noChangeArrowheads="1"/>
            </p:cNvSpPr>
            <p:nvPr/>
          </p:nvSpPr>
          <p:spPr bwMode="auto">
            <a:xfrm>
              <a:off x="24" y="0"/>
              <a:ext cx="144" cy="144"/>
            </a:xfrm>
            <a:prstGeom prst="ellipse">
              <a:avLst/>
            </a:prstGeom>
            <a:noFill/>
            <a:ln w="28575">
              <a:solidFill>
                <a:srgbClr val="00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endParaRPr lang="zh-CN" altLang="zh-CN" sz="2800">
                <a:solidFill>
                  <a:srgbClr val="000000"/>
                </a:solidFill>
                <a:latin typeface="楷体" panose="02010609060101010101" pitchFamily="49" charset="-122"/>
                <a:ea typeface="楷体" panose="02010609060101010101" pitchFamily="49" charset="-122"/>
              </a:endParaRPr>
            </a:p>
          </p:txBody>
        </p:sp>
        <p:grpSp>
          <p:nvGrpSpPr>
            <p:cNvPr id="556071" name="Group 43"/>
            <p:cNvGrpSpPr/>
            <p:nvPr/>
          </p:nvGrpSpPr>
          <p:grpSpPr>
            <a:xfrm>
              <a:off x="0" y="144"/>
              <a:ext cx="192" cy="192"/>
              <a:chOff x="0" y="0"/>
              <a:chExt cx="192" cy="192"/>
            </a:xfrm>
          </p:grpSpPr>
          <p:sp>
            <p:nvSpPr>
              <p:cNvPr id="556072" name="Line 43"/>
              <p:cNvSpPr>
                <a:spLocks noChangeShapeType="1"/>
              </p:cNvSpPr>
              <p:nvPr/>
            </p:nvSpPr>
            <p:spPr bwMode="auto">
              <a:xfrm>
                <a:off x="0" y="96"/>
                <a:ext cx="192" cy="0"/>
              </a:xfrm>
              <a:prstGeom prst="line">
                <a:avLst/>
              </a:prstGeom>
              <a:noFill/>
              <a:ln w="28575">
                <a:solidFill>
                  <a:srgbClr val="003300"/>
                </a:solidFill>
                <a:roun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sp>
            <p:nvSpPr>
              <p:cNvPr id="556073" name="Line 44"/>
              <p:cNvSpPr>
                <a:spLocks noChangeShapeType="1"/>
              </p:cNvSpPr>
              <p:nvPr/>
            </p:nvSpPr>
            <p:spPr bwMode="auto">
              <a:xfrm flipH="1">
                <a:off x="96" y="0"/>
                <a:ext cx="0" cy="192"/>
              </a:xfrm>
              <a:prstGeom prst="line">
                <a:avLst/>
              </a:prstGeom>
              <a:noFill/>
              <a:ln w="28575">
                <a:solidFill>
                  <a:srgbClr val="003300"/>
                </a:solidFill>
                <a:roun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grpSp>
      </p:grpSp>
      <p:sp>
        <p:nvSpPr>
          <p:cNvPr id="88111" name="Text Box 45"/>
          <p:cNvSpPr txBox="1">
            <a:spLocks noChangeArrowheads="1"/>
          </p:cNvSpPr>
          <p:nvPr/>
        </p:nvSpPr>
        <p:spPr bwMode="auto">
          <a:xfrm>
            <a:off x="2568575" y="4194175"/>
            <a:ext cx="86360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F96D0D"/>
                </a:solidFill>
                <a:latin typeface="楷体" panose="02010609060101010101" pitchFamily="49" charset="-122"/>
                <a:ea typeface="楷体" panose="02010609060101010101" pitchFamily="49" charset="-122"/>
              </a:rPr>
              <a:t>正交</a:t>
            </a:r>
            <a:endParaRPr lang="zh-CN" altLang="zh-CN" sz="2800" b="1">
              <a:solidFill>
                <a:srgbClr val="F96D0D"/>
              </a:solidFill>
              <a:latin typeface="楷体" panose="02010609060101010101" pitchFamily="49" charset="-122"/>
              <a:ea typeface="楷体" panose="02010609060101010101" pitchFamily="49" charset="-122"/>
            </a:endParaRPr>
          </a:p>
        </p:txBody>
      </p:sp>
      <p:sp>
        <p:nvSpPr>
          <p:cNvPr id="88112" name="Text Box 46"/>
          <p:cNvSpPr txBox="1">
            <a:spLocks noChangeArrowheads="1"/>
          </p:cNvSpPr>
          <p:nvPr/>
        </p:nvSpPr>
        <p:spPr bwMode="auto">
          <a:xfrm>
            <a:off x="9264650" y="4076700"/>
            <a:ext cx="10795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F96D0D"/>
                </a:solidFill>
                <a:latin typeface="楷体" panose="02010609060101010101" pitchFamily="49" charset="-122"/>
                <a:ea typeface="楷体" panose="02010609060101010101" pitchFamily="49" charset="-122"/>
              </a:rPr>
              <a:t>反交</a:t>
            </a:r>
            <a:endParaRPr lang="zh-CN" altLang="zh-CN" sz="2800" b="1">
              <a:solidFill>
                <a:srgbClr val="F96D0D"/>
              </a:solidFill>
              <a:latin typeface="楷体" panose="02010609060101010101" pitchFamily="49" charset="-122"/>
              <a:ea typeface="楷体" panose="02010609060101010101" pitchFamily="49" charset="-122"/>
            </a:endParaRPr>
          </a:p>
        </p:txBody>
      </p:sp>
      <p:sp>
        <p:nvSpPr>
          <p:cNvPr id="90127" name="AutoShape 16"/>
          <p:cNvSpPr>
            <a:spLocks noChangeArrowheads="1"/>
          </p:cNvSpPr>
          <p:nvPr/>
        </p:nvSpPr>
        <p:spPr bwMode="auto">
          <a:xfrm>
            <a:off x="4943771" y="3086325"/>
            <a:ext cx="3423592" cy="2755338"/>
          </a:xfrm>
          <a:prstGeom prst="wedgeRectCallout">
            <a:avLst>
              <a:gd name="adj1" fmla="val -59977"/>
              <a:gd name="adj2" fmla="val -23361"/>
            </a:avLst>
          </a:prstGeom>
          <a:extLst>
            <a:ext uri="{91240B29-F687-4F45-9708-019B960494DF}">
              <a14:hiddenLine xmlns:a14="http://schemas.microsoft.com/office/drawing/2010/main" w="9525">
                <a:solidFill>
                  <a:srgbClr val="000000"/>
                </a:solidFill>
                <a:miter lim="800000"/>
                <a:headEnd/>
                <a:tailEnd/>
              </a14:hiddenLine>
            </a:ext>
          </a:extLst>
        </p:spPr>
        <p:style>
          <a:lnRef idx="2">
            <a:schemeClr val="accent4"/>
          </a:lnRef>
          <a:fillRef idx="1">
            <a:schemeClr val="lt1"/>
          </a:fillRef>
          <a:effectRef idx="0">
            <a:schemeClr val="accent4"/>
          </a:effectRef>
          <a:fontRef idx="minor">
            <a:schemeClr val="dk1"/>
          </a:fontRef>
        </p:style>
        <p:txBody>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    为什么子一代中只表现一个亲本的性状（高茎），而不表现另一个亲本的性状（矮茎）</a:t>
            </a:r>
            <a:r>
              <a:rPr lang="zh-CN" altLang="en-US" sz="2800" b="1">
                <a:latin typeface="楷体" panose="02010609060101010101" pitchFamily="49" charset="-122"/>
                <a:ea typeface="楷体" panose="02010609060101010101" pitchFamily="49" charset="-122"/>
              </a:rPr>
              <a:t>？</a:t>
            </a:r>
            <a:endParaRPr lang="zh-CN" altLang="en-US" sz="2800" b="1">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76"/>
                                        </p:tgtEl>
                                        <p:attrNameLst>
                                          <p:attrName>style.visibility</p:attrName>
                                        </p:attrNameLst>
                                      </p:cBhvr>
                                      <p:to>
                                        <p:strVal val="visible"/>
                                      </p:to>
                                    </p:set>
                                    <p:animEffect transition="in" filter="blinds(horizontal)">
                                      <p:cBhvr>
                                        <p:cTn id="7" dur="500"/>
                                        <p:tgtEl>
                                          <p:spTgt spid="88076"/>
                                        </p:tgtEl>
                                      </p:cBhvr>
                                    </p:animEffect>
                                  </p:childTnLst>
                                </p:cTn>
                              </p:par>
                            </p:childTnLst>
                          </p:cTn>
                        </p:par>
                        <p:par>
                          <p:cTn id="8" fill="hold">
                            <p:stCondLst>
                              <p:cond delay="500"/>
                            </p:stCondLst>
                            <p:childTnLst>
                              <p:par>
                                <p:cTn id="9" presetID="9" presetClass="entr" presetSubtype="0" fill="hold" grpId="0" nodeType="afterEffect">
                                  <p:stCondLst>
                                    <p:cond delay="500"/>
                                  </p:stCondLst>
                                  <p:childTnLst>
                                    <p:set>
                                      <p:cBhvr>
                                        <p:cTn id="10" dur="1" fill="hold">
                                          <p:stCondLst>
                                            <p:cond delay="0"/>
                                          </p:stCondLst>
                                        </p:cTn>
                                        <p:tgtEl>
                                          <p:spTgt spid="88069"/>
                                        </p:tgtEl>
                                        <p:attrNameLst>
                                          <p:attrName>style.visibility</p:attrName>
                                        </p:attrNameLst>
                                      </p:cBhvr>
                                      <p:to>
                                        <p:strVal val="visible"/>
                                      </p:to>
                                    </p:set>
                                    <p:animEffect transition="in" filter="dissolve">
                                      <p:cBhvr>
                                        <p:cTn id="11" dur="500"/>
                                        <p:tgtEl>
                                          <p:spTgt spid="8806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88101"/>
                                        </p:tgtEl>
                                        <p:attrNameLst>
                                          <p:attrName>style.visibility</p:attrName>
                                        </p:attrNameLst>
                                      </p:cBhvr>
                                      <p:to>
                                        <p:strVal val="visible"/>
                                      </p:to>
                                    </p:set>
                                    <p:anim calcmode="lin" valueType="num">
                                      <p:cBhvr additive="base">
                                        <p:cTn id="16" dur="500" fill="hold"/>
                                        <p:tgtEl>
                                          <p:spTgt spid="88101"/>
                                        </p:tgtEl>
                                        <p:attrNameLst>
                                          <p:attrName>ppt_x</p:attrName>
                                        </p:attrNameLst>
                                      </p:cBhvr>
                                      <p:tavLst>
                                        <p:tav tm="0">
                                          <p:val>
                                            <p:strVal val="#ppt_x"/>
                                          </p:val>
                                        </p:tav>
                                        <p:tav tm="100000">
                                          <p:val>
                                            <p:strVal val="#ppt_x"/>
                                          </p:val>
                                        </p:tav>
                                      </p:tavLst>
                                    </p:anim>
                                    <p:anim calcmode="lin" valueType="num">
                                      <p:cBhvr additive="base">
                                        <p:cTn id="17" dur="500" fill="hold"/>
                                        <p:tgtEl>
                                          <p:spTgt spid="8810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8075"/>
                                        </p:tgtEl>
                                        <p:attrNameLst>
                                          <p:attrName>style.visibility</p:attrName>
                                        </p:attrNameLst>
                                      </p:cBhvr>
                                      <p:to>
                                        <p:strVal val="visible"/>
                                      </p:to>
                                    </p:set>
                                    <p:animEffect transition="in" filter="blinds(horizontal)">
                                      <p:cBhvr>
                                        <p:cTn id="22" dur="500"/>
                                        <p:tgtEl>
                                          <p:spTgt spid="88075"/>
                                        </p:tgtEl>
                                      </p:cBhvr>
                                    </p:animEffect>
                                  </p:childTnLst>
                                </p:cTn>
                              </p:par>
                            </p:childTnLst>
                          </p:cTn>
                        </p:par>
                        <p:par>
                          <p:cTn id="23" fill="hold">
                            <p:stCondLst>
                              <p:cond delay="500"/>
                            </p:stCondLst>
                            <p:childTnLst>
                              <p:par>
                                <p:cTn id="24" presetID="2" presetClass="entr" presetSubtype="2" fill="hold" nodeType="afterEffect">
                                  <p:stCondLst>
                                    <p:cond delay="500"/>
                                  </p:stCondLst>
                                  <p:childTnLst>
                                    <p:set>
                                      <p:cBhvr>
                                        <p:cTn id="25" dur="1" fill="hold">
                                          <p:stCondLst>
                                            <p:cond delay="0"/>
                                          </p:stCondLst>
                                        </p:cTn>
                                        <p:tgtEl>
                                          <p:spTgt spid="88095"/>
                                        </p:tgtEl>
                                        <p:attrNameLst>
                                          <p:attrName>style.visibility</p:attrName>
                                        </p:attrNameLst>
                                      </p:cBhvr>
                                      <p:to>
                                        <p:strVal val="visible"/>
                                      </p:to>
                                    </p:set>
                                    <p:anim calcmode="lin" valueType="num">
                                      <p:cBhvr additive="base">
                                        <p:cTn id="26" dur="500" fill="hold"/>
                                        <p:tgtEl>
                                          <p:spTgt spid="88095"/>
                                        </p:tgtEl>
                                        <p:attrNameLst>
                                          <p:attrName>ppt_x</p:attrName>
                                        </p:attrNameLst>
                                      </p:cBhvr>
                                      <p:tavLst>
                                        <p:tav tm="0">
                                          <p:val>
                                            <p:strVal val="1+#ppt_w/2"/>
                                          </p:val>
                                        </p:tav>
                                        <p:tav tm="100000">
                                          <p:val>
                                            <p:strVal val="#ppt_x"/>
                                          </p:val>
                                        </p:tav>
                                      </p:tavLst>
                                    </p:anim>
                                    <p:anim calcmode="lin" valueType="num">
                                      <p:cBhvr additive="base">
                                        <p:cTn id="27" dur="500" fill="hold"/>
                                        <p:tgtEl>
                                          <p:spTgt spid="88095"/>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9" presetClass="entr" presetSubtype="0" fill="hold" grpId="0" nodeType="afterEffect">
                                  <p:stCondLst>
                                    <p:cond delay="1000"/>
                                  </p:stCondLst>
                                  <p:childTnLst>
                                    <p:set>
                                      <p:cBhvr>
                                        <p:cTn id="30" dur="1" fill="hold">
                                          <p:stCondLst>
                                            <p:cond delay="0"/>
                                          </p:stCondLst>
                                        </p:cTn>
                                        <p:tgtEl>
                                          <p:spTgt spid="88070"/>
                                        </p:tgtEl>
                                        <p:attrNameLst>
                                          <p:attrName>style.visibility</p:attrName>
                                        </p:attrNameLst>
                                      </p:cBhvr>
                                      <p:to>
                                        <p:strVal val="visible"/>
                                      </p:to>
                                    </p:set>
                                    <p:animEffect transition="in" filter="dissolve">
                                      <p:cBhvr>
                                        <p:cTn id="31" dur="500"/>
                                        <p:tgtEl>
                                          <p:spTgt spid="8807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8072"/>
                                        </p:tgtEl>
                                        <p:attrNameLst>
                                          <p:attrName>style.visibility</p:attrName>
                                        </p:attrNameLst>
                                      </p:cBhvr>
                                      <p:to>
                                        <p:strVal val="visible"/>
                                      </p:to>
                                    </p:set>
                                    <p:animEffect transition="in" filter="dissolve">
                                      <p:cBhvr>
                                        <p:cTn id="36" dur="500"/>
                                        <p:tgtEl>
                                          <p:spTgt spid="88072"/>
                                        </p:tgtEl>
                                      </p:cBhvr>
                                    </p:animEffect>
                                  </p:childTnLst>
                                </p:cTn>
                              </p:par>
                            </p:childTnLst>
                          </p:cTn>
                        </p:par>
                        <p:par>
                          <p:cTn id="37" fill="hold">
                            <p:stCondLst>
                              <p:cond delay="500"/>
                            </p:stCondLst>
                            <p:childTnLst>
                              <p:par>
                                <p:cTn id="38" presetID="9" presetClass="entr" presetSubtype="0" fill="hold" grpId="0" nodeType="afterEffect">
                                  <p:stCondLst>
                                    <p:cond delay="500"/>
                                  </p:stCondLst>
                                  <p:childTnLst>
                                    <p:set>
                                      <p:cBhvr>
                                        <p:cTn id="39" dur="1" fill="hold">
                                          <p:stCondLst>
                                            <p:cond delay="0"/>
                                          </p:stCondLst>
                                        </p:cTn>
                                        <p:tgtEl>
                                          <p:spTgt spid="88073"/>
                                        </p:tgtEl>
                                        <p:attrNameLst>
                                          <p:attrName>style.visibility</p:attrName>
                                        </p:attrNameLst>
                                      </p:cBhvr>
                                      <p:to>
                                        <p:strVal val="visible"/>
                                      </p:to>
                                    </p:set>
                                    <p:animEffect transition="in" filter="dissolve">
                                      <p:cBhvr>
                                        <p:cTn id="40" dur="500"/>
                                        <p:tgtEl>
                                          <p:spTgt spid="8807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88074"/>
                                        </p:tgtEl>
                                        <p:attrNameLst>
                                          <p:attrName>style.visibility</p:attrName>
                                        </p:attrNameLst>
                                      </p:cBhvr>
                                      <p:to>
                                        <p:strVal val="visible"/>
                                      </p:to>
                                    </p:set>
                                    <p:animEffect transition="in" filter="wipe(up)">
                                      <p:cBhvr>
                                        <p:cTn id="45" dur="500"/>
                                        <p:tgtEl>
                                          <p:spTgt spid="88074"/>
                                        </p:tgtEl>
                                      </p:cBhvr>
                                    </p:animEffect>
                                  </p:childTnLst>
                                </p:cTn>
                              </p:par>
                            </p:childTnLst>
                          </p:cTn>
                        </p:par>
                        <p:par>
                          <p:cTn id="46" fill="hold">
                            <p:stCondLst>
                              <p:cond delay="500"/>
                            </p:stCondLst>
                            <p:childTnLst>
                              <p:par>
                                <p:cTn id="47" presetID="3" presetClass="entr" presetSubtype="10" fill="hold" nodeType="afterEffect">
                                  <p:stCondLst>
                                    <p:cond delay="500"/>
                                  </p:stCondLst>
                                  <p:childTnLst>
                                    <p:set>
                                      <p:cBhvr>
                                        <p:cTn id="48" dur="1" fill="hold">
                                          <p:stCondLst>
                                            <p:cond delay="0"/>
                                          </p:stCondLst>
                                        </p:cTn>
                                        <p:tgtEl>
                                          <p:spTgt spid="88077"/>
                                        </p:tgtEl>
                                        <p:attrNameLst>
                                          <p:attrName>style.visibility</p:attrName>
                                        </p:attrNameLst>
                                      </p:cBhvr>
                                      <p:to>
                                        <p:strVal val="visible"/>
                                      </p:to>
                                    </p:set>
                                    <p:animEffect transition="in" filter="blinds(horizontal)">
                                      <p:cBhvr>
                                        <p:cTn id="49" dur="500"/>
                                        <p:tgtEl>
                                          <p:spTgt spid="8807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88078"/>
                                        </p:tgtEl>
                                        <p:attrNameLst>
                                          <p:attrName>style.visibility</p:attrName>
                                        </p:attrNameLst>
                                      </p:cBhvr>
                                      <p:to>
                                        <p:strVal val="visible"/>
                                      </p:to>
                                    </p:set>
                                    <p:animEffect transition="in" filter="dissolve">
                                      <p:cBhvr>
                                        <p:cTn id="54" dur="500"/>
                                        <p:tgtEl>
                                          <p:spTgt spid="88078"/>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88071"/>
                                        </p:tgtEl>
                                        <p:attrNameLst>
                                          <p:attrName>style.visibility</p:attrName>
                                        </p:attrNameLst>
                                      </p:cBhvr>
                                      <p:to>
                                        <p:strVal val="visible"/>
                                      </p:to>
                                    </p:set>
                                    <p:animEffect transition="in" filter="dissolve">
                                      <p:cBhvr>
                                        <p:cTn id="59" dur="500"/>
                                        <p:tgtEl>
                                          <p:spTgt spid="88071"/>
                                        </p:tgtEl>
                                      </p:cBhvr>
                                    </p:animEffect>
                                  </p:childTnLst>
                                </p:cTn>
                              </p:par>
                            </p:childTnLst>
                          </p:cTn>
                        </p:par>
                        <p:par>
                          <p:cTn id="60" fill="hold">
                            <p:stCondLst>
                              <p:cond delay="500"/>
                            </p:stCondLst>
                            <p:childTnLst>
                              <p:par>
                                <p:cTn id="61" presetID="9" presetClass="entr" presetSubtype="0" fill="hold" grpId="0" nodeType="afterEffect">
                                  <p:stCondLst>
                                    <p:cond delay="500"/>
                                  </p:stCondLst>
                                  <p:childTnLst>
                                    <p:set>
                                      <p:cBhvr>
                                        <p:cTn id="62" dur="1" fill="hold">
                                          <p:stCondLst>
                                            <p:cond delay="0"/>
                                          </p:stCondLst>
                                        </p:cTn>
                                        <p:tgtEl>
                                          <p:spTgt spid="88081"/>
                                        </p:tgtEl>
                                        <p:attrNameLst>
                                          <p:attrName>style.visibility</p:attrName>
                                        </p:attrNameLst>
                                      </p:cBhvr>
                                      <p:to>
                                        <p:strVal val="visible"/>
                                      </p:to>
                                    </p:set>
                                    <p:animEffect transition="in" filter="dissolve">
                                      <p:cBhvr>
                                        <p:cTn id="63" dur="500"/>
                                        <p:tgtEl>
                                          <p:spTgt spid="88081"/>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88079"/>
                                        </p:tgtEl>
                                        <p:attrNameLst>
                                          <p:attrName>style.visibility</p:attrName>
                                        </p:attrNameLst>
                                      </p:cBhvr>
                                      <p:to>
                                        <p:strVal val="visible"/>
                                      </p:to>
                                    </p:set>
                                    <p:animEffect transition="in" filter="dissolve">
                                      <p:cBhvr>
                                        <p:cTn id="68" dur="500"/>
                                        <p:tgtEl>
                                          <p:spTgt spid="88079"/>
                                        </p:tgtEl>
                                      </p:cBhvr>
                                    </p:animEffect>
                                  </p:childTnLst>
                                </p:cTn>
                              </p:par>
                            </p:childTnLst>
                          </p:cTn>
                        </p:par>
                        <p:par>
                          <p:cTn id="69" fill="hold">
                            <p:stCondLst>
                              <p:cond delay="500"/>
                            </p:stCondLst>
                            <p:childTnLst>
                              <p:par>
                                <p:cTn id="70" presetID="9" presetClass="entr" presetSubtype="0" fill="hold" grpId="0" nodeType="afterEffect">
                                  <p:stCondLst>
                                    <p:cond delay="500"/>
                                  </p:stCondLst>
                                  <p:childTnLst>
                                    <p:set>
                                      <p:cBhvr>
                                        <p:cTn id="71" dur="1" fill="hold">
                                          <p:stCondLst>
                                            <p:cond delay="0"/>
                                          </p:stCondLst>
                                        </p:cTn>
                                        <p:tgtEl>
                                          <p:spTgt spid="88080"/>
                                        </p:tgtEl>
                                        <p:attrNameLst>
                                          <p:attrName>style.visibility</p:attrName>
                                        </p:attrNameLst>
                                      </p:cBhvr>
                                      <p:to>
                                        <p:strVal val="visible"/>
                                      </p:to>
                                    </p:set>
                                    <p:animEffect transition="in" filter="dissolve">
                                      <p:cBhvr>
                                        <p:cTn id="72" dur="500"/>
                                        <p:tgtEl>
                                          <p:spTgt spid="88080"/>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90127"/>
                                        </p:tgtEl>
                                        <p:attrNameLst>
                                          <p:attrName>style.visibility</p:attrName>
                                        </p:attrNameLst>
                                      </p:cBhvr>
                                      <p:to>
                                        <p:strVal val="visible"/>
                                      </p:to>
                                    </p:set>
                                    <p:animEffect transition="in" filter="box(out)">
                                      <p:cBhvr>
                                        <p:cTn id="77" dur="500"/>
                                        <p:tgtEl>
                                          <p:spTgt spid="9012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90127"/>
                                        </p:tgtEl>
                                      </p:cBhvr>
                                    </p:animEffect>
                                    <p:set>
                                      <p:cBhvr>
                                        <p:cTn id="82" dur="1" fill="hold">
                                          <p:stCondLst>
                                            <p:cond delay="499"/>
                                          </p:stCondLst>
                                        </p:cTn>
                                        <p:tgtEl>
                                          <p:spTgt spid="9012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88082"/>
                                        </p:tgtEl>
                                        <p:attrNameLst>
                                          <p:attrName>style.visibility</p:attrName>
                                        </p:attrNameLst>
                                      </p:cBhvr>
                                      <p:to>
                                        <p:strVal val="visible"/>
                                      </p:to>
                                    </p:set>
                                    <p:animEffect transition="in" filter="dissolve">
                                      <p:cBhvr>
                                        <p:cTn id="87" dur="500"/>
                                        <p:tgtEl>
                                          <p:spTgt spid="88082"/>
                                        </p:tgtEl>
                                      </p:cBhvr>
                                    </p:animEffect>
                                  </p:childTnLst>
                                </p:cTn>
                              </p:par>
                            </p:childTnLst>
                          </p:cTn>
                        </p:par>
                        <p:par>
                          <p:cTn id="88" fill="hold">
                            <p:stCondLst>
                              <p:cond delay="500"/>
                            </p:stCondLst>
                            <p:childTnLst>
                              <p:par>
                                <p:cTn id="89" presetID="2" presetClass="entr" presetSubtype="4" fill="hold" nodeType="afterEffect">
                                  <p:stCondLst>
                                    <p:cond delay="500"/>
                                  </p:stCondLst>
                                  <p:childTnLst>
                                    <p:set>
                                      <p:cBhvr>
                                        <p:cTn id="90" dur="1" fill="hold">
                                          <p:stCondLst>
                                            <p:cond delay="0"/>
                                          </p:stCondLst>
                                        </p:cTn>
                                        <p:tgtEl>
                                          <p:spTgt spid="88106"/>
                                        </p:tgtEl>
                                        <p:attrNameLst>
                                          <p:attrName>style.visibility</p:attrName>
                                        </p:attrNameLst>
                                      </p:cBhvr>
                                      <p:to>
                                        <p:strVal val="visible"/>
                                      </p:to>
                                    </p:set>
                                    <p:anim calcmode="lin" valueType="num">
                                      <p:cBhvr additive="base">
                                        <p:cTn id="91" dur="500" fill="hold"/>
                                        <p:tgtEl>
                                          <p:spTgt spid="88106"/>
                                        </p:tgtEl>
                                        <p:attrNameLst>
                                          <p:attrName>ppt_x</p:attrName>
                                        </p:attrNameLst>
                                      </p:cBhvr>
                                      <p:tavLst>
                                        <p:tav tm="0">
                                          <p:val>
                                            <p:strVal val="#ppt_x"/>
                                          </p:val>
                                        </p:tav>
                                        <p:tav tm="100000">
                                          <p:val>
                                            <p:strVal val="#ppt_x"/>
                                          </p:val>
                                        </p:tav>
                                      </p:tavLst>
                                    </p:anim>
                                    <p:anim calcmode="lin" valueType="num">
                                      <p:cBhvr additive="base">
                                        <p:cTn id="92" dur="500" fill="hold"/>
                                        <p:tgtEl>
                                          <p:spTgt spid="88106"/>
                                        </p:tgtEl>
                                        <p:attrNameLst>
                                          <p:attrName>ppt_y</p:attrName>
                                        </p:attrNameLst>
                                      </p:cBhvr>
                                      <p:tavLst>
                                        <p:tav tm="0">
                                          <p:val>
                                            <p:strVal val="1+#ppt_h/2"/>
                                          </p:val>
                                        </p:tav>
                                        <p:tav tm="100000">
                                          <p:val>
                                            <p:strVal val="#ppt_y"/>
                                          </p:val>
                                        </p:tav>
                                      </p:tavLst>
                                    </p:anim>
                                  </p:childTnLst>
                                </p:cTn>
                              </p:par>
                            </p:childTnLst>
                          </p:cTn>
                        </p:par>
                        <p:par>
                          <p:cTn id="93" fill="hold">
                            <p:stCondLst>
                              <p:cond delay="1500"/>
                            </p:stCondLst>
                            <p:childTnLst>
                              <p:par>
                                <p:cTn id="94" presetID="9" presetClass="entr" presetSubtype="0" fill="hold" grpId="0" nodeType="afterEffect">
                                  <p:stCondLst>
                                    <p:cond delay="1000"/>
                                  </p:stCondLst>
                                  <p:childTnLst>
                                    <p:set>
                                      <p:cBhvr>
                                        <p:cTn id="95" dur="1" fill="hold">
                                          <p:stCondLst>
                                            <p:cond delay="0"/>
                                          </p:stCondLst>
                                        </p:cTn>
                                        <p:tgtEl>
                                          <p:spTgt spid="88083"/>
                                        </p:tgtEl>
                                        <p:attrNameLst>
                                          <p:attrName>style.visibility</p:attrName>
                                        </p:attrNameLst>
                                      </p:cBhvr>
                                      <p:to>
                                        <p:strVal val="visible"/>
                                      </p:to>
                                    </p:set>
                                    <p:animEffect transition="in" filter="dissolve">
                                      <p:cBhvr>
                                        <p:cTn id="96" dur="500"/>
                                        <p:tgtEl>
                                          <p:spTgt spid="88083"/>
                                        </p:tgtEl>
                                      </p:cBhvr>
                                    </p:animEffect>
                                  </p:childTnLst>
                                </p:cTn>
                              </p:par>
                            </p:childTnLst>
                          </p:cTn>
                        </p:par>
                        <p:par>
                          <p:cTn id="97" fill="hold">
                            <p:stCondLst>
                              <p:cond delay="3000"/>
                            </p:stCondLst>
                            <p:childTnLst>
                              <p:par>
                                <p:cTn id="98" presetID="2" presetClass="entr" presetSubtype="2" fill="hold" nodeType="afterEffect">
                                  <p:stCondLst>
                                    <p:cond delay="1500"/>
                                  </p:stCondLst>
                                  <p:childTnLst>
                                    <p:set>
                                      <p:cBhvr>
                                        <p:cTn id="99" dur="1" fill="hold">
                                          <p:stCondLst>
                                            <p:cond delay="0"/>
                                          </p:stCondLst>
                                        </p:cTn>
                                        <p:tgtEl>
                                          <p:spTgt spid="88098"/>
                                        </p:tgtEl>
                                        <p:attrNameLst>
                                          <p:attrName>style.visibility</p:attrName>
                                        </p:attrNameLst>
                                      </p:cBhvr>
                                      <p:to>
                                        <p:strVal val="visible"/>
                                      </p:to>
                                    </p:set>
                                    <p:anim calcmode="lin" valueType="num">
                                      <p:cBhvr additive="base">
                                        <p:cTn id="100" dur="500" fill="hold"/>
                                        <p:tgtEl>
                                          <p:spTgt spid="88098"/>
                                        </p:tgtEl>
                                        <p:attrNameLst>
                                          <p:attrName>ppt_x</p:attrName>
                                        </p:attrNameLst>
                                      </p:cBhvr>
                                      <p:tavLst>
                                        <p:tav tm="0">
                                          <p:val>
                                            <p:strVal val="1+#ppt_w/2"/>
                                          </p:val>
                                        </p:tav>
                                        <p:tav tm="100000">
                                          <p:val>
                                            <p:strVal val="#ppt_x"/>
                                          </p:val>
                                        </p:tav>
                                      </p:tavLst>
                                    </p:anim>
                                    <p:anim calcmode="lin" valueType="num">
                                      <p:cBhvr additive="base">
                                        <p:cTn id="101" dur="500" fill="hold"/>
                                        <p:tgtEl>
                                          <p:spTgt spid="88098"/>
                                        </p:tgtEl>
                                        <p:attrNameLst>
                                          <p:attrName>ppt_y</p:attrName>
                                        </p:attrNameLst>
                                      </p:cBhvr>
                                      <p:tavLst>
                                        <p:tav tm="0">
                                          <p:val>
                                            <p:strVal val="#ppt_y"/>
                                          </p:val>
                                        </p:tav>
                                        <p:tav tm="100000">
                                          <p:val>
                                            <p:strVal val="#ppt_y"/>
                                          </p:val>
                                        </p:tav>
                                      </p:tavLst>
                                    </p:anim>
                                  </p:childTnLst>
                                </p:cTn>
                              </p:par>
                              <p:par>
                                <p:cTn id="102" presetID="3" presetClass="entr" presetSubtype="10" fill="hold" nodeType="withEffect">
                                  <p:stCondLst>
                                    <p:cond delay="1500"/>
                                  </p:stCondLst>
                                  <p:childTnLst>
                                    <p:set>
                                      <p:cBhvr>
                                        <p:cTn id="103" dur="1" fill="hold">
                                          <p:stCondLst>
                                            <p:cond delay="0"/>
                                          </p:stCondLst>
                                        </p:cTn>
                                        <p:tgtEl>
                                          <p:spTgt spid="88091"/>
                                        </p:tgtEl>
                                        <p:attrNameLst>
                                          <p:attrName>style.visibility</p:attrName>
                                        </p:attrNameLst>
                                      </p:cBhvr>
                                      <p:to>
                                        <p:strVal val="visible"/>
                                      </p:to>
                                    </p:set>
                                    <p:animEffect transition="in" filter="blinds(horizontal)">
                                      <p:cBhvr>
                                        <p:cTn id="104" dur="500"/>
                                        <p:tgtEl>
                                          <p:spTgt spid="88091"/>
                                        </p:tgtEl>
                                      </p:cBhvr>
                                    </p:animEffect>
                                  </p:childTnLst>
                                </p:cTn>
                              </p:par>
                            </p:childTnLst>
                          </p:cTn>
                        </p:par>
                        <p:par>
                          <p:cTn id="105" fill="hold">
                            <p:stCondLst>
                              <p:cond delay="5000"/>
                            </p:stCondLst>
                            <p:childTnLst>
                              <p:par>
                                <p:cTn id="106" presetID="3" presetClass="entr" presetSubtype="10" fill="hold" nodeType="afterEffect">
                                  <p:stCondLst>
                                    <p:cond delay="2000"/>
                                  </p:stCondLst>
                                  <p:childTnLst>
                                    <p:set>
                                      <p:cBhvr>
                                        <p:cTn id="107" dur="1" fill="hold">
                                          <p:stCondLst>
                                            <p:cond delay="0"/>
                                          </p:stCondLst>
                                        </p:cTn>
                                        <p:tgtEl>
                                          <p:spTgt spid="88092"/>
                                        </p:tgtEl>
                                        <p:attrNameLst>
                                          <p:attrName>style.visibility</p:attrName>
                                        </p:attrNameLst>
                                      </p:cBhvr>
                                      <p:to>
                                        <p:strVal val="visible"/>
                                      </p:to>
                                    </p:set>
                                    <p:animEffect transition="in" filter="blinds(horizontal)">
                                      <p:cBhvr>
                                        <p:cTn id="108" dur="500"/>
                                        <p:tgtEl>
                                          <p:spTgt spid="88092"/>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88084"/>
                                        </p:tgtEl>
                                        <p:attrNameLst>
                                          <p:attrName>style.visibility</p:attrName>
                                        </p:attrNameLst>
                                      </p:cBhvr>
                                      <p:to>
                                        <p:strVal val="visible"/>
                                      </p:to>
                                    </p:set>
                                    <p:animEffect transition="in" filter="dissolve">
                                      <p:cBhvr>
                                        <p:cTn id="113" dur="500"/>
                                        <p:tgtEl>
                                          <p:spTgt spid="88084"/>
                                        </p:tgtEl>
                                      </p:cBhvr>
                                    </p:animEffect>
                                  </p:childTnLst>
                                </p:cTn>
                              </p:par>
                            </p:childTnLst>
                          </p:cTn>
                        </p:par>
                        <p:par>
                          <p:cTn id="114" fill="hold">
                            <p:stCondLst>
                              <p:cond delay="500"/>
                            </p:stCondLst>
                            <p:childTnLst>
                              <p:par>
                                <p:cTn id="115" presetID="9" presetClass="entr" presetSubtype="0" fill="hold" grpId="0" nodeType="afterEffect">
                                  <p:stCondLst>
                                    <p:cond delay="500"/>
                                  </p:stCondLst>
                                  <p:childTnLst>
                                    <p:set>
                                      <p:cBhvr>
                                        <p:cTn id="116" dur="1" fill="hold">
                                          <p:stCondLst>
                                            <p:cond delay="0"/>
                                          </p:stCondLst>
                                        </p:cTn>
                                        <p:tgtEl>
                                          <p:spTgt spid="88093"/>
                                        </p:tgtEl>
                                        <p:attrNameLst>
                                          <p:attrName>style.visibility</p:attrName>
                                        </p:attrNameLst>
                                      </p:cBhvr>
                                      <p:to>
                                        <p:strVal val="visible"/>
                                      </p:to>
                                    </p:set>
                                    <p:animEffect transition="in" filter="dissolve">
                                      <p:cBhvr>
                                        <p:cTn id="117" dur="500"/>
                                        <p:tgtEl>
                                          <p:spTgt spid="88093"/>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8085"/>
                                        </p:tgtEl>
                                        <p:attrNameLst>
                                          <p:attrName>style.visibility</p:attrName>
                                        </p:attrNameLst>
                                      </p:cBhvr>
                                      <p:to>
                                        <p:strVal val="visible"/>
                                      </p:to>
                                    </p:set>
                                    <p:animEffect transition="in" filter="dissolve">
                                      <p:cBhvr>
                                        <p:cTn id="122" dur="500"/>
                                        <p:tgtEl>
                                          <p:spTgt spid="88085"/>
                                        </p:tgtEl>
                                      </p:cBhvr>
                                    </p:animEffect>
                                  </p:childTnLst>
                                </p:cTn>
                              </p:par>
                            </p:childTnLst>
                          </p:cTn>
                        </p:par>
                        <p:par>
                          <p:cTn id="123" fill="hold">
                            <p:stCondLst>
                              <p:cond delay="500"/>
                            </p:stCondLst>
                            <p:childTnLst>
                              <p:par>
                                <p:cTn id="124" presetID="9" presetClass="entr" presetSubtype="0" fill="hold" grpId="0" nodeType="afterEffect">
                                  <p:stCondLst>
                                    <p:cond delay="500"/>
                                  </p:stCondLst>
                                  <p:childTnLst>
                                    <p:set>
                                      <p:cBhvr>
                                        <p:cTn id="125" dur="1" fill="hold">
                                          <p:stCondLst>
                                            <p:cond delay="0"/>
                                          </p:stCondLst>
                                        </p:cTn>
                                        <p:tgtEl>
                                          <p:spTgt spid="88086"/>
                                        </p:tgtEl>
                                        <p:attrNameLst>
                                          <p:attrName>style.visibility</p:attrName>
                                        </p:attrNameLst>
                                      </p:cBhvr>
                                      <p:to>
                                        <p:strVal val="visible"/>
                                      </p:to>
                                    </p:set>
                                    <p:animEffect transition="in" filter="dissolve">
                                      <p:cBhvr>
                                        <p:cTn id="126" dur="500"/>
                                        <p:tgtEl>
                                          <p:spTgt spid="8808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88087"/>
                                        </p:tgtEl>
                                        <p:attrNameLst>
                                          <p:attrName>style.visibility</p:attrName>
                                        </p:attrNameLst>
                                      </p:cBhvr>
                                      <p:to>
                                        <p:strVal val="visible"/>
                                      </p:to>
                                    </p:set>
                                    <p:animEffect transition="in" filter="wipe(up)">
                                      <p:cBhvr>
                                        <p:cTn id="131" dur="500"/>
                                        <p:tgtEl>
                                          <p:spTgt spid="88087"/>
                                        </p:tgtEl>
                                      </p:cBhvr>
                                    </p:animEffect>
                                  </p:childTnLst>
                                </p:cTn>
                              </p:par>
                            </p:childTnLst>
                          </p:cTn>
                        </p:par>
                        <p:par>
                          <p:cTn id="132" fill="hold">
                            <p:stCondLst>
                              <p:cond delay="500"/>
                            </p:stCondLst>
                            <p:childTnLst>
                              <p:par>
                                <p:cTn id="133" presetID="3" presetClass="entr" presetSubtype="10" fill="hold" nodeType="afterEffect">
                                  <p:stCondLst>
                                    <p:cond delay="500"/>
                                  </p:stCondLst>
                                  <p:childTnLst>
                                    <p:set>
                                      <p:cBhvr>
                                        <p:cTn id="134" dur="1" fill="hold">
                                          <p:stCondLst>
                                            <p:cond delay="0"/>
                                          </p:stCondLst>
                                        </p:cTn>
                                        <p:tgtEl>
                                          <p:spTgt spid="88088"/>
                                        </p:tgtEl>
                                        <p:attrNameLst>
                                          <p:attrName>style.visibility</p:attrName>
                                        </p:attrNameLst>
                                      </p:cBhvr>
                                      <p:to>
                                        <p:strVal val="visible"/>
                                      </p:to>
                                    </p:set>
                                    <p:animEffect transition="in" filter="blinds(horizontal)">
                                      <p:cBhvr>
                                        <p:cTn id="135" dur="500"/>
                                        <p:tgtEl>
                                          <p:spTgt spid="88088"/>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88089"/>
                                        </p:tgtEl>
                                        <p:attrNameLst>
                                          <p:attrName>style.visibility</p:attrName>
                                        </p:attrNameLst>
                                      </p:cBhvr>
                                      <p:to>
                                        <p:strVal val="visible"/>
                                      </p:to>
                                    </p:set>
                                    <p:animEffect transition="in" filter="dissolve">
                                      <p:cBhvr>
                                        <p:cTn id="140" dur="500"/>
                                        <p:tgtEl>
                                          <p:spTgt spid="8808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8090"/>
                                        </p:tgtEl>
                                        <p:attrNameLst>
                                          <p:attrName>style.visibility</p:attrName>
                                        </p:attrNameLst>
                                      </p:cBhvr>
                                      <p:to>
                                        <p:strVal val="visible"/>
                                      </p:to>
                                    </p:set>
                                    <p:animEffect transition="in" filter="dissolve">
                                      <p:cBhvr>
                                        <p:cTn id="145" dur="500"/>
                                        <p:tgtEl>
                                          <p:spTgt spid="88090"/>
                                        </p:tgtEl>
                                      </p:cBhvr>
                                    </p:animEffect>
                                  </p:childTnLst>
                                </p:cTn>
                              </p:par>
                            </p:childTnLst>
                          </p:cTn>
                        </p:par>
                        <p:par>
                          <p:cTn id="146" fill="hold">
                            <p:stCondLst>
                              <p:cond delay="500"/>
                            </p:stCondLst>
                            <p:childTnLst>
                              <p:par>
                                <p:cTn id="147" presetID="9" presetClass="entr" presetSubtype="0" fill="hold" grpId="0" nodeType="afterEffect">
                                  <p:stCondLst>
                                    <p:cond delay="500"/>
                                  </p:stCondLst>
                                  <p:childTnLst>
                                    <p:set>
                                      <p:cBhvr>
                                        <p:cTn id="148" dur="1" fill="hold">
                                          <p:stCondLst>
                                            <p:cond delay="0"/>
                                          </p:stCondLst>
                                        </p:cTn>
                                        <p:tgtEl>
                                          <p:spTgt spid="88094"/>
                                        </p:tgtEl>
                                        <p:attrNameLst>
                                          <p:attrName>style.visibility</p:attrName>
                                        </p:attrNameLst>
                                      </p:cBhvr>
                                      <p:to>
                                        <p:strVal val="visible"/>
                                      </p:to>
                                    </p:set>
                                    <p:animEffect transition="in" filter="dissolve">
                                      <p:cBhvr>
                                        <p:cTn id="149" dur="500"/>
                                        <p:tgtEl>
                                          <p:spTgt spid="88094"/>
                                        </p:tgtEl>
                                      </p:cBhvr>
                                    </p:animEffect>
                                  </p:childTnLst>
                                </p:cTn>
                              </p:par>
                            </p:childTnLst>
                          </p:cTn>
                        </p:par>
                        <p:par>
                          <p:cTn id="150" fill="hold">
                            <p:stCondLst>
                              <p:cond delay="1500"/>
                            </p:stCondLst>
                            <p:childTnLst>
                              <p:par>
                                <p:cTn id="151" presetID="2" presetClass="entr" presetSubtype="4" fill="hold" nodeType="afterEffect">
                                  <p:stCondLst>
                                    <p:cond delay="1000"/>
                                  </p:stCondLst>
                                  <p:childTnLst>
                                    <p:set>
                                      <p:cBhvr>
                                        <p:cTn id="152" dur="1" fill="hold">
                                          <p:stCondLst>
                                            <p:cond delay="0"/>
                                          </p:stCondLst>
                                        </p:cTn>
                                        <p:tgtEl>
                                          <p:spTgt spid="88111">
                                            <p:txEl>
                                              <p:pRg st="0" end="0"/>
                                            </p:txEl>
                                          </p:spTgt>
                                        </p:tgtEl>
                                        <p:attrNameLst>
                                          <p:attrName>style.visibility</p:attrName>
                                        </p:attrNameLst>
                                      </p:cBhvr>
                                      <p:to>
                                        <p:strVal val="visible"/>
                                      </p:to>
                                    </p:set>
                                    <p:anim calcmode="lin" valueType="num">
                                      <p:cBhvr additive="base">
                                        <p:cTn id="153" dur="500" fill="hold"/>
                                        <p:tgtEl>
                                          <p:spTgt spid="88111">
                                            <p:txEl>
                                              <p:pRg st="0" end="0"/>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881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nodeType="clickEffect">
                                  <p:stCondLst>
                                    <p:cond delay="0"/>
                                  </p:stCondLst>
                                  <p:childTnLst>
                                    <p:set>
                                      <p:cBhvr>
                                        <p:cTn id="158" dur="1" fill="hold">
                                          <p:stCondLst>
                                            <p:cond delay="0"/>
                                          </p:stCondLst>
                                        </p:cTn>
                                        <p:tgtEl>
                                          <p:spTgt spid="88112">
                                            <p:txEl>
                                              <p:pRg st="0" end="0"/>
                                            </p:txEl>
                                          </p:spTgt>
                                        </p:tgtEl>
                                        <p:attrNameLst>
                                          <p:attrName>style.visibility</p:attrName>
                                        </p:attrNameLst>
                                      </p:cBhvr>
                                      <p:to>
                                        <p:strVal val="visible"/>
                                      </p:to>
                                    </p:set>
                                    <p:anim calcmode="lin" valueType="num">
                                      <p:cBhvr additive="base">
                                        <p:cTn id="159" dur="500" fill="hold"/>
                                        <p:tgtEl>
                                          <p:spTgt spid="88112">
                                            <p:txEl>
                                              <p:pRg st="0" end="0"/>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881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P spid="88070" grpId="0"/>
      <p:bldP spid="88071" grpId="0"/>
      <p:bldP spid="88072" grpId="0"/>
      <p:bldP spid="88073" grpId="0"/>
      <p:bldP spid="88074" grpId="0" bldLvl="0" animBg="1"/>
      <p:bldP spid="88078" grpId="0"/>
      <p:bldP spid="88079" grpId="0"/>
      <p:bldP spid="88080" grpId="0"/>
      <p:bldP spid="88081" grpId="0"/>
      <p:bldP spid="88082" grpId="0"/>
      <p:bldP spid="88083" grpId="0"/>
      <p:bldP spid="88084" grpId="0"/>
      <p:bldP spid="88085" grpId="0"/>
      <p:bldP spid="88086" grpId="0"/>
      <p:bldP spid="88087" grpId="0" bldLvl="0" animBg="1"/>
      <p:bldP spid="88089" grpId="0"/>
      <p:bldP spid="88090" grpId="0"/>
      <p:bldP spid="88093" grpId="0"/>
      <p:bldP spid="88094" grpId="0"/>
      <p:bldP spid="90127" grpId="0" bldLvl="0" animBg="1"/>
      <p:bldP spid="90127" grpId="1"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Text Box 3"/>
          <p:cNvSpPr txBox="1">
            <a:spLocks noChangeArrowheads="1"/>
          </p:cNvSpPr>
          <p:nvPr/>
        </p:nvSpPr>
        <p:spPr bwMode="auto">
          <a:xfrm>
            <a:off x="3733800" y="2514600"/>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高茎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557059" name="Text Box 4"/>
          <p:cNvSpPr txBox="1">
            <a:spLocks noChangeArrowheads="1"/>
          </p:cNvSpPr>
          <p:nvPr/>
        </p:nvSpPr>
        <p:spPr bwMode="auto">
          <a:xfrm>
            <a:off x="7088188" y="2514600"/>
            <a:ext cx="1066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矮茎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557060" name="Text Box 5"/>
          <p:cNvSpPr txBox="1">
            <a:spLocks noChangeArrowheads="1"/>
          </p:cNvSpPr>
          <p:nvPr/>
        </p:nvSpPr>
        <p:spPr bwMode="auto">
          <a:xfrm>
            <a:off x="2476500" y="1814513"/>
            <a:ext cx="762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FF3300"/>
                </a:solidFill>
                <a:latin typeface="楷体" panose="02010609060101010101" pitchFamily="49" charset="-122"/>
                <a:ea typeface="楷体" panose="02010609060101010101" pitchFamily="49" charset="-122"/>
              </a:rPr>
              <a:t>P</a:t>
            </a:r>
            <a:endParaRPr lang="en-US" altLang="zh-CN" sz="2800" b="1">
              <a:solidFill>
                <a:srgbClr val="FF3300"/>
              </a:solidFill>
              <a:latin typeface="楷体" panose="02010609060101010101" pitchFamily="49" charset="-122"/>
              <a:ea typeface="楷体" panose="02010609060101010101" pitchFamily="49" charset="-122"/>
            </a:endParaRPr>
          </a:p>
        </p:txBody>
      </p:sp>
      <p:sp>
        <p:nvSpPr>
          <p:cNvPr id="557061" name="Text Box 6"/>
          <p:cNvSpPr txBox="1">
            <a:spLocks noChangeArrowheads="1"/>
          </p:cNvSpPr>
          <p:nvPr/>
        </p:nvSpPr>
        <p:spPr bwMode="auto">
          <a:xfrm>
            <a:off x="5487988" y="2514600"/>
            <a:ext cx="68421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003300"/>
                </a:solidFill>
                <a:latin typeface="楷体" panose="02010609060101010101" pitchFamily="49" charset="-122"/>
                <a:ea typeface="楷体" panose="02010609060101010101" pitchFamily="49" charset="-122"/>
              </a:rPr>
              <a:t>×</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557062" name="Text Box 7"/>
          <p:cNvSpPr txBox="1">
            <a:spLocks noChangeArrowheads="1"/>
          </p:cNvSpPr>
          <p:nvPr/>
        </p:nvSpPr>
        <p:spPr bwMode="auto">
          <a:xfrm>
            <a:off x="4946179" y="3009245"/>
            <a:ext cx="12969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（杂交）</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557063" name="Line 8"/>
          <p:cNvSpPr>
            <a:spLocks noChangeShapeType="1"/>
          </p:cNvSpPr>
          <p:nvPr/>
        </p:nvSpPr>
        <p:spPr bwMode="auto">
          <a:xfrm flipH="1">
            <a:off x="5867400" y="3581400"/>
            <a:ext cx="0" cy="611188"/>
          </a:xfrm>
          <a:prstGeom prst="line">
            <a:avLst/>
          </a:prstGeom>
          <a:noFill/>
          <a:ln w="38100">
            <a:solidFill>
              <a:srgbClr val="0033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pic>
        <p:nvPicPr>
          <p:cNvPr id="557064" name="Picture 9" descr="6-16"/>
          <p:cNvPicPr>
            <a:picLocks noChangeAspect="1" noChangeArrowheads="1"/>
          </p:cNvPicPr>
          <p:nvPr/>
        </p:nvPicPr>
        <p:blipFill>
          <a:blip r:embed="rId1">
            <a:extLst>
              <a:ext uri="{28A0092B-C50C-407E-A947-70E740481C1C}">
                <a14:useLocalDpi xmlns:a14="http://schemas.microsoft.com/office/drawing/2010/main" val="0"/>
              </a:ext>
            </a:extLst>
          </a:blip>
          <a:srcRect t="-2007"/>
          <a:stretch>
            <a:fillRect/>
          </a:stretch>
        </p:blipFill>
        <p:spPr bwMode="auto">
          <a:xfrm>
            <a:off x="7088188" y="1143000"/>
            <a:ext cx="76041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7065" name="Picture 10" descr="6-1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10000" y="1143000"/>
            <a:ext cx="6842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7066" name="Picture 11" descr="6-1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62600" y="4267200"/>
            <a:ext cx="685800"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7067" name="Text Box 12"/>
          <p:cNvSpPr txBox="1">
            <a:spLocks noChangeArrowheads="1"/>
          </p:cNvSpPr>
          <p:nvPr/>
        </p:nvSpPr>
        <p:spPr bwMode="auto">
          <a:xfrm>
            <a:off x="5456238" y="5630863"/>
            <a:ext cx="11445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高茎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557068" name="Text Box 13"/>
          <p:cNvSpPr txBox="1">
            <a:spLocks noChangeArrowheads="1"/>
          </p:cNvSpPr>
          <p:nvPr/>
        </p:nvSpPr>
        <p:spPr bwMode="auto">
          <a:xfrm>
            <a:off x="2422525" y="4581525"/>
            <a:ext cx="990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FF3300"/>
                </a:solidFill>
                <a:latin typeface="楷体" panose="02010609060101010101" pitchFamily="49" charset="-122"/>
                <a:ea typeface="楷体" panose="02010609060101010101" pitchFamily="49" charset="-122"/>
              </a:rPr>
              <a:t>F</a:t>
            </a:r>
            <a:r>
              <a:rPr lang="en-US" altLang="zh-CN" sz="2800" b="1" baseline="-25000">
                <a:solidFill>
                  <a:srgbClr val="FF3300"/>
                </a:solidFill>
                <a:latin typeface="楷体" panose="02010609060101010101" pitchFamily="49" charset="-122"/>
                <a:ea typeface="楷体" panose="02010609060101010101" pitchFamily="49" charset="-122"/>
              </a:rPr>
              <a:t>1</a:t>
            </a:r>
            <a:endParaRPr lang="en-US" altLang="zh-CN" sz="2800" b="1" baseline="-25000">
              <a:solidFill>
                <a:srgbClr val="FF3300"/>
              </a:solidFill>
              <a:latin typeface="楷体" panose="02010609060101010101" pitchFamily="49" charset="-122"/>
              <a:ea typeface="楷体" panose="02010609060101010101" pitchFamily="49" charset="-122"/>
            </a:endParaRPr>
          </a:p>
        </p:txBody>
      </p:sp>
      <p:sp>
        <p:nvSpPr>
          <p:cNvPr id="557069" name="Text Box 14"/>
          <p:cNvSpPr txBox="1">
            <a:spLocks noChangeArrowheads="1"/>
          </p:cNvSpPr>
          <p:nvPr/>
        </p:nvSpPr>
        <p:spPr bwMode="auto">
          <a:xfrm>
            <a:off x="1700213" y="5369253"/>
            <a:ext cx="197582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（子一代）</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557070" name="Text Box 15"/>
          <p:cNvSpPr txBox="1">
            <a:spLocks noChangeArrowheads="1"/>
          </p:cNvSpPr>
          <p:nvPr/>
        </p:nvSpPr>
        <p:spPr bwMode="auto">
          <a:xfrm>
            <a:off x="1828800" y="2374309"/>
            <a:ext cx="129381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（亲本）</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90128" name="AutoShape 22"/>
          <p:cNvSpPr>
            <a:spLocks noChangeArrowheads="1"/>
          </p:cNvSpPr>
          <p:nvPr/>
        </p:nvSpPr>
        <p:spPr bwMode="auto">
          <a:xfrm>
            <a:off x="7426675" y="2984716"/>
            <a:ext cx="2917797" cy="3036572"/>
          </a:xfrm>
          <a:prstGeom prst="wedgeRoundRectCallout">
            <a:avLst>
              <a:gd name="adj1" fmla="val -78519"/>
              <a:gd name="adj2" fmla="val 28579"/>
              <a:gd name="adj3" fmla="val 16667"/>
            </a:avLst>
          </a:prstGeom>
          <a:solidFill>
            <a:srgbClr val="92D050">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zh-CN" altLang="en-US" sz="2800" b="1">
                <a:latin typeface="楷体" panose="02010609060101010101" pitchFamily="49" charset="-122"/>
                <a:ea typeface="楷体" panose="02010609060101010101" pitchFamily="49" charset="-122"/>
              </a:rPr>
              <a:t>    在</a:t>
            </a:r>
            <a:r>
              <a:rPr lang="en-US" altLang="zh-CN" sz="2800" b="1">
                <a:latin typeface="楷体" panose="02010609060101010101" pitchFamily="49" charset="-122"/>
                <a:ea typeface="楷体" panose="02010609060101010101" pitchFamily="49" charset="-122"/>
              </a:rPr>
              <a:t>F</a:t>
            </a:r>
            <a:r>
              <a:rPr lang="en-US" altLang="zh-CN" sz="2800" b="1" baseline="-25000">
                <a:latin typeface="楷体" panose="02010609060101010101" pitchFamily="49" charset="-122"/>
                <a:ea typeface="楷体" panose="02010609060101010101" pitchFamily="49" charset="-122"/>
              </a:rPr>
              <a:t>1</a:t>
            </a:r>
            <a:r>
              <a:rPr lang="zh-CN" altLang="en-US" sz="2800" b="1">
                <a:latin typeface="楷体" panose="02010609060101010101" pitchFamily="49" charset="-122"/>
                <a:ea typeface="楷体" panose="02010609060101010101" pitchFamily="49" charset="-122"/>
              </a:rPr>
              <a:t>代中，另一个亲本的性状是</a:t>
            </a:r>
            <a:r>
              <a:rPr lang="zh-CN" altLang="en-US" sz="2800" b="1">
                <a:solidFill>
                  <a:srgbClr val="C00000"/>
                </a:solidFill>
                <a:latin typeface="楷体" panose="02010609060101010101" pitchFamily="49" charset="-122"/>
                <a:ea typeface="楷体" panose="02010609060101010101" pitchFamily="49" charset="-122"/>
              </a:rPr>
              <a:t>永远消失</a:t>
            </a:r>
            <a:r>
              <a:rPr lang="zh-CN" altLang="en-US" sz="2800" b="1">
                <a:latin typeface="楷体" panose="02010609060101010101" pitchFamily="49" charset="-122"/>
                <a:ea typeface="楷体" panose="02010609060101010101" pitchFamily="49" charset="-122"/>
              </a:rPr>
              <a:t>了还是</a:t>
            </a:r>
            <a:r>
              <a:rPr lang="zh-CN" altLang="en-US" sz="2800" b="1">
                <a:solidFill>
                  <a:srgbClr val="C00000"/>
                </a:solidFill>
                <a:latin typeface="楷体" panose="02010609060101010101" pitchFamily="49" charset="-122"/>
                <a:ea typeface="楷体" panose="02010609060101010101" pitchFamily="49" charset="-122"/>
              </a:rPr>
              <a:t>暂时隐藏</a:t>
            </a:r>
            <a:r>
              <a:rPr lang="zh-CN" altLang="en-US" sz="2800" b="1">
                <a:latin typeface="楷体" panose="02010609060101010101" pitchFamily="49" charset="-122"/>
                <a:ea typeface="楷体" panose="02010609060101010101" pitchFamily="49" charset="-122"/>
              </a:rPr>
              <a:t>起来了呢？</a:t>
            </a:r>
            <a:endParaRPr lang="en-US" altLang="zh-CN" sz="2800" b="1">
              <a:latin typeface="楷体" panose="02010609060101010101" pitchFamily="49" charset="-122"/>
              <a:ea typeface="楷体" panose="02010609060101010101" pitchFamily="49" charset="-122"/>
            </a:endParaRPr>
          </a:p>
          <a:p>
            <a:pPr eaLnBrk="1" hangingPunct="1">
              <a:lnSpc>
                <a:spcPct val="130000"/>
              </a:lnSpc>
              <a:spcBef>
                <a:spcPct val="0"/>
              </a:spcBef>
              <a:buFont typeface="Arial" panose="020B0604020202020204" pitchFamily="34" charset="0"/>
              <a:buNone/>
            </a:pPr>
            <a:endParaRPr lang="zh-CN" altLang="en-US" sz="2800" b="1">
              <a:latin typeface="楷体" panose="02010609060101010101" pitchFamily="49" charset="-122"/>
              <a:ea typeface="楷体" panose="02010609060101010101" pitchFamily="49" charset="-122"/>
            </a:endParaRPr>
          </a:p>
        </p:txBody>
      </p:sp>
      <p:sp>
        <p:nvSpPr>
          <p:cNvPr id="557073" name="Text Box 2"/>
          <p:cNvSpPr txBox="1">
            <a:spLocks noChangeArrowheads="1"/>
          </p:cNvSpPr>
          <p:nvPr/>
        </p:nvSpPr>
        <p:spPr bwMode="auto">
          <a:xfrm>
            <a:off x="1700213" y="180975"/>
            <a:ext cx="67722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None/>
            </a:pPr>
            <a:r>
              <a:rPr lang="zh-CN" altLang="zh-CN" b="1">
                <a:solidFill>
                  <a:srgbClr val="7030A0"/>
                </a:solidFill>
                <a:latin typeface="楷体" panose="02010609060101010101" pitchFamily="49" charset="-122"/>
                <a:ea typeface="楷体" panose="02010609060101010101" pitchFamily="49" charset="-122"/>
              </a:rPr>
              <a:t>一对相对性状的</a:t>
            </a:r>
            <a:r>
              <a:rPr lang="zh-CN" altLang="en-US" b="1">
                <a:solidFill>
                  <a:srgbClr val="7030A0"/>
                </a:solidFill>
                <a:latin typeface="楷体" panose="02010609060101010101" pitchFamily="49" charset="-122"/>
                <a:ea typeface="楷体" panose="02010609060101010101" pitchFamily="49" charset="-122"/>
              </a:rPr>
              <a:t>杂交实验</a:t>
            </a:r>
            <a:endParaRPr lang="zh-CN" altLang="zh-CN" b="1">
              <a:solidFill>
                <a:srgbClr val="7030A0"/>
              </a:solidFill>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90128"/>
                                        </p:tgtEl>
                                        <p:attrNameLst>
                                          <p:attrName>style.visibility</p:attrName>
                                        </p:attrNameLst>
                                      </p:cBhvr>
                                      <p:to>
                                        <p:strVal val="visible"/>
                                      </p:to>
                                    </p:set>
                                    <p:animEffect transition="in" filter="fade">
                                      <p:cBhvr>
                                        <p:cTn id="7" dur="500"/>
                                        <p:tgtEl>
                                          <p:spTgt spid="90128"/>
                                        </p:tgtEl>
                                      </p:cBhvr>
                                    </p:animEffect>
                                    <p:anim calcmode="lin" valueType="num">
                                      <p:cBhvr>
                                        <p:cTn id="8" dur="500" fill="hold"/>
                                        <p:tgtEl>
                                          <p:spTgt spid="90128"/>
                                        </p:tgtEl>
                                        <p:attrNameLst>
                                          <p:attrName>ppt_x</p:attrName>
                                        </p:attrNameLst>
                                      </p:cBhvr>
                                      <p:tavLst>
                                        <p:tav tm="0">
                                          <p:val>
                                            <p:strVal val="#ppt_x"/>
                                          </p:val>
                                        </p:tav>
                                        <p:tav tm="100000">
                                          <p:val>
                                            <p:strVal val="#ppt_x"/>
                                          </p:val>
                                        </p:tav>
                                      </p:tavLst>
                                    </p:anim>
                                    <p:anim calcmode="lin" valueType="num">
                                      <p:cBhvr>
                                        <p:cTn id="9" dur="500" fill="hold"/>
                                        <p:tgtEl>
                                          <p:spTgt spid="90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8082" name="Picture 3" descr="6-16"/>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181600" y="1066800"/>
            <a:ext cx="685800"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8083" name="Text Box 4"/>
          <p:cNvSpPr txBox="1">
            <a:spLocks noChangeArrowheads="1"/>
          </p:cNvSpPr>
          <p:nvPr/>
        </p:nvSpPr>
        <p:spPr bwMode="auto">
          <a:xfrm>
            <a:off x="4038600" y="1773238"/>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高茎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558084" name="Text Box 5"/>
          <p:cNvSpPr txBox="1">
            <a:spLocks noChangeArrowheads="1"/>
          </p:cNvSpPr>
          <p:nvPr/>
        </p:nvSpPr>
        <p:spPr bwMode="auto">
          <a:xfrm>
            <a:off x="3124200" y="1557338"/>
            <a:ext cx="990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FF3300"/>
                </a:solidFill>
                <a:latin typeface="楷体" panose="02010609060101010101" pitchFamily="49" charset="-122"/>
                <a:ea typeface="楷体" panose="02010609060101010101" pitchFamily="49" charset="-122"/>
              </a:rPr>
              <a:t>F</a:t>
            </a:r>
            <a:r>
              <a:rPr lang="en-US" altLang="zh-CN" sz="2800" b="1" baseline="-25000">
                <a:solidFill>
                  <a:srgbClr val="FF3300"/>
                </a:solidFill>
                <a:latin typeface="楷体" panose="02010609060101010101" pitchFamily="49" charset="-122"/>
                <a:ea typeface="楷体" panose="02010609060101010101" pitchFamily="49" charset="-122"/>
              </a:rPr>
              <a:t>1</a:t>
            </a:r>
            <a:endParaRPr lang="en-US" altLang="zh-CN" sz="2800" b="1" baseline="-25000">
              <a:solidFill>
                <a:srgbClr val="FF3300"/>
              </a:solidFill>
              <a:latin typeface="楷体" panose="02010609060101010101" pitchFamily="49" charset="-122"/>
              <a:ea typeface="楷体" panose="02010609060101010101" pitchFamily="49" charset="-122"/>
            </a:endParaRPr>
          </a:p>
        </p:txBody>
      </p:sp>
      <p:sp>
        <p:nvSpPr>
          <p:cNvPr id="92165" name="Line 6"/>
          <p:cNvSpPr>
            <a:spLocks noChangeShapeType="1"/>
          </p:cNvSpPr>
          <p:nvPr/>
        </p:nvSpPr>
        <p:spPr bwMode="auto">
          <a:xfrm flipH="1">
            <a:off x="5562600" y="2590800"/>
            <a:ext cx="0" cy="698500"/>
          </a:xfrm>
          <a:prstGeom prst="line">
            <a:avLst/>
          </a:prstGeom>
          <a:noFill/>
          <a:ln w="38100">
            <a:solidFill>
              <a:srgbClr val="0033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grpSp>
        <p:nvGrpSpPr>
          <p:cNvPr id="92166" name="Group 8"/>
          <p:cNvGrpSpPr/>
          <p:nvPr/>
        </p:nvGrpSpPr>
        <p:grpSpPr>
          <a:xfrm>
            <a:off x="5626100" y="2618170"/>
            <a:ext cx="685800" cy="522488"/>
            <a:chOff x="40" y="67"/>
            <a:chExt cx="432" cy="338"/>
          </a:xfrm>
        </p:grpSpPr>
        <p:sp>
          <p:nvSpPr>
            <p:cNvPr id="558108" name="Text Box 8"/>
            <p:cNvSpPr txBox="1">
              <a:spLocks noChangeArrowheads="1"/>
            </p:cNvSpPr>
            <p:nvPr/>
          </p:nvSpPr>
          <p:spPr bwMode="auto">
            <a:xfrm>
              <a:off x="40" y="67"/>
              <a:ext cx="432"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003300"/>
                  </a:solidFill>
                  <a:latin typeface="楷体" panose="02010609060101010101" pitchFamily="49" charset="-122"/>
                  <a:ea typeface="楷体" panose="02010609060101010101" pitchFamily="49" charset="-122"/>
                </a:rPr>
                <a:t>×</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558109" name="Oval 9"/>
            <p:cNvSpPr>
              <a:spLocks noChangeArrowheads="1"/>
            </p:cNvSpPr>
            <p:nvPr/>
          </p:nvSpPr>
          <p:spPr bwMode="auto">
            <a:xfrm>
              <a:off x="72" y="96"/>
              <a:ext cx="288" cy="288"/>
            </a:xfrm>
            <a:prstGeom prst="ellipse">
              <a:avLst/>
            </a:prstGeom>
            <a:noFill/>
            <a:ln w="38100">
              <a:solidFill>
                <a:srgbClr val="00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endParaRPr lang="zh-CN" altLang="zh-CN" sz="2800">
                <a:solidFill>
                  <a:srgbClr val="000000"/>
                </a:solidFill>
                <a:latin typeface="楷体" panose="02010609060101010101" pitchFamily="49" charset="-122"/>
                <a:ea typeface="楷体" panose="02010609060101010101" pitchFamily="49" charset="-122"/>
              </a:endParaRPr>
            </a:p>
          </p:txBody>
        </p:sp>
      </p:grpSp>
      <p:sp>
        <p:nvSpPr>
          <p:cNvPr id="92169" name="Text Box 10"/>
          <p:cNvSpPr txBox="1">
            <a:spLocks noChangeArrowheads="1"/>
          </p:cNvSpPr>
          <p:nvPr/>
        </p:nvSpPr>
        <p:spPr bwMode="auto">
          <a:xfrm>
            <a:off x="5981700" y="2598113"/>
            <a:ext cx="12954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（自交）</a:t>
            </a:r>
            <a:endParaRPr lang="en-US" altLang="zh-CN" sz="2800" b="1">
              <a:solidFill>
                <a:srgbClr val="003300"/>
              </a:solidFill>
              <a:latin typeface="楷体" panose="02010609060101010101" pitchFamily="49" charset="-122"/>
              <a:ea typeface="楷体" panose="02010609060101010101" pitchFamily="49" charset="-122"/>
            </a:endParaRPr>
          </a:p>
        </p:txBody>
      </p:sp>
      <p:grpSp>
        <p:nvGrpSpPr>
          <p:cNvPr id="92170" name="Group 12"/>
          <p:cNvGrpSpPr>
            <a:grpSpLocks noChangeAspect="1"/>
          </p:cNvGrpSpPr>
          <p:nvPr/>
        </p:nvGrpSpPr>
        <p:grpSpPr>
          <a:xfrm>
            <a:off x="4191000" y="3284538"/>
            <a:ext cx="2819400" cy="1439862"/>
            <a:chOff x="0" y="0"/>
            <a:chExt cx="1775" cy="907"/>
          </a:xfrm>
        </p:grpSpPr>
        <p:grpSp>
          <p:nvGrpSpPr>
            <p:cNvPr id="558103" name="Group 13"/>
            <p:cNvGrpSpPr>
              <a:grpSpLocks noChangeAspect="1"/>
            </p:cNvGrpSpPr>
            <p:nvPr/>
          </p:nvGrpSpPr>
          <p:grpSpPr>
            <a:xfrm>
              <a:off x="0" y="11"/>
              <a:ext cx="1296" cy="895"/>
              <a:chOff x="0" y="0"/>
              <a:chExt cx="1296" cy="895"/>
            </a:xfrm>
          </p:grpSpPr>
          <p:pic>
            <p:nvPicPr>
              <p:cNvPr id="558105" name="Picture 13" descr="6-16"/>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0" y="0"/>
                <a:ext cx="432"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8106" name="Picture 14" descr="6-16"/>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864" y="0"/>
                <a:ext cx="432"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8107" name="Picture 15" descr="6-16"/>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32" y="0"/>
                <a:ext cx="432"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58104" name="Picture 16" descr="6-16"/>
            <p:cNvPicPr>
              <a:picLocks noChangeAspect="1" noChangeArrowheads="1"/>
            </p:cNvPicPr>
            <p:nvPr/>
          </p:nvPicPr>
          <p:blipFill>
            <a:blip r:embed="rId2">
              <a:extLst>
                <a:ext uri="{28A0092B-C50C-407E-A947-70E740481C1C}">
                  <a14:useLocalDpi xmlns:a14="http://schemas.microsoft.com/office/drawing/2010/main" val="0"/>
                </a:ext>
              </a:extLst>
            </a:blip>
            <a:srcRect t="-1339"/>
            <a:stretch>
              <a:fillRect/>
            </a:stretch>
          </p:blipFill>
          <p:spPr bwMode="auto">
            <a:xfrm>
              <a:off x="1296" y="0"/>
              <a:ext cx="479"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176" name="Text Box 17"/>
          <p:cNvSpPr txBox="1">
            <a:spLocks noChangeArrowheads="1"/>
          </p:cNvSpPr>
          <p:nvPr/>
        </p:nvSpPr>
        <p:spPr bwMode="auto">
          <a:xfrm>
            <a:off x="4648200" y="5013325"/>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高茎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92177" name="Text Box 18"/>
          <p:cNvSpPr txBox="1">
            <a:spLocks noChangeArrowheads="1"/>
          </p:cNvSpPr>
          <p:nvPr/>
        </p:nvSpPr>
        <p:spPr bwMode="auto">
          <a:xfrm>
            <a:off x="6181725" y="5010150"/>
            <a:ext cx="1066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矮茎</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92178" name="AutoShape 19"/>
          <p:cNvSpPr/>
          <p:nvPr/>
        </p:nvSpPr>
        <p:spPr bwMode="auto">
          <a:xfrm rot="5400000">
            <a:off x="5103812" y="4279901"/>
            <a:ext cx="155575" cy="1187450"/>
          </a:xfrm>
          <a:prstGeom prst="rightBrace">
            <a:avLst>
              <a:gd name="adj1" fmla="val 65302"/>
              <a:gd name="adj2" fmla="val 50000"/>
            </a:avLst>
          </a:prstGeom>
          <a:noFill/>
          <a:ln w="38100">
            <a:solidFill>
              <a:srgbClr val="00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endParaRPr lang="zh-CN" altLang="zh-CN" sz="2800">
              <a:solidFill>
                <a:srgbClr val="000000"/>
              </a:solidFill>
              <a:latin typeface="楷体" panose="02010609060101010101" pitchFamily="49" charset="-122"/>
              <a:ea typeface="楷体" panose="02010609060101010101" pitchFamily="49" charset="-122"/>
            </a:endParaRPr>
          </a:p>
        </p:txBody>
      </p:sp>
      <p:sp>
        <p:nvSpPr>
          <p:cNvPr id="92179" name="Text Box 20"/>
          <p:cNvSpPr txBox="1">
            <a:spLocks noChangeArrowheads="1"/>
          </p:cNvSpPr>
          <p:nvPr/>
        </p:nvSpPr>
        <p:spPr bwMode="auto">
          <a:xfrm>
            <a:off x="3071813" y="3716338"/>
            <a:ext cx="990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a:solidFill>
                  <a:srgbClr val="FF3300"/>
                </a:solidFill>
                <a:latin typeface="楷体" panose="02010609060101010101" pitchFamily="49" charset="-122"/>
                <a:ea typeface="楷体" panose="02010609060101010101" pitchFamily="49" charset="-122"/>
              </a:rPr>
              <a:t>F</a:t>
            </a:r>
            <a:r>
              <a:rPr lang="en-US" altLang="zh-CN" sz="2800" b="1" baseline="-25000">
                <a:solidFill>
                  <a:srgbClr val="FF3300"/>
                </a:solidFill>
                <a:latin typeface="楷体" panose="02010609060101010101" pitchFamily="49" charset="-122"/>
                <a:ea typeface="楷体" panose="02010609060101010101" pitchFamily="49" charset="-122"/>
              </a:rPr>
              <a:t>2</a:t>
            </a:r>
            <a:endParaRPr lang="en-US" altLang="zh-CN" sz="2800" b="1" baseline="-25000">
              <a:solidFill>
                <a:srgbClr val="FF3300"/>
              </a:solidFill>
              <a:latin typeface="楷体" panose="02010609060101010101" pitchFamily="49" charset="-122"/>
              <a:ea typeface="楷体" panose="02010609060101010101" pitchFamily="49" charset="-122"/>
            </a:endParaRPr>
          </a:p>
        </p:txBody>
      </p:sp>
      <p:sp>
        <p:nvSpPr>
          <p:cNvPr id="92180" name="Text Box 21"/>
          <p:cNvSpPr txBox="1">
            <a:spLocks noChangeArrowheads="1"/>
          </p:cNvSpPr>
          <p:nvPr/>
        </p:nvSpPr>
        <p:spPr bwMode="auto">
          <a:xfrm>
            <a:off x="2552700" y="4652963"/>
            <a:ext cx="160020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a:solidFill>
                  <a:srgbClr val="003300"/>
                </a:solidFill>
                <a:latin typeface="楷体" panose="02010609060101010101" pitchFamily="49" charset="-122"/>
                <a:ea typeface="楷体" panose="02010609060101010101" pitchFamily="49" charset="-122"/>
              </a:rPr>
              <a:t>（子二代）</a:t>
            </a:r>
            <a:endParaRPr lang="en-US" altLang="zh-CN" sz="2800" b="1">
              <a:solidFill>
                <a:srgbClr val="003300"/>
              </a:solidFill>
              <a:latin typeface="楷体" panose="02010609060101010101" pitchFamily="49" charset="-122"/>
              <a:ea typeface="楷体" panose="02010609060101010101" pitchFamily="49" charset="-122"/>
            </a:endParaRPr>
          </a:p>
        </p:txBody>
      </p:sp>
      <p:sp>
        <p:nvSpPr>
          <p:cNvPr id="92181" name="Line 23"/>
          <p:cNvSpPr>
            <a:spLocks noChangeShapeType="1"/>
          </p:cNvSpPr>
          <p:nvPr/>
        </p:nvSpPr>
        <p:spPr bwMode="auto">
          <a:xfrm flipH="1">
            <a:off x="5087938" y="5516563"/>
            <a:ext cx="0" cy="22860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sp>
        <p:nvSpPr>
          <p:cNvPr id="92182" name="Line 24"/>
          <p:cNvSpPr>
            <a:spLocks noChangeShapeType="1"/>
          </p:cNvSpPr>
          <p:nvPr/>
        </p:nvSpPr>
        <p:spPr bwMode="auto">
          <a:xfrm flipH="1">
            <a:off x="6629400" y="5516563"/>
            <a:ext cx="0" cy="230187"/>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wrap="none"/>
          <a:lstStyle/>
          <a:p>
            <a:endParaRPr lang="zh-CN" altLang="en-US" sz="2800">
              <a:latin typeface="楷体" panose="02010609060101010101" pitchFamily="49" charset="-122"/>
              <a:ea typeface="楷体" panose="02010609060101010101" pitchFamily="49" charset="-122"/>
            </a:endParaRPr>
          </a:p>
        </p:txBody>
      </p:sp>
      <p:sp>
        <p:nvSpPr>
          <p:cNvPr id="92183" name="Text Box 25"/>
          <p:cNvSpPr txBox="1">
            <a:spLocks noChangeArrowheads="1"/>
          </p:cNvSpPr>
          <p:nvPr/>
        </p:nvSpPr>
        <p:spPr bwMode="auto">
          <a:xfrm>
            <a:off x="4008438" y="5805488"/>
            <a:ext cx="1905000" cy="521970"/>
          </a:xfrm>
          <a:prstGeom prst="rect">
            <a:avLst/>
          </a:prstGeom>
          <a:noFill/>
          <a:ln w="9525">
            <a:solidFill>
              <a:srgbClr val="996633"/>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显性性状</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92184" name="Text Box 26"/>
          <p:cNvSpPr txBox="1">
            <a:spLocks noChangeArrowheads="1"/>
          </p:cNvSpPr>
          <p:nvPr/>
        </p:nvSpPr>
        <p:spPr bwMode="auto">
          <a:xfrm>
            <a:off x="6096000" y="5805488"/>
            <a:ext cx="1981200" cy="521970"/>
          </a:xfrm>
          <a:prstGeom prst="rect">
            <a:avLst/>
          </a:prstGeom>
          <a:noFill/>
          <a:ln w="9525">
            <a:solidFill>
              <a:srgbClr val="996633"/>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Font typeface="Arial" panose="020B0604020202020204" pitchFamily="34" charset="0"/>
              <a:buNone/>
            </a:pPr>
            <a:r>
              <a:rPr lang="zh-CN" altLang="zh-CN" sz="2800" b="1">
                <a:solidFill>
                  <a:srgbClr val="003300"/>
                </a:solidFill>
                <a:latin typeface="楷体" panose="02010609060101010101" pitchFamily="49" charset="-122"/>
                <a:ea typeface="楷体" panose="02010609060101010101" pitchFamily="49" charset="-122"/>
              </a:rPr>
              <a:t>隐性性状</a:t>
            </a:r>
            <a:endParaRPr lang="zh-CN" altLang="zh-CN" sz="2800" b="1">
              <a:solidFill>
                <a:srgbClr val="003300"/>
              </a:solidFill>
              <a:latin typeface="楷体" panose="02010609060101010101" pitchFamily="49" charset="-122"/>
              <a:ea typeface="楷体" panose="02010609060101010101" pitchFamily="49" charset="-122"/>
            </a:endParaRPr>
          </a:p>
        </p:txBody>
      </p:sp>
      <p:sp>
        <p:nvSpPr>
          <p:cNvPr id="92185" name="Rectangle 6"/>
          <p:cNvSpPr>
            <a:spLocks noChangeArrowheads="1"/>
          </p:cNvSpPr>
          <p:nvPr/>
        </p:nvSpPr>
        <p:spPr bwMode="auto">
          <a:xfrm>
            <a:off x="-1866900" y="5632450"/>
            <a:ext cx="5403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0"/>
              </a:spcBef>
              <a:buFont typeface="Arial" panose="020B0604020202020204" pitchFamily="34" charset="0"/>
              <a:buNone/>
            </a:pPr>
            <a:r>
              <a:rPr lang="zh-CN" altLang="en-US" sz="2800" b="1">
                <a:solidFill>
                  <a:srgbClr val="000000"/>
                </a:solidFill>
                <a:latin typeface="楷体" panose="02010609060101010101" pitchFamily="49" charset="-122"/>
                <a:ea typeface="楷体" panose="02010609060101010101" pitchFamily="49" charset="-122"/>
              </a:rPr>
              <a:t>；</a:t>
            </a:r>
            <a:endParaRPr lang="en-US" altLang="zh-CN" sz="2800" b="1">
              <a:solidFill>
                <a:srgbClr val="000000"/>
              </a:solidFill>
              <a:latin typeface="楷体" panose="02010609060101010101" pitchFamily="49" charset="-122"/>
              <a:ea typeface="楷体" panose="02010609060101010101" pitchFamily="49" charset="-122"/>
            </a:endParaRPr>
          </a:p>
        </p:txBody>
      </p:sp>
      <p:sp>
        <p:nvSpPr>
          <p:cNvPr id="92186" name="圆角矩形标注 1"/>
          <p:cNvSpPr>
            <a:spLocks noChangeArrowheads="1"/>
          </p:cNvSpPr>
          <p:nvPr/>
        </p:nvSpPr>
        <p:spPr bwMode="auto">
          <a:xfrm>
            <a:off x="1847850" y="3246438"/>
            <a:ext cx="2232025" cy="2703512"/>
          </a:xfrm>
          <a:prstGeom prst="wedgeRoundRectCallout">
            <a:avLst>
              <a:gd name="adj1" fmla="val 41403"/>
              <a:gd name="adj2" fmla="val 61023"/>
              <a:gd name="adj3" fmla="val 16667"/>
            </a:avLst>
          </a:prstGeom>
          <a:solidFill>
            <a:srgbClr val="7030A0"/>
          </a:solidFill>
          <a:ln w="25400">
            <a:solidFill>
              <a:srgbClr val="385D8A"/>
            </a:solidFill>
            <a:miter lim="800000"/>
          </a:ln>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zh-CN" altLang="en-US" sz="2800" b="1">
                <a:solidFill>
                  <a:srgbClr val="FFFFFF"/>
                </a:solidFill>
                <a:latin typeface="楷体" panose="02010609060101010101" pitchFamily="49" charset="-122"/>
                <a:ea typeface="楷体" panose="02010609060101010101" pitchFamily="49" charset="-122"/>
              </a:rPr>
              <a:t>孟德尔把子一代（</a:t>
            </a:r>
            <a:r>
              <a:rPr lang="en-US" altLang="zh-CN" sz="2800" b="1">
                <a:solidFill>
                  <a:srgbClr val="FFFFFF"/>
                </a:solidFill>
                <a:latin typeface="楷体" panose="02010609060101010101" pitchFamily="49" charset="-122"/>
                <a:ea typeface="楷体" panose="02010609060101010101" pitchFamily="49" charset="-122"/>
              </a:rPr>
              <a:t>F</a:t>
            </a:r>
            <a:r>
              <a:rPr lang="en-US" altLang="zh-CN" sz="2800" b="1" baseline="-25000">
                <a:solidFill>
                  <a:srgbClr val="FFFFFF"/>
                </a:solidFill>
                <a:latin typeface="楷体" panose="02010609060101010101" pitchFamily="49" charset="-122"/>
                <a:ea typeface="楷体" panose="02010609060101010101" pitchFamily="49" charset="-122"/>
              </a:rPr>
              <a:t>1</a:t>
            </a:r>
            <a:r>
              <a:rPr lang="zh-CN" altLang="en-US" sz="2800" b="1">
                <a:solidFill>
                  <a:srgbClr val="FFFFFF"/>
                </a:solidFill>
                <a:latin typeface="楷体" panose="02010609060101010101" pitchFamily="49" charset="-122"/>
                <a:ea typeface="楷体" panose="02010609060101010101" pitchFamily="49" charset="-122"/>
              </a:rPr>
              <a:t>）中</a:t>
            </a:r>
            <a:r>
              <a:rPr lang="zh-CN" altLang="en-US" sz="2800" b="1">
                <a:solidFill>
                  <a:srgbClr val="C00000"/>
                </a:solidFill>
                <a:latin typeface="楷体" panose="02010609060101010101" pitchFamily="49" charset="-122"/>
                <a:ea typeface="楷体" panose="02010609060101010101" pitchFamily="49" charset="-122"/>
              </a:rPr>
              <a:t>显现出来</a:t>
            </a:r>
            <a:r>
              <a:rPr lang="zh-CN" altLang="en-US" sz="2800" b="1">
                <a:solidFill>
                  <a:srgbClr val="FFFFFF"/>
                </a:solidFill>
                <a:latin typeface="楷体" panose="02010609060101010101" pitchFamily="49" charset="-122"/>
                <a:ea typeface="楷体" panose="02010609060101010101" pitchFamily="49" charset="-122"/>
              </a:rPr>
              <a:t>的性状</a:t>
            </a:r>
            <a:endParaRPr lang="en-US" altLang="zh-CN" sz="2800" b="1">
              <a:solidFill>
                <a:srgbClr val="FFFFFF"/>
              </a:solidFill>
              <a:latin typeface="楷体" panose="02010609060101010101" pitchFamily="49" charset="-122"/>
              <a:ea typeface="楷体" panose="02010609060101010101" pitchFamily="49" charset="-122"/>
            </a:endParaRPr>
          </a:p>
        </p:txBody>
      </p:sp>
      <p:sp>
        <p:nvSpPr>
          <p:cNvPr id="92187" name="圆角矩形标注 31"/>
          <p:cNvSpPr>
            <a:spLocks noChangeArrowheads="1"/>
          </p:cNvSpPr>
          <p:nvPr/>
        </p:nvSpPr>
        <p:spPr bwMode="auto">
          <a:xfrm>
            <a:off x="7896225" y="3846513"/>
            <a:ext cx="2592388" cy="2030412"/>
          </a:xfrm>
          <a:prstGeom prst="wedgeRoundRectCallout">
            <a:avLst>
              <a:gd name="adj1" fmla="val -38509"/>
              <a:gd name="adj2" fmla="val 63977"/>
              <a:gd name="adj3" fmla="val 16667"/>
            </a:avLst>
          </a:prstGeom>
          <a:solidFill>
            <a:srgbClr val="7030A0"/>
          </a:solidFill>
          <a:ln w="25400">
            <a:solidFill>
              <a:srgbClr val="385D8A"/>
            </a:solidFill>
            <a:miter lim="800000"/>
          </a:ln>
        </p:spPr>
        <p:txBody>
          <a:bodyPr anchor="ct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zh-CN" altLang="en-US" sz="2800" b="1">
                <a:solidFill>
                  <a:srgbClr val="FFFFFF"/>
                </a:solidFill>
                <a:latin typeface="楷体" panose="02010609060101010101" pitchFamily="49" charset="-122"/>
                <a:ea typeface="楷体" panose="02010609060101010101" pitchFamily="49" charset="-122"/>
              </a:rPr>
              <a:t>孟德尔把子一代（</a:t>
            </a:r>
            <a:r>
              <a:rPr lang="en-US" altLang="zh-CN" sz="2800" b="1">
                <a:solidFill>
                  <a:srgbClr val="FFFFFF"/>
                </a:solidFill>
                <a:latin typeface="楷体" panose="02010609060101010101" pitchFamily="49" charset="-122"/>
                <a:ea typeface="楷体" panose="02010609060101010101" pitchFamily="49" charset="-122"/>
              </a:rPr>
              <a:t>F</a:t>
            </a:r>
            <a:r>
              <a:rPr lang="en-US" altLang="zh-CN" sz="2800" b="1" baseline="-25000">
                <a:solidFill>
                  <a:srgbClr val="FFFFFF"/>
                </a:solidFill>
                <a:latin typeface="楷体" panose="02010609060101010101" pitchFamily="49" charset="-122"/>
                <a:ea typeface="楷体" panose="02010609060101010101" pitchFamily="49" charset="-122"/>
              </a:rPr>
              <a:t>1</a:t>
            </a:r>
            <a:r>
              <a:rPr lang="zh-CN" altLang="en-US" sz="2800" b="1">
                <a:solidFill>
                  <a:srgbClr val="FFFFFF"/>
                </a:solidFill>
                <a:latin typeface="楷体" panose="02010609060101010101" pitchFamily="49" charset="-122"/>
                <a:ea typeface="楷体" panose="02010609060101010101" pitchFamily="49" charset="-122"/>
              </a:rPr>
              <a:t>）中</a:t>
            </a:r>
            <a:r>
              <a:rPr lang="zh-CN" altLang="en-US" sz="2800" b="1">
                <a:solidFill>
                  <a:srgbClr val="C00000"/>
                </a:solidFill>
                <a:latin typeface="楷体" panose="02010609060101010101" pitchFamily="49" charset="-122"/>
                <a:ea typeface="楷体" panose="02010609060101010101" pitchFamily="49" charset="-122"/>
              </a:rPr>
              <a:t>未显现出来</a:t>
            </a:r>
            <a:r>
              <a:rPr lang="zh-CN" altLang="en-US" sz="2800" b="1">
                <a:solidFill>
                  <a:srgbClr val="FFFFFF"/>
                </a:solidFill>
                <a:latin typeface="楷体" panose="02010609060101010101" pitchFamily="49" charset="-122"/>
                <a:ea typeface="楷体" panose="02010609060101010101" pitchFamily="49" charset="-122"/>
              </a:rPr>
              <a:t>的性状</a:t>
            </a:r>
            <a:endParaRPr lang="en-US" altLang="zh-CN" sz="2800" b="1">
              <a:solidFill>
                <a:srgbClr val="FFFFFF"/>
              </a:solidFill>
              <a:latin typeface="楷体" panose="02010609060101010101" pitchFamily="49" charset="-122"/>
              <a:ea typeface="楷体" panose="02010609060101010101" pitchFamily="49" charset="-122"/>
            </a:endParaRPr>
          </a:p>
        </p:txBody>
      </p:sp>
      <p:sp>
        <p:nvSpPr>
          <p:cNvPr id="558102" name="Text Box 2"/>
          <p:cNvSpPr txBox="1">
            <a:spLocks noChangeArrowheads="1"/>
          </p:cNvSpPr>
          <p:nvPr/>
        </p:nvSpPr>
        <p:spPr bwMode="auto">
          <a:xfrm>
            <a:off x="1700213" y="323850"/>
            <a:ext cx="67722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a:ea typeface="宋体" panose="02010600030101010101" pitchFamily="2" charset="-122"/>
              </a:defRPr>
            </a:lvl9pPr>
          </a:lstStyle>
          <a:p>
            <a:pPr eaLnBrk="1" hangingPunct="1">
              <a:spcBef>
                <a:spcPct val="50000"/>
              </a:spcBef>
              <a:buNone/>
            </a:pPr>
            <a:r>
              <a:rPr lang="zh-CN" altLang="zh-CN" b="1">
                <a:solidFill>
                  <a:srgbClr val="7030A0"/>
                </a:solidFill>
                <a:latin typeface="楷体" panose="02010609060101010101" pitchFamily="49" charset="-122"/>
                <a:ea typeface="楷体" panose="02010609060101010101" pitchFamily="49" charset="-122"/>
              </a:rPr>
              <a:t>一对相对性状的</a:t>
            </a:r>
            <a:r>
              <a:rPr lang="zh-CN" altLang="en-US" b="1">
                <a:solidFill>
                  <a:srgbClr val="7030A0"/>
                </a:solidFill>
                <a:latin typeface="楷体" panose="02010609060101010101" pitchFamily="49" charset="-122"/>
                <a:ea typeface="楷体" panose="02010609060101010101" pitchFamily="49" charset="-122"/>
              </a:rPr>
              <a:t>杂交实验</a:t>
            </a:r>
            <a:endParaRPr lang="zh-CN" altLang="zh-CN" b="1">
              <a:solidFill>
                <a:srgbClr val="7030A0"/>
              </a:solidFill>
              <a:latin typeface="楷体" panose="02010609060101010101" pitchFamily="49" charset="-122"/>
              <a:ea typeface="楷体" panose="02010609060101010101"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65"/>
                                        </p:tgtEl>
                                        <p:attrNameLst>
                                          <p:attrName>style.visibility</p:attrName>
                                        </p:attrNameLst>
                                      </p:cBhvr>
                                      <p:to>
                                        <p:strVal val="visible"/>
                                      </p:to>
                                    </p:set>
                                    <p:animEffect transition="in" filter="wipe(up)">
                                      <p:cBhvr>
                                        <p:cTn id="7" dur="500"/>
                                        <p:tgtEl>
                                          <p:spTgt spid="9216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2166"/>
                                        </p:tgtEl>
                                        <p:attrNameLst>
                                          <p:attrName>style.visibility</p:attrName>
                                        </p:attrNameLst>
                                      </p:cBhvr>
                                      <p:to>
                                        <p:strVal val="visible"/>
                                      </p:to>
                                    </p:set>
                                    <p:animEffect transition="in" filter="dissolve">
                                      <p:cBhvr>
                                        <p:cTn id="12" dur="500"/>
                                        <p:tgtEl>
                                          <p:spTgt spid="92166"/>
                                        </p:tgtEl>
                                      </p:cBhvr>
                                    </p:animEffect>
                                  </p:childTnLst>
                                </p:cTn>
                              </p:par>
                            </p:childTnLst>
                          </p:cTn>
                        </p:par>
                        <p:par>
                          <p:cTn id="13" fill="hold">
                            <p:stCondLst>
                              <p:cond delay="500"/>
                            </p:stCondLst>
                            <p:childTnLst>
                              <p:par>
                                <p:cTn id="14" presetID="9" presetClass="entr" presetSubtype="0" fill="hold" grpId="0" nodeType="afterEffect">
                                  <p:stCondLst>
                                    <p:cond delay="500"/>
                                  </p:stCondLst>
                                  <p:childTnLst>
                                    <p:set>
                                      <p:cBhvr>
                                        <p:cTn id="15" dur="1" fill="hold">
                                          <p:stCondLst>
                                            <p:cond delay="0"/>
                                          </p:stCondLst>
                                        </p:cTn>
                                        <p:tgtEl>
                                          <p:spTgt spid="92169"/>
                                        </p:tgtEl>
                                        <p:attrNameLst>
                                          <p:attrName>style.visibility</p:attrName>
                                        </p:attrNameLst>
                                      </p:cBhvr>
                                      <p:to>
                                        <p:strVal val="visible"/>
                                      </p:to>
                                    </p:set>
                                    <p:animEffect transition="in" filter="dissolve">
                                      <p:cBhvr>
                                        <p:cTn id="16" dur="500"/>
                                        <p:tgtEl>
                                          <p:spTgt spid="92169"/>
                                        </p:tgtEl>
                                      </p:cBhvr>
                                    </p:animEffect>
                                  </p:childTnLst>
                                </p:cTn>
                              </p:par>
                            </p:childTnLst>
                          </p:cTn>
                        </p:par>
                        <p:par>
                          <p:cTn id="17" fill="hold">
                            <p:stCondLst>
                              <p:cond delay="1500"/>
                            </p:stCondLst>
                            <p:childTnLst>
                              <p:par>
                                <p:cTn id="18" presetID="3" presetClass="entr" presetSubtype="5" fill="hold" nodeType="afterEffect">
                                  <p:stCondLst>
                                    <p:cond delay="0"/>
                                  </p:stCondLst>
                                  <p:childTnLst>
                                    <p:set>
                                      <p:cBhvr>
                                        <p:cTn id="19" dur="1" fill="hold">
                                          <p:stCondLst>
                                            <p:cond delay="0"/>
                                          </p:stCondLst>
                                        </p:cTn>
                                        <p:tgtEl>
                                          <p:spTgt spid="92170"/>
                                        </p:tgtEl>
                                        <p:attrNameLst>
                                          <p:attrName>style.visibility</p:attrName>
                                        </p:attrNameLst>
                                      </p:cBhvr>
                                      <p:to>
                                        <p:strVal val="visible"/>
                                      </p:to>
                                    </p:set>
                                    <p:animEffect transition="in" filter="blinds(vertical)">
                                      <p:cBhvr>
                                        <p:cTn id="20" dur="500"/>
                                        <p:tgtEl>
                                          <p:spTgt spid="921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2178"/>
                                        </p:tgtEl>
                                        <p:attrNameLst>
                                          <p:attrName>style.visibility</p:attrName>
                                        </p:attrNameLst>
                                      </p:cBhvr>
                                      <p:to>
                                        <p:strVal val="visible"/>
                                      </p:to>
                                    </p:set>
                                    <p:animEffect transition="in" filter="dissolve">
                                      <p:cBhvr>
                                        <p:cTn id="25" dur="500"/>
                                        <p:tgtEl>
                                          <p:spTgt spid="92178"/>
                                        </p:tgtEl>
                                      </p:cBhvr>
                                    </p:animEffect>
                                  </p:childTnLst>
                                </p:cTn>
                              </p:par>
                            </p:childTnLst>
                          </p:cTn>
                        </p:par>
                        <p:par>
                          <p:cTn id="26" fill="hold">
                            <p:stCondLst>
                              <p:cond delay="500"/>
                            </p:stCondLst>
                            <p:childTnLst>
                              <p:par>
                                <p:cTn id="27" presetID="9" presetClass="entr" presetSubtype="0" fill="hold" grpId="0" nodeType="afterEffect">
                                  <p:stCondLst>
                                    <p:cond delay="500"/>
                                  </p:stCondLst>
                                  <p:childTnLst>
                                    <p:set>
                                      <p:cBhvr>
                                        <p:cTn id="28" dur="1" fill="hold">
                                          <p:stCondLst>
                                            <p:cond delay="0"/>
                                          </p:stCondLst>
                                        </p:cTn>
                                        <p:tgtEl>
                                          <p:spTgt spid="92176"/>
                                        </p:tgtEl>
                                        <p:attrNameLst>
                                          <p:attrName>style.visibility</p:attrName>
                                        </p:attrNameLst>
                                      </p:cBhvr>
                                      <p:to>
                                        <p:strVal val="visible"/>
                                      </p:to>
                                    </p:set>
                                    <p:animEffect transition="in" filter="dissolve">
                                      <p:cBhvr>
                                        <p:cTn id="29" dur="500"/>
                                        <p:tgtEl>
                                          <p:spTgt spid="92176"/>
                                        </p:tgtEl>
                                      </p:cBhvr>
                                    </p:animEffect>
                                  </p:childTnLst>
                                </p:cTn>
                              </p:par>
                            </p:childTnLst>
                          </p:cTn>
                        </p:par>
                        <p:par>
                          <p:cTn id="30" fill="hold">
                            <p:stCondLst>
                              <p:cond delay="1500"/>
                            </p:stCondLst>
                            <p:childTnLst>
                              <p:par>
                                <p:cTn id="31" presetID="9" presetClass="entr" presetSubtype="0" fill="hold" grpId="0" nodeType="afterEffect">
                                  <p:stCondLst>
                                    <p:cond delay="1000"/>
                                  </p:stCondLst>
                                  <p:childTnLst>
                                    <p:set>
                                      <p:cBhvr>
                                        <p:cTn id="32" dur="1" fill="hold">
                                          <p:stCondLst>
                                            <p:cond delay="0"/>
                                          </p:stCondLst>
                                        </p:cTn>
                                        <p:tgtEl>
                                          <p:spTgt spid="92177"/>
                                        </p:tgtEl>
                                        <p:attrNameLst>
                                          <p:attrName>style.visibility</p:attrName>
                                        </p:attrNameLst>
                                      </p:cBhvr>
                                      <p:to>
                                        <p:strVal val="visible"/>
                                      </p:to>
                                    </p:set>
                                    <p:animEffect transition="in" filter="dissolve">
                                      <p:cBhvr>
                                        <p:cTn id="33" dur="500"/>
                                        <p:tgtEl>
                                          <p:spTgt spid="9217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2179"/>
                                        </p:tgtEl>
                                        <p:attrNameLst>
                                          <p:attrName>style.visibility</p:attrName>
                                        </p:attrNameLst>
                                      </p:cBhvr>
                                      <p:to>
                                        <p:strVal val="visible"/>
                                      </p:to>
                                    </p:set>
                                    <p:animEffect transition="in" filter="dissolve">
                                      <p:cBhvr>
                                        <p:cTn id="38" dur="500"/>
                                        <p:tgtEl>
                                          <p:spTgt spid="92179"/>
                                        </p:tgtEl>
                                      </p:cBhvr>
                                    </p:animEffect>
                                  </p:childTnLst>
                                </p:cTn>
                              </p:par>
                            </p:childTnLst>
                          </p:cTn>
                        </p:par>
                        <p:par>
                          <p:cTn id="39" fill="hold">
                            <p:stCondLst>
                              <p:cond delay="500"/>
                            </p:stCondLst>
                            <p:childTnLst>
                              <p:par>
                                <p:cTn id="40" presetID="9" presetClass="entr" presetSubtype="0" fill="hold" grpId="0" nodeType="afterEffect">
                                  <p:stCondLst>
                                    <p:cond delay="500"/>
                                  </p:stCondLst>
                                  <p:childTnLst>
                                    <p:set>
                                      <p:cBhvr>
                                        <p:cTn id="41" dur="1" fill="hold">
                                          <p:stCondLst>
                                            <p:cond delay="0"/>
                                          </p:stCondLst>
                                        </p:cTn>
                                        <p:tgtEl>
                                          <p:spTgt spid="92180"/>
                                        </p:tgtEl>
                                        <p:attrNameLst>
                                          <p:attrName>style.visibility</p:attrName>
                                        </p:attrNameLst>
                                      </p:cBhvr>
                                      <p:to>
                                        <p:strVal val="visible"/>
                                      </p:to>
                                    </p:set>
                                    <p:animEffect transition="in" filter="dissolve">
                                      <p:cBhvr>
                                        <p:cTn id="42" dur="500"/>
                                        <p:tgtEl>
                                          <p:spTgt spid="9218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92186"/>
                                        </p:tgtEl>
                                        <p:attrNameLst>
                                          <p:attrName>style.visibility</p:attrName>
                                        </p:attrNameLst>
                                      </p:cBhvr>
                                      <p:to>
                                        <p:strVal val="visible"/>
                                      </p:to>
                                    </p:set>
                                    <p:animEffect transition="in" filter="wipe(down)">
                                      <p:cBhvr>
                                        <p:cTn id="47" dur="500"/>
                                        <p:tgtEl>
                                          <p:spTgt spid="92186"/>
                                        </p:tgtEl>
                                      </p:cBhvr>
                                    </p:animEffect>
                                  </p:childTnLst>
                                </p:cTn>
                              </p:par>
                            </p:childTnLst>
                          </p:cTn>
                        </p:par>
                        <p:par>
                          <p:cTn id="48" fill="hold">
                            <p:stCondLst>
                              <p:cond delay="500"/>
                            </p:stCondLst>
                            <p:childTnLst>
                              <p:par>
                                <p:cTn id="49" presetID="22" presetClass="entr" presetSubtype="1" fill="hold" grpId="0" nodeType="afterEffect">
                                  <p:stCondLst>
                                    <p:cond delay="500"/>
                                  </p:stCondLst>
                                  <p:childTnLst>
                                    <p:set>
                                      <p:cBhvr>
                                        <p:cTn id="50" dur="1" fill="hold">
                                          <p:stCondLst>
                                            <p:cond delay="0"/>
                                          </p:stCondLst>
                                        </p:cTn>
                                        <p:tgtEl>
                                          <p:spTgt spid="92181"/>
                                        </p:tgtEl>
                                        <p:attrNameLst>
                                          <p:attrName>style.visibility</p:attrName>
                                        </p:attrNameLst>
                                      </p:cBhvr>
                                      <p:to>
                                        <p:strVal val="visible"/>
                                      </p:to>
                                    </p:set>
                                    <p:animEffect transition="in" filter="wipe(up)">
                                      <p:cBhvr>
                                        <p:cTn id="51" dur="500"/>
                                        <p:tgtEl>
                                          <p:spTgt spid="92181"/>
                                        </p:tgtEl>
                                      </p:cBhvr>
                                    </p:animEffect>
                                  </p:childTnLst>
                                </p:cTn>
                              </p:par>
                            </p:childTnLst>
                          </p:cTn>
                        </p:par>
                        <p:par>
                          <p:cTn id="52" fill="hold">
                            <p:stCondLst>
                              <p:cond delay="1500"/>
                            </p:stCondLst>
                            <p:childTnLst>
                              <p:par>
                                <p:cTn id="53" presetID="9" presetClass="entr" presetSubtype="0" fill="hold" grpId="0" nodeType="afterEffect">
                                  <p:stCondLst>
                                    <p:cond delay="1000"/>
                                  </p:stCondLst>
                                  <p:childTnLst>
                                    <p:set>
                                      <p:cBhvr>
                                        <p:cTn id="54" dur="1" fill="hold">
                                          <p:stCondLst>
                                            <p:cond delay="0"/>
                                          </p:stCondLst>
                                        </p:cTn>
                                        <p:tgtEl>
                                          <p:spTgt spid="92183"/>
                                        </p:tgtEl>
                                        <p:attrNameLst>
                                          <p:attrName>style.visibility</p:attrName>
                                        </p:attrNameLst>
                                      </p:cBhvr>
                                      <p:to>
                                        <p:strVal val="visible"/>
                                      </p:to>
                                    </p:set>
                                    <p:animEffect transition="in" filter="dissolve">
                                      <p:cBhvr>
                                        <p:cTn id="55" dur="500"/>
                                        <p:tgtEl>
                                          <p:spTgt spid="9218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92187"/>
                                        </p:tgtEl>
                                        <p:attrNameLst>
                                          <p:attrName>style.visibility</p:attrName>
                                        </p:attrNameLst>
                                      </p:cBhvr>
                                      <p:to>
                                        <p:strVal val="visible"/>
                                      </p:to>
                                    </p:set>
                                    <p:animEffect transition="in" filter="wipe(down)">
                                      <p:cBhvr>
                                        <p:cTn id="60" dur="500"/>
                                        <p:tgtEl>
                                          <p:spTgt spid="92187"/>
                                        </p:tgtEl>
                                      </p:cBhvr>
                                    </p:animEffect>
                                  </p:childTnLst>
                                </p:cTn>
                              </p:par>
                            </p:childTnLst>
                          </p:cTn>
                        </p:par>
                        <p:par>
                          <p:cTn id="61" fill="hold">
                            <p:stCondLst>
                              <p:cond delay="500"/>
                            </p:stCondLst>
                            <p:childTnLst>
                              <p:par>
                                <p:cTn id="62" presetID="22" presetClass="entr" presetSubtype="1" fill="hold" grpId="0" nodeType="afterEffect">
                                  <p:stCondLst>
                                    <p:cond delay="500"/>
                                  </p:stCondLst>
                                  <p:childTnLst>
                                    <p:set>
                                      <p:cBhvr>
                                        <p:cTn id="63" dur="1" fill="hold">
                                          <p:stCondLst>
                                            <p:cond delay="0"/>
                                          </p:stCondLst>
                                        </p:cTn>
                                        <p:tgtEl>
                                          <p:spTgt spid="92182"/>
                                        </p:tgtEl>
                                        <p:attrNameLst>
                                          <p:attrName>style.visibility</p:attrName>
                                        </p:attrNameLst>
                                      </p:cBhvr>
                                      <p:to>
                                        <p:strVal val="visible"/>
                                      </p:to>
                                    </p:set>
                                    <p:animEffect transition="in" filter="wipe(up)">
                                      <p:cBhvr>
                                        <p:cTn id="64" dur="500"/>
                                        <p:tgtEl>
                                          <p:spTgt spid="92182"/>
                                        </p:tgtEl>
                                      </p:cBhvr>
                                    </p:animEffect>
                                  </p:childTnLst>
                                </p:cTn>
                              </p:par>
                            </p:childTnLst>
                          </p:cTn>
                        </p:par>
                        <p:par>
                          <p:cTn id="65" fill="hold">
                            <p:stCondLst>
                              <p:cond delay="1500"/>
                            </p:stCondLst>
                            <p:childTnLst>
                              <p:par>
                                <p:cTn id="66" presetID="9" presetClass="entr" presetSubtype="0" fill="hold" grpId="0" nodeType="afterEffect">
                                  <p:stCondLst>
                                    <p:cond delay="1000"/>
                                  </p:stCondLst>
                                  <p:childTnLst>
                                    <p:set>
                                      <p:cBhvr>
                                        <p:cTn id="67" dur="1" fill="hold">
                                          <p:stCondLst>
                                            <p:cond delay="0"/>
                                          </p:stCondLst>
                                        </p:cTn>
                                        <p:tgtEl>
                                          <p:spTgt spid="92184"/>
                                        </p:tgtEl>
                                        <p:attrNameLst>
                                          <p:attrName>style.visibility</p:attrName>
                                        </p:attrNameLst>
                                      </p:cBhvr>
                                      <p:to>
                                        <p:strVal val="visible"/>
                                      </p:to>
                                    </p:set>
                                    <p:animEffect transition="in" filter="dissolve">
                                      <p:cBhvr>
                                        <p:cTn id="68" dur="500"/>
                                        <p:tgtEl>
                                          <p:spTgt spid="9218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92185"/>
                                        </p:tgtEl>
                                        <p:attrNameLst>
                                          <p:attrName>style.visibility</p:attrName>
                                        </p:attrNameLst>
                                      </p:cBhvr>
                                      <p:to>
                                        <p:strVal val="visible"/>
                                      </p:to>
                                    </p:set>
                                    <p:animEffect transition="in" filter="blinds(horizontal)">
                                      <p:cBhvr>
                                        <p:cTn id="73" dur="500"/>
                                        <p:tgtEl>
                                          <p:spTgt spid="92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ldLvl="0" animBg="1"/>
      <p:bldP spid="92169" grpId="0"/>
      <p:bldP spid="92176" grpId="0"/>
      <p:bldP spid="92177" grpId="0"/>
      <p:bldP spid="92178" grpId="0" bldLvl="0" animBg="1"/>
      <p:bldP spid="92179" grpId="0"/>
      <p:bldP spid="92180" grpId="0"/>
      <p:bldP spid="92181" grpId="0" bldLvl="0" animBg="1"/>
      <p:bldP spid="92182" grpId="0" bldLvl="0" animBg="1"/>
      <p:bldP spid="92183" grpId="0" bldLvl="0" animBg="1"/>
      <p:bldP spid="92184" grpId="0" bldLvl="0" animBg="1"/>
      <p:bldP spid="92185" grpId="0"/>
      <p:bldP spid="92186" grpId="0" bldLvl="0" animBg="1"/>
      <p:bldP spid="92187"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TABLE_BEAUTIFY" val="smartTable{f003b393-4df2-4442-8e18-77e719cf08d3}"/>
</p:tagLst>
</file>

<file path=ppt/tags/tag67.xml><?xml version="1.0" encoding="utf-8"?>
<p:tagLst xmlns:p="http://schemas.openxmlformats.org/presentationml/2006/main">
  <p:tag name="KSO_WM_UNIT_TABLE_BEAUTIFY" val="smartTable{7dad62cc-f342-401c-84c9-ceefa952f2ab}"/>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生物">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1882</Words>
  <Application>WPS 演示</Application>
  <PresentationFormat>宽屏</PresentationFormat>
  <Paragraphs>478</Paragraphs>
  <Slides>21</Slides>
  <Notes>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Arial</vt:lpstr>
      <vt:lpstr>宋体</vt:lpstr>
      <vt:lpstr>Wingdings</vt:lpstr>
      <vt:lpstr>微软雅黑</vt:lpstr>
      <vt:lpstr>Wingdings</vt:lpstr>
      <vt:lpstr>Arial Unicode MS</vt:lpstr>
      <vt:lpstr>Calibri</vt:lpstr>
      <vt:lpstr>Calibri</vt:lpstr>
      <vt:lpstr>楷体</vt:lpstr>
      <vt:lpstr>Calibri Light</vt:lpstr>
      <vt:lpstr>Office 主题​​</vt:lpstr>
      <vt:lpstr>1_生物</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maybe_pretty </cp:lastModifiedBy>
  <cp:revision>150</cp:revision>
  <dcterms:created xsi:type="dcterms:W3CDTF">2019-06-19T02:08:00Z</dcterms:created>
  <dcterms:modified xsi:type="dcterms:W3CDTF">2021-03-15T16:19:32Z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