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30" r:id="rId6"/>
    <p:sldId id="450" r:id="rId7"/>
    <p:sldId id="452" r:id="rId8"/>
    <p:sldId id="429" r:id="rId9"/>
    <p:sldId id="449" r:id="rId10"/>
    <p:sldId id="451" r:id="rId11"/>
    <p:sldId id="453" r:id="rId12"/>
    <p:sldId id="455" r:id="rId13"/>
    <p:sldId id="413" r:id="rId14"/>
    <p:sldId id="477" r:id="rId15"/>
    <p:sldId id="418" r:id="rId16"/>
    <p:sldId id="419" r:id="rId17"/>
    <p:sldId id="423" r:id="rId18"/>
    <p:sldId id="428" r:id="rId19"/>
    <p:sldId id="426" r:id="rId20"/>
    <p:sldId id="427" r:id="rId21"/>
    <p:sldId id="493" r:id="rId22"/>
    <p:sldId id="492" r:id="rId23"/>
    <p:sldId id="420" r:id="rId24"/>
    <p:sldId id="422" r:id="rId25"/>
    <p:sldId id="458" r:id="rId26"/>
    <p:sldId id="459" r:id="rId27"/>
    <p:sldId id="414" r:id="rId28"/>
    <p:sldId id="49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8T12:12:54.443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1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5.xml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2" Type="http://schemas.openxmlformats.org/officeDocument/2006/relationships/image" Target="../media/image29.jpeg"/><Relationship Id="rId1" Type="http://schemas.openxmlformats.org/officeDocument/2006/relationships/tags" Target="../tags/tag16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1.xml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2.xml"/><Relationship Id="rId1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3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74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6.xml"/><Relationship Id="rId3" Type="http://schemas.openxmlformats.org/officeDocument/2006/relationships/image" Target="../media/image1.svg"/><Relationship Id="rId2" Type="http://schemas.openxmlformats.org/officeDocument/2006/relationships/image" Target="../media/image37.png"/><Relationship Id="rId1" Type="http://schemas.openxmlformats.org/officeDocument/2006/relationships/tags" Target="../tags/tag1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3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/>
          <p:nvPr/>
        </p:nvSpPr>
        <p:spPr>
          <a:xfrm>
            <a:off x="2612390" y="2736850"/>
            <a:ext cx="71494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40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  组成细胞的分子</a:t>
            </a:r>
            <a:endParaRPr lang="zh-CN" altLang="en-US" sz="40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40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 细胞中的元素和化合物</a:t>
            </a:r>
            <a:endParaRPr lang="zh-CN" altLang="en-US" sz="40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890" y="358140"/>
            <a:ext cx="4567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组成细胞的化合物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0722" name="Text Box 2"/>
          <p:cNvSpPr txBox="1"/>
          <p:nvPr/>
        </p:nvSpPr>
        <p:spPr>
          <a:xfrm>
            <a:off x="3955892" y="1219200"/>
            <a:ext cx="124968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无机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化合物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5632450" y="190500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无机盐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5" name="AutoShape 5"/>
          <p:cNvSpPr/>
          <p:nvPr/>
        </p:nvSpPr>
        <p:spPr>
          <a:xfrm>
            <a:off x="3727450" y="1600200"/>
            <a:ext cx="228600" cy="2362200"/>
          </a:xfrm>
          <a:prstGeom prst="leftBrace">
            <a:avLst>
              <a:gd name="adj1" fmla="val 85345"/>
              <a:gd name="adj2" fmla="val 50000"/>
            </a:avLst>
          </a:prstGeom>
          <a:noFill/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3959067" y="3733800"/>
            <a:ext cx="124968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有机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化合物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7" name="Text Box 7"/>
          <p:cNvSpPr txBox="1"/>
          <p:nvPr/>
        </p:nvSpPr>
        <p:spPr>
          <a:xfrm>
            <a:off x="5784850" y="41148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糖类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8" name="Text Box 8"/>
          <p:cNvSpPr txBox="1"/>
          <p:nvPr/>
        </p:nvSpPr>
        <p:spPr>
          <a:xfrm>
            <a:off x="5784850" y="35052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脂质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9" name="Text Box 9"/>
          <p:cNvSpPr txBox="1"/>
          <p:nvPr/>
        </p:nvSpPr>
        <p:spPr>
          <a:xfrm>
            <a:off x="5784850" y="48768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核酸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30" name="Text Box 10"/>
          <p:cNvSpPr txBox="1"/>
          <p:nvPr/>
        </p:nvSpPr>
        <p:spPr>
          <a:xfrm>
            <a:off x="5827713" y="2833688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蛋白质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0731" name="Group 11"/>
          <p:cNvGrpSpPr/>
          <p:nvPr/>
        </p:nvGrpSpPr>
        <p:grpSpPr>
          <a:xfrm>
            <a:off x="1822450" y="1905000"/>
            <a:ext cx="2133600" cy="2438400"/>
            <a:chOff x="0" y="0"/>
            <a:chExt cx="3360" cy="3840"/>
          </a:xfrm>
        </p:grpSpPr>
        <p:sp>
          <p:nvSpPr>
            <p:cNvPr id="30735" name="Rectangle 12"/>
            <p:cNvSpPr/>
            <p:nvPr/>
          </p:nvSpPr>
          <p:spPr>
            <a:xfrm>
              <a:off x="0" y="1320"/>
              <a:ext cx="300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27231F"/>
                  </a:solidFill>
                  <a:latin typeface="楷体" panose="02010609060101010101" charset="-122"/>
                  <a:ea typeface="楷体" panose="02010609060101010101" charset="-122"/>
                </a:rPr>
                <a:t>组成细胞的化合物</a:t>
              </a:r>
              <a:endPara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736" name="AutoShape 13"/>
            <p:cNvSpPr/>
            <p:nvPr/>
          </p:nvSpPr>
          <p:spPr>
            <a:xfrm>
              <a:off x="3000" y="0"/>
              <a:ext cx="360" cy="3840"/>
            </a:xfrm>
            <a:prstGeom prst="leftBrace">
              <a:avLst>
                <a:gd name="adj1" fmla="val 88098"/>
                <a:gd name="adj2" fmla="val 50000"/>
              </a:avLst>
            </a:prstGeom>
            <a:noFill/>
            <a:ln w="412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0733" name="AutoShape 15"/>
          <p:cNvSpPr/>
          <p:nvPr/>
        </p:nvSpPr>
        <p:spPr>
          <a:xfrm>
            <a:off x="5175250" y="3048000"/>
            <a:ext cx="381000" cy="2286000"/>
          </a:xfrm>
          <a:prstGeom prst="leftBrace">
            <a:avLst>
              <a:gd name="adj1" fmla="val 50000"/>
              <a:gd name="adj2" fmla="val 50000"/>
            </a:avLst>
          </a:prstGeom>
          <a:noFill/>
          <a:ln w="412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AutoShape 7"/>
          <p:cNvSpPr/>
          <p:nvPr/>
        </p:nvSpPr>
        <p:spPr>
          <a:xfrm>
            <a:off x="5303573" y="1231636"/>
            <a:ext cx="179917" cy="960438"/>
          </a:xfrm>
          <a:prstGeom prst="leftBrace">
            <a:avLst>
              <a:gd name="adj1" fmla="val 44485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5661025" y="10668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7231F"/>
                </a:solidFill>
                <a:latin typeface="楷体" panose="02010609060101010101" charset="-122"/>
                <a:ea typeface="楷体" panose="02010609060101010101" charset="-122"/>
              </a:rPr>
              <a:t>水</a:t>
            </a:r>
            <a:endParaRPr lang="zh-CN" altLang="en-US" sz="2800" dirty="0">
              <a:solidFill>
                <a:srgbClr val="27231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890" y="358140"/>
            <a:ext cx="4567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组成细胞的化合物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669925" y="1440180"/>
            <a:ext cx="4676775" cy="441960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r>
              <a:rPr lang="zh-CN" altLang="en-US" sz="3110" b="0" dirty="0">
                <a:latin typeface="楷体" panose="02010609060101010101" charset="-122"/>
                <a:ea typeface="楷体" panose="02010609060101010101" charset="-122"/>
              </a:rPr>
              <a:t>化合物占</a:t>
            </a:r>
            <a:r>
              <a:rPr lang="zh-CN" altLang="en-US" sz="3110" b="0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</a:rPr>
              <a:t>细胞鲜重</a:t>
            </a:r>
            <a:r>
              <a:rPr lang="zh-CN" altLang="en-US" sz="3110" b="0" dirty="0">
                <a:latin typeface="楷体" panose="02010609060101010101" charset="-122"/>
                <a:ea typeface="楷体" panose="02010609060101010101" charset="-122"/>
              </a:rPr>
              <a:t>的含量：</a:t>
            </a:r>
            <a:endParaRPr lang="zh-CN" altLang="en-US" sz="3110" b="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24607" name="表格 2460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60817" y="2076987"/>
          <a:ext cx="3047365" cy="3847465"/>
        </p:xfrm>
        <a:graphic>
          <a:graphicData uri="http://schemas.openxmlformats.org/drawingml/2006/table">
            <a:tbl>
              <a:tblPr/>
              <a:tblGrid>
                <a:gridCol w="1593850"/>
                <a:gridCol w="1453515"/>
              </a:tblGrid>
              <a:tr h="9613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化合物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质量分数（%）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5772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70-90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无机盐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1-1.5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蛋白质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脂类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糖类和核酸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1-1.5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1770" name="Rectangle 26"/>
          <p:cNvSpPr>
            <a:spLocks noGrp="1"/>
          </p:cNvSpPr>
          <p:nvPr/>
        </p:nvSpPr>
        <p:spPr>
          <a:xfrm>
            <a:off x="5654040" y="2541270"/>
            <a:ext cx="5631180" cy="3096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lvl="0">
              <a:buClr>
                <a:schemeClr val="bg2"/>
              </a:buClr>
              <a:buSzPct val="75000"/>
              <a:buFont typeface="Wingdings" panose="05000000000000000000" pitchFamily="2" charset="2"/>
              <a:defRPr sz="2800"/>
            </a:lvl1pPr>
            <a:lvl2pPr lvl="1">
              <a:buClr>
                <a:schemeClr val="bg2"/>
              </a:buClr>
              <a:buSzPct val="75000"/>
              <a:buFont typeface="Wingdings" panose="05000000000000000000" pitchFamily="2" charset="2"/>
              <a:defRPr sz="2400"/>
            </a:lvl2pPr>
            <a:lvl3pPr lvl="2">
              <a:buClr>
                <a:schemeClr val="bg2"/>
              </a:buClr>
              <a:buSzPct val="75000"/>
              <a:buFont typeface="Wingdings" panose="05000000000000000000" pitchFamily="2" charset="2"/>
              <a:defRPr sz="2000"/>
            </a:lvl3pPr>
            <a:lvl4pPr lvl="3">
              <a:buClr>
                <a:schemeClr val="bg2"/>
              </a:buClr>
              <a:buSzPct val="75000"/>
              <a:buFont typeface="Wingdings" panose="05000000000000000000" pitchFamily="2" charset="2"/>
              <a:defRPr sz="1800"/>
            </a:lvl4pPr>
            <a:lvl5pPr lvl="4">
              <a:buClr>
                <a:schemeClr val="bg2"/>
              </a:buClr>
              <a:buSzTx/>
              <a:buFont typeface="Wingdings" panose="05000000000000000000" pitchFamily="2" charset="2"/>
              <a:defRPr sz="1800"/>
            </a:lvl5pPr>
          </a:lstStyle>
          <a:p>
            <a:pPr lvl="0" eaLnBrk="1" hangingPunct="1">
              <a:buNone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1.活细胞内含量最多的化合物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、有机化合物、分别是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eaLnBrk="1" hangingPunct="1">
              <a:buNone/>
            </a:pP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eaLnBrk="1" hangingPunct="1">
              <a:buNone/>
            </a:pP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eaLnBrk="1" hangingPunct="1">
              <a:buNone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占干重最多的化合物、有机化合物分别是</a:t>
            </a:r>
            <a:r>
              <a:rPr lang="zh-CN" altLang="en-US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b="1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eaLnBrk="1" hangingPunct="1">
              <a:buNone/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b="1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</a:t>
            </a:r>
            <a:endParaRPr lang="zh-CN" altLang="en-US" b="1" u="sng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699" name="Text Box 27"/>
          <p:cNvSpPr txBox="1"/>
          <p:nvPr/>
        </p:nvSpPr>
        <p:spPr>
          <a:xfrm>
            <a:off x="8820785" y="2914650"/>
            <a:ext cx="2124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水、蛋白质</a:t>
            </a:r>
            <a:endParaRPr lang="zh-CN" altLang="en-US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33155" y="3373120"/>
            <a:ext cx="2299970" cy="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319645" y="5076190"/>
            <a:ext cx="2299970" cy="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97725" y="4633278"/>
            <a:ext cx="32321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蛋白质、蛋白质</a:t>
            </a:r>
            <a:endParaRPr lang="zh-CN" altLang="en-US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0" grpId="0"/>
      <p:bldP spid="31770" grpId="1"/>
      <p:bldP spid="286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883093" y="3138805"/>
            <a:ext cx="8424863" cy="579438"/>
          </a:xfrm>
          <a:prstGeom prst="rect">
            <a:avLst/>
          </a:prstGeom>
          <a:noFill/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实验：检测生物组织中的糖类、脂肪和蛋白质</a:t>
            </a:r>
            <a:endParaRPr lang="zh-CN" altLang="en-US" sz="3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288" y="587058"/>
            <a:ext cx="4968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一、可溶性还原糖的检测：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46175"/>
            <a:ext cx="10748010" cy="3408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）原理：还原糖 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斐林试剂         砖红色沉淀（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en-US" altLang="zh-CN" sz="2800" b="1" baseline="-25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U2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en-US" altLang="zh-CN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10000"/>
              </a:lnSpc>
            </a:pP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10000"/>
              </a:lnSpc>
            </a:pP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10000"/>
              </a:lnSpc>
            </a:pP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直接连接符 3"/>
          <p:cNvSpPr/>
          <p:nvPr/>
        </p:nvSpPr>
        <p:spPr>
          <a:xfrm>
            <a:off x="6316663" y="1419225"/>
            <a:ext cx="13684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6348413" y="971550"/>
            <a:ext cx="12969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水浴加热</a:t>
            </a:r>
            <a:endParaRPr lang="zh-CN" altLang="en-US" sz="20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8200" y="1999615"/>
            <a:ext cx="100501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【还原糖】：含有半缩醛羟基的糖类，主要是葡萄糖、果糖、乳糖和麦芽糖。蔗糖、淀粉和纤维素属于非还原糖。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4949" name="文本框 124948"/>
          <p:cNvSpPr txBox="1"/>
          <p:nvPr/>
        </p:nvSpPr>
        <p:spPr>
          <a:xfrm>
            <a:off x="838200" y="2829560"/>
            <a:ext cx="101453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斐林试剂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】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：甲液：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0.1g/mL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NaOH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溶液，乙液：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0.05 g/mL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CuSO4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溶液，使用前等体积混合均匀（生成浅蓝色的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OH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2400" b="1" baseline="-25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悬浊液），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现配现用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（时间一长，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OH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沉淀在溶液底部无法发生反应。且需要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水浴加热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4427220"/>
            <a:ext cx="98171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）选材：葡萄、梨、白萝卜。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含糖量较高，颜色为白色或近于白色的植物组织。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×甜菜、甘蔗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×马铃薯块茎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×西瓜、血液、绿色叶片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124949" grpId="0"/>
      <p:bldP spid="124949" grpId="1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文本框 119811"/>
          <p:cNvSpPr txBox="1"/>
          <p:nvPr/>
        </p:nvSpPr>
        <p:spPr>
          <a:xfrm>
            <a:off x="1098868" y="420688"/>
            <a:ext cx="2159000" cy="46037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制备组织样液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13" name="文本框 119812"/>
          <p:cNvSpPr txBox="1"/>
          <p:nvPr/>
        </p:nvSpPr>
        <p:spPr>
          <a:xfrm>
            <a:off x="1906588" y="1268413"/>
            <a:ext cx="14398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梨或苹果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14" name="直接连接符 119813"/>
          <p:cNvSpPr/>
          <p:nvPr/>
        </p:nvSpPr>
        <p:spPr>
          <a:xfrm>
            <a:off x="3346450" y="1483995"/>
            <a:ext cx="2378710" cy="127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15" name="文本框 119814"/>
          <p:cNvSpPr txBox="1"/>
          <p:nvPr/>
        </p:nvSpPr>
        <p:spPr>
          <a:xfrm>
            <a:off x="5725160" y="1268413"/>
            <a:ext cx="1008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研磨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16" name="矩形 119815"/>
          <p:cNvSpPr/>
          <p:nvPr/>
        </p:nvSpPr>
        <p:spPr>
          <a:xfrm>
            <a:off x="3274695" y="1557655"/>
            <a:ext cx="27774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取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5g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，放入研钵中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17" name="矩形 119816"/>
          <p:cNvSpPr/>
          <p:nvPr/>
        </p:nvSpPr>
        <p:spPr>
          <a:xfrm>
            <a:off x="3274695" y="1024890"/>
            <a:ext cx="27774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洗净、去皮、切块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18" name="直接连接符 119817"/>
          <p:cNvSpPr/>
          <p:nvPr/>
        </p:nvSpPr>
        <p:spPr>
          <a:xfrm>
            <a:off x="6443663" y="1484313"/>
            <a:ext cx="936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19" name="文本框 119818"/>
          <p:cNvSpPr txBox="1"/>
          <p:nvPr/>
        </p:nvSpPr>
        <p:spPr>
          <a:xfrm>
            <a:off x="7307263" y="1196975"/>
            <a:ext cx="10080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过滤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20" name="直接连接符 119819"/>
          <p:cNvSpPr/>
          <p:nvPr/>
        </p:nvSpPr>
        <p:spPr>
          <a:xfrm>
            <a:off x="8099425" y="1484313"/>
            <a:ext cx="936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21" name="文本框 119820"/>
          <p:cNvSpPr txBox="1"/>
          <p:nvPr/>
        </p:nvSpPr>
        <p:spPr>
          <a:xfrm>
            <a:off x="9036050" y="1196975"/>
            <a:ext cx="1008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滤液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22" name="文本框 119821"/>
          <p:cNvSpPr txBox="1"/>
          <p:nvPr/>
        </p:nvSpPr>
        <p:spPr>
          <a:xfrm>
            <a:off x="6732905" y="1557655"/>
            <a:ext cx="2232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（用单层纱布）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23" name="直接连接符 119822"/>
          <p:cNvSpPr/>
          <p:nvPr/>
        </p:nvSpPr>
        <p:spPr>
          <a:xfrm>
            <a:off x="1763713" y="981075"/>
            <a:ext cx="0" cy="1871663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24" name="矩形 119823"/>
          <p:cNvSpPr/>
          <p:nvPr/>
        </p:nvSpPr>
        <p:spPr>
          <a:xfrm>
            <a:off x="1098868" y="2894648"/>
            <a:ext cx="1407160" cy="46037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显色反应 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26" name="文本框 119825"/>
          <p:cNvSpPr txBox="1"/>
          <p:nvPr/>
        </p:nvSpPr>
        <p:spPr>
          <a:xfrm>
            <a:off x="2338388" y="3502025"/>
            <a:ext cx="18732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向试管中加入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2ml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组织样液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27" name="直接连接符 119826"/>
          <p:cNvSpPr/>
          <p:nvPr/>
        </p:nvSpPr>
        <p:spPr>
          <a:xfrm>
            <a:off x="3995738" y="3862388"/>
            <a:ext cx="7921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28" name="文本框 119827"/>
          <p:cNvSpPr txBox="1"/>
          <p:nvPr/>
        </p:nvSpPr>
        <p:spPr>
          <a:xfrm>
            <a:off x="4859338" y="3429000"/>
            <a:ext cx="23050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向试管中加入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ml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新配制的斐林试剂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29" name="直接连接符 119828"/>
          <p:cNvSpPr/>
          <p:nvPr/>
        </p:nvSpPr>
        <p:spPr>
          <a:xfrm flipV="1">
            <a:off x="7091363" y="3932238"/>
            <a:ext cx="1296987" cy="15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30" name="文本框 119829"/>
          <p:cNvSpPr txBox="1"/>
          <p:nvPr/>
        </p:nvSpPr>
        <p:spPr>
          <a:xfrm>
            <a:off x="7092950" y="3463925"/>
            <a:ext cx="14382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振荡混匀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9831" name="文本框 119830"/>
          <p:cNvSpPr txBox="1"/>
          <p:nvPr/>
        </p:nvSpPr>
        <p:spPr>
          <a:xfrm>
            <a:off x="8459788" y="3500438"/>
            <a:ext cx="15843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65℃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水浴加热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2min</a:t>
            </a:r>
            <a:endParaRPr lang="en-US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32" name="直接连接符 119831"/>
          <p:cNvSpPr/>
          <p:nvPr/>
        </p:nvSpPr>
        <p:spPr>
          <a:xfrm>
            <a:off x="1763713" y="3500438"/>
            <a:ext cx="0" cy="144145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33" name="矩形 119832"/>
          <p:cNvSpPr/>
          <p:nvPr/>
        </p:nvSpPr>
        <p:spPr>
          <a:xfrm>
            <a:off x="1098868" y="4997450"/>
            <a:ext cx="1511300" cy="46037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观察现象 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34" name="文本框 119833"/>
          <p:cNvSpPr txBox="1"/>
          <p:nvPr/>
        </p:nvSpPr>
        <p:spPr>
          <a:xfrm>
            <a:off x="2879725" y="4997450"/>
            <a:ext cx="71647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观察溶液颜色变化：       →       →</a:t>
            </a: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9835" name="直接连接符 119834"/>
          <p:cNvSpPr/>
          <p:nvPr/>
        </p:nvSpPr>
        <p:spPr>
          <a:xfrm>
            <a:off x="1763713" y="5445125"/>
            <a:ext cx="0" cy="6477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9836" name="文本框 119835"/>
          <p:cNvSpPr txBox="1"/>
          <p:nvPr/>
        </p:nvSpPr>
        <p:spPr>
          <a:xfrm>
            <a:off x="1403350" y="6092825"/>
            <a:ext cx="77771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结论：生成砖红色沉淀，说明梨或苹果中含有还原糖。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4933" name="图片 124932" descr="苹果液"/>
          <p:cNvPicPr>
            <a:picLocks noChangeAspect="1"/>
          </p:cNvPicPr>
          <p:nvPr/>
        </p:nvPicPr>
        <p:blipFill>
          <a:blip r:embed="rId1"/>
          <a:srcRect l="3902" t="12047"/>
          <a:stretch>
            <a:fillRect/>
          </a:stretch>
        </p:blipFill>
        <p:spPr>
          <a:xfrm>
            <a:off x="2826385" y="2731135"/>
            <a:ext cx="897890" cy="78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936" name="图片 124935" descr="滴加1毫升斐林试剂2"/>
          <p:cNvPicPr>
            <a:picLocks noChangeAspect="1"/>
          </p:cNvPicPr>
          <p:nvPr/>
        </p:nvPicPr>
        <p:blipFill>
          <a:blip r:embed="rId2"/>
          <a:srcRect t="16008"/>
          <a:stretch>
            <a:fillRect/>
          </a:stretch>
        </p:blipFill>
        <p:spPr>
          <a:xfrm>
            <a:off x="5490845" y="2731135"/>
            <a:ext cx="760730" cy="732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939" name="图片 124938" descr="水浴"/>
          <p:cNvPicPr>
            <a:picLocks noChangeAspect="1"/>
          </p:cNvPicPr>
          <p:nvPr/>
        </p:nvPicPr>
        <p:blipFill>
          <a:blip r:embed="rId3"/>
          <a:srcRect l="8942" t="6525" r="10216" b="14935"/>
          <a:stretch>
            <a:fillRect/>
          </a:stretch>
        </p:blipFill>
        <p:spPr>
          <a:xfrm>
            <a:off x="8772525" y="2710180"/>
            <a:ext cx="909320" cy="808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944" name="文本框 124943"/>
          <p:cNvSpPr txBox="1"/>
          <p:nvPr/>
        </p:nvSpPr>
        <p:spPr>
          <a:xfrm>
            <a:off x="5715000" y="5006975"/>
            <a:ext cx="1008063" cy="3968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</a:rPr>
              <a:t>浅蓝色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24945" name="文本框 124944"/>
          <p:cNvSpPr txBox="1"/>
          <p:nvPr/>
        </p:nvSpPr>
        <p:spPr>
          <a:xfrm>
            <a:off x="7091045" y="4997450"/>
            <a:ext cx="1008063" cy="396875"/>
          </a:xfrm>
          <a:prstGeom prst="rect">
            <a:avLst/>
          </a:prstGeom>
          <a:solidFill>
            <a:srgbClr val="663300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棕   色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4943" name="文本框 124942"/>
          <p:cNvSpPr txBox="1"/>
          <p:nvPr/>
        </p:nvSpPr>
        <p:spPr>
          <a:xfrm>
            <a:off x="8583613" y="4975225"/>
            <a:ext cx="1008062" cy="396875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砖红色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文本框 99330"/>
          <p:cNvSpPr txBox="1"/>
          <p:nvPr/>
        </p:nvSpPr>
        <p:spPr>
          <a:xfrm>
            <a:off x="203200" y="490538"/>
            <a:ext cx="4221163" cy="579437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FFFF00"/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还原糖的检测结果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99334" name="图片 9933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1514475"/>
            <a:ext cx="2876550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5" name="图片 9933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63" y="1514475"/>
            <a:ext cx="3019425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6" name="图片 9933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50" y="1514475"/>
            <a:ext cx="2881313" cy="3379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333" name="文本框 99332"/>
          <p:cNvSpPr txBox="1"/>
          <p:nvPr/>
        </p:nvSpPr>
        <p:spPr>
          <a:xfrm>
            <a:off x="1339850" y="5172075"/>
            <a:ext cx="94538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斐林试剂与可溶性还原糖在水浴热的条件下，生成砖红色的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</a:t>
            </a:r>
            <a:r>
              <a:rPr lang="en-US" altLang="zh-CN" sz="2400" b="1" baseline="-25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沉淀。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文本框 102401"/>
          <p:cNvSpPr txBox="1"/>
          <p:nvPr/>
        </p:nvSpPr>
        <p:spPr>
          <a:xfrm>
            <a:off x="1219200" y="188913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二、蛋白质的检测：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404" name="直接连接符 102403"/>
          <p:cNvSpPr/>
          <p:nvPr/>
        </p:nvSpPr>
        <p:spPr>
          <a:xfrm>
            <a:off x="5684838" y="1052513"/>
            <a:ext cx="10795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03" name="文本框 102402"/>
          <p:cNvSpPr txBox="1"/>
          <p:nvPr/>
        </p:nvSpPr>
        <p:spPr>
          <a:xfrm>
            <a:off x="917575" y="836930"/>
            <a:ext cx="8846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）原理：蛋白质 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双缩脲试剂        紫色反应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2405" name="文本框 102404"/>
          <p:cNvSpPr txBox="1"/>
          <p:nvPr/>
        </p:nvSpPr>
        <p:spPr>
          <a:xfrm>
            <a:off x="917575" y="4564380"/>
            <a:ext cx="71278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）选材：鸡蛋清（稀释液）、鲜肝提取液、豆浆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76538" y="3013075"/>
            <a:ext cx="35306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液：</a:t>
            </a:r>
            <a:r>
              <a:rPr lang="zh-CN" altLang="zh-CN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0.0</a:t>
            </a:r>
            <a:r>
              <a:rPr lang="en-US" altLang="zh-CN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zh-CN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g/mL CuSO</a:t>
            </a:r>
            <a:r>
              <a:rPr lang="zh-CN" altLang="zh-CN" sz="2800" b="1" baseline="-25000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4</a:t>
            </a:r>
            <a:endParaRPr lang="zh-CN" altLang="zh-CN" sz="2800" b="1" baseline="-25000" dirty="0">
              <a:solidFill>
                <a:srgbClr val="00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76538" y="1908175"/>
            <a:ext cx="32340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液：</a:t>
            </a:r>
            <a:r>
              <a:rPr lang="zh-CN" altLang="zh-CN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0.1g/mL NaOH   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181" name="AutoShape 15"/>
          <p:cNvSpPr/>
          <p:nvPr/>
        </p:nvSpPr>
        <p:spPr>
          <a:xfrm>
            <a:off x="2570163" y="2227263"/>
            <a:ext cx="152400" cy="990600"/>
          </a:xfrm>
          <a:prstGeom prst="leftBrace">
            <a:avLst>
              <a:gd name="adj1" fmla="val 53745"/>
              <a:gd name="adj2" fmla="val 50000"/>
            </a:avLst>
          </a:prstGeom>
          <a:noFill/>
          <a:ln w="3492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3463" name="文本框 103462"/>
          <p:cNvSpPr txBox="1"/>
          <p:nvPr/>
        </p:nvSpPr>
        <p:spPr>
          <a:xfrm>
            <a:off x="6378575" y="1631315"/>
            <a:ext cx="5601970" cy="2526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在碱性条件（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NaOH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）下，蛋白质中的肽键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—NH—CO—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</a:t>
            </a:r>
            <a:r>
              <a:rPr lang="en-US" altLang="zh-CN" sz="2400" b="1" baseline="30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b="1" baseline="30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作用产生紫色反应。因此，操作时，应先加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4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（创造碱性环境）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再加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（发色颜色反应）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，且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少，如果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过量， 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</a:t>
            </a:r>
            <a:r>
              <a:rPr lang="en-US" altLang="zh-CN" sz="2400" b="1" baseline="30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b="1" baseline="30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的蓝色就会遮盖生成的紫色。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0725" name="文本框 5"/>
          <p:cNvSpPr txBox="1"/>
          <p:nvPr/>
        </p:nvSpPr>
        <p:spPr>
          <a:xfrm>
            <a:off x="355600" y="2491105"/>
            <a:ext cx="19780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</a:rPr>
              <a:t>双缩脲试剂</a:t>
            </a:r>
            <a:endParaRPr lang="zh-CN" altLang="en-US" sz="2800" b="1" dirty="0">
              <a:solidFill>
                <a:srgbClr val="0066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7181" grpId="0" bldLvl="0" animBg="1"/>
      <p:bldP spid="103463" grpId="0"/>
      <p:bldP spid="103463" grpId="1"/>
      <p:bldP spid="307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文本框 122883"/>
          <p:cNvSpPr txBox="1"/>
          <p:nvPr/>
        </p:nvSpPr>
        <p:spPr>
          <a:xfrm>
            <a:off x="1480185" y="911225"/>
            <a:ext cx="2371090" cy="5219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制备组织样液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85" name="矩形 122884"/>
          <p:cNvSpPr/>
          <p:nvPr/>
        </p:nvSpPr>
        <p:spPr>
          <a:xfrm>
            <a:off x="4249738" y="910908"/>
            <a:ext cx="55454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黄豆组织样液（或鸡蛋清稀释液）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86" name="直接连接符 122885"/>
          <p:cNvSpPr/>
          <p:nvPr/>
        </p:nvSpPr>
        <p:spPr>
          <a:xfrm>
            <a:off x="2665413" y="1590675"/>
            <a:ext cx="0" cy="2016125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888" name="文本框 122887"/>
          <p:cNvSpPr txBox="1"/>
          <p:nvPr/>
        </p:nvSpPr>
        <p:spPr>
          <a:xfrm>
            <a:off x="3189288" y="190595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黄豆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89" name="直接连接符 122888"/>
          <p:cNvSpPr/>
          <p:nvPr/>
        </p:nvSpPr>
        <p:spPr>
          <a:xfrm>
            <a:off x="4249738" y="2166938"/>
            <a:ext cx="18716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890" name="文本框 122889"/>
          <p:cNvSpPr txBox="1"/>
          <p:nvPr/>
        </p:nvSpPr>
        <p:spPr>
          <a:xfrm>
            <a:off x="4681538" y="166211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浸泡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91" name="文本框 122890"/>
          <p:cNvSpPr txBox="1"/>
          <p:nvPr/>
        </p:nvSpPr>
        <p:spPr>
          <a:xfrm>
            <a:off x="6121400" y="187801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研磨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93" name="直接连接符 122892"/>
          <p:cNvSpPr/>
          <p:nvPr/>
        </p:nvSpPr>
        <p:spPr>
          <a:xfrm>
            <a:off x="6913563" y="2139950"/>
            <a:ext cx="936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894" name="文本框 122893"/>
          <p:cNvSpPr txBox="1"/>
          <p:nvPr/>
        </p:nvSpPr>
        <p:spPr>
          <a:xfrm>
            <a:off x="7850188" y="1852613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过滤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95" name="直接连接符 122894"/>
          <p:cNvSpPr/>
          <p:nvPr/>
        </p:nvSpPr>
        <p:spPr>
          <a:xfrm>
            <a:off x="8642350" y="2139950"/>
            <a:ext cx="936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896" name="文本框 122895"/>
          <p:cNvSpPr txBox="1"/>
          <p:nvPr/>
        </p:nvSpPr>
        <p:spPr>
          <a:xfrm>
            <a:off x="9578975" y="1852613"/>
            <a:ext cx="1008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滤液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97" name="矩形 122896"/>
          <p:cNvSpPr/>
          <p:nvPr/>
        </p:nvSpPr>
        <p:spPr>
          <a:xfrm>
            <a:off x="4333875" y="2141538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去皮、切片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899" name="文本框 122898"/>
          <p:cNvSpPr txBox="1"/>
          <p:nvPr/>
        </p:nvSpPr>
        <p:spPr>
          <a:xfrm>
            <a:off x="5257800" y="2717800"/>
            <a:ext cx="1255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蛋清液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900" name="直接连接符 122899"/>
          <p:cNvSpPr/>
          <p:nvPr/>
        </p:nvSpPr>
        <p:spPr>
          <a:xfrm>
            <a:off x="4249738" y="3006725"/>
            <a:ext cx="936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01" name="文本框 122900"/>
          <p:cNvSpPr txBox="1"/>
          <p:nvPr/>
        </p:nvSpPr>
        <p:spPr>
          <a:xfrm>
            <a:off x="3310255" y="274574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鸡蛋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902" name="直接连接符 122901"/>
          <p:cNvSpPr/>
          <p:nvPr/>
        </p:nvSpPr>
        <p:spPr>
          <a:xfrm>
            <a:off x="6338888" y="3006725"/>
            <a:ext cx="936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03" name="文本框 122902"/>
          <p:cNvSpPr txBox="1"/>
          <p:nvPr/>
        </p:nvSpPr>
        <p:spPr>
          <a:xfrm>
            <a:off x="7273925" y="2717800"/>
            <a:ext cx="2700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鸡蛋清稀释液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904" name="文本框 122903"/>
          <p:cNvSpPr txBox="1"/>
          <p:nvPr/>
        </p:nvSpPr>
        <p:spPr>
          <a:xfrm>
            <a:off x="6410325" y="250190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稀释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2914" name="直接连接符 122913"/>
          <p:cNvSpPr/>
          <p:nvPr/>
        </p:nvSpPr>
        <p:spPr>
          <a:xfrm>
            <a:off x="2593975" y="4256088"/>
            <a:ext cx="0" cy="1439862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16" name="文本框 122915"/>
          <p:cNvSpPr txBox="1"/>
          <p:nvPr/>
        </p:nvSpPr>
        <p:spPr>
          <a:xfrm>
            <a:off x="3529330" y="5926773"/>
            <a:ext cx="43926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观察颜色变化：无→紫色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2907" name="文本框 122906"/>
          <p:cNvSpPr txBox="1"/>
          <p:nvPr/>
        </p:nvSpPr>
        <p:spPr>
          <a:xfrm>
            <a:off x="1779270" y="3606800"/>
            <a:ext cx="1629410" cy="5219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显色反应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3563" y="5910263"/>
            <a:ext cx="1476375" cy="4603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观察现象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03431" name="组合 103430"/>
          <p:cNvGrpSpPr/>
          <p:nvPr/>
        </p:nvGrpSpPr>
        <p:grpSpPr>
          <a:xfrm>
            <a:off x="4575493" y="4080193"/>
            <a:ext cx="431800" cy="1231900"/>
            <a:chOff x="1474" y="2976"/>
            <a:chExt cx="272" cy="590"/>
          </a:xfrm>
          <a:solidFill>
            <a:schemeClr val="bg1"/>
          </a:solidFill>
        </p:grpSpPr>
        <p:sp>
          <p:nvSpPr>
            <p:cNvPr id="103432" name="ncx2line13"/>
            <p:cNvSpPr/>
            <p:nvPr/>
          </p:nvSpPr>
          <p:spPr>
            <a:xfrm>
              <a:off x="1474" y="2976"/>
              <a:ext cx="272" cy="590"/>
            </a:xfrm>
            <a:custGeom>
              <a:avLst/>
              <a:gdLst/>
              <a:ahLst/>
              <a:cxnLst/>
              <a:pathLst>
                <a:path w="915" h="2312">
                  <a:moveTo>
                    <a:pt x="855" y="0"/>
                  </a:moveTo>
                  <a:cubicBezTo>
                    <a:pt x="867" y="207"/>
                    <a:pt x="882" y="915"/>
                    <a:pt x="885" y="1245"/>
                  </a:cubicBezTo>
                  <a:cubicBezTo>
                    <a:pt x="888" y="1575"/>
                    <a:pt x="915" y="1818"/>
                    <a:pt x="870" y="1980"/>
                  </a:cubicBezTo>
                  <a:cubicBezTo>
                    <a:pt x="825" y="2142"/>
                    <a:pt x="742" y="2225"/>
                    <a:pt x="615" y="2220"/>
                  </a:cubicBezTo>
                  <a:cubicBezTo>
                    <a:pt x="488" y="2215"/>
                    <a:pt x="207" y="2312"/>
                    <a:pt x="105" y="1950"/>
                  </a:cubicBezTo>
                  <a:cubicBezTo>
                    <a:pt x="3" y="1588"/>
                    <a:pt x="22" y="442"/>
                    <a:pt x="0" y="45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103433" name="组合 103432"/>
            <p:cNvGrpSpPr/>
            <p:nvPr/>
          </p:nvGrpSpPr>
          <p:grpSpPr>
            <a:xfrm>
              <a:off x="1519" y="3294"/>
              <a:ext cx="227" cy="181"/>
              <a:chOff x="1474" y="3339"/>
              <a:chExt cx="272" cy="136"/>
            </a:xfrm>
            <a:grpFill/>
          </p:grpSpPr>
          <p:sp>
            <p:nvSpPr>
              <p:cNvPr id="103434" name="直接连接符 103433"/>
              <p:cNvSpPr/>
              <p:nvPr/>
            </p:nvSpPr>
            <p:spPr>
              <a:xfrm>
                <a:off x="1474" y="3385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35" name="直接连接符 103434"/>
              <p:cNvSpPr/>
              <p:nvPr/>
            </p:nvSpPr>
            <p:spPr>
              <a:xfrm>
                <a:off x="1474" y="3339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36" name="直接连接符 103435"/>
              <p:cNvSpPr/>
              <p:nvPr/>
            </p:nvSpPr>
            <p:spPr>
              <a:xfrm>
                <a:off x="1474" y="3475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37" name="直接连接符 103436"/>
              <p:cNvSpPr/>
              <p:nvPr/>
            </p:nvSpPr>
            <p:spPr>
              <a:xfrm>
                <a:off x="1474" y="3429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103438" name="直接连接符 103437"/>
          <p:cNvSpPr/>
          <p:nvPr/>
        </p:nvSpPr>
        <p:spPr>
          <a:xfrm>
            <a:off x="4215130" y="3796030"/>
            <a:ext cx="504825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439" name="直接连接符 103438"/>
          <p:cNvSpPr/>
          <p:nvPr/>
        </p:nvSpPr>
        <p:spPr>
          <a:xfrm>
            <a:off x="4719955" y="3796030"/>
            <a:ext cx="0" cy="663575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3440" name="直接连接符 103439"/>
          <p:cNvSpPr/>
          <p:nvPr/>
        </p:nvSpPr>
        <p:spPr>
          <a:xfrm>
            <a:off x="4862830" y="3796030"/>
            <a:ext cx="504825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441" name="直接连接符 103440"/>
          <p:cNvSpPr/>
          <p:nvPr/>
        </p:nvSpPr>
        <p:spPr>
          <a:xfrm>
            <a:off x="4862830" y="3796030"/>
            <a:ext cx="0" cy="650875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3445" name="直接连接符 103444"/>
          <p:cNvSpPr/>
          <p:nvPr/>
        </p:nvSpPr>
        <p:spPr>
          <a:xfrm>
            <a:off x="5296218" y="4519930"/>
            <a:ext cx="2374900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03446" name="组合 103445"/>
          <p:cNvGrpSpPr/>
          <p:nvPr/>
        </p:nvGrpSpPr>
        <p:grpSpPr>
          <a:xfrm>
            <a:off x="7887018" y="4080193"/>
            <a:ext cx="431800" cy="1231900"/>
            <a:chOff x="1474" y="2976"/>
            <a:chExt cx="272" cy="590"/>
          </a:xfrm>
          <a:solidFill>
            <a:srgbClr val="7030A0"/>
          </a:solidFill>
        </p:grpSpPr>
        <p:sp>
          <p:nvSpPr>
            <p:cNvPr id="103447" name="ncx2line13"/>
            <p:cNvSpPr/>
            <p:nvPr/>
          </p:nvSpPr>
          <p:spPr>
            <a:xfrm>
              <a:off x="1474" y="2976"/>
              <a:ext cx="272" cy="590"/>
            </a:xfrm>
            <a:custGeom>
              <a:avLst/>
              <a:gdLst/>
              <a:ahLst/>
              <a:cxnLst/>
              <a:pathLst>
                <a:path w="915" h="2312">
                  <a:moveTo>
                    <a:pt x="855" y="0"/>
                  </a:moveTo>
                  <a:cubicBezTo>
                    <a:pt x="867" y="207"/>
                    <a:pt x="882" y="915"/>
                    <a:pt x="885" y="1245"/>
                  </a:cubicBezTo>
                  <a:cubicBezTo>
                    <a:pt x="888" y="1575"/>
                    <a:pt x="915" y="1818"/>
                    <a:pt x="870" y="1980"/>
                  </a:cubicBezTo>
                  <a:cubicBezTo>
                    <a:pt x="825" y="2142"/>
                    <a:pt x="742" y="2225"/>
                    <a:pt x="615" y="2220"/>
                  </a:cubicBezTo>
                  <a:cubicBezTo>
                    <a:pt x="488" y="2215"/>
                    <a:pt x="207" y="2312"/>
                    <a:pt x="105" y="1950"/>
                  </a:cubicBezTo>
                  <a:cubicBezTo>
                    <a:pt x="3" y="1588"/>
                    <a:pt x="22" y="442"/>
                    <a:pt x="0" y="45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103448" name="组合 103447"/>
            <p:cNvGrpSpPr/>
            <p:nvPr/>
          </p:nvGrpSpPr>
          <p:grpSpPr>
            <a:xfrm>
              <a:off x="1519" y="3294"/>
              <a:ext cx="227" cy="181"/>
              <a:chOff x="1474" y="3339"/>
              <a:chExt cx="272" cy="136"/>
            </a:xfrm>
            <a:grpFill/>
          </p:grpSpPr>
          <p:sp>
            <p:nvSpPr>
              <p:cNvPr id="103449" name="直接连接符 103448"/>
              <p:cNvSpPr/>
              <p:nvPr/>
            </p:nvSpPr>
            <p:spPr>
              <a:xfrm>
                <a:off x="1474" y="3385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50" name="直接连接符 103449"/>
              <p:cNvSpPr/>
              <p:nvPr/>
            </p:nvSpPr>
            <p:spPr>
              <a:xfrm>
                <a:off x="1474" y="3339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51" name="直接连接符 103450"/>
              <p:cNvSpPr/>
              <p:nvPr/>
            </p:nvSpPr>
            <p:spPr>
              <a:xfrm>
                <a:off x="1474" y="3475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52" name="直接连接符 103451"/>
              <p:cNvSpPr/>
              <p:nvPr/>
            </p:nvSpPr>
            <p:spPr>
              <a:xfrm>
                <a:off x="1474" y="3429"/>
                <a:ext cx="272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103453" name="直接连接符 103452"/>
          <p:cNvSpPr/>
          <p:nvPr/>
        </p:nvSpPr>
        <p:spPr>
          <a:xfrm>
            <a:off x="8174355" y="3796030"/>
            <a:ext cx="504825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454" name="直接连接符 103453"/>
          <p:cNvSpPr/>
          <p:nvPr/>
        </p:nvSpPr>
        <p:spPr>
          <a:xfrm>
            <a:off x="8174355" y="3796030"/>
            <a:ext cx="0" cy="663575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3455" name="文本框 103454"/>
          <p:cNvSpPr txBox="1"/>
          <p:nvPr/>
        </p:nvSpPr>
        <p:spPr>
          <a:xfrm>
            <a:off x="7742555" y="5383530"/>
            <a:ext cx="935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紫色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3456" name="文本框 103455"/>
          <p:cNvSpPr txBox="1"/>
          <p:nvPr/>
        </p:nvSpPr>
        <p:spPr>
          <a:xfrm>
            <a:off x="4791393" y="4648518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（创造碱性条件）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3457" name="文本框 103456"/>
          <p:cNvSpPr txBox="1"/>
          <p:nvPr/>
        </p:nvSpPr>
        <p:spPr>
          <a:xfrm>
            <a:off x="8451533" y="4790440"/>
            <a:ext cx="22059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（提供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</a:t>
            </a:r>
            <a:r>
              <a:rPr lang="en-US" altLang="zh-CN" sz="2800" b="1" baseline="30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2+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3459" name="文本框 103458"/>
          <p:cNvSpPr txBox="1"/>
          <p:nvPr/>
        </p:nvSpPr>
        <p:spPr>
          <a:xfrm>
            <a:off x="8823960" y="3512185"/>
            <a:ext cx="19500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双缩脲试剂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 3-4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滴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3460" name="文本框 103459"/>
          <p:cNvSpPr txBox="1"/>
          <p:nvPr/>
        </p:nvSpPr>
        <p:spPr>
          <a:xfrm>
            <a:off x="5439093" y="3438843"/>
            <a:ext cx="165576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双缩脲试剂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 2mL</a:t>
            </a:r>
            <a:endParaRPr lang="en-US" altLang="zh-CN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3461" name="文本框 103460"/>
          <p:cNvSpPr txBox="1"/>
          <p:nvPr/>
        </p:nvSpPr>
        <p:spPr>
          <a:xfrm>
            <a:off x="3422968" y="3367405"/>
            <a:ext cx="9366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2mL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组织样液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3444" name="文本框 103443"/>
          <p:cNvSpPr txBox="1"/>
          <p:nvPr/>
        </p:nvSpPr>
        <p:spPr>
          <a:xfrm>
            <a:off x="4365308" y="5363528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无色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图片 104449" descr="蛋白质检测实验的实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138" y="1371600"/>
            <a:ext cx="6970712" cy="316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1" name="文本框 104450"/>
          <p:cNvSpPr txBox="1"/>
          <p:nvPr/>
        </p:nvSpPr>
        <p:spPr>
          <a:xfrm>
            <a:off x="3027363" y="5076825"/>
            <a:ext cx="5105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蛋白质的检测结果</a:t>
            </a:r>
            <a:endParaRPr lang="zh-CN" altLang="en-US" sz="36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文本框 125955"/>
          <p:cNvSpPr txBox="1"/>
          <p:nvPr/>
        </p:nvSpPr>
        <p:spPr>
          <a:xfrm>
            <a:off x="468313" y="333375"/>
            <a:ext cx="23034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注意事项：</a:t>
            </a:r>
            <a:endParaRPr lang="zh-CN" altLang="en-US" sz="32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5957" name="文本框 125956"/>
          <p:cNvSpPr txBox="1"/>
          <p:nvPr/>
        </p:nvSpPr>
        <p:spPr>
          <a:xfrm>
            <a:off x="878205" y="1822450"/>
            <a:ext cx="1030541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）如果用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鸡蛋清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作为材料，则必须进行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充分稀释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，否则反应后的产物会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粘固在试管内壁上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反应不彻底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，且试管不易洗刷干净。 　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双缩脲试剂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】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TW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TW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0.1g/mL </a:t>
            </a:r>
            <a:r>
              <a:rPr lang="en-US" altLang="zh-CN" sz="2800" b="1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NaOH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液：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0.01g/mL CuSO4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先加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液后加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液，且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不能过量，不需要加热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过量的双缩脲试剂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会与试剂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反应，使溶液呈蓝色，而掩盖生成的紫色。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）先加入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2ml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，摇匀；再加入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液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3-4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滴，摇匀。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35"/>
          <p:cNvSpPr>
            <a:spLocks noTextEdit="1"/>
          </p:cNvSpPr>
          <p:nvPr/>
        </p:nvSpPr>
        <p:spPr>
          <a:xfrm>
            <a:off x="293318" y="284428"/>
            <a:ext cx="2189427" cy="66013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normAutofit/>
          </a:bodyPr>
          <a:p>
            <a:pPr algn="ctr" eaLnBrk="0" hangingPunct="0"/>
            <a:r>
              <a:rPr lang="zh-CN" altLang="en-US" sz="3000" b="1">
                <a:solidFill>
                  <a:srgbClr val="00A29E">
                    <a:alpha val="94116"/>
                  </a:srgbClr>
                </a:solidFill>
                <a:effectLst>
                  <a:outerShdw dist="53882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问题探讨</a:t>
            </a:r>
            <a:endParaRPr lang="zh-CN" altLang="en-US" sz="3000" b="1">
              <a:solidFill>
                <a:srgbClr val="00A29E">
                  <a:alpha val="94116"/>
                </a:srgbClr>
              </a:solidFill>
              <a:effectLst>
                <a:outerShdw dist="53882" dir="2699999" algn="ctr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461645" y="944880"/>
            <a:ext cx="3854450" cy="11988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R="0" algn="ctr" defTabSz="9144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组成地壳和组成细胞的</a:t>
            </a:r>
            <a:endParaRPr kumimoji="0" lang="zh-CN" altLang="en-US" sz="2400" kern="1200" cap="none" spc="0" normalizeH="0" baseline="0" noProof="0">
              <a:solidFill>
                <a:srgbClr val="0201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R="0" algn="ctr" defTabSz="914400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部分元素含量</a:t>
            </a:r>
            <a:r>
              <a:rPr kumimoji="0" lang="en-US" altLang="zh-CN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％</a:t>
            </a:r>
            <a:r>
              <a:rPr kumimoji="0" lang="en-US" altLang="zh-CN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</a:t>
            </a:r>
            <a:endParaRPr kumimoji="0" lang="zh-CN" altLang="en-US" sz="2400" kern="1200" cap="none" spc="0" normalizeH="0" baseline="0" noProof="0">
              <a:solidFill>
                <a:srgbClr val="0201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056" name="表格 2055"/>
          <p:cNvGraphicFramePr/>
          <p:nvPr>
            <p:custDataLst>
              <p:tags r:id="rId1"/>
            </p:custDataLst>
          </p:nvPr>
        </p:nvGraphicFramePr>
        <p:xfrm>
          <a:off x="949325" y="2085340"/>
          <a:ext cx="2879725" cy="4200525"/>
        </p:xfrm>
        <a:graphic>
          <a:graphicData uri="http://schemas.openxmlformats.org/drawingml/2006/table">
            <a:tbl>
              <a:tblPr/>
              <a:tblGrid>
                <a:gridCol w="967105"/>
                <a:gridCol w="965200"/>
                <a:gridCol w="947420"/>
              </a:tblGrid>
              <a:tr h="706120"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FFFFFF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元素</a:t>
                      </a:r>
                      <a:endParaRPr lang="zh-CN" altLang="en-US" sz="2400" b="0" u="none">
                        <a:solidFill>
                          <a:srgbClr val="FFFFFF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FFFFFF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地壳</a:t>
                      </a:r>
                      <a:endParaRPr lang="zh-CN" altLang="en-US" sz="2400" b="0" u="none">
                        <a:solidFill>
                          <a:srgbClr val="FFFFFF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FFFFFF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细胞</a:t>
                      </a:r>
                      <a:endParaRPr lang="zh-CN" altLang="en-US" sz="2400" b="0" u="none">
                        <a:solidFill>
                          <a:srgbClr val="FFFFFF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705485"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O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48.60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65.0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04850"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Si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26.30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极少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4215"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C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0.087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18.0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06120"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N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0.03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3.0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73735"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H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0.76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defRPr>
                      </a:lvl1pPr>
                      <a:lvl2pPr marL="457200" lvl="1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  <a:cs typeface="+mn-cs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</a:pPr>
                      <a:r>
                        <a:rPr lang="zh-CN" altLang="en-US" sz="2400" b="0" u="none">
                          <a:solidFill>
                            <a:srgbClr val="40404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10.0</a:t>
                      </a:r>
                      <a:endParaRPr lang="zh-CN" altLang="en-US" sz="2400" b="0" u="none">
                        <a:solidFill>
                          <a:srgbClr val="40404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088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90" y="2877820"/>
            <a:ext cx="2581275" cy="222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05" y="2877503"/>
            <a:ext cx="2447925" cy="233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7" name="Text Box 68"/>
          <p:cNvSpPr/>
          <p:nvPr/>
        </p:nvSpPr>
        <p:spPr>
          <a:xfrm>
            <a:off x="4593590" y="1341120"/>
            <a:ext cx="6820535" cy="9982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r>
              <a:rPr lang="zh-CN" altLang="en-US" sz="2800">
                <a:solidFill>
                  <a:srgbClr val="CC0066"/>
                </a:solidFill>
                <a:latin typeface="楷体" panose="02010609060101010101" charset="-122"/>
                <a:ea typeface="楷体" panose="02010609060101010101" charset="-122"/>
              </a:rPr>
              <a:t>比较组成地壳和细胞的元素种类和含量，你能发现什么问题？</a:t>
            </a:r>
            <a:endParaRPr lang="zh-CN" altLang="en-US" sz="2800">
              <a:solidFill>
                <a:srgbClr val="CC00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7" grpId="0"/>
      <p:bldP spid="208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342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185"/>
                <a:gridCol w="2973705"/>
                <a:gridCol w="1765300"/>
                <a:gridCol w="36182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比较项目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试剂成分及浓度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使用方法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原理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斐林试剂检验还原糖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甲液：</a:t>
                      </a:r>
                      <a:r>
                        <a:rPr lang="en-US" altLang="zh-CN" sz="2800"/>
                        <a:t>0.1g/ml NaOH</a:t>
                      </a:r>
                      <a:r>
                        <a:rPr lang="zh-CN" altLang="en-US" sz="2800"/>
                        <a:t>溶液</a:t>
                      </a:r>
                      <a:endParaRPr lang="zh-CN" altLang="en-US" sz="2800"/>
                    </a:p>
                    <a:p>
                      <a:pPr fontAlgn="base">
                        <a:buNone/>
                      </a:pPr>
                      <a:r>
                        <a:rPr lang="zh-CN" altLang="en-US" sz="2800">
                          <a:solidFill>
                            <a:srgbClr val="0070C0"/>
                          </a:solidFill>
                        </a:rPr>
                        <a:t>乙液：</a:t>
                      </a:r>
                      <a:r>
                        <a:rPr lang="en-US" altLang="zh-CN" sz="2800">
                          <a:solidFill>
                            <a:srgbClr val="0070C0"/>
                          </a:solidFill>
                        </a:rPr>
                        <a:t>0.05g/ml CuSO</a:t>
                      </a:r>
                      <a:r>
                        <a:rPr lang="en-US" altLang="zh-CN" sz="2800" baseline="-2500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zh-CN" altLang="en-US" sz="2800">
                          <a:solidFill>
                            <a:srgbClr val="0070C0"/>
                          </a:solidFill>
                        </a:rPr>
                        <a:t>溶液</a:t>
                      </a:r>
                      <a:endParaRPr lang="zh-CN" altLang="en-US" sz="2800" baseline="-250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等量混合，混匀后立即使用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rgbClr val="0070C0"/>
                          </a:solidFill>
                        </a:rPr>
                        <a:t>Cu</a:t>
                      </a:r>
                      <a:r>
                        <a:rPr lang="zh-CN" altLang="en-US" sz="2800">
                          <a:solidFill>
                            <a:srgbClr val="0070C0"/>
                          </a:solidFill>
                        </a:rPr>
                        <a:t>（</a:t>
                      </a:r>
                      <a:r>
                        <a:rPr lang="en-US" altLang="zh-CN" sz="2800">
                          <a:solidFill>
                            <a:srgbClr val="0070C0"/>
                          </a:solidFill>
                        </a:rPr>
                        <a:t>OH)</a:t>
                      </a:r>
                      <a:r>
                        <a:rPr lang="en-US" altLang="zh-CN" sz="2800" baseline="-2500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zh-CN" altLang="en-US" sz="2800">
                          <a:solidFill>
                            <a:srgbClr val="0070C0"/>
                          </a:solidFill>
                        </a:rPr>
                        <a:t>蓝色沉淀</a:t>
                      </a:r>
                      <a:r>
                        <a:rPr lang="zh-CN" altLang="en-US" sz="2800"/>
                        <a:t>与还原糖反应生成</a:t>
                      </a:r>
                      <a:r>
                        <a:rPr lang="zh-CN" altLang="en-US" sz="2800">
                          <a:solidFill>
                            <a:srgbClr val="C00000"/>
                          </a:solidFill>
                        </a:rPr>
                        <a:t>砖红色沉淀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</a:rPr>
                        <a:t>Cu</a:t>
                      </a:r>
                      <a:r>
                        <a:rPr lang="en-US" altLang="zh-CN" sz="2800" baseline="-2500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altLang="zh-CN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双缩脲试剂检验蛋白质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A</a:t>
                      </a:r>
                      <a:r>
                        <a:rPr lang="zh-CN" altLang="en-US" sz="2800">
                          <a:sym typeface="+mn-ea"/>
                        </a:rPr>
                        <a:t>液：</a:t>
                      </a:r>
                      <a:r>
                        <a:rPr lang="en-US" altLang="zh-CN" sz="2800">
                          <a:sym typeface="+mn-ea"/>
                        </a:rPr>
                        <a:t>0.1g/ml NaOH</a:t>
                      </a:r>
                      <a:r>
                        <a:rPr lang="zh-CN" altLang="en-US" sz="2800">
                          <a:sym typeface="+mn-ea"/>
                        </a:rPr>
                        <a:t>溶液</a:t>
                      </a:r>
                      <a:endParaRPr lang="zh-CN" altLang="en-US" sz="2800"/>
                    </a:p>
                    <a:p>
                      <a:pPr fontAlgn="base">
                        <a:buNone/>
                      </a:pPr>
                      <a:r>
                        <a:rPr lang="en-US" altLang="zh-CN" sz="2800">
                          <a:solidFill>
                            <a:srgbClr val="0070C0"/>
                          </a:solidFill>
                          <a:sym typeface="+mn-ea"/>
                        </a:rPr>
                        <a:t>B</a:t>
                      </a:r>
                      <a:r>
                        <a:rPr lang="zh-CN" altLang="en-US" sz="2800">
                          <a:solidFill>
                            <a:srgbClr val="0070C0"/>
                          </a:solidFill>
                          <a:sym typeface="+mn-ea"/>
                        </a:rPr>
                        <a:t>液：</a:t>
                      </a:r>
                      <a:r>
                        <a:rPr lang="en-US" altLang="zh-CN" sz="2800">
                          <a:solidFill>
                            <a:srgbClr val="0070C0"/>
                          </a:solidFill>
                          <a:sym typeface="+mn-ea"/>
                        </a:rPr>
                        <a:t>0.01g/ml CuSO</a:t>
                      </a:r>
                      <a:r>
                        <a:rPr lang="en-US" altLang="zh-CN" sz="2800" baseline="-25000">
                          <a:solidFill>
                            <a:srgbClr val="0070C0"/>
                          </a:solidFill>
                          <a:sym typeface="+mn-ea"/>
                        </a:rPr>
                        <a:t>4</a:t>
                      </a:r>
                      <a:r>
                        <a:rPr lang="zh-CN" altLang="en-US" sz="2800">
                          <a:solidFill>
                            <a:srgbClr val="0070C0"/>
                          </a:solidFill>
                          <a:sym typeface="+mn-ea"/>
                        </a:rPr>
                        <a:t>溶液</a:t>
                      </a:r>
                      <a:endParaRPr lang="zh-CN" altLang="en-US" sz="2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先加</a:t>
                      </a:r>
                      <a:r>
                        <a:rPr lang="en-US" altLang="zh-CN" sz="2800"/>
                        <a:t>A</a:t>
                      </a:r>
                      <a:r>
                        <a:rPr lang="zh-CN" altLang="en-US" sz="2800"/>
                        <a:t>液，再加</a:t>
                      </a:r>
                      <a:r>
                        <a:rPr lang="en-US" altLang="zh-CN" sz="2800"/>
                        <a:t>B</a:t>
                      </a:r>
                      <a:r>
                        <a:rPr lang="zh-CN" altLang="en-US" sz="2800"/>
                        <a:t>液，</a:t>
                      </a:r>
                      <a:r>
                        <a:rPr lang="en-US" altLang="zh-CN" sz="2800"/>
                        <a:t>A</a:t>
                      </a:r>
                      <a:r>
                        <a:rPr lang="zh-CN" altLang="en-US" sz="2800"/>
                        <a:t>多</a:t>
                      </a:r>
                      <a:r>
                        <a:rPr lang="en-US" altLang="zh-CN" sz="2800"/>
                        <a:t>B</a:t>
                      </a:r>
                      <a:r>
                        <a:rPr lang="zh-CN" altLang="en-US" sz="2800"/>
                        <a:t>少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NaOH</a:t>
                      </a:r>
                      <a:r>
                        <a:rPr lang="zh-CN" altLang="en-US" sz="2800"/>
                        <a:t>创造碱性环境，</a:t>
                      </a:r>
                      <a:r>
                        <a:rPr lang="en-US" altLang="zh-CN" sz="2800"/>
                        <a:t>Cu</a:t>
                      </a:r>
                      <a:r>
                        <a:rPr lang="en-US" altLang="zh-CN" sz="2800" baseline="30000"/>
                        <a:t>2+</a:t>
                      </a:r>
                      <a:r>
                        <a:rPr lang="zh-CN" altLang="en-US" sz="2800"/>
                        <a:t>发生</a:t>
                      </a:r>
                      <a:r>
                        <a:rPr lang="zh-CN" altLang="en-US" sz="2800">
                          <a:solidFill>
                            <a:srgbClr val="7030A0"/>
                          </a:solidFill>
                        </a:rPr>
                        <a:t>显色反应</a:t>
                      </a:r>
                      <a:endParaRPr lang="zh-CN" altLang="en-US" sz="2800" baseline="3000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1"/>
          <p:nvPr/>
        </p:nvSpPr>
        <p:spPr>
          <a:xfrm>
            <a:off x="1004888" y="188913"/>
            <a:ext cx="30972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三、脂肪的检测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355" name="文本框 100354"/>
          <p:cNvSpPr txBox="1"/>
          <p:nvPr/>
        </p:nvSpPr>
        <p:spPr>
          <a:xfrm>
            <a:off x="1004888" y="822325"/>
            <a:ext cx="6769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）选材：经浸泡去种皮的花生种子。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01379" name="图片 101378" descr="脂肪染色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5495" y="2291080"/>
            <a:ext cx="5541010" cy="349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2" name="文本框 101381"/>
          <p:cNvSpPr txBox="1"/>
          <p:nvPr/>
        </p:nvSpPr>
        <p:spPr>
          <a:xfrm>
            <a:off x="1005205" y="1441450"/>
            <a:ext cx="62572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脂肪 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苏丹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Ⅲ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染液       橘黄色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441825" y="1671320"/>
            <a:ext cx="1054735" cy="1016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00" name="组合 132099"/>
          <p:cNvGrpSpPr>
            <a:grpSpLocks noChangeAspect="1"/>
          </p:cNvGrpSpPr>
          <p:nvPr/>
        </p:nvGrpSpPr>
        <p:grpSpPr>
          <a:xfrm>
            <a:off x="1876425" y="2414270"/>
            <a:ext cx="5887720" cy="3401695"/>
            <a:chOff x="0" y="0"/>
            <a:chExt cx="4400" cy="2704"/>
          </a:xfrm>
        </p:grpSpPr>
        <p:pic>
          <p:nvPicPr>
            <p:cNvPr id="132101" name="图片 132100" descr="脂"/>
            <p:cNvPicPr>
              <a:picLocks noChangeAspect="1"/>
            </p:cNvPicPr>
            <p:nvPr/>
          </p:nvPicPr>
          <p:blipFill>
            <a:blip r:embed="rId1">
              <a:lum bright="-59998" contrast="82000"/>
            </a:blip>
            <a:srcRect l="38159" t="41937"/>
            <a:stretch>
              <a:fillRect/>
            </a:stretch>
          </p:blipFill>
          <p:spPr>
            <a:xfrm>
              <a:off x="1679" y="1134"/>
              <a:ext cx="2721" cy="15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2" name="图片 132101" descr="脂"/>
            <p:cNvPicPr>
              <a:picLocks noChangeAspect="1"/>
            </p:cNvPicPr>
            <p:nvPr/>
          </p:nvPicPr>
          <p:blipFill>
            <a:blip r:embed="rId1">
              <a:lum bright="-59998" contrast="82000"/>
            </a:blip>
            <a:srcRect t="41937" r="61841"/>
            <a:stretch>
              <a:fillRect/>
            </a:stretch>
          </p:blipFill>
          <p:spPr>
            <a:xfrm>
              <a:off x="0" y="1134"/>
              <a:ext cx="1679" cy="15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3" name="图片 132102" descr="脂"/>
            <p:cNvPicPr>
              <a:picLocks noChangeAspect="1"/>
            </p:cNvPicPr>
            <p:nvPr/>
          </p:nvPicPr>
          <p:blipFill>
            <a:blip r:embed="rId1">
              <a:lum bright="-59998" contrast="82000"/>
            </a:blip>
            <a:srcRect l="75273" b="58063"/>
            <a:stretch>
              <a:fillRect/>
            </a:stretch>
          </p:blipFill>
          <p:spPr>
            <a:xfrm>
              <a:off x="3312" y="0"/>
              <a:ext cx="1088" cy="131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4" name="图片 132103" descr="脂"/>
            <p:cNvPicPr>
              <a:picLocks noChangeAspect="1"/>
            </p:cNvPicPr>
            <p:nvPr/>
          </p:nvPicPr>
          <p:blipFill>
            <a:blip r:embed="rId1">
              <a:lum bright="-59998" contrast="82000"/>
            </a:blip>
            <a:srcRect r="24727" b="59763"/>
            <a:stretch>
              <a:fillRect/>
            </a:stretch>
          </p:blipFill>
          <p:spPr>
            <a:xfrm>
              <a:off x="0" y="0"/>
              <a:ext cx="3312" cy="127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0354" name="文本框 100353"/>
          <p:cNvSpPr txBox="1"/>
          <p:nvPr/>
        </p:nvSpPr>
        <p:spPr>
          <a:xfrm>
            <a:off x="1076008" y="645478"/>
            <a:ext cx="30972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三、脂肪的检测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356" name="文本框 100355"/>
          <p:cNvSpPr txBox="1"/>
          <p:nvPr/>
        </p:nvSpPr>
        <p:spPr>
          <a:xfrm>
            <a:off x="1004888" y="1484313"/>
            <a:ext cx="25923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）检测过程：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0357" name="文本框 100356"/>
          <p:cNvSpPr txBox="1"/>
          <p:nvPr/>
        </p:nvSpPr>
        <p:spPr>
          <a:xfrm>
            <a:off x="1076325" y="3789363"/>
            <a:ext cx="10810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制片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363" name="文本框 100362"/>
          <p:cNvSpPr txBox="1"/>
          <p:nvPr/>
        </p:nvSpPr>
        <p:spPr>
          <a:xfrm>
            <a:off x="1076325" y="5866765"/>
            <a:ext cx="75145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镜检观察：在低倍镜下寻找到已着色的圆形小颗粒，然后用高倍镜观察。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365" name="文本框 100364"/>
          <p:cNvSpPr txBox="1"/>
          <p:nvPr/>
        </p:nvSpPr>
        <p:spPr>
          <a:xfrm>
            <a:off x="1004888" y="2060575"/>
            <a:ext cx="8569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切片：花生种子（浸泡３－４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），去皮，将子叶削成薄片。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0366" name="直接连接符 100365"/>
          <p:cNvSpPr/>
          <p:nvPr/>
        </p:nvSpPr>
        <p:spPr>
          <a:xfrm>
            <a:off x="1509713" y="2565400"/>
            <a:ext cx="0" cy="1295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0367" name="直接连接符 100366"/>
          <p:cNvSpPr/>
          <p:nvPr/>
        </p:nvSpPr>
        <p:spPr>
          <a:xfrm>
            <a:off x="1436688" y="4365625"/>
            <a:ext cx="0" cy="1295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pic>
        <p:nvPicPr>
          <p:cNvPr id="100368" name="图片 100367" descr="被染成橘黄色的脂肪颗粒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83" y="5085080"/>
            <a:ext cx="2070100" cy="1611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69" name="文本框 100368"/>
          <p:cNvSpPr txBox="1"/>
          <p:nvPr/>
        </p:nvSpPr>
        <p:spPr>
          <a:xfrm>
            <a:off x="8590915" y="5497513"/>
            <a:ext cx="11874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视野中有橘黄色颗粒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文本框 129028"/>
          <p:cNvSpPr txBox="1"/>
          <p:nvPr/>
        </p:nvSpPr>
        <p:spPr>
          <a:xfrm>
            <a:off x="254635" y="4679315"/>
            <a:ext cx="21818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注意事项：</a:t>
            </a:r>
            <a:endParaRPr lang="zh-CN" altLang="en-US" sz="32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9030" name="文本框 129029"/>
          <p:cNvSpPr txBox="1"/>
          <p:nvPr/>
        </p:nvSpPr>
        <p:spPr>
          <a:xfrm>
            <a:off x="2258060" y="3525520"/>
            <a:ext cx="9067800" cy="2891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若用花生种子作实验材料，必须提前浸泡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～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小时，浸泡时间短了，不容易切片；浸泡时间过长，则组织太软，切下的薄片不易成形；切片要尽可能的薄，太厚则多层细胞会重叠在一起，且透光效果差。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）染色后一定要用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50%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的酒精溶液洗去浮色（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酒精能溶解苏丹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Ⅲ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），染色和洗浮色时间不宜过长。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01379" name="图片 101378" descr="脂肪染色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5" y="240665"/>
            <a:ext cx="4921250" cy="3101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文本框 105473"/>
          <p:cNvSpPr txBox="1"/>
          <p:nvPr/>
        </p:nvSpPr>
        <p:spPr>
          <a:xfrm>
            <a:off x="250825" y="476250"/>
            <a:ext cx="3673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5475" name="矩形 105474"/>
          <p:cNvSpPr/>
          <p:nvPr/>
        </p:nvSpPr>
        <p:spPr>
          <a:xfrm>
            <a:off x="250825" y="168275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四、淀粉的检测：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5477" name="矩形 105476"/>
          <p:cNvSpPr/>
          <p:nvPr/>
        </p:nvSpPr>
        <p:spPr>
          <a:xfrm>
            <a:off x="52388" y="765175"/>
            <a:ext cx="55549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）原理：淀粉 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碘      蓝色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3851275" y="997903"/>
            <a:ext cx="93662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76" name="文本框 105475"/>
          <p:cNvSpPr txBox="1"/>
          <p:nvPr/>
        </p:nvSpPr>
        <p:spPr>
          <a:xfrm>
            <a:off x="34925" y="1484313"/>
            <a:ext cx="44656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）选材：马铃薯匀浆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5479" name="文本框 105478"/>
          <p:cNvSpPr txBox="1"/>
          <p:nvPr/>
        </p:nvSpPr>
        <p:spPr>
          <a:xfrm>
            <a:off x="33338" y="2081213"/>
            <a:ext cx="28651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）检测过程：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文本框 123907"/>
          <p:cNvSpPr txBox="1"/>
          <p:nvPr/>
        </p:nvSpPr>
        <p:spPr>
          <a:xfrm>
            <a:off x="1402715" y="386080"/>
            <a:ext cx="2369185" cy="52197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制备组织样液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09" name="文本框 123908"/>
          <p:cNvSpPr txBox="1"/>
          <p:nvPr/>
        </p:nvSpPr>
        <p:spPr>
          <a:xfrm>
            <a:off x="2659380" y="1412875"/>
            <a:ext cx="2016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马铃薯块茎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10" name="直接连接符 123909"/>
          <p:cNvSpPr/>
          <p:nvPr/>
        </p:nvSpPr>
        <p:spPr>
          <a:xfrm>
            <a:off x="2659063" y="908050"/>
            <a:ext cx="0" cy="1441450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11" name="直接连接符 123910"/>
          <p:cNvSpPr/>
          <p:nvPr/>
        </p:nvSpPr>
        <p:spPr>
          <a:xfrm flipV="1">
            <a:off x="4603750" y="1674495"/>
            <a:ext cx="2736850" cy="2603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12" name="文本框 123911"/>
          <p:cNvSpPr txBox="1"/>
          <p:nvPr/>
        </p:nvSpPr>
        <p:spPr>
          <a:xfrm>
            <a:off x="7493318" y="1459230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研磨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13" name="矩形 123912"/>
          <p:cNvSpPr/>
          <p:nvPr/>
        </p:nvSpPr>
        <p:spPr>
          <a:xfrm>
            <a:off x="4557395" y="1700213"/>
            <a:ext cx="30448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取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5g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，放入研钵中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3914" name="矩形 123913"/>
          <p:cNvSpPr/>
          <p:nvPr/>
        </p:nvSpPr>
        <p:spPr>
          <a:xfrm>
            <a:off x="4450398" y="1152525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洗净、去皮、切块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16" name="文本框 123915"/>
          <p:cNvSpPr txBox="1"/>
          <p:nvPr/>
        </p:nvSpPr>
        <p:spPr>
          <a:xfrm>
            <a:off x="9103043" y="1458913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过滤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17" name="直接连接符 123916"/>
          <p:cNvSpPr/>
          <p:nvPr/>
        </p:nvSpPr>
        <p:spPr>
          <a:xfrm>
            <a:off x="8382953" y="1719898"/>
            <a:ext cx="720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18" name="文本框 123917"/>
          <p:cNvSpPr txBox="1"/>
          <p:nvPr/>
        </p:nvSpPr>
        <p:spPr>
          <a:xfrm>
            <a:off x="10799128" y="1426528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滤液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20" name="文本框 123919"/>
          <p:cNvSpPr txBox="1"/>
          <p:nvPr/>
        </p:nvSpPr>
        <p:spPr>
          <a:xfrm>
            <a:off x="1693545" y="2366010"/>
            <a:ext cx="1786890" cy="52197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显色反应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24" name="直接连接符 123923"/>
          <p:cNvSpPr/>
          <p:nvPr/>
        </p:nvSpPr>
        <p:spPr>
          <a:xfrm rot="21420000" flipH="1">
            <a:off x="2567305" y="2887980"/>
            <a:ext cx="80010" cy="259778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925" name="文本框 123924"/>
          <p:cNvSpPr txBox="1"/>
          <p:nvPr/>
        </p:nvSpPr>
        <p:spPr>
          <a:xfrm>
            <a:off x="1693545" y="5485765"/>
            <a:ext cx="1671955" cy="52197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观察现象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26" name="文本框 123925"/>
          <p:cNvSpPr txBox="1"/>
          <p:nvPr/>
        </p:nvSpPr>
        <p:spPr>
          <a:xfrm>
            <a:off x="3771900" y="5485765"/>
            <a:ext cx="5690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观察溶液颜色变化：无色→蓝色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3928" name="矩形 123927"/>
          <p:cNvSpPr/>
          <p:nvPr/>
        </p:nvSpPr>
        <p:spPr>
          <a:xfrm>
            <a:off x="2277110" y="6173470"/>
            <a:ext cx="8059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结论：溶液变蓝，说明马铃薯组织中有淀粉存在。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9966008" y="1719898"/>
            <a:ext cx="684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80" name="文本框 105479"/>
          <p:cNvSpPr txBox="1"/>
          <p:nvPr/>
        </p:nvSpPr>
        <p:spPr>
          <a:xfrm>
            <a:off x="3783330" y="2404110"/>
            <a:ext cx="18243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ml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组织样液</a:t>
            </a:r>
            <a:endParaRPr lang="zh-CN" altLang="en-US" sz="20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5481" name="直接连接符 105480"/>
          <p:cNvSpPr/>
          <p:nvPr/>
        </p:nvSpPr>
        <p:spPr>
          <a:xfrm>
            <a:off x="5607685" y="2603183"/>
            <a:ext cx="93662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105482" name="图片 105481" descr="马铃薯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2802890"/>
            <a:ext cx="1614805" cy="1529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83" name="文本框 105482"/>
          <p:cNvSpPr txBox="1"/>
          <p:nvPr/>
        </p:nvSpPr>
        <p:spPr>
          <a:xfrm>
            <a:off x="6544310" y="2454275"/>
            <a:ext cx="14979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滴碘液</a:t>
            </a:r>
            <a:endParaRPr lang="zh-CN" altLang="en-US" sz="20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5484" name="直接连接符 105483"/>
          <p:cNvSpPr/>
          <p:nvPr/>
        </p:nvSpPr>
        <p:spPr>
          <a:xfrm>
            <a:off x="8041958" y="2603500"/>
            <a:ext cx="93662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105485" name="图片 105484" descr="碘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2853055"/>
            <a:ext cx="1388745" cy="15487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5487" name="组合 105486"/>
          <p:cNvGrpSpPr/>
          <p:nvPr/>
        </p:nvGrpSpPr>
        <p:grpSpPr>
          <a:xfrm>
            <a:off x="9023350" y="2366010"/>
            <a:ext cx="1688413" cy="1967230"/>
            <a:chOff x="4164" y="1786"/>
            <a:chExt cx="1080" cy="1463"/>
          </a:xfrm>
        </p:grpSpPr>
        <p:sp>
          <p:nvSpPr>
            <p:cNvPr id="105488" name="矩形 105487"/>
            <p:cNvSpPr/>
            <p:nvPr/>
          </p:nvSpPr>
          <p:spPr>
            <a:xfrm>
              <a:off x="4164" y="1786"/>
              <a:ext cx="1080" cy="5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观察颜色变化</a:t>
              </a:r>
              <a:endPara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5489" name="图片 105488" descr="加入碘液后的马铃薯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5" y="2300"/>
              <a:ext cx="872" cy="94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5490" name="直接连接符 105489"/>
          <p:cNvSpPr/>
          <p:nvPr/>
        </p:nvSpPr>
        <p:spPr>
          <a:xfrm flipH="1">
            <a:off x="9023350" y="4579938"/>
            <a:ext cx="936625" cy="7207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1" name="文本框 105490"/>
          <p:cNvSpPr txBox="1"/>
          <p:nvPr/>
        </p:nvSpPr>
        <p:spPr>
          <a:xfrm>
            <a:off x="9280525" y="5485765"/>
            <a:ext cx="1008063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蓝色</a:t>
            </a:r>
            <a:endParaRPr lang="zh-CN" altLang="en-US" sz="20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5493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208" y="4332923"/>
            <a:ext cx="4464050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86" name="图片 105485" descr="淀粉遇到碘液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4401820"/>
            <a:ext cx="949325" cy="10871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6548" y="1714500"/>
            <a:ext cx="887571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楷体" panose="02010609060101010101" charset="-122"/>
                <a:ea typeface="楷体" panose="02010609060101010101" charset="-122"/>
              </a:rPr>
              <a:t>某些化学试剂能使生物组织中的有关化合物产生特定的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颜色反应</a:t>
            </a:r>
            <a:endParaRPr lang="zh-CN" altLang="en-US" sz="2800" b="1" dirty="0">
              <a:solidFill>
                <a:srgbClr val="000099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5768" y="1192213"/>
            <a:ext cx="62604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检测生物组织中的糖类、脂肪和蛋白质</a:t>
            </a:r>
            <a:endParaRPr lang="zh-CN" altLang="en-US" sz="28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6899" name="文本框 5"/>
          <p:cNvSpPr txBox="1"/>
          <p:nvPr/>
        </p:nvSpPr>
        <p:spPr>
          <a:xfrm>
            <a:off x="151765" y="1192530"/>
            <a:ext cx="3084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1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、实验目的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6900" name="文本框 6"/>
          <p:cNvSpPr txBox="1"/>
          <p:nvPr/>
        </p:nvSpPr>
        <p:spPr>
          <a:xfrm>
            <a:off x="646430" y="1838960"/>
            <a:ext cx="2319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、实验原理：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总结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31035" y="2585085"/>
          <a:ext cx="8566785" cy="3762375"/>
        </p:xfrm>
        <a:graphic>
          <a:graphicData uri="http://schemas.openxmlformats.org/drawingml/2006/table">
            <a:tbl>
              <a:tblPr/>
              <a:tblGrid>
                <a:gridCol w="1904365"/>
                <a:gridCol w="2664460"/>
                <a:gridCol w="2071370"/>
                <a:gridCol w="1926590"/>
              </a:tblGrid>
              <a:tr h="74803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鉴定物质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生物材料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所用试剂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颜色变化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264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还原糖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脂肪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35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蛋白质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99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淀粉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875405" y="3448368"/>
            <a:ext cx="30226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葡萄、梨、白萝卜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5130" y="3521393"/>
            <a:ext cx="1727200" cy="5762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斐林试剂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99818" y="3521393"/>
            <a:ext cx="1798637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砖红色沉淀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4838" y="4169410"/>
            <a:ext cx="1584325" cy="3603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花生种子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5298" y="4169093"/>
            <a:ext cx="1439862" cy="360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苏丹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Ⅲ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染液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99593" y="4745355"/>
            <a:ext cx="1368425" cy="3603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51278" y="4169093"/>
            <a:ext cx="1295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橘黄色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64280" y="4827905"/>
            <a:ext cx="2663825" cy="69913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豆浆、牛奶、鸡蛋清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69125" y="4996815"/>
            <a:ext cx="1152525" cy="3603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双缩脲试剂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56980" y="4996815"/>
            <a:ext cx="1293813" cy="3603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紫色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1305" y="5824855"/>
            <a:ext cx="2232025" cy="3603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面粉、马铃薯匀浆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6105" y="5824855"/>
            <a:ext cx="1295400" cy="3603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碘液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16035" y="5824538"/>
            <a:ext cx="1366838" cy="360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蓝色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68417" y="2805430"/>
            <a:ext cx="8683285" cy="3019425"/>
            <a:chOff x="4253" y="72"/>
            <a:chExt cx="9333" cy="4755"/>
          </a:xfrm>
        </p:grpSpPr>
        <p:pic>
          <p:nvPicPr>
            <p:cNvPr id="25" name="图片 24" descr="画板 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3" y="72"/>
              <a:ext cx="9333" cy="475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6525" y="1705"/>
              <a:ext cx="556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鉴定还原糖需加热；</a:t>
              </a:r>
              <a:endPara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  <a:p>
              <a:pPr algn="l"/>
              <a:r>
                <a:rPr lang="zh-CN" altLang="en-US" sz="24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脂肪的鉴定要观察脂肪颗粒，必须用显微镜。</a:t>
              </a:r>
              <a:endParaRPr lang="zh-CN" altLang="en-US" sz="2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883093" y="2644775"/>
            <a:ext cx="8424863" cy="1076325"/>
          </a:xfrm>
          <a:prstGeom prst="rect">
            <a:avLst/>
          </a:prstGeom>
          <a:noFill/>
        </p:spPr>
        <p:txBody>
          <a:bodyPr>
            <a:spAutoFit/>
          </a:bodyPr>
          <a:p>
            <a:r>
              <a:rPr lang="zh-CN" altLang="zh-CN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周末作业：</a:t>
            </a:r>
            <a:endParaRPr lang="zh-CN" altLang="zh-CN" sz="3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lang="en-US" altLang="zh-CN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2.1</a:t>
            </a:r>
            <a:r>
              <a:rPr lang="zh-CN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小讲小练   周一中午之前交齐</a:t>
            </a:r>
            <a:endParaRPr lang="zh-CN" altLang="en-US" sz="3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ext Box 35"/>
          <p:cNvSpPr txBox="1"/>
          <p:nvPr/>
        </p:nvSpPr>
        <p:spPr>
          <a:xfrm>
            <a:off x="697865" y="1253490"/>
            <a:ext cx="508571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组成细胞的化学元素在无机自然界中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都能找到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，没有一种为细胞所特有</a:t>
            </a:r>
            <a:endParaRPr lang="zh-CN" altLang="en-US" sz="2800" b="1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3970" name="WordArt 35"/>
          <p:cNvSpPr>
            <a:spLocks noTextEdit="1"/>
          </p:cNvSpPr>
          <p:nvPr/>
        </p:nvSpPr>
        <p:spPr>
          <a:xfrm>
            <a:off x="293318" y="284428"/>
            <a:ext cx="2189427" cy="66013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normAutofit/>
          </a:bodyPr>
          <a:p>
            <a:pPr algn="ctr" eaLnBrk="0" hangingPunct="0"/>
            <a:r>
              <a:rPr lang="zh-CN" altLang="en-US" sz="3000" b="1">
                <a:solidFill>
                  <a:srgbClr val="00A29E">
                    <a:alpha val="94116"/>
                  </a:srgbClr>
                </a:solidFill>
                <a:effectLst>
                  <a:outerShdw dist="53882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问题探讨</a:t>
            </a:r>
            <a:endParaRPr lang="zh-CN" altLang="en-US" sz="3000" b="1">
              <a:solidFill>
                <a:srgbClr val="00A29E">
                  <a:alpha val="94116"/>
                </a:srgbClr>
              </a:solidFill>
              <a:effectLst>
                <a:outerShdw dist="53882" dir="2699999" algn="ctr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56" name="AutoShape 36"/>
          <p:cNvSpPr/>
          <p:nvPr/>
        </p:nvSpPr>
        <p:spPr>
          <a:xfrm>
            <a:off x="5783580" y="1743075"/>
            <a:ext cx="1075690" cy="405130"/>
          </a:xfrm>
          <a:prstGeom prst="rightArrow">
            <a:avLst>
              <a:gd name="adj1" fmla="val 50000"/>
              <a:gd name="adj2" fmla="val 29656"/>
            </a:avLst>
          </a:prstGeom>
          <a:solidFill>
            <a:schemeClr val="tx2"/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1500" dirty="0">
              <a:latin typeface="Arial" panose="020B0604020202020204" pitchFamily="34" charset="0"/>
            </a:endParaRPr>
          </a:p>
        </p:txBody>
      </p:sp>
      <p:sp>
        <p:nvSpPr>
          <p:cNvPr id="5157" name="Text Box 37"/>
          <p:cNvSpPr txBox="1"/>
          <p:nvPr/>
        </p:nvSpPr>
        <p:spPr>
          <a:xfrm>
            <a:off x="7300489" y="1469232"/>
            <a:ext cx="2550583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生物与非生物具有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统一性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58" name="Text Box 38"/>
          <p:cNvSpPr txBox="1"/>
          <p:nvPr/>
        </p:nvSpPr>
        <p:spPr>
          <a:xfrm>
            <a:off x="697865" y="2794794"/>
            <a:ext cx="452966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细胞与非生物相比，各种元素的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相对含量又大不相同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AutoShape 36"/>
          <p:cNvSpPr/>
          <p:nvPr/>
        </p:nvSpPr>
        <p:spPr>
          <a:xfrm>
            <a:off x="5768340" y="3068955"/>
            <a:ext cx="1075690" cy="405130"/>
          </a:xfrm>
          <a:prstGeom prst="rightArrow">
            <a:avLst>
              <a:gd name="adj1" fmla="val 50000"/>
              <a:gd name="adj2" fmla="val 29656"/>
            </a:avLst>
          </a:prstGeom>
          <a:solidFill>
            <a:schemeClr val="tx2"/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1500" dirty="0">
              <a:latin typeface="Arial" panose="020B0604020202020204" pitchFamily="34" charset="0"/>
            </a:endParaRPr>
          </a:p>
        </p:txBody>
      </p:sp>
      <p:sp>
        <p:nvSpPr>
          <p:cNvPr id="5160" name="Text Box 40"/>
          <p:cNvSpPr txBox="1"/>
          <p:nvPr/>
        </p:nvSpPr>
        <p:spPr>
          <a:xfrm>
            <a:off x="7300595" y="2795058"/>
            <a:ext cx="27305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生物与非生物具有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差异性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221" name="文本框 1"/>
          <p:cNvSpPr txBox="1"/>
          <p:nvPr/>
        </p:nvSpPr>
        <p:spPr>
          <a:xfrm>
            <a:off x="745490" y="3905885"/>
            <a:ext cx="111220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思考？</a:t>
            </a:r>
            <a:endParaRPr lang="zh-CN" altLang="en-US" sz="36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201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生物体中的元素都来自无机环境，为什么二者的元素含量相差很大？ </a:t>
            </a:r>
            <a:endParaRPr lang="zh-CN" altLang="en-US" sz="2800" b="1" dirty="0">
              <a:solidFill>
                <a:srgbClr val="0201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555" y="5166360"/>
            <a:ext cx="110985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生物体是按照生命活动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有选择地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从无机环境中吸收物质来组成自身，故生物体中的元素含量与无机环境相差较大</a:t>
            </a:r>
            <a:r>
              <a:rPr lang="zh-CN" altLang="en-US" b="1" dirty="0">
                <a:solidFill>
                  <a:srgbClr val="0000FF"/>
                </a:solidFill>
                <a:sym typeface="宋体" panose="02010600030101010101" pitchFamily="2" charset="-122"/>
              </a:rPr>
              <a:t>。</a:t>
            </a:r>
            <a:endParaRPr lang="zh-CN" altLang="en-US" b="1" dirty="0">
              <a:solidFill>
                <a:srgbClr val="0000FF"/>
              </a:solidFill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  <p:bldP spid="5156" grpId="0" bldLvl="0" animBg="1"/>
      <p:bldP spid="5157" grpId="0"/>
      <p:bldP spid="5158" grpId="0"/>
      <p:bldP spid="3" grpId="0" bldLvl="0" animBg="1"/>
      <p:bldP spid="5160" grpId="0"/>
      <p:bldP spid="922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35"/>
          <p:cNvSpPr>
            <a:spLocks noTextEdit="1"/>
          </p:cNvSpPr>
          <p:nvPr/>
        </p:nvSpPr>
        <p:spPr>
          <a:xfrm>
            <a:off x="293318" y="284428"/>
            <a:ext cx="2189427" cy="66013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normAutofit/>
          </a:bodyPr>
          <a:p>
            <a:pPr algn="ctr" eaLnBrk="0" hangingPunct="0"/>
            <a:r>
              <a:rPr lang="zh-CN" altLang="en-US" sz="3000" b="1">
                <a:solidFill>
                  <a:srgbClr val="00A29E">
                    <a:alpha val="94116"/>
                  </a:srgbClr>
                </a:solidFill>
                <a:effectLst>
                  <a:outerShdw dist="53882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问题探讨</a:t>
            </a:r>
            <a:endParaRPr lang="zh-CN" altLang="en-US" sz="3000" b="1">
              <a:solidFill>
                <a:srgbClr val="00A29E">
                  <a:alpha val="94116"/>
                </a:srgbClr>
              </a:solidFill>
              <a:effectLst>
                <a:outerShdw dist="53882" dir="2699999" algn="ctr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580390" y="944880"/>
            <a:ext cx="3854450" cy="10147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玉米细胞和人体细胞的</a:t>
            </a:r>
            <a:endParaRPr kumimoji="0" lang="zh-CN" altLang="en-US" sz="2400" kern="1200" cap="none" spc="0" normalizeH="0" baseline="0" noProof="0">
              <a:solidFill>
                <a:srgbClr val="0201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部分元素含量</a:t>
            </a:r>
            <a:r>
              <a:rPr kumimoji="0" lang="en-US" altLang="zh-CN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％</a:t>
            </a:r>
            <a:r>
              <a:rPr kumimoji="0" lang="en-US" altLang="zh-CN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kumimoji="0" lang="zh-CN" altLang="en-US" sz="2400" kern="1200" cap="none" spc="0" normalizeH="0" baseline="0" noProof="0">
                <a:solidFill>
                  <a:srgbClr val="0201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</a:t>
            </a:r>
            <a:endParaRPr kumimoji="0" lang="zh-CN" altLang="en-US" sz="2400" kern="1200" cap="none" spc="0" normalizeH="0" baseline="0" noProof="0">
              <a:solidFill>
                <a:srgbClr val="0201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3362" name="表格 13361"/>
          <p:cNvGraphicFramePr/>
          <p:nvPr>
            <p:custDataLst>
              <p:tags r:id="rId1"/>
            </p:custDataLst>
          </p:nvPr>
        </p:nvGraphicFramePr>
        <p:xfrm>
          <a:off x="774480" y="2121438"/>
          <a:ext cx="3465830" cy="4098925"/>
        </p:xfrm>
        <a:graphic>
          <a:graphicData uri="http://schemas.openxmlformats.org/drawingml/2006/table">
            <a:tbl>
              <a:tblPr/>
              <a:tblGrid>
                <a:gridCol w="970280"/>
                <a:gridCol w="1090295"/>
                <a:gridCol w="1405255"/>
              </a:tblGrid>
              <a:tr h="4457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玉米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44.43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43.75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55.99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1.09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4.67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5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482" name="Text Box 2"/>
          <p:cNvSpPr txBox="1"/>
          <p:nvPr/>
        </p:nvSpPr>
        <p:spPr>
          <a:xfrm>
            <a:off x="4740275" y="1598930"/>
            <a:ext cx="5408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201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 sz="2800" b="1" dirty="0">
                <a:solidFill>
                  <a:srgbClr val="0201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不同生物体内化学元素的种类：</a:t>
            </a:r>
            <a:endParaRPr lang="zh-CN" altLang="en-US" sz="2800" b="1" dirty="0">
              <a:solidFill>
                <a:srgbClr val="0201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6958330" y="2230755"/>
            <a:ext cx="166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大体相同</a:t>
            </a:r>
            <a:endParaRPr lang="zh-CN" altLang="en-US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84" name="Text Box 3"/>
          <p:cNvSpPr txBox="1"/>
          <p:nvPr/>
        </p:nvSpPr>
        <p:spPr>
          <a:xfrm>
            <a:off x="4740275" y="3168015"/>
            <a:ext cx="6097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不同生物体内同种化学元素的含量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6813550" y="3910330"/>
            <a:ext cx="19513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相差很大</a:t>
            </a:r>
            <a:endParaRPr lang="zh-CN" altLang="en-US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2" grpId="1"/>
      <p:bldP spid="184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675" y="316865"/>
            <a:ext cx="3474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组成细胞的元素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41425" y="1905000"/>
            <a:ext cx="793750" cy="358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按</a:t>
            </a:r>
            <a:r>
              <a:rPr kumimoji="0" lang="zh-CN" altLang="en-US" sz="4000" b="1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含量</a:t>
            </a:r>
            <a:r>
              <a:rPr kumimoji="0" lang="zh-CN" altLang="en-US" sz="4000" b="1" kern="1200" cap="none" spc="0" normalizeH="0" baseline="0" noProof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分类</a:t>
            </a:r>
            <a:endParaRPr kumimoji="0" lang="zh-CN" altLang="en-US" sz="4000" kern="1200" cap="none" spc="0" normalizeH="0" baseline="0" noProof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689225" y="1371600"/>
            <a:ext cx="7772400" cy="2122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大量元素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：含量占生物体总重量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万         分之一以上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的元素。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主要有：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Mg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AutoShape 7"/>
          <p:cNvSpPr/>
          <p:nvPr/>
        </p:nvSpPr>
        <p:spPr>
          <a:xfrm>
            <a:off x="2079625" y="1752600"/>
            <a:ext cx="433388" cy="4038600"/>
          </a:xfrm>
          <a:prstGeom prst="leftBrace">
            <a:avLst>
              <a:gd name="adj1" fmla="val 7696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17414" name="Rectangle 6"/>
          <p:cNvSpPr/>
          <p:nvPr/>
        </p:nvSpPr>
        <p:spPr>
          <a:xfrm>
            <a:off x="2689225" y="4436745"/>
            <a:ext cx="77724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微量元素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生物体内生物生活所必需的、含量很少的一些元素。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主要有：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Fe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Mn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Cu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Zn</a:t>
            </a:r>
            <a:r>
              <a:rPr kumimoji="0" lang="zh-CN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等。     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09" grpId="1" animBg="1"/>
      <p:bldP spid="17414" grpId="0"/>
      <p:bldP spid="174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35846"/>
          <p:cNvSpPr/>
          <p:nvPr/>
        </p:nvSpPr>
        <p:spPr>
          <a:xfrm>
            <a:off x="375285" y="518160"/>
            <a:ext cx="610235" cy="68453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normAutofit fontScale="40000"/>
            <a:scene3d>
              <a:camera prst="orthographicFront"/>
              <a:lightRig rig="threePt" dir="t"/>
            </a:scene3d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仿宋_GB2312" charset="0"/>
                <a:ea typeface="仿宋_GB2312" charset="0"/>
                <a:cs typeface="+mn-cs"/>
              </a:rPr>
              <a:t>?</a:t>
            </a:r>
            <a:endParaRPr kumimoji="0" lang="zh-CN" altLang="en-US" sz="96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仿宋_GB2312" charset="0"/>
              <a:ea typeface="仿宋_GB2312" charset="0"/>
              <a:cs typeface="+mn-cs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1082040" y="518160"/>
            <a:ext cx="92360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微量元素含量很少，那么它们在生物体中是不是可有可无呢？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45" name="Rectangle 4"/>
          <p:cNvSpPr/>
          <p:nvPr>
            <p:ph type="body" idx="4294967295"/>
          </p:nvPr>
        </p:nvSpPr>
        <p:spPr>
          <a:xfrm>
            <a:off x="375285" y="1202690"/>
            <a:ext cx="11671300" cy="3307715"/>
          </a:xfrm>
        </p:spPr>
        <p:txBody>
          <a:bodyPr wrap="square" lIns="91440" tIns="45720" rIns="91440" bIns="45720" anchor="t"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 b="1">
              <a:solidFill>
                <a:srgbClr val="CC00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是血红蛋白的重要成分，缺Fe可导致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贫血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Zn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与人的生长发育有关，缺少可能引起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性器官发育不良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缺硼会使植物“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花而不实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”，即只开花而不结果实。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eaLnBrk="1" hangingPunct="1"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339" name="文本框 39939"/>
          <p:cNvSpPr txBox="1"/>
          <p:nvPr/>
        </p:nvSpPr>
        <p:spPr>
          <a:xfrm>
            <a:off x="1266190" y="4608195"/>
            <a:ext cx="935672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所以，微量元素是生物体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不可缺少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必需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r>
              <a:rPr lang="en-US" altLang="zh-CN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en-US" altLang="zh-CN" sz="2800" b="1" dirty="0">
              <a:solidFill>
                <a:srgbClr val="A5002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在生物体中含量很少</a:t>
            </a:r>
            <a:r>
              <a:rPr lang="en-US" altLang="zh-CN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但其作用是其它元素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不可替代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的。</a:t>
            </a:r>
            <a:endParaRPr lang="en-US" altLang="zh-CN" sz="2800" b="1" dirty="0">
              <a:solidFill>
                <a:srgbClr val="A5002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build="p"/>
      <p:bldP spid="2145" grpId="1" build="p"/>
      <p:bldP spid="143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组成人体细胞的主要元素（细胞鲜重）"/>
          <p:cNvPicPr/>
          <p:nvPr/>
        </p:nvPicPr>
        <p:blipFill>
          <a:blip r:embed="rId1"/>
          <a:srcRect l="19135" t="13937" r="9523" b="24390"/>
          <a:stretch>
            <a:fillRect/>
          </a:stretch>
        </p:blipFill>
        <p:spPr>
          <a:xfrm>
            <a:off x="834390" y="1038860"/>
            <a:ext cx="4448175" cy="260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0675" y="316865"/>
            <a:ext cx="3474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组成细胞的元素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592138" y="3725863"/>
            <a:ext cx="40322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组成人体细胞的主要元素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（占细胞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鲜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重的百分比）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509" name="Picture 5" descr="2"/>
          <p:cNvPicPr/>
          <p:nvPr/>
        </p:nvPicPr>
        <p:blipFill>
          <a:blip r:embed="rId2"/>
          <a:srcRect l="3015"/>
          <a:stretch>
            <a:fillRect/>
          </a:stretch>
        </p:blipFill>
        <p:spPr>
          <a:xfrm>
            <a:off x="6995795" y="1038860"/>
            <a:ext cx="4170680" cy="260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Rectangle 4"/>
          <p:cNvSpPr/>
          <p:nvPr/>
        </p:nvSpPr>
        <p:spPr>
          <a:xfrm>
            <a:off x="7138035" y="3649345"/>
            <a:ext cx="3886200" cy="8610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组成人体细胞的主要元素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（占细胞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干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重的百分比）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635" y="4615180"/>
            <a:ext cx="1168209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在人体细胞中，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鲜重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时含量最多的元素是</a:t>
            </a:r>
            <a:r>
              <a:rPr lang="zh-CN" altLang="en-US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，最多的四种元素按多到少排列是</a:t>
            </a:r>
            <a:r>
              <a:rPr lang="zh-CN" altLang="en-US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</a:t>
            </a:r>
            <a:r>
              <a:rPr lang="en-US" altLang="zh-CN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__</a:t>
            </a:r>
            <a:r>
              <a:rPr lang="zh-CN" altLang="en-US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__</a:t>
            </a:r>
            <a:r>
              <a:rPr lang="zh-CN" altLang="en-US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；   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干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重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时含量最多的元素是</a:t>
            </a:r>
            <a:r>
              <a:rPr lang="zh-CN" altLang="en-US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，最多的四种元素按多到少排列是</a:t>
            </a:r>
            <a:r>
              <a:rPr lang="zh-CN" altLang="en-US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</a:t>
            </a:r>
            <a:r>
              <a:rPr lang="en-US" altLang="zh-CN" sz="2800" u="sng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___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8961120" y="4973003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C</a:t>
            </a:r>
            <a:endParaRPr lang="en-US" altLang="zh-CN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3519170" y="5391785"/>
            <a:ext cx="2272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C＞O＞N＞H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6715760" y="4510088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O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393" name="Text Box 9"/>
          <p:cNvSpPr txBox="1"/>
          <p:nvPr/>
        </p:nvSpPr>
        <p:spPr>
          <a:xfrm>
            <a:off x="1661160" y="4973320"/>
            <a:ext cx="2134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O＞C＞H＞N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8" grpId="0"/>
      <p:bldP spid="20484" grpId="0"/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675" y="316865"/>
            <a:ext cx="3474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组成细胞的元素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967038" y="3813175"/>
            <a:ext cx="4495800" cy="2245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i="0" u="sng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18468" name="AutoShape 36"/>
          <p:cNvSpPr/>
          <p:nvPr/>
        </p:nvSpPr>
        <p:spPr>
          <a:xfrm>
            <a:off x="2225675" y="1651000"/>
            <a:ext cx="304800" cy="4138613"/>
          </a:xfrm>
          <a:prstGeom prst="leftBrace">
            <a:avLst>
              <a:gd name="adj1" fmla="val 59718"/>
              <a:gd name="adj2" fmla="val 50000"/>
            </a:avLst>
          </a:prstGeom>
          <a:noFill/>
          <a:ln w="412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69" name="Text Box 37"/>
          <p:cNvSpPr txBox="1"/>
          <p:nvPr/>
        </p:nvSpPr>
        <p:spPr>
          <a:xfrm>
            <a:off x="4605338" y="1504633"/>
            <a:ext cx="1219200" cy="5219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C</a:t>
            </a:r>
            <a:endParaRPr lang="en-US" altLang="zh-CN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70" name="Text Box 38"/>
          <p:cNvSpPr txBox="1"/>
          <p:nvPr/>
        </p:nvSpPr>
        <p:spPr>
          <a:xfrm>
            <a:off x="4605338" y="3429000"/>
            <a:ext cx="26495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C H O N</a:t>
            </a:r>
            <a:endParaRPr lang="en-US" altLang="zh-CN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71" name="Text Box 39"/>
          <p:cNvSpPr txBox="1"/>
          <p:nvPr/>
        </p:nvSpPr>
        <p:spPr>
          <a:xfrm>
            <a:off x="4605338" y="5206683"/>
            <a:ext cx="36591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C H O N P S</a:t>
            </a:r>
            <a:endParaRPr lang="en-US" altLang="zh-CN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72" name="Text Box 40"/>
          <p:cNvSpPr txBox="1"/>
          <p:nvPr/>
        </p:nvSpPr>
        <p:spPr>
          <a:xfrm>
            <a:off x="5192395" y="1504950"/>
            <a:ext cx="55587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800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是构成生物大分子的基本骨架）</a:t>
            </a:r>
            <a:endParaRPr lang="zh-CN" altLang="en-US" sz="2800" dirty="0">
              <a:solidFill>
                <a:srgbClr val="CC33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0475" y="1504950"/>
            <a:ext cx="4364038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kern="1200" cap="none" spc="0" normalizeH="0" baseline="0" noProof="0">
                <a:solidFill>
                  <a:srgbClr val="008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最基本元素</a:t>
            </a:r>
            <a:r>
              <a:rPr kumimoji="0" lang="zh-CN" altLang="en-US" sz="2800" kern="1200" cap="none" spc="0" normalizeH="0" baseline="0" noProof="0">
                <a:solidFill>
                  <a:srgbClr val="000066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：</a:t>
            </a:r>
            <a:endParaRPr kumimoji="0" lang="zh-CN" altLang="en-US" sz="2800" kern="1200" cap="none" spc="0" normalizeH="0" baseline="0" noProof="1"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0475" y="3429000"/>
            <a:ext cx="4116388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kern="1200" cap="none" spc="0" normalizeH="0" baseline="0" noProof="0">
                <a:solidFill>
                  <a:srgbClr val="008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基本元素</a:t>
            </a:r>
            <a:r>
              <a:rPr kumimoji="0" lang="zh-CN" altLang="en-US" sz="2800" kern="1200" cap="none" spc="0" normalizeH="0" baseline="0" noProof="0">
                <a:solidFill>
                  <a:srgbClr val="000066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：</a:t>
            </a:r>
            <a:endParaRPr kumimoji="0" lang="zh-CN" altLang="en-US" sz="2800" kern="1200" cap="none" spc="0" normalizeH="0" baseline="0" noProof="1"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0475" y="5207000"/>
            <a:ext cx="3895725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0">
                <a:solidFill>
                  <a:srgbClr val="008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主要元素</a:t>
            </a:r>
            <a:r>
              <a:rPr kumimoji="0" lang="zh-CN" altLang="en-US" sz="2800" kern="1200" cap="none" spc="0" normalizeH="0" baseline="0" noProof="0">
                <a:solidFill>
                  <a:srgbClr val="000066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：</a:t>
            </a:r>
            <a:endParaRPr kumimoji="0" lang="zh-CN" altLang="en-US" sz="2800" kern="1200" cap="none" spc="0" normalizeH="0" baseline="0" noProof="1"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2526030"/>
            <a:ext cx="859790" cy="3203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4400">
                <a:latin typeface="楷体" panose="02010609060101010101" charset="-122"/>
                <a:ea typeface="楷体" panose="02010609060101010101" charset="-122"/>
              </a:rPr>
              <a:t>按</a:t>
            </a:r>
            <a:r>
              <a:rPr lang="zh-CN" altLang="zh-CN" sz="4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作用</a:t>
            </a:r>
            <a:r>
              <a:rPr lang="zh-CN" altLang="zh-CN" sz="4400">
                <a:latin typeface="楷体" panose="02010609060101010101" charset="-122"/>
                <a:ea typeface="楷体" panose="02010609060101010101" charset="-122"/>
              </a:rPr>
              <a:t>分类</a:t>
            </a:r>
            <a:endParaRPr lang="zh-CN" altLang="zh-CN" sz="4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8" grpId="0" bldLvl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35846"/>
          <p:cNvSpPr/>
          <p:nvPr/>
        </p:nvSpPr>
        <p:spPr>
          <a:xfrm rot="19860000">
            <a:off x="1700530" y="2162175"/>
            <a:ext cx="610235" cy="6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normAutofit fontScale="40000"/>
            <a:scene3d>
              <a:camera prst="orthographicFront"/>
              <a:lightRig rig="threePt" dir="t"/>
            </a:scene3d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仿宋_GB2312" charset="0"/>
                <a:ea typeface="仿宋_GB2312" charset="0"/>
                <a:cs typeface="+mn-cs"/>
              </a:rPr>
              <a:t>?</a:t>
            </a:r>
            <a:endParaRPr kumimoji="0" lang="zh-CN" altLang="en-US" sz="9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仿宋_GB2312" charset="0"/>
              <a:ea typeface="仿宋_GB2312" charset="0"/>
              <a:cs typeface="+mn-cs"/>
            </a:endParaRPr>
          </a:p>
        </p:txBody>
      </p:sp>
      <p:sp>
        <p:nvSpPr>
          <p:cNvPr id="29698" name="Rectangle 3"/>
          <p:cNvSpPr/>
          <p:nvPr/>
        </p:nvSpPr>
        <p:spPr>
          <a:xfrm>
            <a:off x="2416810" y="2057400"/>
            <a:ext cx="735774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00339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组成细胞的各种元素主要是以什么形式存在的呢</a:t>
            </a:r>
            <a:r>
              <a:rPr lang="en-US" altLang="zh-CN" sz="4400" b="1" dirty="0">
                <a:solidFill>
                  <a:srgbClr val="00339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</a:t>
            </a:r>
            <a:endParaRPr lang="en-US" altLang="zh-CN" sz="4400" b="1" dirty="0">
              <a:solidFill>
                <a:srgbClr val="003399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6629" name="Rectangle 5"/>
          <p:cNvSpPr/>
          <p:nvPr/>
        </p:nvSpPr>
        <p:spPr>
          <a:xfrm>
            <a:off x="3200400" y="3832860"/>
            <a:ext cx="5791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800" dirty="0">
                <a:latin typeface="楷体" panose="02010609060101010101" charset="-122"/>
                <a:ea typeface="楷体" panose="02010609060101010101" charset="-122"/>
              </a:rPr>
              <a:t>以</a:t>
            </a:r>
            <a:r>
              <a:rPr lang="zh-CN" altLang="en-US" sz="4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化合物</a:t>
            </a:r>
            <a:r>
              <a:rPr lang="zh-CN" altLang="en-US" sz="4800" dirty="0">
                <a:latin typeface="楷体" panose="02010609060101010101" charset="-122"/>
                <a:ea typeface="楷体" panose="02010609060101010101" charset="-122"/>
              </a:rPr>
              <a:t>的形式存在</a:t>
            </a:r>
            <a:endParaRPr lang="zh-CN" altLang="en-US" sz="48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KSO_WM_UNIT_TABLE_BEAUTIFY" val="smartTable{6c7dc0eb-2b8e-4805-8851-0caa4604a07a}"/>
  <p:tag name="TABLE_EMPHASIZE_COLOR" val="1330547"/>
  <p:tag name="TABLE_SKINIDX" val="0"/>
  <p:tag name="TABLE_COLORIDX" val="a"/>
  <p:tag name="TABLE_COLOR_RGB" val="0x000000*0xFFFFFF*0x212121*0xFFFFFF*0x144D73*0x1BA8C9*0x22C29C*0x91CE24*0xF4B720*0xDA542A"/>
</p:tagLst>
</file>

<file path=ppt/tags/tag1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9.xml><?xml version="1.0" encoding="utf-8"?>
<p:tagLst xmlns:p="http://schemas.openxmlformats.org/presentationml/2006/main">
  <p:tag name="KSO_WM_UNIT_TABLE_BEAUTIFY" val="smartTable{4ff5a53a-087c-4fc5-956d-ff20f2712d2a}"/>
  <p:tag name="TABLE_RECT" val="60.9827*167.042*272.9*322.75"/>
  <p:tag name="TABLE_EMPHASIZE_COLOR" val="1330547"/>
  <p:tag name="TABLE_ONEKEY_SKIN_IDX" val="1"/>
  <p:tag name="TABLE_SKINIDX" val="0"/>
  <p:tag name="TABLE_COLORIDX" val="a"/>
  <p:tag name="TABLE_COLOR_RGB" val="0x000000*0xFFFFFF*0x212121*0xFFFFFF*0x144D73*0x1BA8C9*0x22C29C*0x91CE24*0xF4B720*0xDA542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KSO_WM_UNIT_TABLE_BEAUTIFY" val="smartTable{e7fb87d9-9e9b-4cd0-abe5-d9a8410a3377}"/>
  <p:tag name="TABLE_RECT" val="360.025*176.042*239.95*302.95"/>
  <p:tag name="TABLE_EMPHASIZE_COLOR" val="1330547"/>
  <p:tag name="TABLE_ONEKEY_SKIN_IDX" val="0"/>
  <p:tag name="TABLE_SKINIDX" val="0"/>
  <p:tag name="TABLE_COLORIDX" val="a"/>
  <p:tag name="TABLE_COLOR_RGB" val="0x000000*0xFFFFFF*0x212121*0xFFFFFF*0x144D73*0x1BA8C9*0x22C29C*0x91CE24*0xF4B720*0xDA542A"/>
</p:tagLst>
</file>

<file path=ppt/tags/tag15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UNIT_TABLE_BEAUTIFY" val="smartTable{7d00fedc-91c3-4a4b-8f72-1e498886ad06}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UNIT_PLACING_PICTURE_USER_VIEWPORT" val="{&quot;height&quot;:6507,&quot;width&quot;:10323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5.xml><?xml version="1.0" encoding="utf-8"?>
<p:tagLst xmlns:p="http://schemas.openxmlformats.org/presentationml/2006/main">
  <p:tag name="KSO_WM_UNIT_TABLE_BEAUTIFY" val="smartTable{4c813f5f-8920-4349-a876-f9842f79884a}"/>
</p:tagLst>
</file>

<file path=ppt/tags/tag1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3038</Words>
  <Application>WPS 演示</Application>
  <PresentationFormat>宽屏</PresentationFormat>
  <Paragraphs>540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楷体</vt:lpstr>
      <vt:lpstr>Calibri</vt:lpstr>
      <vt:lpstr>仿宋_GB2312</vt:lpstr>
      <vt:lpstr>仿宋</vt:lpstr>
      <vt:lpstr>Arial Unicode MS</vt:lpstr>
      <vt:lpstr>Calibri</vt:lpstr>
      <vt:lpstr>华文楷体</vt:lpstr>
      <vt:lpstr>Mongolian Baiti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化合物占细胞鲜重的含量：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maybe_pretty </cp:lastModifiedBy>
  <cp:revision>184</cp:revision>
  <dcterms:created xsi:type="dcterms:W3CDTF">2019-06-19T02:08:00Z</dcterms:created>
  <dcterms:modified xsi:type="dcterms:W3CDTF">2020-09-11T05:59:43Z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