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33" r:id="rId21"/>
    <p:sldId id="428" r:id="rId22"/>
    <p:sldId id="429" r:id="rId23"/>
    <p:sldId id="430" r:id="rId24"/>
    <p:sldId id="431" r:id="rId25"/>
    <p:sldId id="432" r:id="rId26"/>
    <p:sldId id="435" r:id="rId27"/>
    <p:sldId id="436" r:id="rId28"/>
    <p:sldId id="437" r:id="rId30"/>
    <p:sldId id="438" r:id="rId31"/>
    <p:sldId id="443" r:id="rId32"/>
    <p:sldId id="439" r:id="rId33"/>
    <p:sldId id="440" r:id="rId34"/>
    <p:sldId id="444" r:id="rId35"/>
    <p:sldId id="450" r:id="rId36"/>
    <p:sldId id="451" r:id="rId37"/>
    <p:sldId id="445" r:id="rId38"/>
    <p:sldId id="446" r:id="rId39"/>
    <p:sldId id="447" r:id="rId40"/>
    <p:sldId id="44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 华林" initials="薛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2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E388-8A17-44FA-AE8B-AAB64D7735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E388-8A17-44FA-AE8B-AAB64D7735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6860" y="193040"/>
            <a:ext cx="3041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酶的本质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43535" y="764540"/>
            <a:ext cx="3041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探索历程</a:t>
            </a:r>
            <a:endParaRPr lang="zh-CN" altLang="en-US" sz="2800"/>
          </a:p>
        </p:txBody>
      </p:sp>
      <p:grpSp>
        <p:nvGrpSpPr>
          <p:cNvPr id="22" name="组合 21"/>
          <p:cNvGrpSpPr/>
          <p:nvPr/>
        </p:nvGrpSpPr>
        <p:grpSpPr>
          <a:xfrm>
            <a:off x="556260" y="2032000"/>
            <a:ext cx="10640695" cy="4563110"/>
            <a:chOff x="876" y="3200"/>
            <a:chExt cx="16757" cy="7186"/>
          </a:xfrm>
        </p:grpSpPr>
        <p:sp>
          <p:nvSpPr>
            <p:cNvPr id="7" name="圆角矩形 6"/>
            <p:cNvSpPr/>
            <p:nvPr/>
          </p:nvSpPr>
          <p:spPr>
            <a:xfrm>
              <a:off x="2601" y="3200"/>
              <a:ext cx="13697" cy="8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>
                  <a:solidFill>
                    <a:srgbClr val="7030A0"/>
                  </a:solidFill>
                </a:rPr>
                <a:t>巴斯德之前：</a:t>
              </a:r>
              <a:r>
                <a:rPr lang="zh-CN" altLang="en-US" sz="2800">
                  <a:solidFill>
                    <a:srgbClr val="C00000"/>
                  </a:solidFill>
                </a:rPr>
                <a:t>发酵是纯化学反应，与生命活动无关。</a:t>
              </a:r>
              <a:endParaRPr lang="zh-CN" altLang="en-US" sz="2800">
                <a:solidFill>
                  <a:srgbClr val="C00000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31" y="5330"/>
              <a:ext cx="6243" cy="22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2800">
                  <a:solidFill>
                    <a:srgbClr val="C00000"/>
                  </a:solidFill>
                </a:rPr>
                <a:t>发酵与活细胞有关，发酵是整个细胞而不是细胞中某种物质其作用</a:t>
              </a:r>
              <a:endParaRPr lang="zh-CN" altLang="en-US" sz="2800">
                <a:solidFill>
                  <a:srgbClr val="C00000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713" y="5300"/>
              <a:ext cx="7921" cy="2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2800">
                  <a:solidFill>
                    <a:srgbClr val="C00000"/>
                  </a:solidFill>
                </a:rPr>
                <a:t>引起发酵的是细胞中的某些物质，但这些物质只有在酵母细胞死亡并裂解后才能发挥作用</a:t>
              </a:r>
              <a:endParaRPr lang="zh-CN" altLang="en-US" sz="2800">
                <a:solidFill>
                  <a:srgbClr val="C0000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76" y="8840"/>
              <a:ext cx="16607" cy="15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>
                  <a:solidFill>
                    <a:srgbClr val="C00000"/>
                  </a:solidFill>
                </a:rPr>
                <a:t>        </a:t>
              </a:r>
              <a:r>
                <a:rPr lang="zh-CN" altLang="en-US" sz="2800">
                  <a:solidFill>
                    <a:srgbClr val="C00000"/>
                  </a:solidFill>
                </a:rPr>
                <a:t>酵母细胞中的某些物质能够在酵母细胞破碎后继续起到催化作用，就像在活酵母细胞中一样。</a:t>
              </a:r>
              <a:endParaRPr lang="zh-CN" altLang="en-US" sz="2800">
                <a:solidFill>
                  <a:srgbClr val="C00000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680" y="4107"/>
              <a:ext cx="0" cy="112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3365" y="4107"/>
              <a:ext cx="0" cy="112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255" y="7617"/>
              <a:ext cx="0" cy="112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2030" y="7617"/>
              <a:ext cx="0" cy="112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636" y="4309"/>
              <a:ext cx="25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7030A0"/>
                  </a:solidFill>
                </a:rPr>
                <a:t>巴斯德</a:t>
              </a:r>
              <a:endParaRPr lang="zh-CN" altLang="en-US" sz="2800">
                <a:solidFill>
                  <a:srgbClr val="7030A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441" y="4309"/>
              <a:ext cx="25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7030A0"/>
                  </a:solidFill>
                </a:rPr>
                <a:t>李比希</a:t>
              </a:r>
              <a:endParaRPr lang="zh-CN" altLang="en-US" sz="2800">
                <a:solidFill>
                  <a:srgbClr val="7030A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756" y="7894"/>
              <a:ext cx="25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7030A0"/>
                  </a:solidFill>
                </a:rPr>
                <a:t>毕希纳</a:t>
              </a:r>
              <a:endParaRPr lang="zh-CN" altLang="en-US" sz="2800">
                <a:solidFill>
                  <a:srgbClr val="7030A0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14960" y="1269365"/>
            <a:ext cx="3936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①对酵母菌发酵的探索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10685" y="1269365"/>
            <a:ext cx="7327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7030A0"/>
                </a:solidFill>
              </a:rPr>
              <a:t>发现了起催化作用的物质</a:t>
            </a:r>
            <a:r>
              <a:rPr lang="en-US" altLang="zh-CN" sz="2800">
                <a:solidFill>
                  <a:srgbClr val="7030A0"/>
                </a:solidFill>
              </a:rPr>
              <a:t>——</a:t>
            </a:r>
            <a:r>
              <a:rPr lang="zh-CN" altLang="en-US" sz="2800">
                <a:solidFill>
                  <a:srgbClr val="FF0000"/>
                </a:solidFill>
              </a:rPr>
              <a:t>酶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/>
          <p:nvPr/>
        </p:nvSpPr>
        <p:spPr>
          <a:xfrm>
            <a:off x="1524000" y="188913"/>
            <a:ext cx="8964613" cy="61855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   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、精心策划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方法步骤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实验方法步骤的策划是整个实验设计的精髓，是一个好的实验设计最富有创意的闪光之处，也是搞好实验设计的关键所在，设计中应注意遵循设计的原则。实验步骤一般为三步：</a:t>
            </a:r>
            <a:b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第一步，取材，分组，编号；</a:t>
            </a:r>
            <a:endParaRPr lang="zh-CN" altLang="en-US" sz="3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（有时需要先对部分材料进行加工）</a:t>
            </a:r>
            <a:b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第二步，分组处理，设置对照，控制变量；</a:t>
            </a:r>
            <a:endParaRPr lang="zh-CN" altLang="en-US" sz="3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（有时此步也可以分为几个步骤）</a:t>
            </a:r>
            <a:b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第三步，观察实验现象。</a:t>
            </a:r>
            <a:endParaRPr lang="zh-CN" altLang="en-US" sz="3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Picture 4" descr="huabian1_0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0" y="0"/>
            <a:ext cx="2266950" cy="386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6" name="Rectangle 2"/>
          <p:cNvSpPr/>
          <p:nvPr/>
        </p:nvSpPr>
        <p:spPr>
          <a:xfrm>
            <a:off x="1524000" y="765175"/>
            <a:ext cx="8382000" cy="45231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    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、准确预测实验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结果和结论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 实验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即实验过程中观察到的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实验现象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或收集到的数据；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则是通过对实验结果的分析得出的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定性表述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 结论应紧扣实验目的，回答实验目的提出的问题。实验目的的类型不一样，结果和结论的写法就不一样。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/>
          <p:nvPr/>
        </p:nvSpPr>
        <p:spPr>
          <a:xfrm>
            <a:off x="1524000" y="333375"/>
            <a:ext cx="8964613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  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⑴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验证性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实验：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验证性实验的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实验目的是“预料之中”的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，因此结果和结论只有一种情况。结果即为由所学知识或实验原理推出的现象，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结论即为实验目的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1524000" y="2924175"/>
            <a:ext cx="9144000" cy="2861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  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⑵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探究性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实验：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探究性实验是对未知的生物学现象进行探索，因此预期的结果及结论是所有可能出现的情况，为多种情况。其书写格式一般为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“如果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；如果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……”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/>
          <p:nvPr/>
        </p:nvSpPr>
        <p:spPr>
          <a:xfrm>
            <a:off x="1703388" y="1052513"/>
            <a:ext cx="8964612" cy="3784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4000" b="1" dirty="0">
                <a:latin typeface="Times New Roman" panose="02020603050405020304" pitchFamily="18" charset="0"/>
                <a:ea typeface="楷体_GB2312" pitchFamily="49" charset="-122"/>
              </a:rPr>
              <a:t>   </a:t>
            </a:r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请你根据相关知识，设计一个实验探究镁是否是植物生长发育过程所必需的元素，请写出简要步骤、预期结果及结论。</a:t>
            </a:r>
            <a:b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　实验材料和用具：若干株番茄幼苗、蒸馏水、各种元素、多个培养瓶等。 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Rectangle 5"/>
          <p:cNvSpPr/>
          <p:nvPr/>
        </p:nvSpPr>
        <p:spPr>
          <a:xfrm>
            <a:off x="1524000" y="0"/>
            <a:ext cx="91440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实验设计例题</a:t>
            </a:r>
            <a:endParaRPr lang="zh-CN" altLang="en-US" sz="4000" b="1" dirty="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3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3" name="Rectangle 5"/>
          <p:cNvSpPr/>
          <p:nvPr/>
        </p:nvSpPr>
        <p:spPr>
          <a:xfrm>
            <a:off x="1597025" y="188913"/>
            <a:ext cx="8820150" cy="61855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  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实验步骤：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、配制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完全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营养液和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缺镁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营养液；　</a:t>
            </a:r>
            <a:b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、取相同的培养瓶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个，等分成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两个组；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、向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组各瓶分别加入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等量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的完全营养液，向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组各瓶分别加入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组各瓶等量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的缺镁营养液；</a:t>
            </a:r>
            <a:b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、将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长势基本相同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棵番茄幼苗分别放入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组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个培养瓶中，置于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相同、适宜的环境条件下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培养；</a:t>
            </a:r>
            <a:b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、一段时间后观察结果；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5" name="Rectangle 3"/>
          <p:cNvSpPr/>
          <p:nvPr/>
        </p:nvSpPr>
        <p:spPr>
          <a:xfrm>
            <a:off x="1847850" y="908050"/>
            <a:ext cx="8351838" cy="3969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  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预期结果及结论：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组全部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大部分植株生长良好，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组全部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大部分生长异常，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说明镁是植物生长发育的必需元素；</a:t>
            </a:r>
            <a:b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组和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组植株均生长良好，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说明镁不是植物生长发育过程的必需元素；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96570" y="927100"/>
            <a:ext cx="10420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7030A0"/>
                </a:solidFill>
              </a:rPr>
              <a:t>探究</a:t>
            </a:r>
            <a:r>
              <a:rPr lang="en-US" altLang="zh-CN" sz="2800">
                <a:solidFill>
                  <a:srgbClr val="7030A0"/>
                </a:solidFill>
              </a:rPr>
              <a:t>·</a:t>
            </a:r>
            <a:r>
              <a:rPr lang="zh-CN" altLang="en-US" sz="2800">
                <a:solidFill>
                  <a:srgbClr val="7030A0"/>
                </a:solidFill>
              </a:rPr>
              <a:t>实践</a:t>
            </a:r>
            <a:r>
              <a:rPr lang="en-US" altLang="zh-CN" sz="2800">
                <a:solidFill>
                  <a:srgbClr val="7030A0"/>
                </a:solidFill>
              </a:rPr>
              <a:t>A</a:t>
            </a:r>
            <a:r>
              <a:rPr lang="zh-CN" altLang="en-US" sz="2800">
                <a:solidFill>
                  <a:srgbClr val="7030A0"/>
                </a:solidFill>
              </a:rPr>
              <a:t>：</a:t>
            </a:r>
            <a:r>
              <a:rPr lang="zh-CN" sz="2800">
                <a:solidFill>
                  <a:srgbClr val="7030A0"/>
                </a:solidFill>
              </a:rPr>
              <a:t>比较过氧化氢在不同条件下的分解</a:t>
            </a:r>
            <a:endParaRPr lang="zh-CN" sz="2800">
              <a:solidFill>
                <a:srgbClr val="7030A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195" y="1553845"/>
            <a:ext cx="5972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①实验原理</a:t>
            </a:r>
            <a:endParaRPr lang="zh-CN" sz="280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195" y="2134870"/>
            <a:ext cx="11252835" cy="141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600">
                <a:solidFill>
                  <a:schemeClr val="tx1"/>
                </a:solidFill>
              </a:rPr>
              <a:t>       </a:t>
            </a:r>
            <a:r>
              <a:rPr lang="zh-CN" sz="2600">
                <a:solidFill>
                  <a:schemeClr val="tx1"/>
                </a:solidFill>
              </a:rPr>
              <a:t>细胞代谢是细胞生命活动的基础，但细胞代谢中也会产生代谢废物，甚至会产生对细胞有害的物质，如过氧化氢，细胞中有过氧化氢酶，能将过氧化氢及时分解为氧气和水。</a:t>
            </a:r>
            <a:r>
              <a:rPr lang="zh-CN" sz="2600">
                <a:solidFill>
                  <a:srgbClr val="C00000"/>
                </a:solidFill>
              </a:rPr>
              <a:t>新鲜肝脏中有较多的过氧化氢酶</a:t>
            </a:r>
            <a:r>
              <a:rPr lang="zh-CN" sz="2600">
                <a:solidFill>
                  <a:schemeClr val="tx1"/>
                </a:solidFill>
              </a:rPr>
              <a:t>。</a:t>
            </a:r>
            <a:endParaRPr lang="zh-CN" sz="260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48335" y="5298440"/>
            <a:ext cx="5927725" cy="734695"/>
            <a:chOff x="1021" y="8344"/>
            <a:chExt cx="9335" cy="1157"/>
          </a:xfrm>
        </p:grpSpPr>
        <p:sp>
          <p:nvSpPr>
            <p:cNvPr id="11" name="文本框 10"/>
            <p:cNvSpPr txBox="1"/>
            <p:nvPr/>
          </p:nvSpPr>
          <p:spPr>
            <a:xfrm>
              <a:off x="1021" y="8645"/>
              <a:ext cx="194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tx1"/>
                  </a:solidFill>
                </a:rPr>
                <a:t>2H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2</a:t>
              </a:r>
              <a:r>
                <a:rPr lang="en-US" altLang="zh-CN" sz="2800">
                  <a:solidFill>
                    <a:schemeClr val="tx1"/>
                  </a:solidFill>
                </a:rPr>
                <a:t>O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2</a:t>
              </a:r>
              <a:endParaRPr lang="en-US" altLang="zh-CN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50" y="8679"/>
              <a:ext cx="360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tx1"/>
                  </a:solidFill>
                </a:rPr>
                <a:t>2H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2</a:t>
              </a:r>
              <a:r>
                <a:rPr lang="en-US" altLang="zh-CN" sz="2800">
                  <a:solidFill>
                    <a:schemeClr val="tx1"/>
                  </a:solidFill>
                </a:rPr>
                <a:t>O + O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2 </a:t>
              </a:r>
              <a:r>
                <a:rPr lang="en-US" altLang="zh-CN" sz="2800">
                  <a:solidFill>
                    <a:schemeClr val="tx1"/>
                  </a:solidFill>
                </a:rPr>
                <a:t>↑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2899" y="9101"/>
              <a:ext cx="3820" cy="0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305" y="8344"/>
              <a:ext cx="27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>
                  <a:solidFill>
                    <a:srgbClr val="C00000"/>
                  </a:solidFill>
                </a:rPr>
                <a:t>不同条件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4195" y="3649980"/>
            <a:ext cx="2767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②实验目的</a:t>
            </a:r>
            <a:endParaRPr lang="zh-CN" sz="280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4195" y="4169410"/>
            <a:ext cx="11034395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sz="2600">
                <a:solidFill>
                  <a:schemeClr val="tx1"/>
                </a:solidFill>
              </a:rPr>
              <a:t>通过比较过氧化氢在不同条件下的分解的快慢，了解过氧化氢酶的作用。</a:t>
            </a:r>
            <a:endParaRPr lang="zh-CN" sz="2600">
              <a:solidFill>
                <a:schemeClr val="tx1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7026910" y="4810125"/>
            <a:ext cx="3105150" cy="1448435"/>
          </a:xfrm>
          <a:prstGeom prst="borderCallout1">
            <a:avLst>
              <a:gd name="adj1" fmla="val 18634"/>
              <a:gd name="adj2" fmla="val -4673"/>
              <a:gd name="adj3" fmla="val 48136"/>
              <a:gd name="adj4" fmla="val -106768"/>
            </a:avLst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常温  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加热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FeCl</a:t>
            </a:r>
            <a:r>
              <a:rPr lang="en-US" altLang="zh-CN" sz="2800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加过氧化氢酶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5" grpId="0"/>
      <p:bldP spid="1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08635" y="236855"/>
            <a:ext cx="1042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7030A0"/>
                </a:solidFill>
              </a:rPr>
              <a:t>探究</a:t>
            </a:r>
            <a:r>
              <a:rPr lang="en-US" altLang="zh-CN" sz="3200">
                <a:solidFill>
                  <a:srgbClr val="7030A0"/>
                </a:solidFill>
              </a:rPr>
              <a:t>·</a:t>
            </a:r>
            <a:r>
              <a:rPr lang="zh-CN" altLang="en-US" sz="3200">
                <a:solidFill>
                  <a:srgbClr val="7030A0"/>
                </a:solidFill>
              </a:rPr>
              <a:t>实践</a:t>
            </a:r>
            <a:r>
              <a:rPr lang="en-US" altLang="zh-CN" sz="3200">
                <a:solidFill>
                  <a:srgbClr val="7030A0"/>
                </a:solidFill>
              </a:rPr>
              <a:t>A</a:t>
            </a:r>
            <a:r>
              <a:rPr lang="zh-CN" altLang="en-US" sz="3200">
                <a:solidFill>
                  <a:srgbClr val="7030A0"/>
                </a:solidFill>
              </a:rPr>
              <a:t>：</a:t>
            </a:r>
            <a:r>
              <a:rPr lang="zh-CN" sz="3200">
                <a:solidFill>
                  <a:srgbClr val="7030A0"/>
                </a:solidFill>
              </a:rPr>
              <a:t>比较过氧化氢在不同条件下的分解</a:t>
            </a:r>
            <a:endParaRPr lang="zh-CN" sz="32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635" y="820420"/>
            <a:ext cx="5972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③材料用具</a:t>
            </a:r>
            <a:endParaRPr lang="zh-CN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6135" y="1851660"/>
            <a:ext cx="8484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FF0000"/>
                </a:solidFill>
              </a:rPr>
              <a:t>新鲜</a:t>
            </a:r>
            <a:r>
              <a:rPr lang="zh-CN" sz="2800"/>
              <a:t>的质量分数为</a:t>
            </a:r>
            <a:r>
              <a:rPr lang="en-US" altLang="zh-CN" sz="2800"/>
              <a:t>20%</a:t>
            </a:r>
            <a:r>
              <a:rPr lang="zh-CN" altLang="en-US" sz="2800"/>
              <a:t>的肝脏</a:t>
            </a:r>
            <a:r>
              <a:rPr lang="en-US" altLang="zh-CN" sz="2800"/>
              <a:t>(</a:t>
            </a:r>
            <a:r>
              <a:rPr lang="zh-CN" altLang="en-US" sz="2800"/>
              <a:t>如猪肝、鸡肝</a:t>
            </a:r>
            <a:r>
              <a:rPr lang="en-US" altLang="zh-CN" sz="2800"/>
              <a:t>)</a:t>
            </a:r>
            <a:r>
              <a:rPr lang="zh-CN" altLang="en-US" sz="2800"/>
              <a:t>研磨液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810260" y="2399030"/>
            <a:ext cx="7378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质量分数为</a:t>
            </a:r>
            <a:r>
              <a:rPr lang="en-US" altLang="zh-CN" sz="2800"/>
              <a:t>3%</a:t>
            </a:r>
            <a:r>
              <a:rPr lang="zh-CN" altLang="en-US" sz="2800"/>
              <a:t>的</a:t>
            </a:r>
            <a:r>
              <a:rPr lang="en-US" altLang="zh-CN" sz="2800"/>
              <a:t>FeCl</a:t>
            </a:r>
            <a:r>
              <a:rPr lang="en-US" altLang="zh-CN" sz="2800" baseline="-25000"/>
              <a:t>3</a:t>
            </a:r>
            <a:r>
              <a:rPr lang="zh-CN" altLang="en-US" sz="2800"/>
              <a:t>溶液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810260" y="2894330"/>
            <a:ext cx="7378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新配制的体积分数为</a:t>
            </a:r>
            <a:r>
              <a:rPr lang="en-US" altLang="zh-CN" sz="2800"/>
              <a:t>3%</a:t>
            </a:r>
            <a:r>
              <a:rPr lang="zh-CN" altLang="en-US" sz="2800"/>
              <a:t>的过氧化氢溶液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508635" y="1368425"/>
            <a:ext cx="8484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a.</a:t>
            </a:r>
            <a:r>
              <a:rPr lang="zh-CN" sz="2800">
                <a:solidFill>
                  <a:srgbClr val="7030A0"/>
                </a:solidFill>
              </a:rPr>
              <a:t>材料：</a:t>
            </a:r>
            <a:endParaRPr lang="zh-CN" sz="280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635" y="3442970"/>
            <a:ext cx="645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7030A0"/>
                </a:solidFill>
              </a:rPr>
              <a:t>b.</a:t>
            </a:r>
            <a:r>
              <a:rPr lang="zh-CN" altLang="en-US" sz="2800">
                <a:solidFill>
                  <a:srgbClr val="7030A0"/>
                </a:solidFill>
              </a:rPr>
              <a:t>用具</a:t>
            </a:r>
            <a:r>
              <a:rPr lang="zh-CN" sz="2800">
                <a:solidFill>
                  <a:srgbClr val="7030A0"/>
                </a:solidFill>
              </a:rPr>
              <a:t>：</a:t>
            </a:r>
            <a:endParaRPr lang="zh-CN" sz="280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2330" y="3964940"/>
            <a:ext cx="848423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</a:t>
            </a:r>
            <a:r>
              <a:rPr lang="zh-CN" altLang="en-US" sz="2800">
                <a:solidFill>
                  <a:schemeClr val="tx1"/>
                </a:solidFill>
              </a:rPr>
              <a:t>量筒、试管、滴管、试管架、卫生香、火柴、酒精灯、试管夹、大烧杯、三脚架、石棉网、温度计。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425450" y="807720"/>
          <a:ext cx="11199495" cy="5741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720"/>
                <a:gridCol w="2052955"/>
                <a:gridCol w="2148205"/>
                <a:gridCol w="2148205"/>
                <a:gridCol w="2148205"/>
                <a:gridCol w="2148205"/>
              </a:tblGrid>
              <a:tr h="518160">
                <a:tc rowSpan="2"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组别</a:t>
                      </a:r>
                      <a:endParaRPr lang="zh-CN" altLang="en-US" sz="2800"/>
                    </a:p>
                  </a:txBody>
                  <a:tcPr anchor="ctr" anchorCtr="0"/>
                </a:tc>
                <a:tc rowSpan="2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对照组</a:t>
                      </a:r>
                      <a:endParaRPr lang="zh-CN" altLang="en-US" sz="2800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实验组</a:t>
                      </a:r>
                      <a:endParaRPr lang="zh-CN" altLang="en-US" sz="2800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430530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 anchor="ctr" anchorCtr="0"/>
                </a:tc>
              </a:tr>
              <a:tr h="8001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过氧化氢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浓度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3%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3%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3%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3%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</a:tr>
              <a:tr h="56769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剂量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2mL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2mL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2mL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2mL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</a:tr>
              <a:tr h="9391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反应条件</a:t>
                      </a:r>
                      <a:endParaRPr lang="zh-CN" altLang="en-US" sz="2800"/>
                    </a:p>
                  </a:txBody>
                  <a:tcPr anchor="ctr" anchorCtr="0"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常温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90℃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FeCl</a:t>
                      </a:r>
                      <a:r>
                        <a:rPr lang="en-US" altLang="zh-CN" sz="2800" baseline="-25000"/>
                        <a:t>3</a:t>
                      </a:r>
                      <a:endParaRPr lang="en-US" altLang="zh-CN" sz="2800"/>
                    </a:p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滴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肝脏研磨液</a:t>
                      </a: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滴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  <a:tr h="99695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结果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产生气泡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无气泡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少量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较多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大量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96456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卫生香</a:t>
                      </a:r>
                      <a:endParaRPr lang="zh-CN" altLang="en-US" sz="2800"/>
                    </a:p>
                    <a:p>
                      <a:pPr algn="ctr">
                        <a:buNone/>
                      </a:pPr>
                      <a:r>
                        <a:rPr lang="zh-CN" altLang="en-US" sz="2800"/>
                        <a:t>燃烧情况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不复燃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不复燃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变亮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复燃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6235" y="233045"/>
            <a:ext cx="5972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④实验过程及结果</a:t>
            </a:r>
            <a:endParaRPr lang="zh-CN" sz="2800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21615" y="923925"/>
          <a:ext cx="11565890" cy="5177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870"/>
                <a:gridCol w="1967230"/>
                <a:gridCol w="1587817"/>
                <a:gridCol w="1587817"/>
                <a:gridCol w="1587817"/>
                <a:gridCol w="1587817"/>
                <a:gridCol w="2255520"/>
              </a:tblGrid>
              <a:tr h="495935">
                <a:tc rowSpan="2"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组别</a:t>
                      </a:r>
                      <a:endParaRPr lang="zh-CN" altLang="en-US" sz="2800"/>
                    </a:p>
                  </a:txBody>
                  <a:tcPr anchor="ctr" anchorCtr="0"/>
                </a:tc>
                <a:tc rowSpan="2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对照组</a:t>
                      </a:r>
                      <a:endParaRPr lang="zh-CN" altLang="en-US" sz="2800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实验组</a:t>
                      </a:r>
                      <a:endParaRPr lang="zh-CN" altLang="en-US" sz="2800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变量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518160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 anchor="ctr" anchorCtr="0"/>
                </a:tc>
                <a:tc vMerge="1">
                  <a:tcPr/>
                </a:tc>
              </a:tr>
              <a:tr h="66675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过氧化氢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浓度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3%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3%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3%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3%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</a:tr>
              <a:tr h="56769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剂量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2mL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2mL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2mL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2mL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</a:tr>
              <a:tr h="9391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反应条件</a:t>
                      </a:r>
                      <a:endParaRPr lang="zh-CN" altLang="en-US" sz="2800"/>
                    </a:p>
                  </a:txBody>
                  <a:tcPr anchor="ctr" anchorCtr="0"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常温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90℃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FeCl</a:t>
                      </a:r>
                      <a:r>
                        <a:rPr lang="en-US" altLang="zh-CN" sz="2800" baseline="-25000"/>
                        <a:t>3</a:t>
                      </a:r>
                      <a:endParaRPr lang="en-US" altLang="zh-CN" sz="2800"/>
                    </a:p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滴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肝脏研磨液</a:t>
                      </a: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滴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</a:tr>
              <a:tr h="99695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结果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产生气泡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无气泡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少量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较多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大量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</a:tr>
              <a:tr h="96456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卫生香燃烧</a:t>
                      </a:r>
                      <a:endParaRPr lang="zh-CN" altLang="en-US" sz="2800"/>
                    </a:p>
                    <a:p>
                      <a:pPr algn="ctr">
                        <a:buNone/>
                      </a:pPr>
                      <a:r>
                        <a:rPr lang="zh-CN" altLang="en-US" sz="2800"/>
                        <a:t>情况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不复燃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不复燃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变亮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复燃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37420" y="1943100"/>
            <a:ext cx="1870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0070C0"/>
                </a:solidFill>
              </a:rPr>
              <a:t>无关变量</a:t>
            </a:r>
            <a:endParaRPr lang="zh-CN" sz="280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7895" y="2672715"/>
            <a:ext cx="1870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0070C0"/>
                </a:solidFill>
              </a:rPr>
              <a:t>无关变量</a:t>
            </a:r>
            <a:endParaRPr lang="zh-CN" sz="280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60280" y="3410585"/>
            <a:ext cx="1565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800">
                <a:solidFill>
                  <a:srgbClr val="FF0000"/>
                </a:solidFill>
              </a:rPr>
              <a:t>自变量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60280" y="4378325"/>
            <a:ext cx="1565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800">
                <a:solidFill>
                  <a:srgbClr val="FF0000"/>
                </a:solidFill>
              </a:rPr>
              <a:t>因变量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69805" y="5255895"/>
            <a:ext cx="1565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800">
                <a:solidFill>
                  <a:srgbClr val="FF0000"/>
                </a:solidFill>
              </a:rPr>
              <a:t>因变量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2400" y="281940"/>
            <a:ext cx="5972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分析本实验的变量</a:t>
            </a:r>
            <a:endParaRPr lang="zh-CN" sz="2800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4960" y="774065"/>
            <a:ext cx="3041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探索历程</a:t>
            </a:r>
            <a:endParaRPr lang="zh-CN" altLang="en-US" sz="2800"/>
          </a:p>
        </p:txBody>
      </p:sp>
      <p:sp>
        <p:nvSpPr>
          <p:cNvPr id="20" name="文本框 19"/>
          <p:cNvSpPr txBox="1"/>
          <p:nvPr/>
        </p:nvSpPr>
        <p:spPr>
          <a:xfrm>
            <a:off x="314960" y="1383665"/>
            <a:ext cx="3270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②对酶本质的探索</a:t>
            </a:r>
            <a:endParaRPr lang="zh-CN" sz="2800">
              <a:solidFill>
                <a:srgbClr val="C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94485" y="2136775"/>
            <a:ext cx="9268460" cy="4067810"/>
            <a:chOff x="2511" y="3365"/>
            <a:chExt cx="14596" cy="6406"/>
          </a:xfrm>
        </p:grpSpPr>
        <p:sp>
          <p:nvSpPr>
            <p:cNvPr id="7" name="圆角矩形 6"/>
            <p:cNvSpPr/>
            <p:nvPr/>
          </p:nvSpPr>
          <p:spPr>
            <a:xfrm>
              <a:off x="2511" y="3365"/>
              <a:ext cx="14596" cy="8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>
                  <a:solidFill>
                    <a:srgbClr val="7030A0"/>
                  </a:solidFill>
                </a:rPr>
                <a:t>萨姆纳：</a:t>
              </a:r>
              <a:r>
                <a:rPr lang="zh-CN" altLang="en-US" sz="2800">
                  <a:solidFill>
                    <a:srgbClr val="C00000"/>
                  </a:solidFill>
                </a:rPr>
                <a:t>从刀豆中提纯脲酶，并证明其化学本质是蛋白质</a:t>
              </a:r>
              <a:endParaRPr lang="zh-CN" altLang="en-US" sz="2800">
                <a:solidFill>
                  <a:srgbClr val="C0000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46" y="8525"/>
              <a:ext cx="10639" cy="12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2800">
                  <a:solidFill>
                    <a:srgbClr val="C00000"/>
                  </a:solidFill>
                </a:rPr>
                <a:t>发现少数</a:t>
              </a:r>
              <a:r>
                <a:rPr lang="en-US" altLang="zh-CN" sz="2800">
                  <a:solidFill>
                    <a:srgbClr val="C00000"/>
                  </a:solidFill>
                </a:rPr>
                <a:t>RNA</a:t>
              </a:r>
              <a:r>
                <a:rPr lang="zh-CN" altLang="en-US" sz="2800">
                  <a:solidFill>
                    <a:srgbClr val="C00000"/>
                  </a:solidFill>
                </a:rPr>
                <a:t>具有催化功能，称为核酶。</a:t>
              </a:r>
              <a:endParaRPr lang="zh-CN" altLang="en-US" sz="2800">
                <a:solidFill>
                  <a:srgbClr val="C00000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9195" y="4257"/>
              <a:ext cx="0" cy="114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9286" y="4369"/>
              <a:ext cx="357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7030A0"/>
                  </a:solidFill>
                </a:rPr>
                <a:t>萨姆纳之后</a:t>
              </a:r>
              <a:endParaRPr lang="zh-CN" altLang="en-US" sz="2800">
                <a:solidFill>
                  <a:srgbClr val="7030A0"/>
                </a:solidFill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916" y="5450"/>
              <a:ext cx="13111" cy="17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2800">
                  <a:solidFill>
                    <a:srgbClr val="C00000"/>
                  </a:solidFill>
                </a:rPr>
                <a:t>科学家们获得胃蛋白酶，胰蛋白酶等许多酶的结晶，并证明这些酶的化学本质是蛋白质。</a:t>
              </a:r>
              <a:endParaRPr lang="zh-CN" altLang="en-US" sz="2800">
                <a:solidFill>
                  <a:srgbClr val="C00000"/>
                </a:solidFill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9195" y="7272"/>
              <a:ext cx="0" cy="114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9286" y="7384"/>
              <a:ext cx="620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7030A0"/>
                  </a:solidFill>
                </a:rPr>
                <a:t>切赫、奥尔特曼</a:t>
              </a:r>
              <a:endParaRPr lang="zh-CN" altLang="en-US" sz="2800">
                <a:solidFill>
                  <a:srgbClr val="7030A0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382010" y="1402715"/>
            <a:ext cx="7327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7030A0"/>
                </a:solidFill>
              </a:rPr>
              <a:t>发现了绝大多数酶是蛋白质，少数</a:t>
            </a:r>
            <a:r>
              <a:rPr lang="en-US" altLang="zh-CN" sz="2800">
                <a:solidFill>
                  <a:srgbClr val="7030A0"/>
                </a:solidFill>
              </a:rPr>
              <a:t>RNA</a:t>
            </a:r>
            <a:r>
              <a:rPr lang="zh-CN" altLang="en-US" sz="2800">
                <a:solidFill>
                  <a:srgbClr val="7030A0"/>
                </a:solidFill>
              </a:rPr>
              <a:t>。</a:t>
            </a:r>
            <a:endParaRPr lang="zh-CN" altLang="en-US" sz="2800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比较过氧化氢在不同条件下的分解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62730" y="209550"/>
            <a:ext cx="7869555" cy="4545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960" y="1031240"/>
            <a:ext cx="36226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1</a:t>
            </a:r>
            <a:r>
              <a:rPr lang="zh-CN" altLang="en-US" sz="2800"/>
              <a:t>、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号试管相比，</a:t>
            </a:r>
            <a:r>
              <a:rPr lang="en-US" altLang="zh-CN" sz="2800"/>
              <a:t>2</a:t>
            </a:r>
            <a:r>
              <a:rPr lang="zh-CN" altLang="en-US" sz="2800"/>
              <a:t>号试管出现了什么不同的现象？这一现象说明什么？</a:t>
            </a:r>
            <a:endParaRPr lang="zh-CN" altLang="en-US" sz="2800"/>
          </a:p>
        </p:txBody>
      </p:sp>
      <p:grpSp>
        <p:nvGrpSpPr>
          <p:cNvPr id="25602" name="组合 8"/>
          <p:cNvGrpSpPr/>
          <p:nvPr/>
        </p:nvGrpSpPr>
        <p:grpSpPr>
          <a:xfrm>
            <a:off x="387350" y="339725"/>
            <a:ext cx="488950" cy="517525"/>
            <a:chOff x="461" y="1627"/>
            <a:chExt cx="770" cy="814"/>
          </a:xfrm>
        </p:grpSpPr>
        <p:sp>
          <p:nvSpPr>
            <p:cNvPr id="6" name="椭圆 5"/>
            <p:cNvSpPr/>
            <p:nvPr/>
          </p:nvSpPr>
          <p:spPr>
            <a:xfrm>
              <a:off x="486" y="1627"/>
              <a:ext cx="743" cy="743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5604" name="文本框 7"/>
            <p:cNvSpPr txBox="1"/>
            <p:nvPr/>
          </p:nvSpPr>
          <p:spPr>
            <a:xfrm>
              <a:off x="461" y="1717"/>
              <a:ext cx="77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🤔</a:t>
              </a:r>
              <a:endPara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5605" name="文本框 9"/>
          <p:cNvSpPr txBox="1"/>
          <p:nvPr/>
        </p:nvSpPr>
        <p:spPr>
          <a:xfrm>
            <a:off x="911225" y="298450"/>
            <a:ext cx="100488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讨论</a:t>
            </a:r>
            <a:endParaRPr lang="zh-CN" altLang="en-US" sz="280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960" y="2936240"/>
            <a:ext cx="36226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C00000"/>
                </a:solidFill>
              </a:rPr>
              <a:t>2</a:t>
            </a:r>
            <a:r>
              <a:rPr lang="zh-CN" altLang="en-US" sz="2800">
                <a:solidFill>
                  <a:srgbClr val="C00000"/>
                </a:solidFill>
              </a:rPr>
              <a:t>号试管放出的气泡多，这一现象说明加热促进过氧化氢的分解，提高反应速率。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960" y="4907915"/>
            <a:ext cx="7613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2</a:t>
            </a:r>
            <a:r>
              <a:rPr lang="zh-CN" altLang="en-US" sz="2800"/>
              <a:t>、</a:t>
            </a:r>
            <a:r>
              <a:rPr lang="zh-CN" sz="2800"/>
              <a:t>在细胞内，能通过加热来提高反应速率吗？</a:t>
            </a:r>
            <a:endParaRPr 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224280" y="5612765"/>
            <a:ext cx="1803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不能。</a:t>
            </a:r>
            <a:endParaRPr lang="zh-CN" sz="2800">
              <a:solidFill>
                <a:srgbClr val="C0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比较过氧化氢在不同条件下的分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730" y="209550"/>
            <a:ext cx="7869555" cy="4545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960" y="1031240"/>
            <a:ext cx="36226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3</a:t>
            </a:r>
            <a:r>
              <a:rPr lang="zh-CN" altLang="en-US" sz="2800"/>
              <a:t>、</a:t>
            </a:r>
            <a:r>
              <a:rPr lang="en-US" sz="2800"/>
              <a:t>3</a:t>
            </a:r>
            <a:r>
              <a:rPr lang="zh-CN" altLang="en-US" sz="2800"/>
              <a:t>号和</a:t>
            </a:r>
            <a:r>
              <a:rPr lang="en-US" altLang="zh-CN" sz="2800"/>
              <a:t>4</a:t>
            </a:r>
            <a:r>
              <a:rPr lang="zh-CN" altLang="en-US" sz="2800"/>
              <a:t>号试管未经加热，也有大量气泡产生，这说明了什么？</a:t>
            </a:r>
            <a:endParaRPr lang="zh-CN" altLang="en-US" sz="2800"/>
          </a:p>
        </p:txBody>
      </p:sp>
      <p:grpSp>
        <p:nvGrpSpPr>
          <p:cNvPr id="25602" name="组合 8"/>
          <p:cNvGrpSpPr/>
          <p:nvPr/>
        </p:nvGrpSpPr>
        <p:grpSpPr>
          <a:xfrm>
            <a:off x="387350" y="339725"/>
            <a:ext cx="488950" cy="517525"/>
            <a:chOff x="461" y="1627"/>
            <a:chExt cx="770" cy="814"/>
          </a:xfrm>
        </p:grpSpPr>
        <p:sp>
          <p:nvSpPr>
            <p:cNvPr id="6" name="椭圆 5"/>
            <p:cNvSpPr/>
            <p:nvPr/>
          </p:nvSpPr>
          <p:spPr>
            <a:xfrm>
              <a:off x="486" y="1627"/>
              <a:ext cx="743" cy="743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5604" name="文本框 7"/>
            <p:cNvSpPr txBox="1"/>
            <p:nvPr/>
          </p:nvSpPr>
          <p:spPr>
            <a:xfrm>
              <a:off x="461" y="1717"/>
              <a:ext cx="77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🤔</a:t>
              </a:r>
              <a:endPara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5605" name="文本框 9"/>
          <p:cNvSpPr txBox="1"/>
          <p:nvPr/>
        </p:nvSpPr>
        <p:spPr>
          <a:xfrm>
            <a:off x="911225" y="298450"/>
            <a:ext cx="100488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讨论</a:t>
            </a:r>
            <a:endParaRPr lang="zh-CN" altLang="en-US" sz="280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7350" y="2727960"/>
            <a:ext cx="36226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sym typeface="+mn-ea"/>
              </a:rPr>
              <a:t>       </a:t>
            </a:r>
            <a:r>
              <a:rPr lang="zh-CN" sz="2800">
                <a:solidFill>
                  <a:srgbClr val="C00000"/>
                </a:solidFill>
                <a:sym typeface="+mn-ea"/>
              </a:rPr>
              <a:t>说明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FeCl</a:t>
            </a:r>
            <a:r>
              <a:rPr lang="en-US" altLang="zh-CN" sz="2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中的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Fe</a:t>
            </a:r>
            <a:r>
              <a:rPr lang="en-US" altLang="zh-CN" sz="2800" baseline="30000">
                <a:solidFill>
                  <a:srgbClr val="C00000"/>
                </a:solidFill>
                <a:sym typeface="+mn-ea"/>
              </a:rPr>
              <a:t>3+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和新鲜肝脏中的过氧化氢酶都能加快过氧化氢分解的速率。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比较过氧化氢在不同条件下的分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115" y="0"/>
            <a:ext cx="7033895" cy="4063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960" y="1031240"/>
            <a:ext cx="36226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4</a:t>
            </a:r>
            <a:r>
              <a:rPr lang="zh-CN" altLang="en-US" sz="2800"/>
              <a:t>、</a:t>
            </a:r>
            <a:r>
              <a:rPr lang="en-US" sz="2800"/>
              <a:t>3</a:t>
            </a:r>
            <a:r>
              <a:rPr lang="zh-CN" altLang="en-US" sz="2800"/>
              <a:t>号试管与</a:t>
            </a:r>
            <a:r>
              <a:rPr lang="en-US" altLang="zh-CN" sz="2800"/>
              <a:t>4</a:t>
            </a:r>
            <a:r>
              <a:rPr lang="zh-CN" altLang="en-US" sz="2800"/>
              <a:t>号试管相比，哪支试管中反应速率快？这说明什么？为什么说酶对细胞内化学反应的顺利进行至关重要？</a:t>
            </a:r>
            <a:endParaRPr lang="zh-CN" altLang="en-US" sz="2800"/>
          </a:p>
        </p:txBody>
      </p:sp>
      <p:grpSp>
        <p:nvGrpSpPr>
          <p:cNvPr id="25602" name="组合 8"/>
          <p:cNvGrpSpPr/>
          <p:nvPr/>
        </p:nvGrpSpPr>
        <p:grpSpPr>
          <a:xfrm>
            <a:off x="387350" y="339725"/>
            <a:ext cx="488950" cy="517525"/>
            <a:chOff x="461" y="1627"/>
            <a:chExt cx="770" cy="814"/>
          </a:xfrm>
        </p:grpSpPr>
        <p:sp>
          <p:nvSpPr>
            <p:cNvPr id="6" name="椭圆 5"/>
            <p:cNvSpPr/>
            <p:nvPr/>
          </p:nvSpPr>
          <p:spPr>
            <a:xfrm>
              <a:off x="486" y="1627"/>
              <a:ext cx="743" cy="743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5604" name="文本框 7"/>
            <p:cNvSpPr txBox="1"/>
            <p:nvPr/>
          </p:nvSpPr>
          <p:spPr>
            <a:xfrm>
              <a:off x="461" y="1717"/>
              <a:ext cx="77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🤔</a:t>
              </a:r>
              <a:endPara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5605" name="文本框 9"/>
          <p:cNvSpPr txBox="1"/>
          <p:nvPr/>
        </p:nvSpPr>
        <p:spPr>
          <a:xfrm>
            <a:off x="911225" y="298450"/>
            <a:ext cx="100488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讨论</a:t>
            </a:r>
            <a:endParaRPr lang="zh-CN" altLang="en-US" sz="280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960" y="4228465"/>
            <a:ext cx="115474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C00000"/>
                </a:solidFill>
                <a:sym typeface="+mn-ea"/>
              </a:rPr>
              <a:t>       4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号试管的反应速率比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号试管快得多。说明过氧化氢比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Fe</a:t>
            </a:r>
            <a:r>
              <a:rPr lang="en-US" altLang="zh-CN" sz="2800" baseline="30000">
                <a:solidFill>
                  <a:srgbClr val="C00000"/>
                </a:solidFill>
                <a:sym typeface="+mn-ea"/>
              </a:rPr>
              <a:t>3+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的催化效率高得多。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  <a:p>
            <a:r>
              <a:rPr lang="zh-CN" altLang="en-US" sz="2800">
                <a:solidFill>
                  <a:srgbClr val="C00000"/>
                </a:solidFill>
                <a:sym typeface="+mn-ea"/>
              </a:rPr>
              <a:t>       细胞内每时每刻都在进行成千上万种化学反应，这些化学反应需要在常温、常压下高效地进行，只有酶能够满足这样的要求，所以酶对于细胞内化学反应的顺利进行至关重要。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比较过氧化氢在不同条件下的分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28575"/>
            <a:ext cx="7869555" cy="4545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150" y="4725035"/>
            <a:ext cx="11713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7030A0"/>
                </a:solidFill>
              </a:rPr>
              <a:t>1</a:t>
            </a:r>
            <a:r>
              <a:rPr lang="zh-CN" altLang="en-US" sz="2800">
                <a:solidFill>
                  <a:srgbClr val="7030A0"/>
                </a:solidFill>
              </a:rPr>
              <a:t>与</a:t>
            </a:r>
            <a:r>
              <a:rPr lang="en-US" altLang="zh-CN" sz="2800">
                <a:solidFill>
                  <a:srgbClr val="7030A0"/>
                </a:solidFill>
              </a:rPr>
              <a:t>2</a:t>
            </a:r>
            <a:r>
              <a:rPr lang="zh-CN" altLang="en-US" sz="2800">
                <a:solidFill>
                  <a:srgbClr val="7030A0"/>
                </a:solidFill>
              </a:rPr>
              <a:t>对照：</a:t>
            </a:r>
            <a:r>
              <a:rPr lang="en-US" altLang="zh-CN" sz="2800">
                <a:solidFill>
                  <a:srgbClr val="7030A0"/>
                </a:solidFill>
              </a:rPr>
              <a:t>_</a:t>
            </a:r>
            <a:r>
              <a:rPr lang="en-US" altLang="zh-CN" sz="2800">
                <a:solidFill>
                  <a:srgbClr val="7030A0"/>
                </a:solidFill>
                <a:sym typeface="+mn-ea"/>
              </a:rPr>
              <a:t>___________________</a:t>
            </a:r>
            <a:r>
              <a:rPr lang="en-US" altLang="zh-CN" sz="2800">
                <a:solidFill>
                  <a:srgbClr val="7030A0"/>
                </a:solidFill>
              </a:rPr>
              <a:t>____________</a:t>
            </a:r>
            <a:r>
              <a:rPr lang="en-US" altLang="zh-CN" sz="2800">
                <a:solidFill>
                  <a:srgbClr val="7030A0"/>
                </a:solidFill>
                <a:sym typeface="+mn-ea"/>
              </a:rPr>
              <a:t>______________</a:t>
            </a:r>
            <a:r>
              <a:rPr lang="en-US" altLang="zh-CN" sz="2800">
                <a:solidFill>
                  <a:srgbClr val="7030A0"/>
                </a:solidFill>
              </a:rPr>
              <a:t>__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0740" y="4658360"/>
            <a:ext cx="97123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600">
                <a:solidFill>
                  <a:schemeClr val="tx1"/>
                </a:solidFill>
              </a:rPr>
              <a:t>加热能促进过氧化氢的分解，提高反应速率。</a:t>
            </a:r>
            <a:r>
              <a:rPr lang="en-US" altLang="zh-CN" sz="2600">
                <a:solidFill>
                  <a:schemeClr val="tx1"/>
                </a:solidFill>
              </a:rPr>
              <a:t>(</a:t>
            </a:r>
            <a:r>
              <a:rPr lang="zh-CN" altLang="en-US" sz="2600">
                <a:solidFill>
                  <a:schemeClr val="tx1"/>
                </a:solidFill>
              </a:rPr>
              <a:t>为反应提供能量</a:t>
            </a:r>
            <a:r>
              <a:rPr lang="en-US" altLang="zh-CN" sz="2600">
                <a:solidFill>
                  <a:schemeClr val="tx1"/>
                </a:solidFill>
              </a:rPr>
              <a:t>)</a:t>
            </a:r>
            <a:endParaRPr lang="en-US" altLang="zh-CN" sz="2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4150" y="5246370"/>
            <a:ext cx="11933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7030A0"/>
                </a:solidFill>
              </a:rPr>
              <a:t>1</a:t>
            </a:r>
            <a:r>
              <a:rPr lang="zh-CN" altLang="en-US" sz="2800">
                <a:solidFill>
                  <a:srgbClr val="7030A0"/>
                </a:solidFill>
              </a:rPr>
              <a:t>与</a:t>
            </a:r>
            <a:r>
              <a:rPr lang="en-US" altLang="zh-CN" sz="2800">
                <a:solidFill>
                  <a:srgbClr val="7030A0"/>
                </a:solidFill>
              </a:rPr>
              <a:t>3</a:t>
            </a:r>
            <a:r>
              <a:rPr lang="zh-CN" altLang="en-US" sz="2800">
                <a:solidFill>
                  <a:srgbClr val="7030A0"/>
                </a:solidFill>
              </a:rPr>
              <a:t>对照：</a:t>
            </a:r>
            <a:r>
              <a:rPr lang="en-US" altLang="zh-CN" sz="2800">
                <a:solidFill>
                  <a:srgbClr val="7030A0"/>
                </a:solidFill>
              </a:rPr>
              <a:t>_______________</a:t>
            </a:r>
            <a:r>
              <a:rPr lang="en-US" altLang="zh-CN" sz="2800">
                <a:solidFill>
                  <a:srgbClr val="7030A0"/>
                </a:solidFill>
                <a:sym typeface="+mn-ea"/>
              </a:rPr>
              <a:t>_____________</a:t>
            </a:r>
            <a:r>
              <a:rPr lang="en-US" altLang="zh-CN" sz="2800">
                <a:solidFill>
                  <a:srgbClr val="7030A0"/>
                </a:solidFill>
                <a:sym typeface="+mn-ea"/>
              </a:rPr>
              <a:t>__________________</a:t>
            </a:r>
            <a:r>
              <a:rPr lang="en-US" altLang="zh-CN" sz="2800">
                <a:solidFill>
                  <a:srgbClr val="7030A0"/>
                </a:solidFill>
              </a:rPr>
              <a:t>__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1215" y="5175250"/>
            <a:ext cx="100298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tx1"/>
                </a:solidFill>
              </a:rPr>
              <a:t>FeCl</a:t>
            </a:r>
            <a:r>
              <a:rPr lang="en-US" altLang="zh-CN" sz="2600" baseline="-25000">
                <a:solidFill>
                  <a:schemeClr val="tx1"/>
                </a:solidFill>
              </a:rPr>
              <a:t>3</a:t>
            </a:r>
            <a:r>
              <a:rPr lang="zh-CN" altLang="en-US" sz="2600">
                <a:solidFill>
                  <a:schemeClr val="tx1"/>
                </a:solidFill>
              </a:rPr>
              <a:t>在常温下</a:t>
            </a:r>
            <a:r>
              <a:rPr lang="zh-CN" sz="2600">
                <a:solidFill>
                  <a:schemeClr val="tx1"/>
                </a:solidFill>
              </a:rPr>
              <a:t>能促进过氧化氢的分解，提高反应速率。</a:t>
            </a:r>
            <a:r>
              <a:rPr lang="en-US" altLang="zh-CN" sz="2600">
                <a:solidFill>
                  <a:schemeClr val="tx1"/>
                </a:solidFill>
              </a:rPr>
              <a:t>(</a:t>
            </a:r>
            <a:r>
              <a:rPr lang="zh-CN" altLang="en-US" sz="2600">
                <a:solidFill>
                  <a:schemeClr val="tx1"/>
                </a:solidFill>
              </a:rPr>
              <a:t>催化作用</a:t>
            </a:r>
            <a:r>
              <a:rPr lang="en-US" altLang="zh-CN" sz="2600">
                <a:solidFill>
                  <a:schemeClr val="tx1"/>
                </a:solidFill>
              </a:rPr>
              <a:t>)</a:t>
            </a:r>
            <a:endParaRPr lang="en-US" altLang="zh-CN" sz="2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300" y="5762625"/>
            <a:ext cx="117246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7030A0"/>
                </a:solidFill>
              </a:rPr>
              <a:t>1</a:t>
            </a:r>
            <a:r>
              <a:rPr lang="zh-CN" altLang="en-US" sz="2800">
                <a:solidFill>
                  <a:srgbClr val="7030A0"/>
                </a:solidFill>
              </a:rPr>
              <a:t>与</a:t>
            </a:r>
            <a:r>
              <a:rPr lang="en-US" altLang="zh-CN" sz="2800">
                <a:solidFill>
                  <a:srgbClr val="7030A0"/>
                </a:solidFill>
              </a:rPr>
              <a:t>4</a:t>
            </a:r>
            <a:r>
              <a:rPr lang="zh-CN" altLang="en-US" sz="2800">
                <a:solidFill>
                  <a:srgbClr val="7030A0"/>
                </a:solidFill>
              </a:rPr>
              <a:t>对照：</a:t>
            </a:r>
            <a:r>
              <a:rPr lang="en-US" altLang="zh-CN" sz="2800">
                <a:solidFill>
                  <a:srgbClr val="7030A0"/>
                </a:solidFill>
                <a:sym typeface="+mn-ea"/>
              </a:rPr>
              <a:t>__________________</a:t>
            </a:r>
            <a:r>
              <a:rPr lang="en-US" altLang="zh-CN" sz="2800">
                <a:solidFill>
                  <a:srgbClr val="7030A0"/>
                </a:solidFill>
              </a:rPr>
              <a:t>_</a:t>
            </a:r>
            <a:r>
              <a:rPr lang="en-US" altLang="zh-CN" sz="2800">
                <a:solidFill>
                  <a:srgbClr val="7030A0"/>
                </a:solidFill>
                <a:sym typeface="+mn-ea"/>
              </a:rPr>
              <a:t>__</a:t>
            </a:r>
            <a:r>
              <a:rPr lang="en-US" altLang="zh-CN" sz="2800">
                <a:solidFill>
                  <a:srgbClr val="7030A0"/>
                </a:solidFill>
              </a:rPr>
              <a:t>_________</a:t>
            </a:r>
            <a:r>
              <a:rPr lang="en-US" altLang="zh-CN" sz="2800">
                <a:solidFill>
                  <a:srgbClr val="7030A0"/>
                </a:solidFill>
                <a:sym typeface="+mn-ea"/>
              </a:rPr>
              <a:t>______________</a:t>
            </a:r>
            <a:r>
              <a:rPr lang="en-US" altLang="zh-CN" sz="2800">
                <a:solidFill>
                  <a:srgbClr val="7030A0"/>
                </a:solidFill>
              </a:rPr>
              <a:t>__</a:t>
            </a:r>
            <a:endParaRPr lang="en-US" altLang="zh-CN" sz="2800">
              <a:solidFill>
                <a:srgbClr val="7030A0"/>
              </a:solidFill>
            </a:endParaRPr>
          </a:p>
          <a:p>
            <a:r>
              <a:rPr lang="en-US" altLang="zh-CN" sz="2800">
                <a:solidFill>
                  <a:srgbClr val="7030A0"/>
                </a:solidFill>
              </a:rPr>
              <a:t>                  </a:t>
            </a:r>
            <a:r>
              <a:rPr lang="en-US" altLang="zh-CN" sz="2800">
                <a:solidFill>
                  <a:srgbClr val="7030A0"/>
                </a:solidFill>
                <a:sym typeface="+mn-ea"/>
              </a:rPr>
              <a:t>____________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7565" y="5692775"/>
            <a:ext cx="900112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600">
                <a:solidFill>
                  <a:schemeClr val="tx1"/>
                </a:solidFill>
              </a:rPr>
              <a:t>过氧化氢酶在常温下</a:t>
            </a:r>
            <a:r>
              <a:rPr lang="zh-CN" sz="2600">
                <a:solidFill>
                  <a:schemeClr val="tx1"/>
                </a:solidFill>
              </a:rPr>
              <a:t>能促进过氧化氢的分解，提高反应速率。</a:t>
            </a:r>
            <a:r>
              <a:rPr lang="en-US" altLang="zh-CN" sz="2600">
                <a:solidFill>
                  <a:schemeClr val="tx1"/>
                </a:solidFill>
              </a:rPr>
              <a:t>(</a:t>
            </a:r>
            <a:r>
              <a:rPr lang="zh-CN" altLang="en-US" sz="2600">
                <a:solidFill>
                  <a:schemeClr val="tx1"/>
                </a:solidFill>
              </a:rPr>
              <a:t>催化作用</a:t>
            </a:r>
            <a:r>
              <a:rPr lang="en-US" altLang="zh-CN" sz="2600">
                <a:solidFill>
                  <a:schemeClr val="tx1"/>
                </a:solidFill>
              </a:rPr>
              <a:t>)</a:t>
            </a:r>
            <a:endParaRPr lang="en-US" altLang="zh-CN" sz="2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" y="372745"/>
            <a:ext cx="5972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⑤实验分析</a:t>
            </a:r>
            <a:endParaRPr lang="zh-CN" sz="2800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比较过氧化氢在不同条件下的分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28575"/>
            <a:ext cx="7869555" cy="4545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350" y="4705985"/>
            <a:ext cx="876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7030A0"/>
                </a:solidFill>
              </a:rPr>
              <a:t>13</a:t>
            </a:r>
            <a:r>
              <a:rPr lang="zh-CN" altLang="en-US" sz="2800">
                <a:solidFill>
                  <a:srgbClr val="7030A0"/>
                </a:solidFill>
              </a:rPr>
              <a:t>与</a:t>
            </a:r>
            <a:r>
              <a:rPr lang="en-US" altLang="zh-CN" sz="2800">
                <a:solidFill>
                  <a:srgbClr val="7030A0"/>
                </a:solidFill>
              </a:rPr>
              <a:t>1</a:t>
            </a:r>
            <a:r>
              <a:rPr lang="en-US" altLang="zh-CN" sz="2800">
                <a:solidFill>
                  <a:srgbClr val="7030A0"/>
                </a:solidFill>
              </a:rPr>
              <a:t>4</a:t>
            </a:r>
            <a:r>
              <a:rPr lang="zh-CN" altLang="en-US" sz="2800">
                <a:solidFill>
                  <a:srgbClr val="7030A0"/>
                </a:solidFill>
              </a:rPr>
              <a:t>对照：</a:t>
            </a:r>
            <a:r>
              <a:rPr lang="en-US" altLang="zh-CN" sz="2800">
                <a:solidFill>
                  <a:srgbClr val="7030A0"/>
                </a:solidFill>
              </a:rPr>
              <a:t>_</a:t>
            </a:r>
            <a:r>
              <a:rPr lang="en-US" altLang="zh-CN" sz="2800">
                <a:solidFill>
                  <a:srgbClr val="7030A0"/>
                </a:solidFill>
                <a:sym typeface="+mn-ea"/>
              </a:rPr>
              <a:t>___________________</a:t>
            </a:r>
            <a:r>
              <a:rPr lang="en-US" altLang="zh-CN" sz="2800">
                <a:solidFill>
                  <a:srgbClr val="7030A0"/>
                </a:solidFill>
              </a:rPr>
              <a:t>________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195" y="372745"/>
            <a:ext cx="5972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⑤实验分析</a:t>
            </a:r>
            <a:endParaRPr lang="zh-CN" sz="280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0810" y="4701540"/>
            <a:ext cx="54419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600">
                <a:solidFill>
                  <a:schemeClr val="tx1"/>
                </a:solidFill>
              </a:rPr>
              <a:t>过氧化氢酶比</a:t>
            </a:r>
            <a:r>
              <a:rPr lang="en-US" altLang="zh-CN" sz="2600">
                <a:solidFill>
                  <a:schemeClr val="tx1"/>
                </a:solidFill>
              </a:rPr>
              <a:t>FeCl</a:t>
            </a:r>
            <a:r>
              <a:rPr lang="en-US" altLang="zh-CN" sz="2600" baseline="-25000">
                <a:solidFill>
                  <a:schemeClr val="tx1"/>
                </a:solidFill>
              </a:rPr>
              <a:t>3</a:t>
            </a:r>
            <a:r>
              <a:rPr lang="zh-CN" altLang="en-US" sz="2600">
                <a:solidFill>
                  <a:schemeClr val="tx1"/>
                </a:solidFill>
              </a:rPr>
              <a:t>的催化效率高</a:t>
            </a:r>
            <a:r>
              <a:rPr lang="zh-CN" sz="2600">
                <a:solidFill>
                  <a:schemeClr val="tx1"/>
                </a:solidFill>
              </a:rPr>
              <a:t>。</a:t>
            </a:r>
            <a:endParaRPr lang="zh-CN" sz="26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740" y="5193030"/>
            <a:ext cx="5972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⑥实验结论</a:t>
            </a:r>
            <a:endParaRPr lang="zh-CN" sz="280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1045" y="5699125"/>
            <a:ext cx="10576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</a:rPr>
              <a:t>       </a:t>
            </a:r>
            <a:r>
              <a:rPr lang="zh-CN" sz="2800">
                <a:solidFill>
                  <a:schemeClr val="tx1"/>
                </a:solidFill>
              </a:rPr>
              <a:t>酶和无机催化剂一样，都能催化化学反应，并且酶的催化效率远高于无机催化的催化效率。</a:t>
            </a:r>
            <a:endParaRPr lang="zh-CN" sz="28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111760"/>
            <a:ext cx="11208385" cy="1210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8555" y="1936750"/>
            <a:ext cx="1015555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       </a:t>
            </a:r>
            <a:r>
              <a:rPr lang="zh-CN" altLang="en-US" sz="2800"/>
              <a:t>淀粉和蔗糖都是</a:t>
            </a:r>
            <a:r>
              <a:rPr lang="zh-CN" altLang="en-US" sz="2800">
                <a:solidFill>
                  <a:srgbClr val="FF0000"/>
                </a:solidFill>
              </a:rPr>
              <a:t>非还原糖</a:t>
            </a:r>
            <a:r>
              <a:rPr lang="zh-CN" altLang="en-US" sz="2800"/>
              <a:t>。它们在酶的催化作用下都能水解成</a:t>
            </a:r>
            <a:r>
              <a:rPr lang="zh-CN" altLang="en-US" sz="2800">
                <a:solidFill>
                  <a:srgbClr val="FF0000"/>
                </a:solidFill>
              </a:rPr>
              <a:t>还原糖</a:t>
            </a:r>
            <a:r>
              <a:rPr lang="zh-CN" altLang="en-US" sz="2800"/>
              <a:t>。在淀粉溶液和蔗糖溶液中分别加入淀粉酶，再用斐林试剂鉴定溶液中有无还原糖，就可以看出淀粉酶是否只能催化特定的化学反应。</a:t>
            </a:r>
            <a:endParaRPr lang="zh-CN" altLang="en-US" sz="2800"/>
          </a:p>
        </p:txBody>
      </p: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430020" y="4057650"/>
            <a:ext cx="8312785" cy="607695"/>
            <a:chOff x="3716" y="4038"/>
            <a:chExt cx="13091" cy="957"/>
          </a:xfrm>
        </p:grpSpPr>
        <p:sp>
          <p:nvSpPr>
            <p:cNvPr id="6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3716" y="4173"/>
              <a:ext cx="130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淀粉</a:t>
              </a:r>
              <a:r>
                <a:rPr lang="zh-CN" altLang="en-US" sz="2800" b="1">
                  <a:solidFill>
                    <a:schemeClr val="tx2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（非还原性）       </a:t>
              </a:r>
              <a:r>
                <a:rPr lang="zh-CN" altLang="en-US" sz="2800" b="1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麦芽糖</a:t>
              </a:r>
              <a:r>
                <a:rPr lang="zh-CN" altLang="en-US" sz="2800" b="1">
                  <a:solidFill>
                    <a:schemeClr val="tx2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（还原性）</a:t>
              </a:r>
              <a:endParaRPr lang="zh-CN" altLang="en-US" sz="28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>
              <p:custDataLst>
                <p:tags r:id="rId4"/>
              </p:custDataLst>
            </p:nvPr>
          </p:nvCxnSpPr>
          <p:spPr>
            <a:xfrm>
              <a:off x="8419" y="4618"/>
              <a:ext cx="19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8706" y="4038"/>
              <a:ext cx="13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800" b="1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淀粉酶</a:t>
              </a:r>
              <a:endParaRPr lang="zh-CN" altLang="en-US" sz="1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1430020" y="5003800"/>
            <a:ext cx="9831705" cy="607695"/>
            <a:chOff x="3716" y="4038"/>
            <a:chExt cx="15483" cy="957"/>
          </a:xfrm>
        </p:grpSpPr>
        <p:sp>
          <p:nvSpPr>
            <p:cNvPr id="13" name="文本框 12"/>
            <p:cNvSpPr txBox="1"/>
            <p:nvPr>
              <p:custDataLst>
                <p:tags r:id="rId7"/>
              </p:custDataLst>
            </p:nvPr>
          </p:nvSpPr>
          <p:spPr>
            <a:xfrm>
              <a:off x="3716" y="4173"/>
              <a:ext cx="1548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蔗糖</a:t>
              </a:r>
              <a:r>
                <a:rPr lang="zh-CN" altLang="en-US" sz="2800" b="1">
                  <a:solidFill>
                    <a:schemeClr val="tx2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（非还原性）       </a:t>
              </a:r>
              <a:r>
                <a:rPr lang="zh-CN" altLang="en-US" sz="2800" b="1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葡萄糖</a:t>
              </a:r>
              <a:r>
                <a:rPr lang="zh-CN" altLang="en-US" sz="2800" b="1">
                  <a:solidFill>
                    <a:schemeClr val="tx2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（还原性）</a:t>
              </a:r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+</a:t>
              </a:r>
              <a:r>
                <a:rPr lang="zh-CN" altLang="en-US" sz="2800" b="1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果糖</a:t>
              </a:r>
              <a:r>
                <a:rPr lang="zh-CN" altLang="en-US" sz="2800" b="1">
                  <a:solidFill>
                    <a:schemeClr val="tx2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（还原性）</a:t>
              </a:r>
              <a:endParaRPr lang="zh-CN" altLang="en-US" sz="2800" b="1">
                <a:solidFill>
                  <a:schemeClr val="tx2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/>
            <p:nvPr>
              <p:custDataLst>
                <p:tags r:id="rId8"/>
              </p:custDataLst>
            </p:nvPr>
          </p:nvCxnSpPr>
          <p:spPr>
            <a:xfrm>
              <a:off x="8419" y="4618"/>
              <a:ext cx="19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>
              <p:custDataLst>
                <p:tags r:id="rId9"/>
              </p:custDataLst>
            </p:nvPr>
          </p:nvSpPr>
          <p:spPr>
            <a:xfrm>
              <a:off x="8706" y="4038"/>
              <a:ext cx="13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800" b="1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蔗糖酶</a:t>
              </a:r>
              <a:endParaRPr lang="zh-CN" altLang="en-US" sz="1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74645" y="254000"/>
            <a:ext cx="3848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altLang="zh-CN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172677" y="112641"/>
            <a:ext cx="7487359" cy="54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44" tIns="54422" rIns="108844" bIns="54422">
            <a:spAutoFit/>
          </a:bodyPr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实施实验，得出结果：</a:t>
            </a:r>
            <a:endParaRPr lang="zh-CN" altLang="en-US" sz="28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0545" y="735330"/>
          <a:ext cx="836231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345"/>
                <a:gridCol w="3744595"/>
                <a:gridCol w="1754187"/>
                <a:gridCol w="1754187"/>
              </a:tblGrid>
              <a:tr h="487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rgbClr val="C00000"/>
                          </a:solidFill>
                        </a:rPr>
                        <a:t>步骤</a:t>
                      </a:r>
                      <a:endParaRPr lang="zh-CN" altLang="en-US" sz="26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rgbClr val="C00000"/>
                          </a:solidFill>
                        </a:rPr>
                        <a:t>项目</a:t>
                      </a:r>
                      <a:endParaRPr lang="zh-CN" altLang="en-US" sz="26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rgbClr val="C00000"/>
                          </a:solidFill>
                        </a:rPr>
                        <a:t>试管</a:t>
                      </a:r>
                      <a:r>
                        <a:rPr lang="en-US" altLang="zh-CN" sz="260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26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rgbClr val="C00000"/>
                          </a:solidFill>
                        </a:rPr>
                        <a:t>试管</a:t>
                      </a:r>
                      <a:r>
                        <a:rPr lang="en-US" altLang="zh-CN" sz="260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altLang="zh-CN" sz="26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</a:rPr>
                        <a:t>注入可溶性淀粉溶液</a:t>
                      </a:r>
                      <a:endParaRPr lang="zh-CN" altLang="en-US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6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6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</a:rPr>
                        <a:t>注入蔗糖溶液</a:t>
                      </a:r>
                      <a:endParaRPr lang="zh-CN" altLang="en-US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6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6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6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</a:rPr>
                        <a:t>注入新鲜的淀粉酶溶液</a:t>
                      </a:r>
                      <a:endParaRPr lang="zh-CN" altLang="en-US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6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6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6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</a:rPr>
                        <a:t>振荡试管使试管内液体混匀</a:t>
                      </a:r>
                      <a:endParaRPr lang="zh-CN" altLang="en-US" sz="26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</a:rPr>
                        <a:t>下半部浸入</a:t>
                      </a:r>
                      <a:r>
                        <a:rPr lang="en-US" altLang="zh-CN" sz="2600">
                          <a:solidFill>
                            <a:schemeClr val="tx1"/>
                          </a:solidFill>
                        </a:rPr>
                        <a:t>60℃</a:t>
                      </a:r>
                      <a:r>
                        <a:rPr lang="zh-CN" altLang="en-US" sz="2600">
                          <a:solidFill>
                            <a:schemeClr val="tx1"/>
                          </a:solidFill>
                        </a:rPr>
                        <a:t>左右温水中保温</a:t>
                      </a:r>
                      <a:r>
                        <a:rPr lang="en-US" altLang="zh-CN" sz="2600">
                          <a:solidFill>
                            <a:schemeClr val="tx1"/>
                          </a:solidFill>
                        </a:rPr>
                        <a:t>5min</a:t>
                      </a:r>
                      <a:endParaRPr lang="en-US" altLang="zh-CN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6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</a:rPr>
                        <a:t>取出试管分别加</a:t>
                      </a:r>
                      <a:r>
                        <a:rPr lang="en-US" altLang="zh-CN" sz="2600">
                          <a:solidFill>
                            <a:schemeClr val="tx1"/>
                          </a:solidFill>
                        </a:rPr>
                        <a:t>2ml</a:t>
                      </a:r>
                      <a:r>
                        <a:rPr lang="zh-CN" altLang="en-US" sz="2600">
                          <a:solidFill>
                            <a:srgbClr val="0070C0"/>
                          </a:solidFill>
                        </a:rPr>
                        <a:t>斐林试剂</a:t>
                      </a:r>
                      <a:r>
                        <a:rPr lang="zh-CN" altLang="en-US" sz="2600">
                          <a:solidFill>
                            <a:schemeClr val="tx1"/>
                          </a:solidFill>
                        </a:rPr>
                        <a:t>，边加边振荡混匀</a:t>
                      </a:r>
                      <a:endParaRPr lang="zh-CN" altLang="en-US" sz="26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</a:rPr>
                        <a:t>下半部放进盛热水大烧杯，酒精灯加热煮沸</a:t>
                      </a:r>
                      <a:r>
                        <a:rPr lang="en-US" altLang="zh-CN" sz="2600">
                          <a:solidFill>
                            <a:schemeClr val="tx1"/>
                          </a:solidFill>
                        </a:rPr>
                        <a:t>1min</a:t>
                      </a:r>
                      <a:endParaRPr lang="en-US" altLang="zh-CN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487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6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</a:rPr>
                        <a:t>观察颜色变化</a:t>
                      </a:r>
                      <a:endParaRPr lang="zh-CN" altLang="en-US" sz="2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rgbClr val="C00000"/>
                          </a:solidFill>
                        </a:rPr>
                        <a:t>砖红色</a:t>
                      </a:r>
                      <a:endParaRPr lang="zh-CN" altLang="en-US" sz="26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rgbClr val="0070C0"/>
                          </a:solidFill>
                        </a:rPr>
                        <a:t>蓝色</a:t>
                      </a:r>
                      <a:endParaRPr lang="zh-CN" altLang="en-US" sz="2600">
                        <a:solidFill>
                          <a:srgbClr val="0070C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56120" y="1271270"/>
            <a:ext cx="98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</a:rPr>
              <a:t>2mL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9835" y="1271270"/>
            <a:ext cx="98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</a:rPr>
              <a:t>—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56120" y="1671955"/>
            <a:ext cx="98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</a:rPr>
              <a:t>—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9835" y="1671955"/>
            <a:ext cx="98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</a:rPr>
              <a:t>2mL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56120" y="2193925"/>
            <a:ext cx="98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</a:rPr>
              <a:t>2mL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9835" y="2193925"/>
            <a:ext cx="98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</a:rPr>
              <a:t>2mL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86635" y="5390515"/>
            <a:ext cx="8369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chemeClr val="tx1"/>
                </a:solidFill>
              </a:rPr>
              <a:t>思考：能否用碘液对实验结果进行检测？</a:t>
            </a:r>
            <a:endParaRPr lang="zh-CN" sz="28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86635" y="5912485"/>
            <a:ext cx="8369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不能，因为碘液无法检测蔗糖是否发生水解。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702084" y="1744365"/>
            <a:ext cx="7487359" cy="54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44" tIns="54422" rIns="108844" bIns="54422">
            <a:spAutoFit/>
          </a:bodyPr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实验结论：</a:t>
            </a:r>
            <a:endParaRPr lang="zh-CN" altLang="en-US" sz="28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285365"/>
            <a:ext cx="1081341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黑体" panose="02010609060101010101" pitchFamily="2" charset="-122"/>
              </a:rPr>
              <a:t>　   淀粉酶只能催化淀粉水解，对蔗糖则不起催化作用。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黑体" panose="02010609060101010101" pitchFamily="2" charset="-122"/>
              </a:rPr>
              <a:t>       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837965" y="927575"/>
            <a:ext cx="67532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酶具有专一性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动作按钮: 帮助 1"/>
          <p:cNvSpPr/>
          <p:nvPr/>
        </p:nvSpPr>
        <p:spPr>
          <a:xfrm>
            <a:off x="1504950" y="3743325"/>
            <a:ext cx="752475" cy="48577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371725" y="3634105"/>
            <a:ext cx="2895600" cy="70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还能如何验证专一性？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512820" y="2414270"/>
            <a:ext cx="8025765" cy="396113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  <a:buClr>
                <a:schemeClr val="accent1"/>
              </a:buClr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不同的温度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下，同一种酶活性是否会受到影响？</a:t>
            </a:r>
            <a:endParaRPr lang="zh-CN" altLang="en-US" sz="28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Clr>
                <a:schemeClr val="accent1"/>
              </a:buClr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不同的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下，同一种酶活性是否会改变？</a:t>
            </a:r>
            <a:endParaRPr lang="zh-CN" altLang="en-US" sz="28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FontTx/>
              <a:buNone/>
            </a:pPr>
            <a:endParaRPr lang="zh-CN" altLang="en-US" sz="28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1"/>
              </a:buClr>
              <a:buNone/>
            </a:pP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请设计相关的实验，验证你们的假设。</a:t>
            </a:r>
            <a:endParaRPr lang="zh-CN" altLang="en-US" sz="28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988" name="Text Box 4"/>
          <p:cNvSpPr/>
          <p:nvPr>
            <p:custDataLst>
              <p:tags r:id="rId2"/>
            </p:custDataLst>
          </p:nvPr>
        </p:nvSpPr>
        <p:spPr>
          <a:xfrm>
            <a:off x="2469833" y="1540510"/>
            <a:ext cx="830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哪些因素会影响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酶活性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？</a:t>
            </a:r>
            <a:endParaRPr lang="zh-CN" altLang="en-US" sz="28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1989" name="Rectangle 5"/>
          <p:cNvSpPr/>
          <p:nvPr>
            <p:custDataLst>
              <p:tags r:id="rId3"/>
            </p:custDataLst>
          </p:nvPr>
        </p:nvSpPr>
        <p:spPr>
          <a:xfrm>
            <a:off x="2401888" y="947103"/>
            <a:ext cx="82819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酶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催化特定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化学反应的能力称为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酶活性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 descr="timgMXT6LPAC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595" y="2225675"/>
            <a:ext cx="3451225" cy="3451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25" y="0"/>
            <a:ext cx="10840085" cy="8864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42540" y="0"/>
            <a:ext cx="3848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uiExpand="1" build="p"/>
      <p:bldP spid="41989" grpId="1"/>
      <p:bldP spid="41988" grpId="0"/>
      <p:bldP spid="4198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89255" y="199390"/>
            <a:ext cx="8248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chemeClr val="tx1"/>
                </a:solidFill>
              </a:rPr>
              <a:t>实验过程与结果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rgbClr val="C00000"/>
                </a:solidFill>
              </a:rPr>
              <a:t>探究温度对酶活性的影响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初步设计</a:t>
            </a:r>
            <a:endParaRPr lang="zh-CN" altLang="en-US" sz="280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64820" y="768350"/>
          <a:ext cx="11255375" cy="536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/>
                <a:gridCol w="2922270"/>
                <a:gridCol w="2969895"/>
                <a:gridCol w="2932430"/>
              </a:tblGrid>
              <a:tr h="4572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操作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sym typeface="+mn-ea"/>
                        </a:rPr>
                        <a:t>试管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sym typeface="+mn-ea"/>
                        </a:rPr>
                        <a:t>试管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sym typeface="+mn-ea"/>
                        </a:rPr>
                        <a:t>试管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0℃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60℃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8160"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100℃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加淀粉酶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加淀粉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保温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在各自温度下保温</a:t>
                      </a: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5min</a:t>
                      </a:r>
                      <a:endParaRPr lang="zh-CN" altLang="en-US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加碘液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滴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滴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滴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观察颜色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4820" y="5097780"/>
            <a:ext cx="7941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实验设计如何？哪里有问题？怎么改进？</a:t>
            </a:r>
            <a:endParaRPr lang="zh-CN" sz="280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9035" y="4288155"/>
            <a:ext cx="1383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zh-CN" altLang="en-US" sz="2800">
                <a:solidFill>
                  <a:srgbClr val="0070C0"/>
                </a:solidFill>
                <a:sym typeface="+mn-ea"/>
              </a:rPr>
              <a:t>变蓝</a:t>
            </a:r>
            <a:endParaRPr lang="zh-CN" altLang="en-US" sz="2800">
              <a:solidFill>
                <a:srgbClr val="0070C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7820" y="4288155"/>
            <a:ext cx="1383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zh-CN" altLang="en-US" sz="2800">
                <a:solidFill>
                  <a:srgbClr val="404040"/>
                </a:solidFill>
                <a:sym typeface="+mn-ea"/>
              </a:rPr>
              <a:t>不变蓝</a:t>
            </a:r>
            <a:endParaRPr lang="zh-CN" altLang="en-US" sz="2800">
              <a:solidFill>
                <a:srgbClr val="40404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76765" y="4288155"/>
            <a:ext cx="1383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zh-CN" altLang="en-US" sz="2800">
                <a:solidFill>
                  <a:srgbClr val="0070C0"/>
                </a:solidFill>
                <a:sym typeface="+mn-ea"/>
              </a:rPr>
              <a:t>变蓝</a:t>
            </a:r>
            <a:endParaRPr lang="zh-CN" altLang="en-US" sz="2800">
              <a:solidFill>
                <a:srgbClr val="0070C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4820" y="5678805"/>
            <a:ext cx="11475085" cy="1383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问题：保温前已发生反应！！！</a:t>
            </a:r>
            <a:endParaRPr 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强调！注意实验顺序，避免提前反应！</a:t>
            </a:r>
            <a:endParaRPr 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3"/>
          <p:cNvSpPr/>
          <p:nvPr/>
        </p:nvSpPr>
        <p:spPr>
          <a:xfrm>
            <a:off x="1524000" y="189230"/>
            <a:ext cx="612330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400" b="1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lang="zh-CN" altLang="en-US" sz="4400" b="1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一</a:t>
            </a:r>
            <a:r>
              <a:rPr lang="zh-CN" altLang="en-US" sz="4400" b="1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）实验设计的原则</a:t>
            </a:r>
            <a:endParaRPr lang="zh-CN" altLang="en-US" sz="4400" b="1" dirty="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8" name="Rectangle 5"/>
          <p:cNvSpPr/>
          <p:nvPr/>
        </p:nvSpPr>
        <p:spPr>
          <a:xfrm>
            <a:off x="1774825" y="1196975"/>
            <a:ext cx="8893175" cy="31692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实验设计的原则有：</a:t>
            </a:r>
            <a:r>
              <a:rPr lang="zh-CN" altLang="en-US" sz="4000" b="1" dirty="0">
                <a:solidFill>
                  <a:srgbClr val="D6009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科学性原则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4000" b="1" dirty="0">
                <a:solidFill>
                  <a:srgbClr val="D6009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对照原则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4000" b="1" dirty="0">
                <a:solidFill>
                  <a:srgbClr val="D6009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单一变量原则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4000" b="1" dirty="0">
                <a:solidFill>
                  <a:srgbClr val="D6009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平行重复原则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等。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  从做题的角度出发，在设计实验时，应着重注意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单一变量原则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对照原则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89255" y="199390"/>
            <a:ext cx="8248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chemeClr val="tx1"/>
                </a:solidFill>
              </a:rPr>
              <a:t>实验过程与结果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rgbClr val="C00000"/>
                </a:solidFill>
              </a:rPr>
              <a:t>探究温度对酶活性的影响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endParaRPr lang="en-US" altLang="zh-CN" sz="280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64820" y="768350"/>
          <a:ext cx="11268075" cy="536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635"/>
                <a:gridCol w="1806575"/>
                <a:gridCol w="1536700"/>
                <a:gridCol w="1536065"/>
                <a:gridCol w="1536700"/>
                <a:gridCol w="1536700"/>
                <a:gridCol w="1536700"/>
              </a:tblGrid>
              <a:tr h="457200">
                <a:tc rowSpan="7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操作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试管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sym typeface="+mn-ea"/>
                        </a:rPr>
                        <a:t>试管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sym typeface="+mn-ea"/>
                        </a:rPr>
                        <a:t>试管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sym typeface="+mn-ea"/>
                        </a:rPr>
                        <a:t>试管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sym typeface="+mn-ea"/>
                        </a:rPr>
                        <a:t>试管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sym typeface="+mn-ea"/>
                        </a:rPr>
                        <a:t>试管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0℃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0℃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60℃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60℃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100℃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8160"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100℃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加淀粉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—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—</a:t>
                      </a:r>
                      <a:endParaRPr lang="en-US" altLang="zh-CN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—</a:t>
                      </a:r>
                      <a:endParaRPr lang="en-US" altLang="zh-CN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加淀粉酶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—</a:t>
                      </a:r>
                      <a:endParaRPr lang="en-US" altLang="zh-CN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—</a:t>
                      </a:r>
                      <a:endParaRPr lang="en-US" altLang="zh-CN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—</a:t>
                      </a:r>
                      <a:endParaRPr lang="en-US" altLang="zh-CN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2mL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保温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在各自温度下保温</a:t>
                      </a: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5min</a:t>
                      </a:r>
                      <a:endParaRPr lang="en-US" altLang="zh-CN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混合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将</a:t>
                      </a: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号加入</a:t>
                      </a: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1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中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将</a:t>
                      </a: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号加入</a:t>
                      </a: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中</a:t>
                      </a:r>
                      <a:endParaRPr lang="zh-CN" altLang="en-US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将</a:t>
                      </a: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6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号加入</a:t>
                      </a: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号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中</a:t>
                      </a:r>
                      <a:endParaRPr lang="zh-CN" altLang="en-US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保温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  <a:sym typeface="+mn-ea"/>
                        </a:rPr>
                        <a:t>在各自温度下保温</a:t>
                      </a:r>
                      <a:r>
                        <a:rPr lang="en-US" altLang="zh-CN" sz="2800">
                          <a:solidFill>
                            <a:srgbClr val="404040"/>
                          </a:solidFill>
                          <a:sym typeface="+mn-ea"/>
                        </a:rPr>
                        <a:t>5min</a:t>
                      </a:r>
                      <a:endParaRPr lang="zh-CN" altLang="en-US" sz="2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加碘液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滴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滴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滴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404040"/>
                          </a:solidFill>
                        </a:rPr>
                        <a:t>观察颜色</a:t>
                      </a: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7355" y="6167120"/>
            <a:ext cx="2254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实验结论</a:t>
            </a:r>
            <a:endParaRPr lang="zh-CN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32990" y="6151880"/>
            <a:ext cx="605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chemeClr val="tx1"/>
                </a:solidFill>
              </a:rPr>
              <a:t>温度过低或过高</a:t>
            </a:r>
            <a:r>
              <a:rPr lang="zh-CN" sz="2800">
                <a:solidFill>
                  <a:srgbClr val="FF0000"/>
                </a:solidFill>
              </a:rPr>
              <a:t>酶活性</a:t>
            </a:r>
            <a:r>
              <a:rPr lang="zh-CN" sz="2800">
                <a:solidFill>
                  <a:schemeClr val="tx1"/>
                </a:solidFill>
              </a:rPr>
              <a:t>都较低。</a:t>
            </a:r>
            <a:endParaRPr lang="zh-CN" sz="28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8985" y="5520690"/>
            <a:ext cx="1383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zh-CN" altLang="en-US" sz="2800">
                <a:solidFill>
                  <a:srgbClr val="0070C0"/>
                </a:solidFill>
                <a:sym typeface="+mn-ea"/>
              </a:rPr>
              <a:t>变蓝</a:t>
            </a:r>
            <a:endParaRPr lang="zh-CN" altLang="en-US" sz="2800">
              <a:solidFill>
                <a:srgbClr val="0070C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8295" y="5520690"/>
            <a:ext cx="1383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zh-CN" altLang="en-US" sz="2800">
                <a:solidFill>
                  <a:srgbClr val="404040"/>
                </a:solidFill>
                <a:sym typeface="+mn-ea"/>
              </a:rPr>
              <a:t>不变蓝</a:t>
            </a:r>
            <a:endParaRPr lang="zh-CN" altLang="en-US" sz="2800">
              <a:solidFill>
                <a:srgbClr val="40404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1030" y="5520690"/>
            <a:ext cx="1383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zh-CN" altLang="en-US" sz="2800">
                <a:solidFill>
                  <a:srgbClr val="0070C0"/>
                </a:solidFill>
                <a:sym typeface="+mn-ea"/>
              </a:rPr>
              <a:t>变蓝</a:t>
            </a:r>
            <a:endParaRPr lang="zh-CN" altLang="en-US" sz="2800">
              <a:solidFill>
                <a:srgbClr val="0070C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81330" y="415925"/>
            <a:ext cx="5001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solidFill>
                  <a:schemeClr val="tx1"/>
                </a:solidFill>
              </a:rPr>
              <a:t>思考</a:t>
            </a:r>
            <a:r>
              <a:rPr lang="en-US" altLang="zh-CN" sz="3200">
                <a:solidFill>
                  <a:schemeClr val="tx1"/>
                </a:solidFill>
              </a:rPr>
              <a:t>·</a:t>
            </a:r>
            <a:r>
              <a:rPr lang="zh-CN" sz="3200">
                <a:solidFill>
                  <a:schemeClr val="tx1"/>
                </a:solidFill>
              </a:rPr>
              <a:t>讨论</a:t>
            </a:r>
            <a:endParaRPr lang="zh-CN" sz="32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330" y="1158240"/>
            <a:ext cx="8745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如何进一步探究淀粉酶的最适温度？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8195" y="1786890"/>
            <a:ext cx="730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缩小温度梯度，重复进行上述实验。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330" y="2308860"/>
            <a:ext cx="10324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为什么不能用斐林试剂对实验结果进行检测？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7090" y="2952115"/>
            <a:ext cx="109931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       </a:t>
            </a:r>
            <a:r>
              <a:rPr lang="zh-CN" altLang="en-US" sz="2800">
                <a:solidFill>
                  <a:srgbClr val="FF0000"/>
                </a:solidFill>
              </a:rPr>
              <a:t>该实验的自变量是温度，用斐林试剂检测时需要水浴加热，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这样会干扰自变量。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1330" y="3970655"/>
            <a:ext cx="11088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</a:rPr>
              <a:t>3.</a:t>
            </a:r>
            <a:r>
              <a:rPr lang="zh-CN" altLang="en-US" sz="2800">
                <a:solidFill>
                  <a:schemeClr val="tx1"/>
                </a:solidFill>
              </a:rPr>
              <a:t>为什么不能用过氧化氢酶和过氧化氢来探究温度对酶活性的影响？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0605" y="463232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因为过氧化氢本身受热易分解，会对实验结果造成干扰。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8805" y="251460"/>
            <a:ext cx="83299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ym typeface="+mn-ea"/>
              </a:rPr>
              <a:t>实验过程与结果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探究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PH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对酶活性的影响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初步设计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【注】在最适温度下</a:t>
            </a:r>
            <a:endParaRPr lang="zh-CN" altLang="en-US" sz="2800">
              <a:sym typeface="+mn-ea"/>
            </a:endParaRPr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598805" y="1204595"/>
          <a:ext cx="1097788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795"/>
                <a:gridCol w="2049145"/>
                <a:gridCol w="2744470"/>
                <a:gridCol w="27444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操作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</a:t>
                      </a:r>
                      <a:r>
                        <a:rPr lang="zh-CN" altLang="en-US" sz="2800"/>
                        <a:t>号试管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号试管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3</a:t>
                      </a:r>
                      <a:r>
                        <a:rPr lang="zh-CN" altLang="en-US" sz="2800"/>
                        <a:t>号试管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加入新鲜肝脏研磨液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滴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滴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滴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加入过氧化氢溶液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2ml</a:t>
                      </a:r>
                      <a:endParaRPr lang="en-US" altLang="zh-CN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2ml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2ml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加入</a:t>
                      </a:r>
                      <a:r>
                        <a:rPr lang="en-US" altLang="zh-CN" sz="2800"/>
                        <a:t>pH</a:t>
                      </a:r>
                      <a:r>
                        <a:rPr lang="zh-CN" altLang="en-US" sz="2800"/>
                        <a:t>不等的溶液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1ml</a:t>
                      </a:r>
                      <a:r>
                        <a:rPr lang="zh-CN" altLang="en-US" sz="2800"/>
                        <a:t>蒸馏水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1ml0.01mol/L</a:t>
                      </a:r>
                      <a:endParaRPr lang="en-US" altLang="zh-CN" sz="2800"/>
                    </a:p>
                    <a:p>
                      <a:pPr>
                        <a:buNone/>
                      </a:pPr>
                      <a:r>
                        <a:rPr lang="en-US" altLang="zh-CN" sz="2800"/>
                        <a:t>NaOH</a:t>
                      </a:r>
                      <a:r>
                        <a:rPr lang="zh-CN" altLang="en-US" sz="2800"/>
                        <a:t>溶液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1ml0.01mol/L</a:t>
                      </a:r>
                      <a:endParaRPr lang="en-US" altLang="zh-CN" sz="2800"/>
                    </a:p>
                    <a:p>
                      <a:pPr>
                        <a:buNone/>
                      </a:pPr>
                      <a:r>
                        <a:rPr lang="en-US" altLang="zh-CN" sz="2800"/>
                        <a:t>HCI</a:t>
                      </a:r>
                      <a:r>
                        <a:rPr lang="zh-CN" altLang="en-US" sz="2800"/>
                        <a:t>溶液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观察单位时间内产生的气泡数量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气泡较多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气泡较少或没有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气泡较少或没有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74370" y="4869180"/>
            <a:ext cx="7941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实验设计如何？哪里有问题？怎么改进？</a:t>
            </a:r>
            <a:endParaRPr lang="zh-CN" sz="280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370" y="5469255"/>
            <a:ext cx="794194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问题：调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前已发生反应！！！</a:t>
            </a:r>
            <a:endParaRPr 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强调！注意实验顺序，避免提前反应！</a:t>
            </a:r>
            <a:endParaRPr 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598805" y="1204595"/>
          <a:ext cx="1097788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795"/>
                <a:gridCol w="2049145"/>
                <a:gridCol w="2744470"/>
                <a:gridCol w="27444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操作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</a:t>
                      </a:r>
                      <a:r>
                        <a:rPr lang="zh-CN" altLang="en-US" sz="2800"/>
                        <a:t>号试管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号试管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3</a:t>
                      </a:r>
                      <a:r>
                        <a:rPr lang="zh-CN" altLang="en-US" sz="2800"/>
                        <a:t>号试管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加入新鲜肝脏研磨液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滴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滴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滴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加入</a:t>
                      </a:r>
                      <a:r>
                        <a:rPr lang="en-US" altLang="zh-CN" sz="2800"/>
                        <a:t>pH</a:t>
                      </a:r>
                      <a:r>
                        <a:rPr lang="zh-CN" altLang="en-US" sz="2800"/>
                        <a:t>不等的溶液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1ml</a:t>
                      </a:r>
                      <a:r>
                        <a:rPr lang="zh-CN" altLang="en-US" sz="2800"/>
                        <a:t>蒸馏水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1ml0.01mol/L</a:t>
                      </a:r>
                      <a:endParaRPr lang="en-US" altLang="zh-CN" sz="2800"/>
                    </a:p>
                    <a:p>
                      <a:pPr>
                        <a:buNone/>
                      </a:pPr>
                      <a:r>
                        <a:rPr lang="en-US" altLang="zh-CN" sz="2800"/>
                        <a:t>NaOH</a:t>
                      </a:r>
                      <a:r>
                        <a:rPr lang="zh-CN" altLang="en-US" sz="2800"/>
                        <a:t>溶液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1ml0.01mol/L</a:t>
                      </a:r>
                      <a:endParaRPr lang="en-US" altLang="zh-CN" sz="2800"/>
                    </a:p>
                    <a:p>
                      <a:pPr>
                        <a:buNone/>
                      </a:pPr>
                      <a:r>
                        <a:rPr lang="en-US" altLang="zh-CN" sz="2800"/>
                        <a:t>HCI</a:t>
                      </a:r>
                      <a:r>
                        <a:rPr lang="zh-CN" altLang="en-US" sz="2800"/>
                        <a:t>溶液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加入过氧化氢溶液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2ml</a:t>
                      </a:r>
                      <a:endParaRPr lang="en-US" altLang="zh-CN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2ml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2ml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观察单位时间内产生的气泡数量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气泡较多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气泡较少或没有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气泡较少或没有</a:t>
                      </a:r>
                      <a:endParaRPr lang="zh-CN" altLang="en-US" sz="280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74370" y="4869180"/>
            <a:ext cx="7941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C00000"/>
                </a:solidFill>
              </a:rPr>
              <a:t>还可以怎么改进？</a:t>
            </a:r>
            <a:endParaRPr lang="zh-CN" sz="280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370" y="5469255"/>
            <a:ext cx="79419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将过氧化氢和过氧化氢酶分别调到同一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再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混合</a:t>
            </a:r>
            <a:endParaRPr 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805" y="251460"/>
            <a:ext cx="83299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ym typeface="+mn-ea"/>
              </a:rPr>
              <a:t>实验过程与结果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探究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PH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对酶活性的影响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初步设计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【注】在最适温度下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82905" y="609600"/>
            <a:ext cx="8248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chemeClr val="tx1"/>
                </a:solidFill>
              </a:rPr>
              <a:t>实验结果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rgbClr val="C00000"/>
                </a:solidFill>
              </a:rPr>
              <a:t>探究</a:t>
            </a:r>
            <a:r>
              <a:rPr lang="en-US" altLang="zh-CN" sz="2800">
                <a:solidFill>
                  <a:srgbClr val="C00000"/>
                </a:solidFill>
              </a:rPr>
              <a:t>pH</a:t>
            </a:r>
            <a:r>
              <a:rPr lang="zh-CN" altLang="en-US" sz="2800">
                <a:solidFill>
                  <a:srgbClr val="C00000"/>
                </a:solidFill>
              </a:rPr>
              <a:t>对酶活性的影响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905" y="1308100"/>
            <a:ext cx="113423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在</a:t>
            </a:r>
            <a:r>
              <a:rPr lang="en-US" altLang="zh-CN" sz="2800">
                <a:solidFill>
                  <a:srgbClr val="FF0000"/>
                </a:solidFill>
              </a:rPr>
              <a:t>pH</a:t>
            </a:r>
            <a:r>
              <a:rPr lang="zh-CN" altLang="en-US" sz="2800">
                <a:solidFill>
                  <a:srgbClr val="FF0000"/>
                </a:solidFill>
              </a:rPr>
              <a:t>为</a:t>
            </a:r>
            <a:r>
              <a:rPr lang="en-US" altLang="zh-CN" sz="2800">
                <a:solidFill>
                  <a:srgbClr val="FF0000"/>
                </a:solidFill>
              </a:rPr>
              <a:t>7.0</a:t>
            </a:r>
            <a:r>
              <a:rPr lang="zh-CN" altLang="en-US" sz="2800">
                <a:solidFill>
                  <a:srgbClr val="FF0000"/>
                </a:solidFill>
              </a:rPr>
              <a:t>时，过氧化氢分解产生氧气的速率较快。</a:t>
            </a:r>
            <a:r>
              <a:rPr lang="en-US" altLang="zh-CN" sz="2800">
                <a:solidFill>
                  <a:srgbClr val="FF0000"/>
                </a:solidFill>
              </a:rPr>
              <a:t>pH</a:t>
            </a:r>
            <a:r>
              <a:rPr lang="zh-CN" altLang="en-US" sz="2800">
                <a:solidFill>
                  <a:srgbClr val="FF0000"/>
                </a:solidFill>
              </a:rPr>
              <a:t>低于</a:t>
            </a:r>
            <a:r>
              <a:rPr lang="en-US" altLang="zh-CN" sz="2800">
                <a:solidFill>
                  <a:srgbClr val="FF0000"/>
                </a:solidFill>
              </a:rPr>
              <a:t>7.0</a:t>
            </a:r>
            <a:r>
              <a:rPr lang="zh-CN" altLang="en-US" sz="2800">
                <a:solidFill>
                  <a:srgbClr val="FF0000"/>
                </a:solidFill>
              </a:rPr>
              <a:t>或</a:t>
            </a:r>
            <a:r>
              <a:rPr lang="en-US" altLang="zh-CN" sz="2800">
                <a:solidFill>
                  <a:srgbClr val="FF0000"/>
                </a:solidFill>
              </a:rPr>
              <a:t>pH</a:t>
            </a:r>
            <a:r>
              <a:rPr lang="zh-CN" altLang="en-US" sz="2800">
                <a:solidFill>
                  <a:srgbClr val="FF0000"/>
                </a:solidFill>
              </a:rPr>
              <a:t>高于</a:t>
            </a:r>
            <a:r>
              <a:rPr lang="en-US" altLang="zh-CN" sz="2800">
                <a:solidFill>
                  <a:srgbClr val="FF0000"/>
                </a:solidFill>
              </a:rPr>
              <a:t>7.0</a:t>
            </a:r>
            <a:r>
              <a:rPr lang="zh-CN" altLang="en-US" sz="2800">
                <a:solidFill>
                  <a:srgbClr val="FF0000"/>
                </a:solidFill>
              </a:rPr>
              <a:t>时，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过氧化氢分解产生氧气的速率明显较慢。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905" y="2546350"/>
            <a:ext cx="2029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solidFill>
                  <a:schemeClr val="tx1"/>
                </a:solidFill>
              </a:rPr>
              <a:t>实验结论：</a:t>
            </a:r>
            <a:endParaRPr lang="zh-CN" sz="32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905" y="3286125"/>
            <a:ext cx="1126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过氧化氢酶的最适</a:t>
            </a:r>
            <a:r>
              <a:rPr lang="en-US" altLang="zh-CN" sz="2800">
                <a:solidFill>
                  <a:srgbClr val="FF0000"/>
                </a:solidFill>
              </a:rPr>
              <a:t>pH</a:t>
            </a:r>
            <a:r>
              <a:rPr lang="zh-CN" altLang="en-US" sz="2800">
                <a:solidFill>
                  <a:srgbClr val="FF0000"/>
                </a:solidFill>
              </a:rPr>
              <a:t>接近</a:t>
            </a:r>
            <a:r>
              <a:rPr lang="en-US" altLang="zh-CN" sz="2800">
                <a:solidFill>
                  <a:srgbClr val="FF0000"/>
                </a:solidFill>
              </a:rPr>
              <a:t>7.0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zh-CN" altLang="en-US" sz="2800">
                <a:solidFill>
                  <a:srgbClr val="FF0000"/>
                </a:solidFill>
              </a:rPr>
              <a:t>过酸或过碱，都会使酶活性下降。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框 4"/>
          <p:cNvSpPr txBox="1"/>
          <p:nvPr/>
        </p:nvSpPr>
        <p:spPr>
          <a:xfrm>
            <a:off x="370840" y="386999"/>
            <a:ext cx="67855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五、酶的应用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734695" y="1199515"/>
            <a:ext cx="23336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溶菌酶</a:t>
            </a:r>
            <a:endParaRPr lang="zh-CN" altLang="en-US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0840" y="2297430"/>
            <a:ext cx="462915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溶解细菌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细胞壁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，具有抗菌消炎的作用。在临床上与抗生素混合使用，能增强抗生素的疗效。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7955" y="1057275"/>
            <a:ext cx="6208395" cy="3870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"/>
          <p:cNvSpPr txBox="1"/>
          <p:nvPr/>
        </p:nvSpPr>
        <p:spPr>
          <a:xfrm>
            <a:off x="641350" y="409575"/>
            <a:ext cx="2413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果胶酶</a:t>
            </a:r>
            <a:endParaRPr lang="zh-CN" altLang="en-US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1253490"/>
            <a:ext cx="107207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分解果肉内细胞壁中的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果胶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，提高果汁产量，使果汁变得澄清。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880" y="2270125"/>
            <a:ext cx="7950835" cy="4236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"/>
          <p:cNvSpPr txBox="1"/>
          <p:nvPr/>
        </p:nvSpPr>
        <p:spPr>
          <a:xfrm>
            <a:off x="353695" y="322580"/>
            <a:ext cx="29032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加酶洗衣粉</a:t>
            </a:r>
            <a:endParaRPr lang="zh-CN" altLang="en-US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4"/>
          <p:cNvSpPr txBox="1"/>
          <p:nvPr/>
        </p:nvSpPr>
        <p:spPr>
          <a:xfrm>
            <a:off x="353695" y="1145540"/>
            <a:ext cx="466344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蛋白酶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血渍、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奶渍    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脂肪酶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油渍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淀粉酶、纤维素酶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9885" r="10291"/>
          <a:stretch>
            <a:fillRect/>
          </a:stretch>
        </p:blipFill>
        <p:spPr>
          <a:xfrm>
            <a:off x="4752975" y="619760"/>
            <a:ext cx="4184015" cy="5241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"/>
          <p:cNvSpPr txBox="1"/>
          <p:nvPr/>
        </p:nvSpPr>
        <p:spPr>
          <a:xfrm>
            <a:off x="377825" y="400050"/>
            <a:ext cx="29032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含酶牙膏</a:t>
            </a:r>
            <a:endParaRPr lang="zh-CN" altLang="en-US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4"/>
          <p:cNvSpPr txBox="1"/>
          <p:nvPr/>
        </p:nvSpPr>
        <p:spPr>
          <a:xfrm>
            <a:off x="377825" y="1078865"/>
            <a:ext cx="4411980" cy="2460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残留在牙缝里的食物残渣是细菌的美食，也是导致龋齿的祸根。含酶牙膏可以分解细菌，使我们的牙齿亮白、口气清新。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1947" t="6321" r="9881" b="11670"/>
          <a:stretch>
            <a:fillRect/>
          </a:stretch>
        </p:blipFill>
        <p:spPr>
          <a:xfrm>
            <a:off x="4838700" y="400050"/>
            <a:ext cx="3979545" cy="5311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/>
          <p:nvPr/>
        </p:nvSpPr>
        <p:spPr>
          <a:xfrm>
            <a:off x="2135188" y="950913"/>
            <a:ext cx="8077200" cy="31692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单一变量原则：一个实验中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只能有一个自变量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即实验过程中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欲处理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的实验因素，其他实验条件各组应当一致，以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避免或减少无关变量和额外变量的干扰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。     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2" name="Rectangle 3"/>
          <p:cNvSpPr/>
          <p:nvPr/>
        </p:nvSpPr>
        <p:spPr>
          <a:xfrm>
            <a:off x="1703388" y="188913"/>
            <a:ext cx="4824412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单一变量原则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770063" y="4090988"/>
            <a:ext cx="2540000" cy="22453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fontAlgn="base"/>
            <a:r>
              <a:rPr lang="zh-CN" altLang="en-US" sz="2800" strike="noStrike" noProof="1">
                <a:solidFill>
                  <a:srgbClr val="FF0000"/>
                </a:solidFill>
              </a:rPr>
              <a:t>自变量</a:t>
            </a:r>
            <a:r>
              <a:rPr lang="zh-CN" altLang="en-US" sz="2800" strike="noStrike" noProof="1"/>
              <a:t>是指研究者主动操纵，而引起因变量发生变化的因素或条件</a:t>
            </a:r>
            <a:endParaRPr lang="zh-CN" altLang="en-US" sz="280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4187825" y="4090988"/>
            <a:ext cx="2662238" cy="22453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fontAlgn="base"/>
            <a:r>
              <a:rPr lang="zh-CN" altLang="en-US" sz="2800" strike="noStrike" noProof="1">
                <a:solidFill>
                  <a:srgbClr val="FF0000"/>
                </a:solidFill>
              </a:rPr>
              <a:t>因变量</a:t>
            </a:r>
            <a:r>
              <a:rPr lang="zh-CN" altLang="en-US" sz="2800" strike="noStrike" noProof="1"/>
              <a:t>是由于自变量变动而直接（由目的决定）引起变动的量</a:t>
            </a:r>
            <a:endParaRPr lang="zh-CN" altLang="en-US" sz="2800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6527800" y="4090988"/>
            <a:ext cx="3835400" cy="22453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fontAlgn="base"/>
            <a:r>
              <a:rPr lang="zh-CN" altLang="en-US" sz="2800" strike="noStrike" noProof="1">
                <a:solidFill>
                  <a:srgbClr val="FF0000"/>
                </a:solidFill>
              </a:rPr>
              <a:t>无关变量</a:t>
            </a:r>
            <a:r>
              <a:rPr lang="zh-CN" altLang="en-US" sz="2800" strike="noStrike" noProof="1"/>
              <a:t>是指那些除了实验因素(自变量)以外的所有影响实验结果的变量，这些变量不是本实验所要研究的变量</a:t>
            </a:r>
            <a:endParaRPr lang="zh-CN" altLang="en-US" sz="2800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/>
          <p:nvPr/>
        </p:nvSpPr>
        <p:spPr>
          <a:xfrm>
            <a:off x="488950" y="1548130"/>
            <a:ext cx="601853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除了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自变量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外：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材料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要相同，包括数量、大小、生理状况等；</a:t>
            </a:r>
            <a:b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器具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要相同，包括材质、大小等；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试剂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要相同，包括种类、成分、浓度、体积等；</a:t>
            </a:r>
            <a:b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环境条件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要相同且</a:t>
            </a:r>
            <a:r>
              <a:rPr lang="zh-CN" altLang="en-US" sz="36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适宜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，例如温度、光照、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pH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等。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6" name="Rectangle 3"/>
          <p:cNvSpPr/>
          <p:nvPr/>
        </p:nvSpPr>
        <p:spPr>
          <a:xfrm>
            <a:off x="1703388" y="333375"/>
            <a:ext cx="78409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0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怎样在实验中体现单一变量原则？</a:t>
            </a:r>
            <a:endParaRPr lang="zh-CN" altLang="en-US" sz="40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507480" y="2871470"/>
            <a:ext cx="5466715" cy="1912620"/>
            <a:chOff x="9435" y="2437"/>
            <a:chExt cx="8609" cy="3012"/>
          </a:xfrm>
        </p:grpSpPr>
        <p:sp>
          <p:nvSpPr>
            <p:cNvPr id="11" name="文本框 10"/>
            <p:cNvSpPr txBox="1"/>
            <p:nvPr/>
          </p:nvSpPr>
          <p:spPr>
            <a:xfrm>
              <a:off x="9435" y="2437"/>
              <a:ext cx="20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800">
                  <a:solidFill>
                    <a:srgbClr val="C00000"/>
                  </a:solidFill>
                </a:rPr>
                <a:t>自变量</a:t>
              </a:r>
              <a:endParaRPr lang="zh-CN" sz="2800">
                <a:solidFill>
                  <a:srgbClr val="C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858" y="2437"/>
              <a:ext cx="20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800">
                  <a:solidFill>
                    <a:srgbClr val="C00000"/>
                  </a:solidFill>
                </a:rPr>
                <a:t>因变量</a:t>
              </a:r>
              <a:endParaRPr lang="zh-CN" sz="2800">
                <a:solidFill>
                  <a:srgbClr val="C00000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11" idx="3"/>
              <a:endCxn id="12" idx="1"/>
            </p:cNvCxnSpPr>
            <p:nvPr/>
          </p:nvCxnSpPr>
          <p:spPr>
            <a:xfrm>
              <a:off x="11516" y="2848"/>
              <a:ext cx="4342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2332" y="3924"/>
              <a:ext cx="257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800">
                  <a:solidFill>
                    <a:srgbClr val="C00000"/>
                  </a:solidFill>
                </a:rPr>
                <a:t>无关变量</a:t>
              </a:r>
              <a:endParaRPr lang="zh-CN" sz="2800">
                <a:solidFill>
                  <a:srgbClr val="C0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892" y="4627"/>
              <a:ext cx="393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tx1"/>
                  </a:solidFill>
                </a:rPr>
                <a:t>(</a:t>
              </a:r>
              <a:r>
                <a:rPr lang="zh-CN" altLang="en-US" sz="2800">
                  <a:solidFill>
                    <a:schemeClr val="tx1"/>
                  </a:solidFill>
                </a:rPr>
                <a:t>适宜且相等</a:t>
              </a:r>
              <a:r>
                <a:rPr lang="en-US" altLang="zh-CN" sz="2800">
                  <a:solidFill>
                    <a:schemeClr val="tx1"/>
                  </a:solidFill>
                </a:rPr>
                <a:t>)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3493" y="2869"/>
              <a:ext cx="0" cy="112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9572" y="3108"/>
              <a:ext cx="162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tx1"/>
                  </a:solidFill>
                </a:rPr>
                <a:t>(</a:t>
              </a:r>
              <a:r>
                <a:rPr lang="zh-CN" altLang="en-US" sz="2800">
                  <a:solidFill>
                    <a:schemeClr val="tx1"/>
                  </a:solidFill>
                </a:rPr>
                <a:t>控制</a:t>
              </a:r>
              <a:r>
                <a:rPr lang="en-US" altLang="zh-CN" sz="2800">
                  <a:solidFill>
                    <a:schemeClr val="tx1"/>
                  </a:solidFill>
                </a:rPr>
                <a:t>)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930" y="3108"/>
              <a:ext cx="211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tx1"/>
                  </a:solidFill>
                </a:rPr>
                <a:t>(</a:t>
              </a:r>
              <a:r>
                <a:rPr lang="zh-CN" altLang="en-US" sz="2800">
                  <a:solidFill>
                    <a:schemeClr val="tx1"/>
                  </a:solidFill>
                </a:rPr>
                <a:t>检测</a:t>
              </a:r>
              <a:r>
                <a:rPr lang="en-US" altLang="zh-CN" sz="2800">
                  <a:solidFill>
                    <a:schemeClr val="tx1"/>
                  </a:solidFill>
                </a:rPr>
                <a:t>)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/>
          <p:nvPr/>
        </p:nvSpPr>
        <p:spPr>
          <a:xfrm>
            <a:off x="1524000" y="981075"/>
            <a:ext cx="9144000" cy="50774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　  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对照原则是设计和实施实验的准则之一。通过设置实验对照对比，</a:t>
            </a:r>
            <a:r>
              <a:rPr lang="zh-CN" altLang="en-US" sz="3600" b="1" u="sng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排除无关变量的影响，增加实验结果的可信度和说服力。</a:t>
            </a:r>
            <a:endParaRPr lang="zh-CN" altLang="en-US" sz="3600" b="1" u="sng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通常，一个实验总是分为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实验组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对照组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实验组，是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接受实验变量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处理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的对象组；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对照组，是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不接受实验变量处理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的对象组。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0" name="Rectangle 3"/>
          <p:cNvSpPr/>
          <p:nvPr/>
        </p:nvSpPr>
        <p:spPr>
          <a:xfrm>
            <a:off x="1774825" y="0"/>
            <a:ext cx="4211638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对照原则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171" name="Picture 4" descr="0529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0438" y="4797425"/>
            <a:ext cx="2087562" cy="2060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/>
          <p:nvPr/>
        </p:nvSpPr>
        <p:spPr>
          <a:xfrm>
            <a:off x="1524000" y="188913"/>
            <a:ext cx="9467850" cy="175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至于哪个作为实验组，哪个作为对照组，一般是随机决定的。按对照的内容和形式上的不同，通常有以下对照类型：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Rectangle 4"/>
          <p:cNvSpPr/>
          <p:nvPr/>
        </p:nvSpPr>
        <p:spPr>
          <a:xfrm>
            <a:off x="1704975" y="1989138"/>
            <a:ext cx="91789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304800"/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）空白对照：指</a:t>
            </a:r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针对实验组所要研究的实验因素给与空白</a:t>
            </a:r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的对象组。</a:t>
            </a:r>
            <a:endParaRPr lang="zh-CN" altLang="en-US" sz="36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6" name="Rectangle 2"/>
          <p:cNvSpPr/>
          <p:nvPr/>
        </p:nvSpPr>
        <p:spPr>
          <a:xfrm>
            <a:off x="1704658" y="3382963"/>
            <a:ext cx="8964612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04800" eaLnBrk="0" hangingPunct="0"/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）相互对照：指不另设对照组，而是几个实验组相互对比对照。</a:t>
            </a:r>
            <a:endParaRPr lang="zh-CN" altLang="en-US" sz="3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304800" eaLnBrk="0" hangingPunct="0"/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（3）自身对照：指实验与对照在同一对象上进行，即不另设对照组。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　　 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/>
          <p:nvPr/>
        </p:nvSpPr>
        <p:spPr>
          <a:xfrm>
            <a:off x="1703388" y="796925"/>
            <a:ext cx="8893175" cy="34150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    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、准确把握实验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目的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 通过分析实验目的一方面可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确定实验变量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，为实验条件的控制、对照实验的设置提供依据；另一方面可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确定实验性质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，即实验是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验证性实验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还是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探究性实验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，以便能正确地预期实验结果和结论。</a:t>
            </a:r>
            <a:endParaRPr lang="zh-CN" altLang="en-US" sz="3600" b="1" dirty="0">
              <a:solidFill>
                <a:srgbClr val="0066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1524000" y="0"/>
            <a:ext cx="521779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4400" b="1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en-US" sz="4400" b="1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二</a:t>
            </a:r>
            <a:r>
              <a:rPr lang="zh-CN" altLang="en-US" sz="4400" b="1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）实验设计程序</a:t>
            </a:r>
            <a:r>
              <a:rPr lang="zh-CN" altLang="en-US" sz="4400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4400" dirty="0">
              <a:solidFill>
                <a:srgbClr val="0000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1703388" y="549275"/>
            <a:ext cx="8382000" cy="56311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    </a:t>
            </a:r>
            <a:r>
              <a:rPr lang="en-US" altLang="zh-CN" sz="40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、细心弄清实验</a:t>
            </a:r>
            <a:r>
              <a:rPr lang="zh-CN" altLang="en-US" sz="4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要求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40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    一种生物学现象的证实可通过不同的实验来证明，但究竟选用何种方案，则要根据</a:t>
            </a:r>
            <a:r>
              <a:rPr lang="zh-CN" altLang="en-US" sz="4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题目要求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4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所给的材料及用具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来确定，所以在把握实验目的后，要细心地弄清题目的要求和题中的条件，</a:t>
            </a: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特别是不能随意增减材料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，否则尽管实验设计得很完美，但若不合题意，还是会丢分甚至不得分。　　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PECIAL_SOURCE" val="bdnull"/>
</p:tagLst>
</file>

<file path=ppt/tags/tag101.xml><?xml version="1.0" encoding="utf-8"?>
<p:tagLst xmlns:p="http://schemas.openxmlformats.org/presentationml/2006/main">
  <p:tag name="KSO_WM_SPECIAL_SOURCE" val="bdnull"/>
</p:tagLst>
</file>

<file path=ppt/tags/tag102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d60689ce-d39d-49ae-a88f-852793d1dba6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TABLE_BEAUTIFY" val="smartTable{d60689ce-d39d-49ae-a88f-852793d1dba6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AS_UNIQUEID" val="1247"/>
</p:tagLst>
</file>

<file path=ppt/tags/tag77.xml><?xml version="1.0" encoding="utf-8"?>
<p:tagLst xmlns:p="http://schemas.openxmlformats.org/presentationml/2006/main">
  <p:tag name="AS_UNIQUEID" val="1248"/>
</p:tagLst>
</file>

<file path=ppt/tags/tag78.xml><?xml version="1.0" encoding="utf-8"?>
<p:tagLst xmlns:p="http://schemas.openxmlformats.org/presentationml/2006/main">
  <p:tag name="AS_UNIQUEID" val="1249"/>
</p:tagLst>
</file>

<file path=ppt/tags/tag79.xml><?xml version="1.0" encoding="utf-8"?>
<p:tagLst xmlns:p="http://schemas.openxmlformats.org/presentationml/2006/main">
  <p:tag name="AS_UNIQUEID" val="125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AS_UNIQUEID" val="1251"/>
</p:tagLst>
</file>

<file path=ppt/tags/tag81.xml><?xml version="1.0" encoding="utf-8"?>
<p:tagLst xmlns:p="http://schemas.openxmlformats.org/presentationml/2006/main">
  <p:tag name="AS_UNIQUEID" val="1252"/>
</p:tagLst>
</file>

<file path=ppt/tags/tag82.xml><?xml version="1.0" encoding="utf-8"?>
<p:tagLst xmlns:p="http://schemas.openxmlformats.org/presentationml/2006/main">
  <p:tag name="AS_UNIQUEID" val="1253"/>
</p:tagLst>
</file>

<file path=ppt/tags/tag83.xml><?xml version="1.0" encoding="utf-8"?>
<p:tagLst xmlns:p="http://schemas.openxmlformats.org/presentationml/2006/main">
  <p:tag name="AS_UNIQUEID" val="1254"/>
</p:tagLst>
</file>

<file path=ppt/tags/tag84.xml><?xml version="1.0" encoding="utf-8"?>
<p:tagLst xmlns:p="http://schemas.openxmlformats.org/presentationml/2006/main">
  <p:tag name="KSO_WM_UNIT_TABLE_BEAUTIFY" val="smartTable{2f095c9a-047a-4937-bb71-2a5f0e3254bd}"/>
  <p:tag name="TABLE_EMPHASIZE_COLOR" val="8684935"/>
  <p:tag name="TABLE_SKINIDX" val="-1"/>
  <p:tag name="TABLE_COLORIDX" val="l"/>
</p:tagLst>
</file>

<file path=ppt/tags/tag85.xml><?xml version="1.0" encoding="utf-8"?>
<p:tagLst xmlns:p="http://schemas.openxmlformats.org/presentationml/2006/main">
  <p:tag name="AS_UNIQUEID" val="430"/>
</p:tagLst>
</file>

<file path=ppt/tags/tag86.xml><?xml version="1.0" encoding="utf-8"?>
<p:tagLst xmlns:p="http://schemas.openxmlformats.org/presentationml/2006/main">
  <p:tag name="AS_UNIQUEID" val="432"/>
</p:tagLst>
</file>

<file path=ppt/tags/tag87.xml><?xml version="1.0" encoding="utf-8"?>
<p:tagLst xmlns:p="http://schemas.openxmlformats.org/presentationml/2006/main">
  <p:tag name="AS_UNIQUEID" val="433"/>
</p:tagLst>
</file>

<file path=ppt/tags/tag88.xml><?xml version="1.0" encoding="utf-8"?>
<p:tagLst xmlns:p="http://schemas.openxmlformats.org/presentationml/2006/main">
  <p:tag name="AS_UNIQUEID" val="1275"/>
</p:tagLst>
</file>

<file path=ppt/tags/tag89.xml><?xml version="1.0" encoding="utf-8"?>
<p:tagLst xmlns:p="http://schemas.openxmlformats.org/presentationml/2006/main">
  <p:tag name="KSO_WM_UNIT_TABLE_BEAUTIFY" val="smartTable{f2a95ae7-7070-4c6e-918d-0a562885e8a1}"/>
  <p:tag name="TABLE_EMPHASIZE_COLOR" val="8684935"/>
  <p:tag name="TABLE_SKINIDX" val="-1"/>
  <p:tag name="TABLE_COLORIDX" val="l"/>
  <p:tag name="TABLE_ENDDRAG_ORIGIN_RECT" val="886*447"/>
  <p:tag name="TABLE_ENDDRAG_RECT" val="36*60*886*44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1.xml><?xml version="1.0" encoding="utf-8"?>
<p:tagLst xmlns:p="http://schemas.openxmlformats.org/presentationml/2006/main">
  <p:tag name="KSO_WM_UNIT_TABLE_BEAUTIFY" val="smartTable{f2a95ae7-7070-4c6e-918d-0a562885e8a1}"/>
  <p:tag name="TABLE_EMPHASIZE_COLOR" val="8684935"/>
  <p:tag name="TABLE_SKINIDX" val="-1"/>
  <p:tag name="TABLE_COLORIDX" val="l"/>
  <p:tag name="TABLE_ENDDRAG_ORIGIN_RECT" val="887*412"/>
  <p:tag name="TABLE_ENDDRAG_RECT" val="36*59*887*412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4.xml><?xml version="1.0" encoding="utf-8"?>
<p:tagLst xmlns:p="http://schemas.openxmlformats.org/presentationml/2006/main">
  <p:tag name="KSO_WM_UNIT_TABLE_BEAUTIFY" val="smartTable{65e041df-9088-4ec7-9613-9f059caeafab}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UNIT_TABLE_BEAUTIFY" val="smartTable{65e041df-9088-4ec7-9613-9f059caeafab}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5658</Words>
  <Application>WPS 演示</Application>
  <PresentationFormat>宽屏</PresentationFormat>
  <Paragraphs>945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Times New Roman</vt:lpstr>
      <vt:lpstr>华文中宋</vt:lpstr>
      <vt:lpstr>黑体</vt:lpstr>
      <vt:lpstr>楷体_GB2312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maybe_pretty </cp:lastModifiedBy>
  <cp:revision>150</cp:revision>
  <dcterms:created xsi:type="dcterms:W3CDTF">2019-06-19T02:08:00Z</dcterms:created>
  <dcterms:modified xsi:type="dcterms:W3CDTF">2020-11-25T14:49:43Z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