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1" r:id="rId1"/>
  </p:sldMasterIdLst>
  <p:notesMasterIdLst>
    <p:notesMasterId r:id="rId56"/>
  </p:notesMasterIdLst>
  <p:handoutMasterIdLst>
    <p:handoutMasterId r:id="rId57"/>
  </p:handoutMasterIdLst>
  <p:sldIdLst>
    <p:sldId id="1169" r:id="rId2"/>
    <p:sldId id="1199" r:id="rId3"/>
    <p:sldId id="1220" r:id="rId4"/>
    <p:sldId id="1165" r:id="rId5"/>
    <p:sldId id="1166" r:id="rId6"/>
    <p:sldId id="1225" r:id="rId7"/>
    <p:sldId id="1201" r:id="rId8"/>
    <p:sldId id="1226" r:id="rId9"/>
    <p:sldId id="1228" r:id="rId10"/>
    <p:sldId id="1236" r:id="rId11"/>
    <p:sldId id="1233" r:id="rId12"/>
    <p:sldId id="1211" r:id="rId13"/>
    <p:sldId id="1182" r:id="rId14"/>
    <p:sldId id="1187" r:id="rId15"/>
    <p:sldId id="1213" r:id="rId16"/>
    <p:sldId id="1234" r:id="rId17"/>
    <p:sldId id="1235" r:id="rId18"/>
    <p:sldId id="1237" r:id="rId19"/>
    <p:sldId id="1214" r:id="rId20"/>
    <p:sldId id="1215" r:id="rId21"/>
    <p:sldId id="1180" r:id="rId22"/>
    <p:sldId id="1185" r:id="rId23"/>
    <p:sldId id="1191" r:id="rId24"/>
    <p:sldId id="1193" r:id="rId25"/>
    <p:sldId id="1194" r:id="rId26"/>
    <p:sldId id="1195" r:id="rId27"/>
    <p:sldId id="1196" r:id="rId28"/>
    <p:sldId id="1087" r:id="rId29"/>
    <p:sldId id="1092" r:id="rId30"/>
    <p:sldId id="1097" r:id="rId31"/>
    <p:sldId id="1102" r:id="rId32"/>
    <p:sldId id="1105" r:id="rId33"/>
    <p:sldId id="1192" r:id="rId34"/>
    <p:sldId id="1197" r:id="rId35"/>
    <p:sldId id="1198" r:id="rId36"/>
    <p:sldId id="1108" r:id="rId37"/>
    <p:sldId id="1170" r:id="rId38"/>
    <p:sldId id="1189" r:id="rId39"/>
    <p:sldId id="1190" r:id="rId40"/>
    <p:sldId id="1218" r:id="rId41"/>
    <p:sldId id="1219" r:id="rId42"/>
    <p:sldId id="1184" r:id="rId43"/>
    <p:sldId id="1206" r:id="rId44"/>
    <p:sldId id="1207" r:id="rId45"/>
    <p:sldId id="1208" r:id="rId46"/>
    <p:sldId id="1209" r:id="rId47"/>
    <p:sldId id="1210" r:id="rId48"/>
    <p:sldId id="1221" r:id="rId49"/>
    <p:sldId id="1222" r:id="rId50"/>
    <p:sldId id="1224" r:id="rId51"/>
    <p:sldId id="1229" r:id="rId52"/>
    <p:sldId id="1230" r:id="rId53"/>
    <p:sldId id="1231" r:id="rId54"/>
    <p:sldId id="1232" r:id="rId55"/>
  </p:sldIdLst>
  <p:sldSz cx="12192000" cy="6858000"/>
  <p:notesSz cx="9932988" cy="6800850"/>
  <p:embeddedFontLst>
    <p:embeddedFont>
      <p:font typeface="等线" panose="02010600030101010101" pitchFamily="2" charset="-122"/>
      <p:regular r:id="rId58"/>
      <p:bold r:id="rId59"/>
    </p:embeddedFont>
    <p:embeddedFont>
      <p:font typeface="华文楷体" panose="02010600040101010101" pitchFamily="2" charset="-122"/>
      <p:regular r:id="rId60"/>
    </p:embeddedFont>
    <p:embeddedFont>
      <p:font typeface="Viner Hand ITC" panose="03070502030502020203" pitchFamily="66" charset="0"/>
      <p:regular r:id="rId61"/>
    </p:embeddedFont>
    <p:embeddedFont>
      <p:font typeface="微软雅黑" panose="020B0503020204020204" pitchFamily="34" charset="-122"/>
      <p:regular r:id="rId62"/>
      <p:bold r:id="rId63"/>
    </p:embeddedFont>
  </p:embeddedFontLst>
  <p:custDataLst>
    <p:tags r:id="rId6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13F"/>
    <a:srgbClr val="CEE20E"/>
    <a:srgbClr val="D00000"/>
    <a:srgbClr val="FFFFFF"/>
    <a:srgbClr val="94E48E"/>
    <a:srgbClr val="FF9409"/>
    <a:srgbClr val="0000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4686" autoAdjust="0"/>
  </p:normalViewPr>
  <p:slideViewPr>
    <p:cSldViewPr>
      <p:cViewPr varScale="1">
        <p:scale>
          <a:sx n="105" d="100"/>
          <a:sy n="105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47.emf"/><Relationship Id="rId4" Type="http://schemas.openxmlformats.org/officeDocument/2006/relationships/image" Target="../media/image10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53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9FB5AE-0B0E-4DD3-AFA7-5BD8B4A7F6B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53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100" y="6459538"/>
            <a:ext cx="43053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1900863-8299-4D1E-B698-43773E07E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53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7D4E68-A49D-4B20-867D-5E64240C44E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73425"/>
            <a:ext cx="7945438" cy="2678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53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100" y="6459538"/>
            <a:ext cx="430530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E1DB6A2C-ABFF-4171-B816-6E8161763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4A4B1C-1C3E-4699-A6E6-584815F3AD7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7CA525-394A-45E7-9CE7-15C6C7C88706}" type="slidenum">
              <a:rPr lang="zh-CN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F7E5B2-A953-4004-A7DA-3DA155F8672A}" type="slidenum">
              <a:rPr lang="zh-CN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D9BEA0-49C9-41DD-B606-F0D52A2289D4}" type="slidenum">
              <a:rPr lang="zh-CN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46FA9F-A952-43CD-9A41-1A706C052338}" type="slidenum">
              <a:rPr lang="zh-CN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6673A2-891D-49F9-B2E0-FE99F9BA443E}" type="slidenum">
              <a:rPr kumimoji="1"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kumimoji="1"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D75693-FF40-48B0-A3D0-6A6BE3EF9AB2}" type="slidenum">
              <a:rPr kumimoji="1"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kumimoji="1"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C6DBC3-D4F9-40E1-8B40-29E43465A753}" type="slidenum">
              <a:rPr lang="zh-CN" altLang="en-US"/>
              <a:pPr algn="r"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4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1E6539-8AF9-46E0-AD76-771646DFE836}" type="slidenum">
              <a:rPr lang="zh-CN" altLang="en-US"/>
              <a:pPr algn="r" eaLnBrk="1" hangingPunct="1"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93B7BE-07F2-4312-AEFF-3319B3ACD6DC}" type="slidenum">
              <a:rPr lang="zh-CN" altLang="en-US"/>
              <a:pPr algn="r" eaLnBrk="1" hangingPunct="1"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8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E6EFBE-442A-467D-9A6D-C516847CC2D6}" type="slidenum">
              <a:rPr lang="zh-CN" altLang="en-US"/>
              <a:pPr algn="r" eaLnBrk="1" hangingPunct="1"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B5B825-9374-4BF8-BAA6-71B50B9463C7}" type="slidenum">
              <a:rPr lang="zh-CN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8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5A768-5835-438C-BF28-ED77F00BBFE2}" type="slidenum">
              <a:rPr lang="zh-CN" altLang="en-US"/>
              <a:pPr algn="r" eaLnBrk="1" hangingPunct="1">
                <a:spcBef>
                  <a:spcPct val="0"/>
                </a:spcBef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90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A5A831-8708-46DF-8A47-549427A0DF39}" type="slidenum">
              <a:rPr lang="zh-CN" altLang="en-US"/>
              <a:pPr algn="r"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1F0723-507A-4CFF-B59D-7B782535B6C4}" type="slidenum">
              <a:rPr lang="zh-CN" altLang="en-US"/>
              <a:pPr algn="r" eaLnBrk="1" hangingPunct="1">
                <a:spcBef>
                  <a:spcPct val="0"/>
                </a:spcBef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E30D58-616D-4CFA-BF07-02534C5CAE03}" type="slidenum">
              <a:rPr lang="zh-CN" altLang="en-US"/>
              <a:pPr algn="r"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4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D5EB3D-387C-4AE9-929D-98024F5920F2}" type="slidenum">
              <a:rPr lang="zh-CN" altLang="en-US"/>
              <a:pPr algn="r" eaLnBrk="1" hangingPunct="1">
                <a:spcBef>
                  <a:spcPct val="0"/>
                </a:spcBef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8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874561-3737-4BB3-9509-622A4D6BFE8F}" type="slidenum">
              <a:rPr lang="zh-CN" altLang="en-US"/>
              <a:pPr algn="r"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0EE1B0-2155-43F1-B9BD-866A5939F1ED}" type="slidenum">
              <a:rPr lang="zh-CN" altLang="en-US"/>
              <a:pPr algn="r"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A89AAF-9FE4-4B2C-B647-11D5E6AF2109}" type="slidenum">
              <a:rPr lang="zh-CN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C15F3A-1130-494C-9F7F-5DD6F1836B39}" type="slidenum">
              <a:rPr lang="zh-CN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51FAB6-9228-401C-85EA-880B9E1B0315}" type="slidenum">
              <a:rPr lang="zh-CN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D56A9-15D2-40BE-9BBF-EFFBC94DB1FC}" type="slidenum">
              <a:rPr lang="zh-CN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C14EFC-E4E1-42DF-BB59-0B0A82A385A4}" type="slidenum">
              <a:rPr lang="zh-CN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1EA23C-24BE-478A-97AD-11BAC8C9EC1A}" type="slidenum">
              <a:rPr lang="zh-CN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5626100" y="6459538"/>
            <a:ext cx="4305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6FDD17-C6AA-4CB6-95A7-15EFBB4DAB12}" type="slidenum">
              <a:rPr lang="zh-CN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7"/>
          <p:cNvSpPr/>
          <p:nvPr>
            <p:custDataLst>
              <p:tags r:id="rId1"/>
            </p:custDataLst>
          </p:nvPr>
        </p:nvSpPr>
        <p:spPr>
          <a:xfrm>
            <a:off x="9517063" y="0"/>
            <a:ext cx="2674937" cy="4552950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任意形状 17"/>
          <p:cNvSpPr/>
          <p:nvPr>
            <p:custDataLst>
              <p:tags r:id="rId2"/>
            </p:custDataLst>
          </p:nvPr>
        </p:nvSpPr>
        <p:spPr>
          <a:xfrm>
            <a:off x="7512050" y="0"/>
            <a:ext cx="3589338" cy="2179638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077913" y="493713"/>
            <a:ext cx="2084387" cy="2085975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9537700" y="4867275"/>
            <a:ext cx="1108075" cy="1108075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任意形状 24"/>
          <p:cNvSpPr/>
          <p:nvPr userDrawn="1">
            <p:custDataLst>
              <p:tags r:id="rId5"/>
            </p:custDataLst>
          </p:nvPr>
        </p:nvSpPr>
        <p:spPr>
          <a:xfrm>
            <a:off x="0" y="3921125"/>
            <a:ext cx="3692525" cy="2936875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24"/>
          <p:cNvSpPr/>
          <p:nvPr>
            <p:custDataLst>
              <p:tags r:id="rId1"/>
            </p:custDataLst>
          </p:nvPr>
        </p:nvSpPr>
        <p:spPr>
          <a:xfrm>
            <a:off x="0" y="3921125"/>
            <a:ext cx="3692525" cy="2936875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任意多边形: 形状 7"/>
          <p:cNvSpPr/>
          <p:nvPr>
            <p:custDataLst>
              <p:tags r:id="rId2"/>
            </p:custDataLst>
          </p:nvPr>
        </p:nvSpPr>
        <p:spPr>
          <a:xfrm>
            <a:off x="9517063" y="0"/>
            <a:ext cx="2674937" cy="4552950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任意形状 17"/>
          <p:cNvSpPr/>
          <p:nvPr>
            <p:custDataLst>
              <p:tags r:id="rId3"/>
            </p:custDataLst>
          </p:nvPr>
        </p:nvSpPr>
        <p:spPr>
          <a:xfrm>
            <a:off x="7512050" y="0"/>
            <a:ext cx="3589338" cy="2179638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1077913" y="493713"/>
            <a:ext cx="2084387" cy="2085975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9537700" y="4867275"/>
            <a:ext cx="1108075" cy="1108075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8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663238" y="-7938"/>
            <a:ext cx="1528762" cy="1471613"/>
            <a:chOff x="16792" y="-13"/>
            <a:chExt cx="2408" cy="2319"/>
          </a:xfrm>
        </p:grpSpPr>
        <p:sp>
          <p:nvSpPr>
            <p:cNvPr id="3" name="任意多边形: 形状 9"/>
            <p:cNvSpPr/>
            <p:nvPr>
              <p:custDataLst>
                <p:tags r:id="rId2"/>
              </p:custDataLst>
            </p:nvPr>
          </p:nvSpPr>
          <p:spPr>
            <a:xfrm>
              <a:off x="17825" y="0"/>
              <a:ext cx="1375" cy="2306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形状 17"/>
            <p:cNvSpPr/>
            <p:nvPr>
              <p:custDataLst>
                <p:tags r:id="rId3"/>
              </p:custDataLst>
            </p:nvPr>
          </p:nvSpPr>
          <p:spPr>
            <a:xfrm>
              <a:off x="16792" y="-13"/>
              <a:ext cx="1848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46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5395913" y="2636838"/>
            <a:ext cx="1000125" cy="100012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6473825" y="2239963"/>
            <a:ext cx="500063" cy="500062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-7938"/>
            <a:ext cx="12192000" cy="6880226"/>
            <a:chOff x="0" y="-13"/>
            <a:chExt cx="19200" cy="10836"/>
          </a:xfrm>
        </p:grpSpPr>
        <p:sp>
          <p:nvSpPr>
            <p:cNvPr id="3" name="任意多边形: 形状 23"/>
            <p:cNvSpPr/>
            <p:nvPr>
              <p:custDataLst>
                <p:tags r:id="rId2"/>
              </p:custDataLst>
            </p:nvPr>
          </p:nvSpPr>
          <p:spPr>
            <a:xfrm>
              <a:off x="17825" y="0"/>
              <a:ext cx="1375" cy="2308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形状 17"/>
            <p:cNvSpPr/>
            <p:nvPr>
              <p:custDataLst>
                <p:tags r:id="rId3"/>
              </p:custDataLst>
            </p:nvPr>
          </p:nvSpPr>
          <p:spPr>
            <a:xfrm>
              <a:off x="16793" y="-13"/>
              <a:ext cx="1847" cy="1120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任意形状 24"/>
            <p:cNvSpPr/>
            <p:nvPr>
              <p:custDataLst>
                <p:tags r:id="rId4"/>
              </p:custDataLst>
            </p:nvPr>
          </p:nvSpPr>
          <p:spPr>
            <a:xfrm>
              <a:off x="0" y="9383"/>
              <a:ext cx="1810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8"/>
          <p:cNvSpPr/>
          <p:nvPr userDrawn="1">
            <p:custDataLst>
              <p:tags r:id="rId1"/>
            </p:custDataLst>
          </p:nvPr>
        </p:nvSpPr>
        <p:spPr>
          <a:xfrm>
            <a:off x="3914775" y="5413375"/>
            <a:ext cx="4340225" cy="1444625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任意形状 7"/>
          <p:cNvSpPr/>
          <p:nvPr>
            <p:custDataLst>
              <p:tags r:id="rId2"/>
            </p:custDataLst>
          </p:nvPr>
        </p:nvSpPr>
        <p:spPr>
          <a:xfrm>
            <a:off x="4981575" y="0"/>
            <a:ext cx="2228850" cy="904875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2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31475" y="5967413"/>
            <a:ext cx="1660525" cy="906462"/>
            <a:chOff x="16584" y="9398"/>
            <a:chExt cx="2616" cy="1426"/>
          </a:xfrm>
        </p:grpSpPr>
        <p:sp>
          <p:nvSpPr>
            <p:cNvPr id="3" name="任意形状 24"/>
            <p:cNvSpPr/>
            <p:nvPr>
              <p:custDataLst>
                <p:tags r:id="rId2"/>
              </p:custDataLst>
            </p:nvPr>
          </p:nvSpPr>
          <p:spPr>
            <a:xfrm flipH="1">
              <a:off x="17407" y="9398"/>
              <a:ext cx="1793" cy="1426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-3175" y="5799138"/>
            <a:ext cx="1990725" cy="1073150"/>
            <a:chOff x="-6" y="9132"/>
            <a:chExt cx="3136" cy="1690"/>
          </a:xfrm>
        </p:grpSpPr>
        <p:sp>
          <p:nvSpPr>
            <p:cNvPr id="3" name="任意形状 24"/>
            <p:cNvSpPr/>
            <p:nvPr>
              <p:custDataLst>
                <p:tags r:id="rId2"/>
              </p:custDataLst>
            </p:nvPr>
          </p:nvSpPr>
          <p:spPr>
            <a:xfrm>
              <a:off x="-6" y="9132"/>
              <a:ext cx="2126" cy="169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多边形: 形状 17"/>
            <p:cNvSpPr/>
            <p:nvPr>
              <p:custDataLst>
                <p:tags r:id="rId3"/>
              </p:custDataLst>
            </p:nvPr>
          </p:nvSpPr>
          <p:spPr>
            <a:xfrm>
              <a:off x="1109" y="9612"/>
              <a:ext cx="2021" cy="1187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6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10531475" y="5967413"/>
            <a:ext cx="1660525" cy="904875"/>
            <a:chOff x="16584" y="9398"/>
            <a:chExt cx="2616" cy="1424"/>
          </a:xfrm>
        </p:grpSpPr>
        <p:sp>
          <p:nvSpPr>
            <p:cNvPr id="3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7" y="9398"/>
              <a:ext cx="1793" cy="1424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47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958850"/>
            <a:ext cx="12192000" cy="49403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" name="组合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-3175" y="-15875"/>
            <a:ext cx="12193588" cy="6883400"/>
            <a:chOff x="-5" y="-26"/>
            <a:chExt cx="19202" cy="10840"/>
          </a:xfrm>
        </p:grpSpPr>
        <p:grpSp>
          <p:nvGrpSpPr>
            <p:cNvPr id="4" name="组合 9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8" name="任意多边形: 形状 8"/>
              <p:cNvSpPr/>
              <p:nvPr>
                <p:custDataLst>
                  <p:tags r:id="rId7"/>
                </p:custDataLst>
              </p:nvPr>
            </p:nvSpPr>
            <p:spPr>
              <a:xfrm>
                <a:off x="-3174" y="4761582"/>
                <a:ext cx="2008178" cy="2104834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任意多边形: 形状 9"/>
              <p:cNvSpPr/>
              <p:nvPr>
                <p:custDataLst>
                  <p:tags r:id="rId8"/>
                </p:custDataLst>
              </p:nvPr>
            </p:nvSpPr>
            <p:spPr>
              <a:xfrm>
                <a:off x="749297" y="5356841"/>
                <a:ext cx="2513001" cy="1501639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" name="组合 10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6" name="任意多边形: 形状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-2539" y="4771106"/>
                <a:ext cx="2008178" cy="2104834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任意多边形: 形状 13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932" y="5366364"/>
                <a:ext cx="2513001" cy="1501640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36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54025"/>
            <a:ext cx="10852150" cy="44132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925" y="963613"/>
            <a:ext cx="10852150" cy="53879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ED3FBC-0D41-42F5-A99A-6755273412C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1D0F13-1747-4CE5-9CDB-B67E7F5E98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44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2.emf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e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79.png"/><Relationship Id="rId4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79.png"/><Relationship Id="rId4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6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6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7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7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7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8.emf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107.emf"/><Relationship Id="rId15" Type="http://schemas.openxmlformats.org/officeDocument/2006/relationships/image" Target="../media/image4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7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8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png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8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png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1055688" y="2565400"/>
            <a:ext cx="10523537" cy="9302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1.5</a:t>
            </a:r>
            <a:r>
              <a:rPr lang="zh-CN" altLang="en-US" sz="6000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　全称量词与存在量词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2495550" y="4402138"/>
            <a:ext cx="7194550" cy="6477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ym typeface="+mn-ea"/>
              </a:rPr>
              <a:t>高中数学</a:t>
            </a: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人教课标版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必修一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第一章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4294967295"/>
          </p:nvPr>
        </p:nvSpPr>
        <p:spPr>
          <a:xfrm>
            <a:off x="7391400" y="5957888"/>
            <a:ext cx="4638675" cy="53975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sym typeface="+mn-ea"/>
              </a:rPr>
              <a:t>哈尔滨市师范大学附属中学</a:t>
            </a:r>
            <a:r>
              <a:rPr lang="en-US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张琳浛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4341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4"/>
          <p:cNvSpPr txBox="1">
            <a:spLocks noChangeArrowheads="1"/>
          </p:cNvSpPr>
          <p:nvPr/>
        </p:nvSpPr>
        <p:spPr bwMode="auto">
          <a:xfrm>
            <a:off x="1652588" y="1123950"/>
            <a:ext cx="9879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如何判断全称量词命题和存在量词命题的真假？</a:t>
            </a:r>
          </a:p>
        </p:txBody>
      </p:sp>
      <p:sp>
        <p:nvSpPr>
          <p:cNvPr id="26628" name="文本框 5"/>
          <p:cNvSpPr txBox="1">
            <a:spLocks noChangeArrowheads="1"/>
          </p:cNvSpPr>
          <p:nvPr/>
        </p:nvSpPr>
        <p:spPr bwMode="auto">
          <a:xfrm>
            <a:off x="1370013" y="2747963"/>
            <a:ext cx="295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全称量词命题</a:t>
            </a:r>
          </a:p>
        </p:txBody>
      </p:sp>
      <p:sp>
        <p:nvSpPr>
          <p:cNvPr id="26629" name="文本框 6"/>
          <p:cNvSpPr txBox="1">
            <a:spLocks noChangeArrowheads="1"/>
          </p:cNvSpPr>
          <p:nvPr/>
        </p:nvSpPr>
        <p:spPr bwMode="auto">
          <a:xfrm>
            <a:off x="1370013" y="4498975"/>
            <a:ext cx="295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存在量词命题</a:t>
            </a:r>
          </a:p>
        </p:txBody>
      </p:sp>
      <p:sp>
        <p:nvSpPr>
          <p:cNvPr id="8" name="右箭头 7"/>
          <p:cNvSpPr/>
          <p:nvPr/>
        </p:nvSpPr>
        <p:spPr>
          <a:xfrm rot="279942">
            <a:off x="4514850" y="3157538"/>
            <a:ext cx="2735263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1204675">
            <a:off x="4514850" y="2638425"/>
            <a:ext cx="2736850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79942">
            <a:off x="4511675" y="4979988"/>
            <a:ext cx="2736850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21204675">
            <a:off x="4513263" y="4460875"/>
            <a:ext cx="2735262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880350" y="2351088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判断为真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880350" y="422275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判断为真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880350" y="322897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判断为假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880350" y="5049838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判断为假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 rot="-402341">
            <a:off x="5546725" y="2338388"/>
            <a:ext cx="1414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严格证明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 rot="298487">
            <a:off x="5573713" y="53800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严格证明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 rot="298487">
            <a:off x="5595938" y="3516313"/>
            <a:ext cx="1490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举出反例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 rot="-397134">
            <a:off x="5578475" y="411956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5"/>
          <p:cNvSpPr txBox="1">
            <a:spLocks noChangeArrowheads="1"/>
          </p:cNvSpPr>
          <p:nvPr/>
        </p:nvSpPr>
        <p:spPr bwMode="auto">
          <a:xfrm>
            <a:off x="4943475" y="1600200"/>
            <a:ext cx="6186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老奶奶说：</a:t>
            </a:r>
            <a:endParaRPr lang="en-US" altLang="zh-CN" sz="3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我这筐里每一个鸡蛋都是好的</a:t>
            </a:r>
          </a:p>
        </p:txBody>
      </p:sp>
      <p:pic>
        <p:nvPicPr>
          <p:cNvPr id="2765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325"/>
            <a:ext cx="4144963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本框 4"/>
          <p:cNvSpPr txBox="1">
            <a:spLocks noChangeArrowheads="1"/>
          </p:cNvSpPr>
          <p:nvPr/>
        </p:nvSpPr>
        <p:spPr bwMode="auto">
          <a:xfrm>
            <a:off x="1631950" y="1044575"/>
            <a:ext cx="803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请同学们讨论，并写出下列命题的否定</a:t>
            </a:r>
          </a:p>
        </p:txBody>
      </p:sp>
      <p:grpSp>
        <p:nvGrpSpPr>
          <p:cNvPr id="28676" name="组合 7"/>
          <p:cNvGrpSpPr>
            <a:grpSpLocks/>
          </p:cNvGrpSpPr>
          <p:nvPr/>
        </p:nvGrpSpPr>
        <p:grpSpPr bwMode="auto">
          <a:xfrm>
            <a:off x="1584325" y="2276475"/>
            <a:ext cx="7788275" cy="3416300"/>
            <a:chOff x="6575171" y="1854783"/>
            <a:chExt cx="7787709" cy="3416320"/>
          </a:xfrm>
        </p:grpSpPr>
        <p:sp>
          <p:nvSpPr>
            <p:cNvPr id="28677" name="文本框 5"/>
            <p:cNvSpPr txBox="1">
              <a:spLocks noChangeArrowheads="1"/>
            </p:cNvSpPr>
            <p:nvPr/>
          </p:nvSpPr>
          <p:spPr bwMode="auto">
            <a:xfrm>
              <a:off x="6575171" y="1854783"/>
              <a:ext cx="7787709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）所有的矩形都是平行四边形；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）每一个素数都是奇数；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）存在一个实数的绝对值是整数；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）有些平行四边形是菱形；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2" name="矩形 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80198" y="2968187"/>
              <a:ext cx="3670748" cy="58477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80198" y="4591125"/>
              <a:ext cx="4535792" cy="584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87325" y="1604963"/>
          <a:ext cx="1155065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11779166" imgH="5622197" progId="Word.Document.8">
                  <p:embed/>
                </p:oleObj>
              </mc:Choice>
              <mc:Fallback>
                <p:oleObj name="Document" r:id="rId4" imgW="11779166" imgH="56221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1604963"/>
                        <a:ext cx="11550650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90500" y="1603375"/>
          <a:ext cx="12101513" cy="556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12608978" imgH="5785565" progId="Word.Document.8">
                  <p:embed/>
                </p:oleObj>
              </mc:Choice>
              <mc:Fallback>
                <p:oleObj name="Document" r:id="rId4" imgW="12608978" imgH="57855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603375"/>
                        <a:ext cx="12101513" cy="556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34963" y="836613"/>
          <a:ext cx="11439525" cy="570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11794626" imgH="5888153" progId="Word.Document.8">
                  <p:embed/>
                </p:oleObj>
              </mc:Choice>
              <mc:Fallback>
                <p:oleObj name="Document" r:id="rId4" imgW="11794626" imgH="58881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836613"/>
                        <a:ext cx="11439525" cy="570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5429250" y="2359025"/>
          <a:ext cx="31623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6" imgW="3592227" imgH="897405" progId="Word.Document.8">
                  <p:embed/>
                </p:oleObj>
              </mc:Choice>
              <mc:Fallback>
                <p:oleObj name="Document" r:id="rId6" imgW="3592227" imgH="8974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359025"/>
                        <a:ext cx="31623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948738" y="2852738"/>
          <a:ext cx="31908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8" imgW="3656958" imgH="1306559" progId="Word.Document.8">
                  <p:embed/>
                </p:oleObj>
              </mc:Choice>
              <mc:Fallback>
                <p:oleObj name="Document" r:id="rId8" imgW="3656958" imgH="13065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738" y="2852738"/>
                        <a:ext cx="319087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56225" y="4333875"/>
          <a:ext cx="3162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10" imgW="3592227" imgH="897405" progId="Word.Document.8">
                  <p:embed/>
                </p:oleObj>
              </mc:Choice>
              <mc:Fallback>
                <p:oleObj name="Document" r:id="rId10" imgW="3592227" imgH="8974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4333875"/>
                        <a:ext cx="3162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937625" y="4827588"/>
          <a:ext cx="31718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12" imgW="3656657" imgH="1396803" progId="Word.Document.8">
                  <p:embed/>
                </p:oleObj>
              </mc:Choice>
              <mc:Fallback>
                <p:oleObj name="Document" r:id="rId12" imgW="3656657" imgH="13968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5" y="4827588"/>
                        <a:ext cx="31718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文本框 4"/>
          <p:cNvSpPr txBox="1">
            <a:spLocks noChangeArrowheads="1"/>
          </p:cNvSpPr>
          <p:nvPr/>
        </p:nvSpPr>
        <p:spPr bwMode="auto">
          <a:xfrm>
            <a:off x="1631950" y="1044575"/>
            <a:ext cx="8494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请同学们判断，下列命题的否定的真假性</a:t>
            </a:r>
          </a:p>
        </p:txBody>
      </p:sp>
      <p:grpSp>
        <p:nvGrpSpPr>
          <p:cNvPr id="35844" name="组合 7"/>
          <p:cNvGrpSpPr>
            <a:grpSpLocks/>
          </p:cNvGrpSpPr>
          <p:nvPr/>
        </p:nvGrpSpPr>
        <p:grpSpPr bwMode="auto">
          <a:xfrm>
            <a:off x="1584325" y="2276475"/>
            <a:ext cx="7788275" cy="3416300"/>
            <a:chOff x="6575171" y="1854783"/>
            <a:chExt cx="7787709" cy="3416320"/>
          </a:xfrm>
        </p:grpSpPr>
        <p:sp>
          <p:nvSpPr>
            <p:cNvPr id="35845" name="文本框 5"/>
            <p:cNvSpPr txBox="1">
              <a:spLocks noChangeArrowheads="1"/>
            </p:cNvSpPr>
            <p:nvPr/>
          </p:nvSpPr>
          <p:spPr bwMode="auto">
            <a:xfrm>
              <a:off x="6575171" y="1854783"/>
              <a:ext cx="7787709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）所有的矩形都是平行四边形；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）每一个素数都是奇数；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）存在一个实数的绝对值是整数；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）有些平行四边形是菱形；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2" name="矩形 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80198" y="2968187"/>
              <a:ext cx="3670748" cy="58477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80198" y="4591125"/>
              <a:ext cx="4535792" cy="584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文本框 4"/>
          <p:cNvSpPr txBox="1">
            <a:spLocks noChangeArrowheads="1"/>
          </p:cNvSpPr>
          <p:nvPr/>
        </p:nvSpPr>
        <p:spPr bwMode="auto">
          <a:xfrm>
            <a:off x="1652588" y="1123950"/>
            <a:ext cx="6302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如何判断命题的否定的真假？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4"/>
          <p:cNvSpPr txBox="1">
            <a:spLocks noChangeArrowheads="1"/>
          </p:cNvSpPr>
          <p:nvPr/>
        </p:nvSpPr>
        <p:spPr bwMode="auto">
          <a:xfrm>
            <a:off x="1652588" y="1123950"/>
            <a:ext cx="6186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这节课我们学习了哪些知识？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09588" y="1268413"/>
          <a:ext cx="11206162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11783840" imgH="5288798" progId="Word.Document.8">
                  <p:embed/>
                </p:oleObj>
              </mc:Choice>
              <mc:Fallback>
                <p:oleObj name="Document" r:id="rId4" imgW="11783840" imgH="52887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268413"/>
                        <a:ext cx="11206162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90950" y="3573463"/>
          <a:ext cx="15732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6" imgW="1644008" imgH="1046254" progId="Word.Document.8">
                  <p:embed/>
                </p:oleObj>
              </mc:Choice>
              <mc:Fallback>
                <p:oleObj name="Document" r:id="rId6" imgW="1644008" imgH="10462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573463"/>
                        <a:ext cx="15732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8618538" y="2276475"/>
          <a:ext cx="1573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8" imgW="1644008" imgH="1048052" progId="Word.Document.8">
                  <p:embed/>
                </p:oleObj>
              </mc:Choice>
              <mc:Fallback>
                <p:oleObj name="Document" r:id="rId8" imgW="1644008" imgH="10480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538" y="2276475"/>
                        <a:ext cx="15732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0848975" y="4154488"/>
          <a:ext cx="15732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10" imgW="1644008" imgH="1048052" progId="Word.Document.8">
                  <p:embed/>
                </p:oleObj>
              </mc:Choice>
              <mc:Fallback>
                <p:oleObj name="Document" r:id="rId10" imgW="1644008" imgH="10480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975" y="4154488"/>
                        <a:ext cx="15732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854325" y="5338763"/>
          <a:ext cx="15732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Document" r:id="rId11" imgW="1644008" imgH="1048052" progId="Word.Document.8">
                  <p:embed/>
                </p:oleObj>
              </mc:Choice>
              <mc:Fallback>
                <p:oleObj name="Document" r:id="rId11" imgW="1644008" imgH="10480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338763"/>
                        <a:ext cx="15732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>
            <a:spLocks noChangeArrowheads="1"/>
          </p:cNvSpPr>
          <p:nvPr/>
        </p:nvSpPr>
        <p:spPr bwMode="auto">
          <a:xfrm>
            <a:off x="2063750" y="1544638"/>
            <a:ext cx="76327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命题：一般地，我们把用语言、符号</a:t>
            </a:r>
            <a:endParaRPr lang="en-US" altLang="zh-CN" sz="3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或式子表达的，可以判断真假</a:t>
            </a:r>
            <a:endParaRPr lang="en-US" altLang="zh-CN" sz="3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的陈述句叫做命题。</a:t>
            </a:r>
          </a:p>
        </p:txBody>
      </p:sp>
      <p:pic>
        <p:nvPicPr>
          <p:cNvPr id="1638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63750" y="3784600"/>
            <a:ext cx="5032375" cy="646113"/>
            <a:chOff x="2063750" y="3784600"/>
            <a:chExt cx="5032375" cy="646113"/>
          </a:xfrm>
        </p:grpSpPr>
        <p:sp>
          <p:nvSpPr>
            <p:cNvPr id="16392" name="文本框 1"/>
            <p:cNvSpPr txBox="1">
              <a:spLocks noChangeArrowheads="1"/>
            </p:cNvSpPr>
            <p:nvPr/>
          </p:nvSpPr>
          <p:spPr bwMode="auto">
            <a:xfrm>
              <a:off x="2063750" y="3784600"/>
              <a:ext cx="5032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请问              是命题么？</a:t>
              </a:r>
            </a:p>
          </p:txBody>
        </p:sp>
        <p:sp>
          <p:nvSpPr>
            <p:cNvPr id="4" name="文本框 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27897" y="3863442"/>
              <a:ext cx="1872319" cy="49227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063750" y="4916488"/>
            <a:ext cx="7110413" cy="646112"/>
            <a:chOff x="1200150" y="5013325"/>
            <a:chExt cx="7109639" cy="646331"/>
          </a:xfrm>
        </p:grpSpPr>
        <p:sp>
          <p:nvSpPr>
            <p:cNvPr id="16390" name="文本框 5"/>
            <p:cNvSpPr txBox="1">
              <a:spLocks noChangeArrowheads="1"/>
            </p:cNvSpPr>
            <p:nvPr/>
          </p:nvSpPr>
          <p:spPr bwMode="auto">
            <a:xfrm>
              <a:off x="1200150" y="5013325"/>
              <a:ext cx="71096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如何把            修改成一个命题呢？</a:t>
              </a:r>
            </a:p>
          </p:txBody>
        </p:sp>
        <p:pic>
          <p:nvPicPr>
            <p:cNvPr id="16391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550" y="5089580"/>
              <a:ext cx="1871634" cy="49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98463" y="1268413"/>
          <a:ext cx="11066462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11623486" imgH="4189768" progId="Word.Document.8">
                  <p:embed/>
                </p:oleObj>
              </mc:Choice>
              <mc:Fallback>
                <p:oleObj name="Document" r:id="rId4" imgW="11623486" imgH="4189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268413"/>
                        <a:ext cx="11066462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1000" y="4899025"/>
          <a:ext cx="11480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6" imgW="11623486" imgH="1274442" progId="Word.Document.8">
                  <p:embed/>
                </p:oleObj>
              </mc:Choice>
              <mc:Fallback>
                <p:oleObj name="Document" r:id="rId6" imgW="11623486" imgH="127444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99025"/>
                        <a:ext cx="11480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967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9425" y="1638300"/>
          <a:ext cx="13790613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11623486" imgH="4189768" progId="Word.Document.8">
                  <p:embed/>
                </p:oleObj>
              </mc:Choice>
              <mc:Fallback>
                <p:oleObj name="Document" r:id="rId4" imgW="11623486" imgH="4189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38300"/>
                        <a:ext cx="13790613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1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014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23888" y="260350"/>
          <a:ext cx="13850937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4" imgW="11623486" imgH="4267957" progId="Word.Document.8">
                  <p:embed/>
                </p:oleObj>
              </mc:Choice>
              <mc:Fallback>
                <p:oleObj name="Document" r:id="rId4" imgW="11623486" imgH="42679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60350"/>
                        <a:ext cx="13850937" cy="507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042988"/>
          <a:ext cx="11480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2988"/>
                        <a:ext cx="11480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4724400"/>
          <a:ext cx="114950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6" imgW="11803778" imgH="1272982" progId="Word.Document.8">
                  <p:embed/>
                </p:oleObj>
              </mc:Choice>
              <mc:Fallback>
                <p:oleObj name="Document" r:id="rId6" imgW="11803778" imgH="127298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724400"/>
                        <a:ext cx="114950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11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30200" y="520700"/>
          <a:ext cx="114427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Document" r:id="rId3" imgW="11585734" imgH="4532968" progId="Word.Document.8">
                  <p:embed/>
                </p:oleObj>
              </mc:Choice>
              <mc:Fallback>
                <p:oleObj name="Document" r:id="rId3" imgW="11585734" imgH="4532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20700"/>
                        <a:ext cx="11442700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0200" y="4692650"/>
          <a:ext cx="11290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ocument" r:id="rId5" imgW="11611709" imgH="1517773" progId="Word.Document.8">
                  <p:embed/>
                </p:oleObj>
              </mc:Choice>
              <mc:Fallback>
                <p:oleObj name="Document" r:id="rId5" imgW="11611709" imgH="151777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692650"/>
                        <a:ext cx="112903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162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4005263"/>
          <a:ext cx="113665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005263"/>
                        <a:ext cx="113665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16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30200" y="260350"/>
          <a:ext cx="114427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Document" r:id="rId3" imgW="11585734" imgH="4798872" progId="Word.Document.8">
                  <p:embed/>
                </p:oleObj>
              </mc:Choice>
              <mc:Fallback>
                <p:oleObj name="Document" r:id="rId3" imgW="11585734" imgH="47988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60350"/>
                        <a:ext cx="114427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0200" y="4489450"/>
          <a:ext cx="11404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Document" r:id="rId5" imgW="11741076" imgH="1732641" progId="Word.Document.8">
                  <p:embed/>
                </p:oleObj>
              </mc:Choice>
              <mc:Fallback>
                <p:oleObj name="Document" r:id="rId5" imgW="11741076" imgH="173264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489450"/>
                        <a:ext cx="11404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186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4437063"/>
          <a:ext cx="113665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37063"/>
                        <a:ext cx="113665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184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30200" y="520700"/>
          <a:ext cx="114427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Document" r:id="rId3" imgW="11585734" imgH="3975220" progId="Word.Document.8">
                  <p:embed/>
                </p:oleObj>
              </mc:Choice>
              <mc:Fallback>
                <p:oleObj name="Document" r:id="rId3" imgW="11585734" imgH="397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20700"/>
                        <a:ext cx="11442700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0200" y="4149725"/>
          <a:ext cx="114046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Document" r:id="rId5" imgW="11741076" imgH="1768692" progId="Word.Document.8">
                  <p:embed/>
                </p:oleObj>
              </mc:Choice>
              <mc:Fallback>
                <p:oleObj name="Document" r:id="rId5" imgW="11741076" imgH="17686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149725"/>
                        <a:ext cx="114046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21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3063875"/>
          <a:ext cx="11366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063875"/>
                        <a:ext cx="11366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208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15900" y="549275"/>
          <a:ext cx="1163320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4" imgW="11779166" imgH="5634788" progId="Word.Document.8">
                  <p:embed/>
                </p:oleObj>
              </mc:Choice>
              <mc:Fallback>
                <p:oleObj name="Document" r:id="rId4" imgW="11779166" imgH="5634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49275"/>
                        <a:ext cx="11633200" cy="554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36550" y="522288"/>
          <a:ext cx="1124267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3" imgW="11585734" imgH="3975220" progId="Word.Document.8">
                  <p:embed/>
                </p:oleObj>
              </mc:Choice>
              <mc:Fallback>
                <p:oleObj name="Document" r:id="rId3" imgW="11585734" imgH="397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22288"/>
                        <a:ext cx="11242675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3375" y="4724400"/>
          <a:ext cx="112490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Document" r:id="rId5" imgW="11741076" imgH="1517773" progId="Word.Document.8">
                  <p:embed/>
                </p:oleObj>
              </mc:Choice>
              <mc:Fallback>
                <p:oleObj name="Document" r:id="rId5" imgW="11741076" imgH="151777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724400"/>
                        <a:ext cx="1124902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282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4041775"/>
          <a:ext cx="11366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041775"/>
                        <a:ext cx="11366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28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33375" y="404813"/>
          <a:ext cx="11307763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3" imgW="11585734" imgH="3975220" progId="Word.Document.8">
                  <p:embed/>
                </p:oleObj>
              </mc:Choice>
              <mc:Fallback>
                <p:oleObj name="Document" r:id="rId3" imgW="11585734" imgH="397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04813"/>
                        <a:ext cx="11307763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65138" y="3860800"/>
          <a:ext cx="112474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ocument" r:id="rId5" imgW="11741076" imgH="2401037" progId="Word.Document.8">
                  <p:embed/>
                </p:oleObj>
              </mc:Choice>
              <mc:Fallback>
                <p:oleObj name="Document" r:id="rId5" imgW="11741076" imgH="240103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60800"/>
                        <a:ext cx="11247437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306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3322638"/>
          <a:ext cx="113665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322638"/>
                        <a:ext cx="113665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304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组合 8"/>
          <p:cNvGrpSpPr>
            <a:grpSpLocks/>
          </p:cNvGrpSpPr>
          <p:nvPr/>
        </p:nvGrpSpPr>
        <p:grpSpPr bwMode="auto">
          <a:xfrm>
            <a:off x="2351088" y="1260475"/>
            <a:ext cx="7110412" cy="647700"/>
            <a:chOff x="1200150" y="5013323"/>
            <a:chExt cx="7109639" cy="646331"/>
          </a:xfrm>
        </p:grpSpPr>
        <p:sp>
          <p:nvSpPr>
            <p:cNvPr id="17412" name="文本框 5"/>
            <p:cNvSpPr txBox="1">
              <a:spLocks noChangeArrowheads="1"/>
            </p:cNvSpPr>
            <p:nvPr/>
          </p:nvSpPr>
          <p:spPr bwMode="auto">
            <a:xfrm>
              <a:off x="1200150" y="5013323"/>
              <a:ext cx="71096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如何把            修改成一个命题呢？</a:t>
              </a:r>
            </a:p>
          </p:txBody>
        </p:sp>
        <p:pic>
          <p:nvPicPr>
            <p:cNvPr id="17413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550" y="5089580"/>
              <a:ext cx="1871634" cy="49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33375" y="522288"/>
          <a:ext cx="11307763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Document" r:id="rId3" imgW="11585734" imgH="3975220" progId="Word.Document.8">
                  <p:embed/>
                </p:oleObj>
              </mc:Choice>
              <mc:Fallback>
                <p:oleObj name="Document" r:id="rId3" imgW="11585734" imgH="397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522288"/>
                        <a:ext cx="11307763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4437063"/>
          <a:ext cx="111331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ocument" r:id="rId5" imgW="11611709" imgH="1529309" progId="Word.Document.8">
                  <p:embed/>
                </p:oleObj>
              </mc:Choice>
              <mc:Fallback>
                <p:oleObj name="Document" r:id="rId5" imgW="11611709" imgH="152930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37063"/>
                        <a:ext cx="1113313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3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6075" y="4149725"/>
          <a:ext cx="11366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149725"/>
                        <a:ext cx="11366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28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33375" y="522288"/>
          <a:ext cx="11307763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Document" r:id="rId3" imgW="11585734" imgH="3975220" progId="Word.Document.8">
                  <p:embed/>
                </p:oleObj>
              </mc:Choice>
              <mc:Fallback>
                <p:oleObj name="Document" r:id="rId3" imgW="11585734" imgH="3975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522288"/>
                        <a:ext cx="11307763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3375" y="4149725"/>
          <a:ext cx="112490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Document" r:id="rId5" imgW="11741076" imgH="1517773" progId="Word.Document.8">
                  <p:embed/>
                </p:oleObj>
              </mc:Choice>
              <mc:Fallback>
                <p:oleObj name="Document" r:id="rId5" imgW="11741076" imgH="151777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149725"/>
                        <a:ext cx="1124902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4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354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963" y="3178175"/>
          <a:ext cx="11366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cument" r:id="rId7" imgW="11687383" imgH="1296777" progId="Word.Document.8">
                  <p:embed/>
                </p:oleObj>
              </mc:Choice>
              <mc:Fallback>
                <p:oleObj name="Document" r:id="rId7" imgW="11687383" imgH="12967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178175"/>
                        <a:ext cx="11366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931400" y="6337300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352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15900" y="735013"/>
          <a:ext cx="11785600" cy="557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Document" r:id="rId4" imgW="11779166" imgH="5634788" progId="Word.Document.8">
                  <p:embed/>
                </p:oleObj>
              </mc:Choice>
              <mc:Fallback>
                <p:oleObj name="Document" r:id="rId4" imgW="11779166" imgH="5634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735013"/>
                        <a:ext cx="11785600" cy="557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34963" y="457200"/>
          <a:ext cx="11633200" cy="546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3" imgW="11807381" imgH="5648206" progId="Word.Document.8">
                  <p:embed/>
                </p:oleObj>
              </mc:Choice>
              <mc:Fallback>
                <p:oleObj name="Document" r:id="rId3" imgW="11807381" imgH="56482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57200"/>
                        <a:ext cx="11633200" cy="546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090839" y="6342030"/>
            <a:ext cx="985837" cy="425450"/>
            <a:chOff x="9207796" y="6273209"/>
            <a:chExt cx="985458" cy="425303"/>
          </a:xfrm>
          <a:solidFill>
            <a:srgbClr val="FFFF00"/>
          </a:solidFill>
        </p:grpSpPr>
        <p:sp>
          <p:nvSpPr>
            <p:cNvPr id="4" name="矩形 3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01" name="TextBox 4"/>
            <p:cNvSpPr txBox="1">
              <a:spLocks noChangeArrowheads="1"/>
            </p:cNvSpPr>
            <p:nvPr/>
          </p:nvSpPr>
          <p:spPr bwMode="auto">
            <a:xfrm>
              <a:off x="9324752" y="6283841"/>
              <a:ext cx="700833" cy="4001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宋体" pitchFamily="2" charset="-122"/>
                  <a:ea typeface="+mn-ea"/>
                </a:rPr>
                <a:t>解析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850900"/>
          <a:ext cx="11525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Document" r:id="rId3" imgW="11805580" imgH="5508326" progId="Word.Document.8">
                  <p:embed/>
                </p:oleObj>
              </mc:Choice>
              <mc:Fallback>
                <p:oleObj name="Document" r:id="rId3" imgW="11805580" imgH="550832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850900"/>
                        <a:ext cx="1152525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445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820156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1475" y="2921000"/>
            <a:ext cx="3827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6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谢谢观看</a:t>
            </a:r>
          </a:p>
        </p:txBody>
      </p:sp>
      <p:pic>
        <p:nvPicPr>
          <p:cNvPr id="62467" name="图片 10" descr="@H54J}A9A1NG@}BQ_}I84X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20675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692150"/>
          <a:ext cx="11525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Document" r:id="rId3" imgW="11807381" imgH="5485974" progId="Word.Document.8">
                  <p:embed/>
                </p:oleObj>
              </mc:Choice>
              <mc:Fallback>
                <p:oleObj name="Document" r:id="rId3" imgW="11807381" imgH="548597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692150"/>
                        <a:ext cx="1152525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517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820156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1475" y="2921000"/>
            <a:ext cx="3827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6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谢谢观看</a:t>
            </a:r>
          </a:p>
        </p:txBody>
      </p:sp>
      <p:pic>
        <p:nvPicPr>
          <p:cNvPr id="65539" name="图片 10" descr="@H54J}A9A1NG@}BQ_}I84X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20675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336550" y="1903413"/>
          <a:ext cx="13790613" cy="495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903413"/>
                        <a:ext cx="13790613" cy="495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836613"/>
          <a:ext cx="11525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3" imgW="11781323" imgH="5839127" progId="Word.Document.8">
                  <p:embed/>
                </p:oleObj>
              </mc:Choice>
              <mc:Fallback>
                <p:oleObj name="Document" r:id="rId3" imgW="11781323" imgH="583912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836613"/>
                        <a:ext cx="1152525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637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820156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38138" y="657225"/>
          <a:ext cx="11550650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11794626" imgH="5899316" progId="Word.Document.8">
                  <p:embed/>
                </p:oleObj>
              </mc:Choice>
              <mc:Fallback>
                <p:oleObj name="Document" r:id="rId4" imgW="11794626" imgH="58993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657225"/>
                        <a:ext cx="11550650" cy="577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9110663" y="2760663"/>
          <a:ext cx="30765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6" imgW="3592227" imgH="897405" progId="Word.Document.8">
                  <p:embed/>
                </p:oleObj>
              </mc:Choice>
              <mc:Fallback>
                <p:oleObj name="Document" r:id="rId6" imgW="3592227" imgH="8974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663" y="2760663"/>
                        <a:ext cx="30765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13463" y="3284538"/>
          <a:ext cx="31638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8" imgW="3592227" imgH="895608" progId="Word.Document.8">
                  <p:embed/>
                </p:oleObj>
              </mc:Choice>
              <mc:Fallback>
                <p:oleObj name="Document" r:id="rId8" imgW="3592227" imgH="8956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284538"/>
                        <a:ext cx="316388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43063" y="3938588"/>
          <a:ext cx="3162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10" imgW="3592227" imgH="895608" progId="Word.Document.8">
                  <p:embed/>
                </p:oleObj>
              </mc:Choice>
              <mc:Fallback>
                <p:oleObj name="Document" r:id="rId10" imgW="3592227" imgH="8956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938588"/>
                        <a:ext cx="3162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05438" y="4456113"/>
          <a:ext cx="19319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12" imgW="2192714" imgH="884822" progId="Word.Document.8">
                  <p:embed/>
                </p:oleObj>
              </mc:Choice>
              <mc:Fallback>
                <p:oleObj name="Document" r:id="rId12" imgW="2192714" imgH="8848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4456113"/>
                        <a:ext cx="19319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761288" y="4456113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14" imgW="2192714" imgH="884822" progId="Word.Document.8">
                  <p:embed/>
                </p:oleObj>
              </mc:Choice>
              <mc:Fallback>
                <p:oleObj name="Document" r:id="rId14" imgW="2192714" imgH="8848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4456113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260013" y="4456113"/>
          <a:ext cx="19319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cument" r:id="rId16" imgW="2192714" imgH="884822" progId="Word.Document.8">
                  <p:embed/>
                </p:oleObj>
              </mc:Choice>
              <mc:Fallback>
                <p:oleObj name="Document" r:id="rId16" imgW="2192714" imgH="8848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0013" y="4456113"/>
                        <a:ext cx="19319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1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306388" y="836613"/>
          <a:ext cx="11334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836613"/>
                        <a:ext cx="11334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54013" y="3862388"/>
          <a:ext cx="11056937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6" imgW="11623486" imgH="3007928" progId="Word.Document.8">
                  <p:embed/>
                </p:oleObj>
              </mc:Choice>
              <mc:Fallback>
                <p:oleObj name="Document" r:id="rId6" imgW="11623486" imgH="300792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862388"/>
                        <a:ext cx="11056937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662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77825" y="1093788"/>
          <a:ext cx="11334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093788"/>
                        <a:ext cx="11334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4963" y="4437063"/>
          <a:ext cx="113077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Document" r:id="rId6" imgW="11777368" imgH="1397171" progId="Word.Document.8">
                  <p:embed/>
                </p:oleObj>
              </mc:Choice>
              <mc:Fallback>
                <p:oleObj name="Document" r:id="rId6" imgW="11777368" imgH="139717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37063"/>
                        <a:ext cx="11307762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710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428625" y="1087438"/>
          <a:ext cx="11480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Document" r:id="rId4" imgW="11623486" imgH="4189768" progId="Word.Document.8">
                  <p:embed/>
                </p:oleObj>
              </mc:Choice>
              <mc:Fallback>
                <p:oleObj name="Document" r:id="rId4" imgW="11623486" imgH="4189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87438"/>
                        <a:ext cx="11480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1000" y="4056063"/>
          <a:ext cx="113157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Document" r:id="rId6" imgW="11623486" imgH="3197094" progId="Word.Document.8">
                  <p:embed/>
                </p:oleObj>
              </mc:Choice>
              <mc:Fallback>
                <p:oleObj name="Document" r:id="rId6" imgW="11623486" imgH="31970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56063"/>
                        <a:ext cx="113157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758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398463" y="836613"/>
          <a:ext cx="11334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836613"/>
                        <a:ext cx="11334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79425" y="3830638"/>
          <a:ext cx="11306175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Document" r:id="rId6" imgW="11777368" imgH="2147364" progId="Word.Document.8">
                  <p:embed/>
                </p:oleObj>
              </mc:Choice>
              <mc:Fallback>
                <p:oleObj name="Document" r:id="rId6" imgW="11777368" imgH="214736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830638"/>
                        <a:ext cx="11306175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806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3375" y="823913"/>
          <a:ext cx="11495088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Document" r:id="rId3" imgW="11777368" imgH="5480794" progId="Word.Document.8">
                  <p:embed/>
                </p:oleObj>
              </mc:Choice>
              <mc:Fallback>
                <p:oleObj name="Document" r:id="rId3" imgW="11777368" imgH="54807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823913"/>
                        <a:ext cx="11495088" cy="534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853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820156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34963" y="1412875"/>
          <a:ext cx="11669712" cy="557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Document" r:id="rId4" imgW="11779166" imgH="5634788" progId="Word.Document.8">
                  <p:embed/>
                </p:oleObj>
              </mc:Choice>
              <mc:Fallback>
                <p:oleObj name="Document" r:id="rId4" imgW="11779166" imgH="5634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412875"/>
                        <a:ext cx="11669712" cy="557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17488" y="260350"/>
          <a:ext cx="11669712" cy="557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Document" r:id="rId4" imgW="11779166" imgH="5634788" progId="Word.Document.8">
                  <p:embed/>
                </p:oleObj>
              </mc:Choice>
              <mc:Fallback>
                <p:oleObj name="Document" r:id="rId4" imgW="11779166" imgH="5634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60350"/>
                        <a:ext cx="11669712" cy="557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36550" y="438150"/>
          <a:ext cx="11437938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Document" r:id="rId3" imgW="11781323" imgH="5482613" progId="Word.Document.8">
                  <p:embed/>
                </p:oleObj>
              </mc:Choice>
              <mc:Fallback>
                <p:oleObj name="Document" r:id="rId3" imgW="11781323" imgH="54826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38150"/>
                        <a:ext cx="11437938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091863" y="634206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973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820156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84325" y="2420874"/>
            <a:ext cx="1872234" cy="49244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右箭头 3"/>
          <p:cNvSpPr/>
          <p:nvPr/>
        </p:nvSpPr>
        <p:spPr>
          <a:xfrm>
            <a:off x="3600450" y="2439988"/>
            <a:ext cx="1296988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329238" y="2343150"/>
            <a:ext cx="4786312" cy="647700"/>
            <a:chOff x="5328793" y="2343929"/>
            <a:chExt cx="4786888" cy="646331"/>
          </a:xfrm>
        </p:grpSpPr>
        <p:sp>
          <p:nvSpPr>
            <p:cNvPr id="85009" name="文本框 4"/>
            <p:cNvSpPr txBox="1">
              <a:spLocks noChangeArrowheads="1"/>
            </p:cNvSpPr>
            <p:nvPr/>
          </p:nvSpPr>
          <p:spPr bwMode="auto">
            <a:xfrm>
              <a:off x="5328793" y="2343929"/>
              <a:ext cx="47868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对所有的           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</a:p>
          </p:txBody>
        </p:sp>
        <p:sp>
          <p:nvSpPr>
            <p:cNvPr id="6" name="文本框 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09153" y="2400828"/>
              <a:ext cx="1872234" cy="49244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" name="矩形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45045" y="2354661"/>
              <a:ext cx="1206428" cy="584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20725" y="3716338"/>
            <a:ext cx="2735263" cy="585787"/>
            <a:chOff x="720217" y="3717036"/>
            <a:chExt cx="2736342" cy="584775"/>
          </a:xfrm>
        </p:grpSpPr>
        <p:sp>
          <p:nvSpPr>
            <p:cNvPr id="8" name="矩形 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0217" y="3717036"/>
              <a:ext cx="1472711" cy="584775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5008" name="矩形 8"/>
            <p:cNvSpPr>
              <a:spLocks noChangeArrowheads="1"/>
            </p:cNvSpPr>
            <p:nvPr/>
          </p:nvSpPr>
          <p:spPr bwMode="auto">
            <a:xfrm>
              <a:off x="2040787" y="3717036"/>
              <a:ext cx="14157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是整数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3600450" y="3762375"/>
            <a:ext cx="1296988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29238" y="3648075"/>
            <a:ext cx="6527800" cy="647700"/>
            <a:chOff x="5328793" y="3648798"/>
            <a:chExt cx="6528054" cy="646331"/>
          </a:xfrm>
        </p:grpSpPr>
        <p:sp>
          <p:nvSpPr>
            <p:cNvPr id="85003" name="文本框 10"/>
            <p:cNvSpPr txBox="1">
              <a:spLocks noChangeArrowheads="1"/>
            </p:cNvSpPr>
            <p:nvPr/>
          </p:nvSpPr>
          <p:spPr bwMode="auto">
            <a:xfrm>
              <a:off x="5328793" y="3648798"/>
              <a:ext cx="52485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对任意一个           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</a:p>
          </p:txBody>
        </p:sp>
        <p:sp>
          <p:nvSpPr>
            <p:cNvPr id="12" name="矩形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02835" y="3689152"/>
              <a:ext cx="1206428" cy="584775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3" name="矩形 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202321" y="3669457"/>
              <a:ext cx="1472711" cy="584775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5006" name="矩形 13"/>
            <p:cNvSpPr>
              <a:spLocks noChangeArrowheads="1"/>
            </p:cNvSpPr>
            <p:nvPr/>
          </p:nvSpPr>
          <p:spPr bwMode="auto">
            <a:xfrm>
              <a:off x="10441075" y="3650693"/>
              <a:ext cx="14157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是整数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5786438" y="2244725"/>
            <a:ext cx="1609725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40413" y="3568700"/>
            <a:ext cx="1879600" cy="827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1442" y="2465339"/>
            <a:ext cx="2113153" cy="49244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右箭头 3"/>
          <p:cNvSpPr/>
          <p:nvPr/>
        </p:nvSpPr>
        <p:spPr>
          <a:xfrm>
            <a:off x="4752975" y="2474913"/>
            <a:ext cx="1295400" cy="4730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6020" name="组合 1"/>
          <p:cNvGrpSpPr>
            <a:grpSpLocks/>
          </p:cNvGrpSpPr>
          <p:nvPr/>
        </p:nvGrpSpPr>
        <p:grpSpPr bwMode="auto">
          <a:xfrm>
            <a:off x="1220788" y="3971925"/>
            <a:ext cx="3319462" cy="584200"/>
            <a:chOff x="1221026" y="3971746"/>
            <a:chExt cx="3319682" cy="584776"/>
          </a:xfrm>
        </p:grpSpPr>
        <p:sp>
          <p:nvSpPr>
            <p:cNvPr id="7" name="矩形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21026" y="3971746"/>
              <a:ext cx="1206428" cy="58477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6036" name="矩形 8"/>
            <p:cNvSpPr>
              <a:spLocks noChangeArrowheads="1"/>
            </p:cNvSpPr>
            <p:nvPr/>
          </p:nvSpPr>
          <p:spPr bwMode="auto">
            <a:xfrm>
              <a:off x="1919478" y="3971747"/>
              <a:ext cx="26212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能被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整除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4686300" y="4059238"/>
            <a:ext cx="1295400" cy="4746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26250" y="2224088"/>
            <a:ext cx="1054100" cy="88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65913" y="3989388"/>
            <a:ext cx="2640012" cy="792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文本框 17"/>
          <p:cNvSpPr txBox="1">
            <a:spLocks noChangeArrowheads="1"/>
          </p:cNvSpPr>
          <p:nvPr/>
        </p:nvSpPr>
        <p:spPr bwMode="auto">
          <a:xfrm>
            <a:off x="1584325" y="1525588"/>
            <a:ext cx="5378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请问下列语句是命题么？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684963" y="4073525"/>
            <a:ext cx="5380037" cy="1292225"/>
            <a:chOff x="6685114" y="4074210"/>
            <a:chExt cx="5379529" cy="1292066"/>
          </a:xfrm>
        </p:grpSpPr>
        <p:sp>
          <p:nvSpPr>
            <p:cNvPr id="86031" name="文本框 10"/>
            <p:cNvSpPr txBox="1">
              <a:spLocks noChangeArrowheads="1"/>
            </p:cNvSpPr>
            <p:nvPr/>
          </p:nvSpPr>
          <p:spPr bwMode="auto">
            <a:xfrm>
              <a:off x="6816090" y="4074210"/>
              <a:ext cx="52485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至少有一个           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</a:p>
          </p:txBody>
        </p:sp>
        <p:sp>
          <p:nvSpPr>
            <p:cNvPr id="12" name="矩形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183191" y="4110007"/>
              <a:ext cx="1206428" cy="584775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0" name="矩形 1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85114" y="4781500"/>
              <a:ext cx="1206428" cy="584775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6034" name="矩形 20"/>
            <p:cNvSpPr>
              <a:spLocks noChangeArrowheads="1"/>
            </p:cNvSpPr>
            <p:nvPr/>
          </p:nvSpPr>
          <p:spPr bwMode="auto">
            <a:xfrm>
              <a:off x="7383566" y="4781501"/>
              <a:ext cx="26212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能被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2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整除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816725" y="2347913"/>
            <a:ext cx="3402013" cy="1200150"/>
            <a:chOff x="6816090" y="2348329"/>
            <a:chExt cx="3401893" cy="1200329"/>
          </a:xfrm>
        </p:grpSpPr>
        <p:sp>
          <p:nvSpPr>
            <p:cNvPr id="86028" name="文本框 4"/>
            <p:cNvSpPr txBox="1">
              <a:spLocks noChangeArrowheads="1"/>
            </p:cNvSpPr>
            <p:nvPr/>
          </p:nvSpPr>
          <p:spPr bwMode="auto">
            <a:xfrm>
              <a:off x="6816090" y="2348329"/>
              <a:ext cx="340189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存在一个          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使           </a:t>
              </a:r>
            </a:p>
          </p:txBody>
        </p:sp>
        <p:sp>
          <p:nvSpPr>
            <p:cNvPr id="19" name="文本框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60459" y="2989490"/>
              <a:ext cx="2113153" cy="492443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2" name="矩形 2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694181" y="2398837"/>
              <a:ext cx="1206428" cy="584775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36550" y="625475"/>
          <a:ext cx="11437938" cy="570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11794626" imgH="5883472" progId="Word.Document.8">
                  <p:embed/>
                </p:oleObj>
              </mc:Choice>
              <mc:Fallback>
                <p:oleObj name="Document" r:id="rId4" imgW="11794626" imgH="58834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625475"/>
                        <a:ext cx="11437938" cy="570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9831388" y="2058988"/>
          <a:ext cx="22288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6" imgW="2525070" imgH="917899" progId="Word.Document.8">
                  <p:embed/>
                </p:oleObj>
              </mc:Choice>
              <mc:Fallback>
                <p:oleObj name="Document" r:id="rId6" imgW="2525070" imgH="9178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1388" y="2058988"/>
                        <a:ext cx="22288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26163" y="2565400"/>
          <a:ext cx="31638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8" imgW="3592227" imgH="897405" progId="Word.Document.8">
                  <p:embed/>
                </p:oleObj>
              </mc:Choice>
              <mc:Fallback>
                <p:oleObj name="Document" r:id="rId8" imgW="3592227" imgH="8974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2565400"/>
                        <a:ext cx="31638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85900" y="3236913"/>
          <a:ext cx="3162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10" imgW="3592227" imgH="897405" progId="Word.Document.8">
                  <p:embed/>
                </p:oleObj>
              </mc:Choice>
              <mc:Fallback>
                <p:oleObj name="Document" r:id="rId10" imgW="3592227" imgH="8974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236913"/>
                        <a:ext cx="3162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48275" y="3830638"/>
          <a:ext cx="19970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12" imgW="2277966" imgH="900641" progId="Word.Document.8">
                  <p:embed/>
                </p:oleObj>
              </mc:Choice>
              <mc:Fallback>
                <p:oleObj name="Document" r:id="rId12" imgW="2277966" imgH="9006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830638"/>
                        <a:ext cx="19970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529513" y="3825875"/>
          <a:ext cx="20177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14" imgW="2277966" imgH="900641" progId="Word.Document.8">
                  <p:embed/>
                </p:oleObj>
              </mc:Choice>
              <mc:Fallback>
                <p:oleObj name="Document" r:id="rId14" imgW="2277966" imgH="9006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3825875"/>
                        <a:ext cx="20177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952038" y="3848100"/>
          <a:ext cx="19970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16" imgW="2277966" imgH="900641" progId="Word.Document.8">
                  <p:embed/>
                </p:oleObj>
              </mc:Choice>
              <mc:Fallback>
                <p:oleObj name="Document" r:id="rId16" imgW="2277966" imgH="9006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2038" y="3848100"/>
                        <a:ext cx="19970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00150" y="4437063"/>
          <a:ext cx="20177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18" imgW="2277966" imgH="900641" progId="Word.Document.8">
                  <p:embed/>
                </p:oleObj>
              </mc:Choice>
              <mc:Fallback>
                <p:oleObj name="Document" r:id="rId18" imgW="2277966" imgH="9006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437063"/>
                        <a:ext cx="20177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图片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3" name="组合 1"/>
          <p:cNvGrpSpPr>
            <a:grpSpLocks/>
          </p:cNvGrpSpPr>
          <p:nvPr/>
        </p:nvGrpSpPr>
        <p:grpSpPr bwMode="auto">
          <a:xfrm>
            <a:off x="792163" y="2181225"/>
            <a:ext cx="10802937" cy="646113"/>
            <a:chOff x="792163" y="2181225"/>
            <a:chExt cx="10802937" cy="646113"/>
          </a:xfrm>
        </p:grpSpPr>
        <p:sp>
          <p:nvSpPr>
            <p:cNvPr id="87047" name="文本框 22"/>
            <p:cNvSpPr txBox="1">
              <a:spLocks noChangeArrowheads="1"/>
            </p:cNvSpPr>
            <p:nvPr/>
          </p:nvSpPr>
          <p:spPr bwMode="auto">
            <a:xfrm>
              <a:off x="792163" y="2181225"/>
              <a:ext cx="108029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存在量词命题“存在     中的一个元素    ，      成立”</a:t>
              </a:r>
            </a:p>
          </p:txBody>
        </p:sp>
        <p:sp>
          <p:nvSpPr>
            <p:cNvPr id="19" name="文本框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19193" y="2240405"/>
              <a:ext cx="1872234" cy="49244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4" name="文本框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69089" y="2257280"/>
              <a:ext cx="1872234" cy="49417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5" name="文本框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845559" y="2257280"/>
              <a:ext cx="1368171" cy="4924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3613" y="3716338"/>
            <a:ext cx="4332287" cy="587375"/>
            <a:chOff x="3503676" y="3717036"/>
            <a:chExt cx="4331699" cy="586122"/>
          </a:xfrm>
        </p:grpSpPr>
        <p:sp>
          <p:nvSpPr>
            <p:cNvPr id="22" name="矩形 2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03676" y="3717036"/>
              <a:ext cx="4331699" cy="586122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" name="矩形 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30596" y="3717036"/>
              <a:ext cx="538929" cy="584775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36550" y="1268413"/>
          <a:ext cx="11206163" cy="4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Document" r:id="rId4" imgW="11783840" imgH="5068221" progId="Word.Document.8">
                  <p:embed/>
                </p:oleObj>
              </mc:Choice>
              <mc:Fallback>
                <p:oleObj name="Document" r:id="rId4" imgW="11783840" imgH="50682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268413"/>
                        <a:ext cx="11206163" cy="481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919288" y="4075113"/>
          <a:ext cx="1573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Document" r:id="rId6" imgW="1644008" imgH="1046254" progId="Word.Document.8">
                  <p:embed/>
                </p:oleObj>
              </mc:Choice>
              <mc:Fallback>
                <p:oleObj name="Document" r:id="rId6" imgW="1644008" imgH="10462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75113"/>
                        <a:ext cx="15732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391400" y="2327275"/>
          <a:ext cx="15732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Document" r:id="rId8" imgW="1644008" imgH="1046254" progId="Word.Document.8">
                  <p:embed/>
                </p:oleObj>
              </mc:Choice>
              <mc:Fallback>
                <p:oleObj name="Document" r:id="rId8" imgW="1644008" imgH="10462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327275"/>
                        <a:ext cx="15732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0848975" y="2832100"/>
          <a:ext cx="15732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Document" r:id="rId11" imgW="1644008" imgH="1046254" progId="Word.Document.8">
                  <p:embed/>
                </p:oleObj>
              </mc:Choice>
              <mc:Fallback>
                <p:oleObj name="Document" r:id="rId11" imgW="1644008" imgH="10462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975" y="2832100"/>
                        <a:ext cx="15732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824788" y="5154613"/>
          <a:ext cx="1573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Document" r:id="rId13" imgW="1644008" imgH="1046254" progId="Word.Document.8">
                  <p:embed/>
                </p:oleObj>
              </mc:Choice>
              <mc:Fallback>
                <p:oleObj name="Document" r:id="rId13" imgW="1644008" imgH="104625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5154613"/>
                        <a:ext cx="15732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9755188" y="4579938"/>
          <a:ext cx="1573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Document" r:id="rId14" imgW="1644008" imgH="1048052" progId="Word.Document.8">
                  <p:embed/>
                </p:oleObj>
              </mc:Choice>
              <mc:Fallback>
                <p:oleObj name="Document" r:id="rId14" imgW="1644008" imgH="104805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188" y="4579938"/>
                        <a:ext cx="15732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77825" y="1236663"/>
          <a:ext cx="11334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4" imgW="11623486" imgH="4186885" progId="Word.Document.8">
                  <p:embed/>
                </p:oleObj>
              </mc:Choice>
              <mc:Fallback>
                <p:oleObj name="Document" r:id="rId4" imgW="11623486" imgH="41868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236663"/>
                        <a:ext cx="11334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96863" y="4913313"/>
          <a:ext cx="114950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Document" r:id="rId6" imgW="11777368" imgH="1272019" progId="Word.Document.8">
                  <p:embed/>
                </p:oleObj>
              </mc:Choice>
              <mc:Fallback>
                <p:oleObj name="Document" r:id="rId6" imgW="11777368" imgH="12720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913313"/>
                        <a:ext cx="114950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10913" y="6348413"/>
            <a:ext cx="984250" cy="425450"/>
            <a:chOff x="9207796" y="6273209"/>
            <a:chExt cx="985458" cy="425303"/>
          </a:xfrm>
        </p:grpSpPr>
        <p:sp>
          <p:nvSpPr>
            <p:cNvPr id="5" name="矩形 4"/>
            <p:cNvSpPr/>
            <p:nvPr/>
          </p:nvSpPr>
          <p:spPr>
            <a:xfrm>
              <a:off x="9207796" y="6273209"/>
              <a:ext cx="985458" cy="425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119" name="TextBox 6"/>
            <p:cNvSpPr txBox="1">
              <a:spLocks noChangeArrowheads="1"/>
            </p:cNvSpPr>
            <p:nvPr/>
          </p:nvSpPr>
          <p:spPr bwMode="auto">
            <a:xfrm>
              <a:off x="9325415" y="6284318"/>
              <a:ext cx="693000" cy="39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答案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623888" y="981075"/>
          <a:ext cx="11272837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Document" r:id="rId4" imgW="11780604" imgH="5541253" progId="Word.Document.8">
                  <p:embed/>
                </p:oleObj>
              </mc:Choice>
              <mc:Fallback>
                <p:oleObj name="Document" r:id="rId4" imgW="11780604" imgH="55412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981075"/>
                        <a:ext cx="11272837" cy="529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479425" y="1412875"/>
          <a:ext cx="1178560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Document" r:id="rId4" imgW="11779166" imgH="5630112" progId="Word.Document.8">
                  <p:embed/>
                </p:oleObj>
              </mc:Choice>
              <mc:Fallback>
                <p:oleObj name="Document" r:id="rId4" imgW="11779166" imgH="56301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412875"/>
                        <a:ext cx="11785600" cy="562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5"/>
          <p:cNvSpPr txBox="1">
            <a:spLocks noChangeArrowheads="1"/>
          </p:cNvSpPr>
          <p:nvPr/>
        </p:nvSpPr>
        <p:spPr bwMode="auto">
          <a:xfrm>
            <a:off x="1919288" y="1260475"/>
            <a:ext cx="8494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请分别举例全称量词命题和存在量词命题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组合 4"/>
          <p:cNvGrpSpPr>
            <a:grpSpLocks/>
          </p:cNvGrpSpPr>
          <p:nvPr/>
        </p:nvGrpSpPr>
        <p:grpSpPr bwMode="auto">
          <a:xfrm>
            <a:off x="1212850" y="1230313"/>
            <a:ext cx="9994900" cy="1200150"/>
            <a:chOff x="984003" y="1957300"/>
            <a:chExt cx="9994900" cy="1200150"/>
          </a:xfrm>
        </p:grpSpPr>
        <p:sp>
          <p:nvSpPr>
            <p:cNvPr id="23570" name="文本框 1"/>
            <p:cNvSpPr txBox="1">
              <a:spLocks noChangeArrowheads="1"/>
            </p:cNvSpPr>
            <p:nvPr/>
          </p:nvSpPr>
          <p:spPr bwMode="auto">
            <a:xfrm>
              <a:off x="984003" y="1957300"/>
              <a:ext cx="99949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通常，将含有变量的语句用  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          </a:t>
              </a: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表</a:t>
              </a:r>
              <a:endPara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示，变量     的取值范围用     表示</a:t>
              </a:r>
              <a:r>
                <a:rPr lang="en-US" altLang="zh-CN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endPara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文本框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07514" y="2513410"/>
              <a:ext cx="1872234" cy="49244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0" name="文本框 1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91937" y="2568274"/>
              <a:ext cx="1872234" cy="49417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1" name="文本框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28054" y="1959441"/>
              <a:ext cx="3888486" cy="492443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00150" y="3006725"/>
            <a:ext cx="9994900" cy="646113"/>
            <a:chOff x="911225" y="3687763"/>
            <a:chExt cx="9994900" cy="646112"/>
          </a:xfrm>
        </p:grpSpPr>
        <p:sp>
          <p:nvSpPr>
            <p:cNvPr id="19" name="文本框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960108" y="3742864"/>
              <a:ext cx="1872234" cy="492443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3567" name="文本框 22"/>
            <p:cNvSpPr txBox="1">
              <a:spLocks noChangeArrowheads="1"/>
            </p:cNvSpPr>
            <p:nvPr/>
          </p:nvSpPr>
          <p:spPr bwMode="auto">
            <a:xfrm>
              <a:off x="911225" y="3687763"/>
              <a:ext cx="99949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全称量词命题“对      中任意一个    ，      成立”</a:t>
              </a:r>
            </a:p>
          </p:txBody>
        </p:sp>
        <p:sp>
          <p:nvSpPr>
            <p:cNvPr id="24" name="文本框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18011" y="3741133"/>
              <a:ext cx="1872234" cy="494174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5" name="文本框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48256" y="3736481"/>
              <a:ext cx="1368171" cy="492443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722688"/>
            <a:ext cx="4232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193800" y="4376738"/>
            <a:ext cx="10802938" cy="646112"/>
            <a:chOff x="792163" y="2181225"/>
            <a:chExt cx="10802937" cy="646113"/>
          </a:xfrm>
        </p:grpSpPr>
        <p:sp>
          <p:nvSpPr>
            <p:cNvPr id="23562" name="文本框 22"/>
            <p:cNvSpPr txBox="1">
              <a:spLocks noChangeArrowheads="1"/>
            </p:cNvSpPr>
            <p:nvPr/>
          </p:nvSpPr>
          <p:spPr bwMode="auto">
            <a:xfrm>
              <a:off x="792163" y="2181225"/>
              <a:ext cx="108029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存在量词命题“存在     中的一个元素    ，      成立”</a:t>
              </a:r>
            </a:p>
          </p:txBody>
        </p:sp>
        <p:sp>
          <p:nvSpPr>
            <p:cNvPr id="29" name="文本框 2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19193" y="2240405"/>
              <a:ext cx="1872234" cy="492443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0" name="文本框 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69089" y="2257280"/>
              <a:ext cx="1872234" cy="494174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" name="文本框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845559" y="2257280"/>
              <a:ext cx="1368171" cy="492443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952875" y="5108575"/>
            <a:ext cx="4332288" cy="587375"/>
            <a:chOff x="3503676" y="3717036"/>
            <a:chExt cx="4331699" cy="586122"/>
          </a:xfrm>
        </p:grpSpPr>
        <p:sp>
          <p:nvSpPr>
            <p:cNvPr id="33" name="矩形 3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03676" y="3717036"/>
              <a:ext cx="4331699" cy="586122"/>
            </a:xfrm>
            <a:prstGeom prst="rect">
              <a:avLst/>
            </a:pr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4" name="矩形 3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30596" y="3717036"/>
              <a:ext cx="538929" cy="584775"/>
            </a:xfrm>
            <a:prstGeom prst="rect">
              <a:avLst/>
            </a:pr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1492250" y="792163"/>
            <a:ext cx="988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判断下列命题是全称量词命题还是存在量词命题</a:t>
            </a:r>
          </a:p>
        </p:txBody>
      </p:sp>
      <p:grpSp>
        <p:nvGrpSpPr>
          <p:cNvPr id="24580" name="组合 13"/>
          <p:cNvGrpSpPr>
            <a:grpSpLocks/>
          </p:cNvGrpSpPr>
          <p:nvPr/>
        </p:nvGrpSpPr>
        <p:grpSpPr bwMode="auto">
          <a:xfrm>
            <a:off x="1200150" y="2420938"/>
            <a:ext cx="10210800" cy="4524375"/>
            <a:chOff x="1343406" y="2168835"/>
            <a:chExt cx="10211450" cy="4524315"/>
          </a:xfrm>
        </p:grpSpPr>
        <p:sp>
          <p:nvSpPr>
            <p:cNvPr id="24581" name="文本框 4"/>
            <p:cNvSpPr txBox="1">
              <a:spLocks noChangeArrowheads="1"/>
            </p:cNvSpPr>
            <p:nvPr/>
          </p:nvSpPr>
          <p:spPr bwMode="auto">
            <a:xfrm>
              <a:off x="1343406" y="2168835"/>
              <a:ext cx="10211450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）所有的素数都是奇数；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                               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;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）平面内存在两条相交直线垂直于同一直线； 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）有些平行四边形是菱形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）有一个实数     ，使                          ；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）对任意一个无理数   ，   也是无理数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;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）矩形是平行四边形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endParaRPr lang="zh-CN" altLang="en-US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4582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390" y="2715776"/>
              <a:ext cx="3670110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297" y="4958170"/>
              <a:ext cx="731583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766" y="4430225"/>
              <a:ext cx="1871634" cy="4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14" y="4978992"/>
              <a:ext cx="1871634" cy="4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8" y="4393725"/>
              <a:ext cx="3151905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文本框 1"/>
          <p:cNvSpPr txBox="1">
            <a:spLocks noChangeArrowheads="1"/>
          </p:cNvSpPr>
          <p:nvPr/>
        </p:nvSpPr>
        <p:spPr bwMode="auto">
          <a:xfrm>
            <a:off x="1492250" y="792163"/>
            <a:ext cx="711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判断下列命题是真命题还是假命题</a:t>
            </a:r>
          </a:p>
        </p:txBody>
      </p:sp>
      <p:grpSp>
        <p:nvGrpSpPr>
          <p:cNvPr id="25604" name="组合 13"/>
          <p:cNvGrpSpPr>
            <a:grpSpLocks/>
          </p:cNvGrpSpPr>
          <p:nvPr/>
        </p:nvGrpSpPr>
        <p:grpSpPr bwMode="auto">
          <a:xfrm>
            <a:off x="1200150" y="2420938"/>
            <a:ext cx="10210800" cy="4524375"/>
            <a:chOff x="1343406" y="2168835"/>
            <a:chExt cx="10211450" cy="4524315"/>
          </a:xfrm>
        </p:grpSpPr>
        <p:sp>
          <p:nvSpPr>
            <p:cNvPr id="25605" name="文本框 4"/>
            <p:cNvSpPr txBox="1">
              <a:spLocks noChangeArrowheads="1"/>
            </p:cNvSpPr>
            <p:nvPr/>
          </p:nvSpPr>
          <p:spPr bwMode="auto">
            <a:xfrm>
              <a:off x="1343406" y="2168835"/>
              <a:ext cx="10211450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tabLst>
                  <a:tab pos="1609725" algn="l"/>
                </a:tabLst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3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）所有的素数都是奇数；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                               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;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）平面内存在两条相交直线垂直于同一直线； 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）有些平行四边形是菱形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）有一个实数     ，使                          ；</a:t>
              </a:r>
              <a:endParaRPr lang="en-US" altLang="zh-CN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）对任意一个无理数   ，   也是无理数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;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r>
                <a:rPr lang="zh-CN" altLang="en-US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）矩形是平行四边形</a:t>
              </a:r>
              <a:r>
                <a:rPr lang="en-US" altLang="zh-CN" sz="36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endParaRPr lang="zh-CN" altLang="en-US" sz="3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5606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390" y="2715776"/>
              <a:ext cx="3670110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297" y="4958170"/>
              <a:ext cx="731583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027" y="4430992"/>
              <a:ext cx="1871634" cy="4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14" y="4978992"/>
              <a:ext cx="1871634" cy="4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8" y="4393725"/>
              <a:ext cx="3151905" cy="58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heme/theme1.xml><?xml version="1.0" encoding="utf-8"?>
<a:theme xmlns:a="http://schemas.openxmlformats.org/drawingml/2006/main" name="主题1">
  <a:themeElements>
    <a:clrScheme name="自定义 24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6EACF7"/>
      </a:accent1>
      <a:accent2>
        <a:srgbClr val="8CA2E6"/>
      </a:accent2>
      <a:accent3>
        <a:srgbClr val="A595D7"/>
      </a:accent3>
      <a:accent4>
        <a:srgbClr val="BC86C8"/>
      </a:accent4>
      <a:accent5>
        <a:srgbClr val="D676B9"/>
      </a:accent5>
      <a:accent6>
        <a:srgbClr val="F166AC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A4796FB-5B76-4951-A79E-C2FDF3FD37B7}" vid="{10938FD5-2AC5-4069-B920-B710C7721F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3278</TotalTime>
  <Words>598</Words>
  <Application>Microsoft Office PowerPoint</Application>
  <PresentationFormat>宽屏</PresentationFormat>
  <Paragraphs>161</Paragraphs>
  <Slides>54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等线</vt:lpstr>
      <vt:lpstr>华文楷体</vt:lpstr>
      <vt:lpstr>Viner Hand ITC</vt:lpstr>
      <vt:lpstr>微软雅黑</vt:lpstr>
      <vt:lpstr>宋体</vt:lpstr>
      <vt:lpstr>主题1</vt:lpstr>
      <vt:lpstr>Microsoft Word 97 - 2003 文档</vt:lpstr>
      <vt:lpstr>1.5　全称量词与存在量词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seewo</cp:lastModifiedBy>
  <cp:revision>856</cp:revision>
  <cp:lastPrinted>2020-09-09T13:12:09Z</cp:lastPrinted>
  <dcterms:created xsi:type="dcterms:W3CDTF">2017-08-18T03:02:00Z</dcterms:created>
  <dcterms:modified xsi:type="dcterms:W3CDTF">2020-09-10T01:16:25Z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