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9" r:id="rId3"/>
    <p:sldId id="410" r:id="rId4"/>
    <p:sldId id="411" r:id="rId5"/>
    <p:sldId id="414" r:id="rId6"/>
    <p:sldId id="412" r:id="rId7"/>
    <p:sldId id="413" r:id="rId8"/>
    <p:sldId id="427" r:id="rId10"/>
    <p:sldId id="428" r:id="rId11"/>
    <p:sldId id="429" r:id="rId12"/>
    <p:sldId id="430" r:id="rId13"/>
    <p:sldId id="431" r:id="rId14"/>
    <p:sldId id="432" r:id="rId15"/>
    <p:sldId id="415" r:id="rId16"/>
    <p:sldId id="426" r:id="rId17"/>
    <p:sldId id="420" r:id="rId18"/>
    <p:sldId id="416" r:id="rId19"/>
    <p:sldId id="417" r:id="rId20"/>
    <p:sldId id="418" r:id="rId21"/>
    <p:sldId id="419" r:id="rId22"/>
    <p:sldId id="422" r:id="rId23"/>
    <p:sldId id="42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902460"/>
            <a:ext cx="9799320" cy="3052445"/>
          </a:xfrm>
        </p:spPr>
        <p:txBody>
          <a:bodyPr>
            <a:noAutofit/>
          </a:bodyPr>
          <a:p>
            <a:pPr>
              <a:lnSpc>
                <a:spcPct val="140000"/>
              </a:lnSpc>
            </a:pPr>
            <a:r>
              <a:rPr lang="zh-CN" altLang="zh-CN" sz="6600"/>
              <a:t>第二节</a:t>
            </a:r>
            <a:br>
              <a:rPr lang="zh-CN" altLang="zh-CN" sz="6600"/>
            </a:br>
            <a:r>
              <a:rPr lang="zh-CN" altLang="zh-CN" sz="6600"/>
              <a:t>细胞的多样性和统一性</a:t>
            </a:r>
            <a:br>
              <a:rPr lang="zh-CN" altLang="zh-CN" sz="6600"/>
            </a:br>
            <a:r>
              <a:rPr lang="zh-CN" altLang="zh-CN" sz="4000"/>
              <a:t>第二课时</a:t>
            </a:r>
            <a:endParaRPr lang="zh-CN" altLang="zh-CN" sz="4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/>
          <a:p>
            <a:r>
              <a:rPr lang="zh-CN" altLang="en-US"/>
              <a:t>真原核生物对比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7130" y="856670"/>
          <a:ext cx="10970260" cy="594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060"/>
                <a:gridCol w="1461770"/>
                <a:gridCol w="4392930"/>
                <a:gridCol w="450850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比较项目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多样性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无以核膜为界限的细胞核，无核膜、核仁等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有以核膜为界限的细胞核，有核膜、核仁等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裸露、环装、不形成染色体、位于拟核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在细胞核中与蛋白质等构成染色体，在细胞质中裸露存在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仅有核糖体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有多种细胞器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细胞大小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较小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较大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统一性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/>
          <a:p>
            <a:r>
              <a:rPr lang="zh-CN" altLang="en-US"/>
              <a:t>真原核生物对比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7130" y="856670"/>
          <a:ext cx="10970260" cy="502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060"/>
                <a:gridCol w="1461770"/>
                <a:gridCol w="4392930"/>
                <a:gridCol w="450850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比较项目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多样性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无以核膜为界限的细胞核，无核膜、核仁等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有以核膜为界限的细胞核，有核膜、核仁等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裸露、环装、不形成染色体、位于拟核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在细胞核中与蛋白质等构成染色体，在细胞质中裸露存在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仅有核糖体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有多种细胞器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细胞大小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较小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较大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有细胞壁（除支原体），主要成分肽聚糖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植物：纤维素和果胶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真菌：主要为几丁质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动物细胞无细胞壁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470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统一性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/>
          <a:p>
            <a:r>
              <a:rPr lang="zh-CN" altLang="en-US"/>
              <a:t>真原核生物对比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7130" y="856670"/>
          <a:ext cx="10970260" cy="594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060"/>
                <a:gridCol w="1461770"/>
                <a:gridCol w="4392930"/>
                <a:gridCol w="450850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比较项目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多样性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无以核膜为界限的细胞核，无核膜、核仁等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有以核膜为界限的细胞核，有核膜、核仁等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裸露、环装、不形成染色体、位于拟核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在细胞核中与蛋白质等构成染色体，在细胞质中裸露存在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仅有核糖体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有多种细胞器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细胞大小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较小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较大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有细胞壁（除支原体），主要成分肽聚糖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植物：纤维素和果胶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真菌：主要为几丁质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动物细胞无细胞壁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统一性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都有细胞结构；都有细胞膜、细胞质、核糖体；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都含有</a:t>
                      </a:r>
                      <a:r>
                        <a:rPr lang="en-US" altLang="zh-CN" sz="2400"/>
                        <a:t>DNA</a:t>
                      </a:r>
                      <a:r>
                        <a:rPr lang="zh-CN" altLang="en-US" sz="2400"/>
                        <a:t>和</a:t>
                      </a:r>
                      <a:r>
                        <a:rPr lang="en-US" altLang="zh-CN" sz="2400"/>
                        <a:t>RNA</a:t>
                      </a:r>
                      <a:r>
                        <a:rPr lang="zh-CN" altLang="en-US" sz="2400"/>
                        <a:t>，遗传物质均为</a:t>
                      </a: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知道了真原核生物的区别</a:t>
            </a:r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那怎么辨别谁是真核谁是原核呢？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原核：</a:t>
            </a:r>
            <a:r>
              <a:rPr lang="zh-CN" altLang="en-US" sz="2800">
                <a:solidFill>
                  <a:srgbClr val="FF0000"/>
                </a:solidFill>
              </a:rPr>
              <a:t>细        </a:t>
            </a:r>
            <a:r>
              <a:rPr lang="zh-CN" altLang="en-US" sz="2800">
                <a:solidFill>
                  <a:srgbClr val="FFC000"/>
                </a:solidFill>
              </a:rPr>
              <a:t>线   </a:t>
            </a:r>
            <a:r>
              <a:rPr sz="2800">
                <a:solidFill>
                  <a:srgbClr val="00B050"/>
                </a:solidFill>
              </a:rPr>
              <a:t>立刻（立克）</a:t>
            </a:r>
            <a:r>
              <a:rPr lang="zh-CN" altLang="en-US" sz="2800">
                <a:solidFill>
                  <a:srgbClr val="00B0F0"/>
                </a:solidFill>
              </a:rPr>
              <a:t>织（支）  </a:t>
            </a:r>
            <a:r>
              <a:rPr lang="zh-CN" altLang="en-US" sz="2800" b="1">
                <a:solidFill>
                  <a:srgbClr val="0070C0"/>
                </a:solidFill>
              </a:rPr>
              <a:t>蓝        </a:t>
            </a:r>
            <a:r>
              <a:rPr lang="zh-CN" altLang="en-US" sz="2800">
                <a:solidFill>
                  <a:srgbClr val="7030A0"/>
                </a:solidFill>
              </a:rPr>
              <a:t>衣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 </a:t>
            </a:r>
            <a:r>
              <a:rPr lang="zh-CN" altLang="en-US" sz="2800">
                <a:solidFill>
                  <a:srgbClr val="FF0000"/>
                </a:solidFill>
              </a:rPr>
              <a:t>其他细菌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C000"/>
                </a:solidFill>
              </a:rPr>
              <a:t>放线菌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00B050"/>
                </a:solidFill>
              </a:rPr>
              <a:t>立克次氏体 </a:t>
            </a:r>
            <a:r>
              <a:rPr lang="zh-CN" altLang="en-US" sz="2800">
                <a:solidFill>
                  <a:srgbClr val="00B0F0"/>
                </a:solidFill>
              </a:rPr>
              <a:t> </a:t>
            </a:r>
            <a:r>
              <a:rPr lang="zh-CN" altLang="en-US" sz="2800" b="1" u="sng">
                <a:solidFill>
                  <a:srgbClr val="00B0F0"/>
                </a:solidFill>
              </a:rPr>
              <a:t>支原体</a:t>
            </a:r>
            <a:r>
              <a:rPr lang="zh-CN" altLang="en-US" sz="2800" b="1">
                <a:solidFill>
                  <a:srgbClr val="0070C0"/>
                </a:solidFill>
              </a:rPr>
              <a:t>   </a:t>
            </a:r>
            <a:r>
              <a:rPr lang="zh-CN" altLang="en-US" sz="2800" b="1">
                <a:solidFill>
                  <a:srgbClr val="0070C0"/>
                </a:solidFill>
                <a:hlinkClick r:id="rId1" action="ppaction://hlinksldjump"/>
              </a:rPr>
              <a:t>蓝细菌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7030A0"/>
                </a:solidFill>
              </a:rPr>
              <a:t>衣原体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真菌与细菌怎么区别？</a:t>
            </a:r>
            <a:endParaRPr lang="zh-CN" altLang="en-US" sz="2800"/>
          </a:p>
        </p:txBody>
      </p:sp>
      <p:sp>
        <p:nvSpPr>
          <p:cNvPr id="4" name="下箭头 3"/>
          <p:cNvSpPr/>
          <p:nvPr/>
        </p:nvSpPr>
        <p:spPr>
          <a:xfrm>
            <a:off x="1978025" y="3444240"/>
            <a:ext cx="292100" cy="851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3626485"/>
            <a:ext cx="3444240" cy="2819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8240"/>
            <a:ext cx="10969200" cy="705600"/>
          </a:xfrm>
        </p:spPr>
        <p:txBody>
          <a:bodyPr/>
          <a:p>
            <a:r>
              <a:rPr lang="zh-CN" altLang="en-US"/>
              <a:t>蓝细菌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079490" cy="4759325"/>
          </a:xfrm>
        </p:spPr>
        <p:txBody>
          <a:bodyPr>
            <a:normAutofit fontScale="90000" lnSpcReduction="10000"/>
          </a:bodyPr>
          <a:p>
            <a:r>
              <a:rPr sz="2800">
                <a:sym typeface="+mn-ea"/>
              </a:rPr>
              <a:t>原版教材称</a:t>
            </a:r>
            <a:r>
              <a:rPr sz="2800" b="1">
                <a:solidFill>
                  <a:srgbClr val="0070C0"/>
                </a:solidFill>
                <a:sym typeface="+mn-ea"/>
              </a:rPr>
              <a:t>蓝细菌</a:t>
            </a:r>
            <a:r>
              <a:rPr sz="2800">
                <a:sym typeface="+mn-ea"/>
              </a:rPr>
              <a:t>为蓝藻（包括色球蓝细菌、颤蓝细菌、念珠蓝细菌），均为原核生物。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蓝细菌虽为原核生物，只有核糖体一种细胞器，不含有</a:t>
            </a:r>
            <a:r>
              <a:rPr sz="2800" b="1">
                <a:solidFill>
                  <a:srgbClr val="00B050"/>
                </a:solidFill>
                <a:sym typeface="+mn-ea"/>
              </a:rPr>
              <a:t>线粒体</a:t>
            </a:r>
            <a:r>
              <a:rPr sz="2800">
                <a:sym typeface="+mn-ea"/>
              </a:rPr>
              <a:t>（有氧呼吸主要场所）和</a:t>
            </a:r>
            <a:r>
              <a:rPr sz="2800" b="1">
                <a:solidFill>
                  <a:srgbClr val="00B050"/>
                </a:solidFill>
                <a:sym typeface="+mn-ea"/>
              </a:rPr>
              <a:t>叶绿体</a:t>
            </a:r>
            <a:r>
              <a:rPr sz="2800">
                <a:sym typeface="+mn-ea"/>
              </a:rPr>
              <a:t>（光合作用场所），但含有</a:t>
            </a:r>
            <a:r>
              <a:rPr sz="2800" b="1">
                <a:solidFill>
                  <a:srgbClr val="00B0F0"/>
                </a:solidFill>
                <a:sym typeface="+mn-ea"/>
              </a:rPr>
              <a:t>藻蓝素</a:t>
            </a:r>
            <a:r>
              <a:rPr sz="2800">
                <a:sym typeface="+mn-ea"/>
              </a:rPr>
              <a:t>和</a:t>
            </a:r>
            <a:r>
              <a:rPr sz="2800" b="1">
                <a:solidFill>
                  <a:srgbClr val="00B050"/>
                </a:solidFill>
                <a:sym typeface="+mn-ea"/>
              </a:rPr>
              <a:t>叶绿素</a:t>
            </a:r>
            <a:r>
              <a:rPr sz="2800">
                <a:sym typeface="+mn-ea"/>
              </a:rPr>
              <a:t>，可以进行</a:t>
            </a:r>
            <a:r>
              <a:rPr sz="2800" b="1" u="sng">
                <a:solidFill>
                  <a:srgbClr val="00B050"/>
                </a:solidFill>
                <a:sym typeface="+mn-ea"/>
              </a:rPr>
              <a:t>光合作用</a:t>
            </a:r>
            <a:r>
              <a:rPr sz="2800">
                <a:sym typeface="+mn-ea"/>
              </a:rPr>
              <a:t>，为</a:t>
            </a:r>
            <a:r>
              <a:rPr sz="2800" b="1">
                <a:solidFill>
                  <a:srgbClr val="00B050"/>
                </a:solidFill>
                <a:sym typeface="+mn-ea"/>
              </a:rPr>
              <a:t>自养</a:t>
            </a:r>
            <a:r>
              <a:rPr sz="2800">
                <a:sym typeface="+mn-ea"/>
              </a:rPr>
              <a:t>生物；含有与</a:t>
            </a:r>
            <a:r>
              <a:rPr sz="2800" b="1">
                <a:solidFill>
                  <a:srgbClr val="FF0000"/>
                </a:solidFill>
                <a:sym typeface="+mn-ea"/>
              </a:rPr>
              <a:t>有氧呼吸相关的酶</a:t>
            </a:r>
            <a:r>
              <a:rPr sz="2800">
                <a:sym typeface="+mn-ea"/>
              </a:rPr>
              <a:t>，能进行</a:t>
            </a:r>
            <a:r>
              <a:rPr sz="2800" b="1" u="sng">
                <a:solidFill>
                  <a:srgbClr val="FF0000"/>
                </a:solidFill>
                <a:sym typeface="+mn-ea"/>
              </a:rPr>
              <a:t>有氧呼吸</a:t>
            </a:r>
            <a:r>
              <a:rPr sz="2800">
                <a:sym typeface="+mn-ea"/>
              </a:rPr>
              <a:t>。</a:t>
            </a:r>
            <a:endParaRPr sz="2800"/>
          </a:p>
          <a:p>
            <a:endParaRPr sz="240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K3ZGF_5ISDM9CL@JQ8U0_T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3235" y="1490345"/>
            <a:ext cx="5194300" cy="3608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蓝细菌补充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743190" cy="4759325"/>
          </a:xfrm>
        </p:spPr>
        <p:txBody>
          <a:bodyPr/>
          <a:p>
            <a:r>
              <a:rPr sz="2400">
                <a:sym typeface="+mn-ea"/>
              </a:rPr>
              <a:t>【补充</a:t>
            </a:r>
            <a:r>
              <a:rPr lang="en-US" altLang="zh-CN" sz="2400">
                <a:sym typeface="+mn-ea"/>
              </a:rPr>
              <a:t>1</a:t>
            </a:r>
            <a:r>
              <a:rPr sz="2400">
                <a:sym typeface="+mn-ea"/>
              </a:rPr>
              <a:t>】蓝细菌细胞比其他细菌大，肉眼仍分辨不清，但当它们以细胞群体形式存在时，则可以观察到</a:t>
            </a:r>
            <a:r>
              <a:rPr lang="en-US" altLang="zh-CN" sz="2400">
                <a:sym typeface="+mn-ea"/>
              </a:rPr>
              <a:t>——</a:t>
            </a:r>
            <a:r>
              <a:rPr sz="2400">
                <a:sym typeface="+mn-ea"/>
              </a:rPr>
              <a:t>水华（水体污染富营养化，蓝细菌和绿藻大量繁殖）</a:t>
            </a:r>
            <a:endParaRPr sz="2400">
              <a:sym typeface="+mn-ea"/>
            </a:endParaRPr>
          </a:p>
          <a:p>
            <a:endParaRPr sz="2400"/>
          </a:p>
          <a:p>
            <a:r>
              <a:rPr sz="2400"/>
              <a:t>【补充</a:t>
            </a:r>
            <a:r>
              <a:rPr lang="en-US" altLang="zh-CN" sz="2400"/>
              <a:t>2</a:t>
            </a:r>
            <a:r>
              <a:rPr sz="2400"/>
              <a:t>】蓝细菌中有一物种</a:t>
            </a:r>
            <a:r>
              <a:rPr sz="2400">
                <a:sym typeface="+mn-ea"/>
              </a:rPr>
              <a:t>状如发丝</a:t>
            </a:r>
            <a:r>
              <a:rPr lang="en-US" altLang="zh-CN" sz="2400"/>
              <a:t>——</a:t>
            </a:r>
            <a:r>
              <a:rPr sz="2400"/>
              <a:t>发菜，因与发财谐音，有人争相食之，导致过度采挖破坏了生态。</a:t>
            </a:r>
            <a:endParaRPr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4565" y="1054100"/>
            <a:ext cx="3607435" cy="2705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3759835"/>
            <a:ext cx="3600450" cy="2397760"/>
          </a:xfrm>
          <a:prstGeom prst="rect">
            <a:avLst/>
          </a:prstGeom>
        </p:spPr>
      </p:pic>
      <p:sp>
        <p:nvSpPr>
          <p:cNvPr id="6" name="动作按钮: 上一张 5">
            <a:hlinkClick r:id="rId3" action="ppaction://hlinksldjump"/>
          </p:cNvPr>
          <p:cNvSpPr/>
          <p:nvPr/>
        </p:nvSpPr>
        <p:spPr>
          <a:xfrm>
            <a:off x="1327785" y="5908040"/>
            <a:ext cx="801370" cy="73025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真菌与细菌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细菌：蓝细菌以及在</a:t>
            </a:r>
            <a:r>
              <a:rPr lang="en-US" altLang="zh-CN" sz="2800"/>
              <a:t>“</a:t>
            </a:r>
            <a:r>
              <a:rPr sz="2800"/>
              <a:t>菌</a:t>
            </a:r>
            <a:r>
              <a:rPr lang="en-US" altLang="zh-CN" sz="2800"/>
              <a:t>”</a:t>
            </a:r>
            <a:r>
              <a:rPr sz="2800"/>
              <a:t>前带有</a:t>
            </a:r>
            <a:r>
              <a:rPr lang="en-US" altLang="zh-CN" sz="2800" b="1">
                <a:solidFill>
                  <a:srgbClr val="7030A0"/>
                </a:solidFill>
              </a:rPr>
              <a:t>“</a:t>
            </a:r>
            <a:r>
              <a:rPr sz="2800" b="1">
                <a:solidFill>
                  <a:srgbClr val="7030A0"/>
                </a:solidFill>
              </a:rPr>
              <a:t>杆</a:t>
            </a:r>
            <a:r>
              <a:rPr lang="en-US" altLang="zh-CN" sz="2800" b="1">
                <a:solidFill>
                  <a:srgbClr val="7030A0"/>
                </a:solidFill>
              </a:rPr>
              <a:t>”“</a:t>
            </a:r>
            <a:r>
              <a:rPr sz="2800" b="1">
                <a:solidFill>
                  <a:srgbClr val="7030A0"/>
                </a:solidFill>
              </a:rPr>
              <a:t>球</a:t>
            </a:r>
            <a:r>
              <a:rPr lang="en-US" altLang="zh-CN" sz="2800" b="1">
                <a:solidFill>
                  <a:srgbClr val="7030A0"/>
                </a:solidFill>
              </a:rPr>
              <a:t>”“</a:t>
            </a:r>
            <a:r>
              <a:rPr sz="2800" b="1">
                <a:solidFill>
                  <a:srgbClr val="7030A0"/>
                </a:solidFill>
              </a:rPr>
              <a:t>弧</a:t>
            </a:r>
            <a:r>
              <a:rPr lang="en-US" altLang="zh-CN" sz="2800" b="1">
                <a:solidFill>
                  <a:srgbClr val="7030A0"/>
                </a:solidFill>
              </a:rPr>
              <a:t>”</a:t>
            </a:r>
            <a:r>
              <a:rPr sz="2800"/>
              <a:t>字的都是细菌，如：</a:t>
            </a:r>
            <a:r>
              <a:rPr sz="2800" b="1" i="1" u="sng"/>
              <a:t>大肠杆菌（书上图）</a:t>
            </a:r>
            <a:r>
              <a:rPr sz="2800"/>
              <a:t>、肺炎双球菌</a:t>
            </a:r>
            <a:endParaRPr sz="2800"/>
          </a:p>
          <a:p>
            <a:pPr marL="0" indent="0">
              <a:buNone/>
            </a:pPr>
            <a:r>
              <a:rPr sz="2800"/>
              <a:t>    【注】</a:t>
            </a:r>
            <a:r>
              <a:rPr sz="2800" b="1">
                <a:solidFill>
                  <a:srgbClr val="FF0000"/>
                </a:solidFill>
              </a:rPr>
              <a:t>乳酸菌、醋酸菌</a:t>
            </a:r>
            <a:r>
              <a:rPr sz="2800"/>
              <a:t>本身属于杆菌，但往往省略杆字，不可将其认作真菌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真菌：其他带菌字，如：</a:t>
            </a:r>
            <a:r>
              <a:rPr sz="2800" b="1" i="1" u="sng"/>
              <a:t>酵母菌（书上图）</a:t>
            </a:r>
            <a:r>
              <a:rPr sz="2800"/>
              <a:t>、霉菌（青霉、毛霉等）、大型真菌（蘑菇、木耳、灵芝等）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其他容易分不清的生物（配合书上图片）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①藻类：原版教材称</a:t>
            </a:r>
            <a:r>
              <a:rPr lang="zh-CN" altLang="en-US" sz="2400" b="1">
                <a:solidFill>
                  <a:srgbClr val="0070C0"/>
                </a:solidFill>
              </a:rPr>
              <a:t>蓝细菌</a:t>
            </a:r>
            <a:r>
              <a:rPr lang="zh-CN" altLang="en-US" sz="2400"/>
              <a:t>为蓝藻（包括色球蓝细菌、颤蓝细菌、念珠蓝细菌），在题目中还会常见</a:t>
            </a:r>
            <a:r>
              <a:rPr lang="zh-CN" altLang="en-US" sz="2400" b="1">
                <a:solidFill>
                  <a:srgbClr val="00B050"/>
                </a:solidFill>
              </a:rPr>
              <a:t>绿藻</a:t>
            </a:r>
            <a:r>
              <a:rPr lang="zh-CN" altLang="en-US" sz="2400"/>
              <a:t>（衣藻、水绵、小球藻、团藻）、</a:t>
            </a:r>
            <a:r>
              <a:rPr lang="zh-CN" altLang="en-US" sz="2400" b="1">
                <a:solidFill>
                  <a:srgbClr val="FF0000"/>
                </a:solidFill>
              </a:rPr>
              <a:t>红藻</a:t>
            </a:r>
            <a:r>
              <a:rPr lang="zh-CN" altLang="en-US" sz="2400"/>
              <a:t>（紫菜）、</a:t>
            </a:r>
            <a:r>
              <a:rPr lang="zh-CN" altLang="en-US" sz="2400" b="1">
                <a:solidFill>
                  <a:srgbClr val="7030A0"/>
                </a:solidFill>
              </a:rPr>
              <a:t>褐藻</a:t>
            </a:r>
            <a:r>
              <a:rPr lang="zh-CN" altLang="en-US" sz="2400"/>
              <a:t>（海带）等</a:t>
            </a:r>
            <a:endParaRPr lang="zh-CN" altLang="en-US" sz="2400"/>
          </a:p>
          <a:p>
            <a:r>
              <a:rPr lang="zh-CN" altLang="en-US" sz="2400"/>
              <a:t>只有蓝细菌（又称蓝藻）为原核生物，其他均为真核生物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②原生生物：包含最简单的真核生物，全部生活在水中，大多为单细胞生物（部分多细胞），它们的细胞内具有细胞核和有膜的细胞器，属于真核生物。如：草履虫、变形虫、</a:t>
            </a:r>
            <a:r>
              <a:rPr lang="zh-CN" altLang="en-US" sz="2400">
                <a:solidFill>
                  <a:srgbClr val="00B050"/>
                </a:solidFill>
              </a:rPr>
              <a:t>衣藻</a:t>
            </a:r>
            <a:r>
              <a:rPr sz="2400">
                <a:sym typeface="+mn-ea"/>
              </a:rPr>
              <a:t>、眼虫</a:t>
            </a:r>
            <a:r>
              <a:rPr lang="zh-CN" altLang="en-US" sz="2400"/>
              <a:t>等</a:t>
            </a:r>
            <a:r>
              <a:rPr lang="zh-CN" altLang="en-US" sz="2400" i="1" u="sng">
                <a:solidFill>
                  <a:srgbClr val="0070C0"/>
                </a:solidFill>
              </a:rPr>
              <a:t>（书上看图）</a:t>
            </a:r>
            <a:endParaRPr lang="zh-CN" altLang="en-US" sz="2400" i="1" u="sng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其他容易分不清的生物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③病毒：病毒不具有细胞结构，由遗传物质（</a:t>
            </a:r>
            <a:r>
              <a:rPr lang="en-US" altLang="zh-CN" sz="2400"/>
              <a:t>DNA</a:t>
            </a:r>
            <a:r>
              <a:rPr sz="2400"/>
              <a:t>或</a:t>
            </a:r>
            <a:r>
              <a:rPr lang="en-US" altLang="zh-CN" sz="2400"/>
              <a:t>RNA</a:t>
            </a:r>
            <a:r>
              <a:rPr sz="2400"/>
              <a:t>中的一种）</a:t>
            </a:r>
            <a:r>
              <a:rPr lang="en-US" altLang="zh-CN" sz="2400"/>
              <a:t>+</a:t>
            </a:r>
            <a:r>
              <a:rPr sz="2400"/>
              <a:t>蛋白质外壳组成，因此既不属于真核生物，也不属于原核生物</a:t>
            </a:r>
            <a:endParaRPr sz="2400"/>
          </a:p>
          <a:p>
            <a:r>
              <a:rPr sz="2400"/>
              <a:t>【注】与细胞生物相比，病毒只含一种核酸，而无论真原核细胞均含有</a:t>
            </a:r>
            <a:r>
              <a:rPr lang="en-US" altLang="zh-CN" sz="2400"/>
              <a:t>DNA</a:t>
            </a:r>
            <a:r>
              <a:rPr sz="2400"/>
              <a:t>和</a:t>
            </a:r>
            <a:r>
              <a:rPr lang="en-US" altLang="zh-CN" sz="2400"/>
              <a:t>RNA</a:t>
            </a:r>
            <a:r>
              <a:rPr sz="2400"/>
              <a:t>两种核酸</a:t>
            </a:r>
            <a:endParaRPr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特例生物</a:t>
            </a:r>
            <a:r>
              <a:rPr lang="en-US" altLang="zh-CN"/>
              <a:t>/</a:t>
            </a:r>
            <a:r>
              <a:t>细胞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800"/>
              <a:t>1.</a:t>
            </a:r>
            <a:r>
              <a:rPr sz="2800">
                <a:sym typeface="+mn-ea"/>
              </a:rPr>
              <a:t>原核生物</a:t>
            </a:r>
            <a:r>
              <a:rPr lang="en-US" altLang="zh-CN" sz="2800">
                <a:sym typeface="+mn-ea"/>
              </a:rPr>
              <a:t>——</a:t>
            </a:r>
            <a:r>
              <a:rPr sz="2800">
                <a:sym typeface="+mn-ea"/>
              </a:rPr>
              <a:t>支原体：</a:t>
            </a:r>
            <a:r>
              <a:rPr sz="2800" b="1">
                <a:solidFill>
                  <a:srgbClr val="FF0000"/>
                </a:solidFill>
                <a:sym typeface="+mn-ea"/>
              </a:rPr>
              <a:t>没有细胞壁</a:t>
            </a:r>
            <a:r>
              <a:rPr sz="2800">
                <a:sym typeface="+mn-ea"/>
              </a:rPr>
              <a:t>！</a:t>
            </a:r>
            <a:endParaRPr sz="2800"/>
          </a:p>
          <a:p>
            <a:r>
              <a:rPr lang="en-US" altLang="zh-CN" sz="2800"/>
              <a:t>2.</a:t>
            </a:r>
            <a:r>
              <a:rPr sz="2800">
                <a:sym typeface="+mn-ea"/>
              </a:rPr>
              <a:t>原核生物</a:t>
            </a:r>
            <a:r>
              <a:rPr lang="en-US" altLang="zh-CN" sz="2800">
                <a:sym typeface="+mn-ea"/>
              </a:rPr>
              <a:t>——</a:t>
            </a:r>
            <a:r>
              <a:rPr sz="2800">
                <a:sym typeface="+mn-ea"/>
              </a:rPr>
              <a:t>蓝细菌：虽为原核生物，只有核糖体一种细胞器，不含有</a:t>
            </a:r>
            <a:r>
              <a:rPr sz="2800" b="1">
                <a:solidFill>
                  <a:srgbClr val="00B050"/>
                </a:solidFill>
                <a:sym typeface="+mn-ea"/>
              </a:rPr>
              <a:t>线粒体</a:t>
            </a:r>
            <a:r>
              <a:rPr sz="2800">
                <a:sym typeface="+mn-ea"/>
              </a:rPr>
              <a:t>（有氧呼吸主要场所）和</a:t>
            </a:r>
            <a:r>
              <a:rPr sz="2800" b="1">
                <a:solidFill>
                  <a:srgbClr val="00B050"/>
                </a:solidFill>
                <a:sym typeface="+mn-ea"/>
              </a:rPr>
              <a:t>叶绿体</a:t>
            </a:r>
            <a:r>
              <a:rPr sz="2800">
                <a:sym typeface="+mn-ea"/>
              </a:rPr>
              <a:t>（光合作用场所），但含有</a:t>
            </a:r>
            <a:r>
              <a:rPr sz="2800" b="1">
                <a:solidFill>
                  <a:srgbClr val="00B0F0"/>
                </a:solidFill>
                <a:sym typeface="+mn-ea"/>
              </a:rPr>
              <a:t>藻蓝素</a:t>
            </a:r>
            <a:r>
              <a:rPr sz="2800">
                <a:sym typeface="+mn-ea"/>
              </a:rPr>
              <a:t>和</a:t>
            </a:r>
            <a:r>
              <a:rPr sz="2800" b="1">
                <a:solidFill>
                  <a:srgbClr val="00B050"/>
                </a:solidFill>
                <a:sym typeface="+mn-ea"/>
              </a:rPr>
              <a:t>叶绿素</a:t>
            </a:r>
            <a:r>
              <a:rPr sz="2800">
                <a:sym typeface="+mn-ea"/>
              </a:rPr>
              <a:t>，可以进行</a:t>
            </a:r>
            <a:r>
              <a:rPr sz="2800" b="1" u="sng">
                <a:solidFill>
                  <a:srgbClr val="00B050"/>
                </a:solidFill>
                <a:sym typeface="+mn-ea"/>
              </a:rPr>
              <a:t>光合作用</a:t>
            </a:r>
            <a:r>
              <a:rPr sz="2800">
                <a:sym typeface="+mn-ea"/>
              </a:rPr>
              <a:t>，为</a:t>
            </a:r>
            <a:r>
              <a:rPr sz="2800" b="1">
                <a:solidFill>
                  <a:srgbClr val="00B050"/>
                </a:solidFill>
                <a:sym typeface="+mn-ea"/>
              </a:rPr>
              <a:t>自养</a:t>
            </a:r>
            <a:r>
              <a:rPr sz="2800">
                <a:sym typeface="+mn-ea"/>
              </a:rPr>
              <a:t>生物；含有与</a:t>
            </a:r>
            <a:r>
              <a:rPr sz="2800" b="1">
                <a:solidFill>
                  <a:srgbClr val="FF0000"/>
                </a:solidFill>
                <a:sym typeface="+mn-ea"/>
              </a:rPr>
              <a:t>有氧呼吸相关的酶</a:t>
            </a:r>
            <a:r>
              <a:rPr sz="2800">
                <a:sym typeface="+mn-ea"/>
              </a:rPr>
              <a:t>，能进行</a:t>
            </a:r>
            <a:r>
              <a:rPr sz="2800" b="1" u="sng">
                <a:solidFill>
                  <a:srgbClr val="FF0000"/>
                </a:solidFill>
                <a:sym typeface="+mn-ea"/>
              </a:rPr>
              <a:t>有氧呼吸</a:t>
            </a:r>
            <a:r>
              <a:rPr sz="2800">
                <a:sym typeface="+mn-ea"/>
              </a:rPr>
              <a:t>。</a:t>
            </a:r>
            <a:endParaRPr sz="2800"/>
          </a:p>
          <a:p>
            <a:r>
              <a:rPr lang="en-US" altLang="zh-CN" sz="2800"/>
              <a:t>3.</a:t>
            </a:r>
            <a:r>
              <a:rPr sz="2800">
                <a:sym typeface="+mn-ea"/>
              </a:rPr>
              <a:t>真核细胞</a:t>
            </a:r>
            <a:r>
              <a:rPr lang="en-US" altLang="zh-CN" sz="2800">
                <a:sym typeface="+mn-ea"/>
              </a:rPr>
              <a:t>——</a:t>
            </a:r>
            <a:r>
              <a:rPr sz="2800">
                <a:sym typeface="+mn-ea"/>
              </a:rPr>
              <a:t>哺乳动物成熟红细胞：虽为真核细胞，但</a:t>
            </a:r>
            <a:r>
              <a:rPr sz="2800" b="1">
                <a:solidFill>
                  <a:srgbClr val="FF0000"/>
                </a:solidFill>
                <a:sym typeface="+mn-ea"/>
              </a:rPr>
              <a:t>不含细胞核</a:t>
            </a:r>
            <a:r>
              <a:rPr sz="2800">
                <a:sym typeface="+mn-ea"/>
              </a:rPr>
              <a:t>（进化成熟过程中退化）</a:t>
            </a:r>
            <a:endParaRPr sz="2800"/>
          </a:p>
          <a:p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b="53384"/>
          <a:stretch>
            <a:fillRect/>
          </a:stretch>
        </p:blipFill>
        <p:spPr>
          <a:xfrm>
            <a:off x="1210945" y="66040"/>
            <a:ext cx="9763760" cy="31661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48145" y="2710180"/>
            <a:ext cx="1275715" cy="4222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蓝细菌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11247"/>
          <a:stretch>
            <a:fillRect/>
          </a:stretch>
        </p:blipFill>
        <p:spPr>
          <a:xfrm>
            <a:off x="1888490" y="3288030"/>
            <a:ext cx="8208010" cy="34074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80135" y="3439795"/>
            <a:ext cx="523240" cy="2832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动物细胞模式图</a:t>
            </a:r>
            <a:endParaRPr lang="zh-CN" altLang="en-US" sz="2800"/>
          </a:p>
        </p:txBody>
      </p:sp>
      <p:sp>
        <p:nvSpPr>
          <p:cNvPr id="10" name="矩形 9"/>
          <p:cNvSpPr/>
          <p:nvPr/>
        </p:nvSpPr>
        <p:spPr>
          <a:xfrm>
            <a:off x="10199370" y="3630930"/>
            <a:ext cx="553720" cy="26409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植物细胞模式图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608330" y="2586355"/>
            <a:ext cx="1607185" cy="4222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大肠杆菌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细胞的多样性与统一性</a:t>
            </a:r>
            <a:endParaRPr lang="zh-CN" altLang="en-US" sz="2800"/>
          </a:p>
          <a:p>
            <a:r>
              <a:rPr lang="zh-CN" altLang="en-US" sz="2800"/>
              <a:t>多样性：真核细胞与原核细胞的多样性、真核细胞中动植物及真菌细胞的多样性、原核细胞中的多样性</a:t>
            </a:r>
            <a:endParaRPr lang="zh-CN" altLang="en-US" sz="2800"/>
          </a:p>
          <a:p>
            <a:r>
              <a:rPr lang="zh-CN" altLang="en-US" sz="2800"/>
              <a:t>统一性：都有细胞结构；都有细胞膜、细胞质、核糖体；都含有DNA和RNA，遗传物质均为DNA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/>
              <a:t>练习册第一章内容全部完成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初步比较动植物细胞和细菌细胞的异同点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0968990" cy="1536065"/>
          </a:xfrm>
        </p:spPr>
        <p:txBody>
          <a:bodyPr/>
          <a:p>
            <a:r>
              <a:rPr lang="zh-CN" altLang="en-US" sz="3200"/>
              <a:t>相同点：细胞膜、细胞质、核糖体、细胞壁（动物没有）</a:t>
            </a:r>
            <a:endParaRPr lang="zh-CN" altLang="en-US" sz="3200"/>
          </a:p>
          <a:p>
            <a:r>
              <a:rPr lang="zh-CN" altLang="en-US" sz="3200"/>
              <a:t>不同点：</a:t>
            </a:r>
            <a:r>
              <a:rPr lang="zh-CN" altLang="en-US" sz="3200" b="1">
                <a:solidFill>
                  <a:srgbClr val="FF0000"/>
                </a:solidFill>
              </a:rPr>
              <a:t>细胞核</a:t>
            </a:r>
            <a:r>
              <a:rPr lang="en-US" altLang="zh-CN" sz="3200" b="1">
                <a:solidFill>
                  <a:srgbClr val="FF0000"/>
                </a:solidFill>
              </a:rPr>
              <a:t>~</a:t>
            </a:r>
            <a:r>
              <a:rPr sz="3200" b="1">
                <a:solidFill>
                  <a:srgbClr val="FF0000"/>
                </a:solidFill>
              </a:rPr>
              <a:t>拟核</a:t>
            </a:r>
            <a:r>
              <a:rPr sz="3200"/>
              <a:t>、细菌除核糖体外没有其他细胞器</a:t>
            </a:r>
            <a:endParaRPr sz="3200"/>
          </a:p>
        </p:txBody>
      </p:sp>
      <p:sp>
        <p:nvSpPr>
          <p:cNvPr id="4" name="下箭头 3"/>
          <p:cNvSpPr/>
          <p:nvPr/>
        </p:nvSpPr>
        <p:spPr>
          <a:xfrm>
            <a:off x="3636010" y="2780665"/>
            <a:ext cx="290830" cy="512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30860" y="3232785"/>
            <a:ext cx="10968990" cy="15360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3200"/>
              <a:t>根据细胞内</a:t>
            </a:r>
            <a:r>
              <a:rPr sz="3200" b="1">
                <a:solidFill>
                  <a:srgbClr val="FF0000"/>
                </a:solidFill>
              </a:rPr>
              <a:t>有无以核膜为界限</a:t>
            </a:r>
            <a:r>
              <a:rPr sz="3200"/>
              <a:t>的细胞核，把细胞分为</a:t>
            </a:r>
            <a:r>
              <a:rPr sz="3200" b="1">
                <a:solidFill>
                  <a:srgbClr val="FF0000"/>
                </a:solidFill>
              </a:rPr>
              <a:t>真核细胞和原核细胞</a:t>
            </a:r>
            <a:r>
              <a:rPr sz="3200"/>
              <a:t>。</a:t>
            </a:r>
            <a:endParaRPr sz="3200"/>
          </a:p>
        </p:txBody>
      </p:sp>
      <p:sp>
        <p:nvSpPr>
          <p:cNvPr id="6" name="下箭头 5"/>
          <p:cNvSpPr/>
          <p:nvPr/>
        </p:nvSpPr>
        <p:spPr>
          <a:xfrm>
            <a:off x="3636010" y="4554220"/>
            <a:ext cx="290830" cy="512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8330" y="5408295"/>
            <a:ext cx="10968990" cy="15360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sz="32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30860" y="4996815"/>
            <a:ext cx="10968990" cy="15360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3200"/>
              <a:t>由真核细胞构成的生物叫做</a:t>
            </a:r>
            <a:r>
              <a:rPr sz="3200" b="1">
                <a:solidFill>
                  <a:srgbClr val="FF0000"/>
                </a:solidFill>
              </a:rPr>
              <a:t>真核生物</a:t>
            </a:r>
            <a:r>
              <a:rPr sz="3200"/>
              <a:t>；（动植物、真菌）</a:t>
            </a:r>
            <a:endParaRPr sz="3200"/>
          </a:p>
          <a:p>
            <a:pPr marL="0" indent="0">
              <a:buNone/>
            </a:pPr>
            <a:r>
              <a:rPr sz="3200"/>
              <a:t>由原核细胞构成的生物叫做</a:t>
            </a:r>
            <a:r>
              <a:rPr sz="3200" b="1">
                <a:solidFill>
                  <a:srgbClr val="FF0000"/>
                </a:solidFill>
              </a:rPr>
              <a:t>原核生物</a:t>
            </a:r>
            <a:r>
              <a:rPr sz="3200"/>
              <a:t>。（主要是细菌）</a:t>
            </a:r>
            <a:endParaRPr sz="3200"/>
          </a:p>
        </p:txBody>
      </p:sp>
      <p:sp>
        <p:nvSpPr>
          <p:cNvPr id="9" name="云形标注 8"/>
          <p:cNvSpPr/>
          <p:nvPr/>
        </p:nvSpPr>
        <p:spPr>
          <a:xfrm>
            <a:off x="3817620" y="1277620"/>
            <a:ext cx="6375400" cy="3276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如何理解</a:t>
            </a:r>
            <a:r>
              <a:rPr lang="en-US" altLang="zh-CN" sz="3200"/>
              <a:t>“</a:t>
            </a:r>
            <a:r>
              <a:rPr lang="zh-CN" altLang="en-US" sz="3200"/>
              <a:t>原</a:t>
            </a:r>
            <a:r>
              <a:rPr lang="en-US" altLang="zh-CN" sz="3200"/>
              <a:t>”</a:t>
            </a:r>
            <a:r>
              <a:rPr lang="zh-CN" altLang="en-US" sz="3200"/>
              <a:t>和</a:t>
            </a:r>
            <a:r>
              <a:rPr lang="en-US" altLang="zh-CN" sz="3200"/>
              <a:t>“</a:t>
            </a:r>
            <a:r>
              <a:rPr lang="zh-CN" altLang="en-US" sz="3200"/>
              <a:t>真</a:t>
            </a:r>
            <a:r>
              <a:rPr lang="en-US" altLang="zh-CN" sz="3200"/>
              <a:t>”</a:t>
            </a:r>
            <a:r>
              <a:rPr lang="zh-CN" altLang="en-US" sz="3200"/>
              <a:t>字？</a:t>
            </a:r>
            <a:endParaRPr lang="zh-CN" altLang="en-US" sz="3200"/>
          </a:p>
          <a:p>
            <a:pPr algn="ctr"/>
            <a:r>
              <a:rPr lang="zh-CN" altLang="en-US" sz="3200"/>
              <a:t>推测它们的进化关系？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 animBg="1"/>
      <p:bldP spid="6" grpId="1" animBg="1"/>
      <p:bldP spid="8" grpId="0"/>
      <p:bldP spid="8" grpId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原核细胞和原核生物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sz="3200"/>
              <a:t>本质特点：没有</a:t>
            </a:r>
            <a:r>
              <a:rPr sz="3200">
                <a:solidFill>
                  <a:srgbClr val="FF0000"/>
                </a:solidFill>
              </a:rPr>
              <a:t>以核膜为界限</a:t>
            </a:r>
            <a:r>
              <a:rPr sz="3200"/>
              <a:t>的细胞核，只有拟核，无核膜、核仁等。</a:t>
            </a:r>
            <a:endParaRPr sz="3200"/>
          </a:p>
          <a:p>
            <a:r>
              <a:rPr sz="3200"/>
              <a:t>细胞核内含有遗传物质，那原核动物的拟核中遗传物质是怎样的呢？</a:t>
            </a:r>
            <a:endParaRPr sz="3200"/>
          </a:p>
          <a:p>
            <a:endParaRPr sz="3200"/>
          </a:p>
          <a:p>
            <a:r>
              <a:rPr sz="3200"/>
              <a:t>原核细胞没有染色体，</a:t>
            </a:r>
            <a:r>
              <a:rPr lang="en-US" altLang="zh-CN" sz="3200"/>
              <a:t>DNA</a:t>
            </a:r>
            <a:r>
              <a:rPr sz="3200"/>
              <a:t>不与蛋白质结合，散乱地分布在拟核区</a:t>
            </a:r>
            <a:endParaRPr sz="3200"/>
          </a:p>
          <a:p>
            <a:endParaRPr sz="3200"/>
          </a:p>
        </p:txBody>
      </p:sp>
      <p:sp>
        <p:nvSpPr>
          <p:cNvPr id="4" name="下箭头 3"/>
          <p:cNvSpPr/>
          <p:nvPr/>
        </p:nvSpPr>
        <p:spPr>
          <a:xfrm>
            <a:off x="2464435" y="4092575"/>
            <a:ext cx="283845" cy="760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真原核生物间的异同就只有这些吗？就这？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那就进一步研究</a:t>
            </a:r>
            <a:endParaRPr lang="zh-CN" altLang="en-US" sz="3200"/>
          </a:p>
          <a:p>
            <a:r>
              <a:rPr sz="3200"/>
              <a:t>首先，确定比较项目</a:t>
            </a:r>
            <a:endParaRPr sz="3200"/>
          </a:p>
          <a:p>
            <a:r>
              <a:rPr sz="3200"/>
              <a:t>其次，搜查资料或显微镜下观察寻找答案</a:t>
            </a:r>
            <a:endParaRPr sz="3200"/>
          </a:p>
          <a:p>
            <a:r>
              <a:rPr sz="3200"/>
              <a:t>最后，归纳整理形成表格</a:t>
            </a:r>
            <a:endParaRPr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4940" y="1649095"/>
            <a:ext cx="626745" cy="626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1931" t="1823" r="65337" b="49678"/>
          <a:stretch>
            <a:fillRect/>
          </a:stretch>
        </p:blipFill>
        <p:spPr>
          <a:xfrm>
            <a:off x="8541385" y="154305"/>
            <a:ext cx="2454275" cy="2534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34443" t="1823" r="33647" b="49994"/>
          <a:stretch>
            <a:fillRect/>
          </a:stretch>
        </p:blipFill>
        <p:spPr>
          <a:xfrm>
            <a:off x="872490" y="2275840"/>
            <a:ext cx="2392680" cy="2517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1804" t="52558" r="65794" b="2868"/>
          <a:stretch>
            <a:fillRect/>
          </a:stretch>
        </p:blipFill>
        <p:spPr>
          <a:xfrm>
            <a:off x="3265170" y="2275840"/>
            <a:ext cx="2626360" cy="2518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/>
          <a:p>
            <a:r>
              <a:rPr lang="zh-CN" altLang="en-US"/>
              <a:t>真原核生物对比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7130" y="856670"/>
          <a:ext cx="10970260" cy="594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060"/>
                <a:gridCol w="1461770"/>
                <a:gridCol w="4392930"/>
                <a:gridCol w="450850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比较项目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多样性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细胞大小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统一性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/>
          <a:p>
            <a:r>
              <a:rPr lang="zh-CN" altLang="en-US"/>
              <a:t>真原核生物对比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7130" y="856670"/>
          <a:ext cx="10970260" cy="594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060"/>
                <a:gridCol w="1461770"/>
                <a:gridCol w="4392930"/>
                <a:gridCol w="450850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比较项目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多样性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无以核膜为界限的细胞核，无核膜、核仁等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有以核膜为界限的细胞核，有核膜、核仁等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细胞大小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统一性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/>
          <a:p>
            <a:r>
              <a:rPr lang="zh-CN" altLang="en-US"/>
              <a:t>真原核生物对比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7130" y="856670"/>
          <a:ext cx="10970260" cy="594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060"/>
                <a:gridCol w="1461770"/>
                <a:gridCol w="4392930"/>
                <a:gridCol w="450850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比较项目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多样性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无以核膜为界限的细胞核，无核膜、核仁等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有以核膜为界限的细胞核，有核膜、核仁等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裸露、环装、不形成染色体、位于拟核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在细胞核中与蛋白质等构成染色体，在细胞质中裸露存在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细胞大小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统一性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/>
          <a:p>
            <a:r>
              <a:rPr lang="zh-CN" altLang="en-US"/>
              <a:t>真原核生物对比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7130" y="856670"/>
          <a:ext cx="10970260" cy="594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060"/>
                <a:gridCol w="1461770"/>
                <a:gridCol w="4392930"/>
                <a:gridCol w="450850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比较项目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真核生物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多样性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无以核膜为界限的细胞核，无核膜、核仁等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有以核膜为界限的细胞核，有核膜、核仁等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DNA</a:t>
                      </a: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裸露、环装、不形成染色体、位于拟核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在细胞核中与蛋白质等构成染色体，在细胞质中裸露存在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仅有核糖体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有多种细胞器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细胞大小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细胞壁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统一性</a:t>
                      </a:r>
                      <a:endParaRPr lang="zh-CN" altLang="en-US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a26794ec-a556-4960-bbef-abc17015318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TABLE_BEAUTIFY" val="smartTable{a26794ec-a556-4960-bbef-abc170153187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TABLE_BEAUTIFY" val="smartTable{a26794ec-a556-4960-bbef-abc170153187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TABLE_BEAUTIFY" val="smartTable{a26794ec-a556-4960-bbef-abc170153187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TABLE_BEAUTIFY" val="smartTable{a26794ec-a556-4960-bbef-abc170153187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TABLE_BEAUTIFY" val="smartTable{a26794ec-a556-4960-bbef-abc170153187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TABLE_BEAUTIFY" val="smartTable{a26794ec-a556-4960-bbef-abc170153187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2585</Words>
  <Application>WPS 演示</Application>
  <PresentationFormat>宽屏</PresentationFormat>
  <Paragraphs>423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第二节 细胞的多样性和统一性 第二课时</vt:lpstr>
      <vt:lpstr>PowerPoint 演示文稿</vt:lpstr>
      <vt:lpstr>初步比较动植物细胞和细菌细胞的异同点</vt:lpstr>
      <vt:lpstr>原核细胞和原核生物</vt:lpstr>
      <vt:lpstr>真原核生物间的异同就只有这些吗？就这？</vt:lpstr>
      <vt:lpstr>真原核生物对比</vt:lpstr>
      <vt:lpstr>真原核生物对比</vt:lpstr>
      <vt:lpstr>真原核生物对比</vt:lpstr>
      <vt:lpstr>真原核生物对比</vt:lpstr>
      <vt:lpstr>真原核生物对比</vt:lpstr>
      <vt:lpstr>真原核生物对比</vt:lpstr>
      <vt:lpstr>真原核生物对比</vt:lpstr>
      <vt:lpstr>知道了真原核生物的区别......</vt:lpstr>
      <vt:lpstr>蓝细菌</vt:lpstr>
      <vt:lpstr>蓝细菌补充</vt:lpstr>
      <vt:lpstr>真菌与细菌</vt:lpstr>
      <vt:lpstr>其他容易分不清的生物（配合书上图片）</vt:lpstr>
      <vt:lpstr>其他容易分不清的生物</vt:lpstr>
      <vt:lpstr>特例生物/细胞</vt:lpstr>
      <vt:lpstr>课堂小结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maybe_pretty </cp:lastModifiedBy>
  <cp:revision>157</cp:revision>
  <dcterms:created xsi:type="dcterms:W3CDTF">2019-06-19T02:08:00Z</dcterms:created>
  <dcterms:modified xsi:type="dcterms:W3CDTF">2020-09-07T14:47:47Z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